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4" r:id="rId1"/>
  </p:sldMasterIdLst>
  <p:notesMasterIdLst>
    <p:notesMasterId r:id="rId22"/>
  </p:notesMasterIdLst>
  <p:sldIdLst>
    <p:sldId id="276" r:id="rId2"/>
    <p:sldId id="272" r:id="rId3"/>
    <p:sldId id="282" r:id="rId4"/>
    <p:sldId id="286" r:id="rId5"/>
    <p:sldId id="284" r:id="rId6"/>
    <p:sldId id="301" r:id="rId7"/>
    <p:sldId id="274" r:id="rId8"/>
    <p:sldId id="290" r:id="rId9"/>
    <p:sldId id="294" r:id="rId10"/>
    <p:sldId id="295" r:id="rId11"/>
    <p:sldId id="278" r:id="rId12"/>
    <p:sldId id="291" r:id="rId13"/>
    <p:sldId id="298" r:id="rId14"/>
    <p:sldId id="299" r:id="rId15"/>
    <p:sldId id="260" r:id="rId16"/>
    <p:sldId id="275" r:id="rId17"/>
    <p:sldId id="267" r:id="rId18"/>
    <p:sldId id="269" r:id="rId19"/>
    <p:sldId id="289" r:id="rId20"/>
    <p:sldId id="293" r:id="rId21"/>
  </p:sldIdLst>
  <p:sldSz cx="9144000" cy="6858000" type="screen4x3"/>
  <p:notesSz cx="7019925" cy="93059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75" d="100"/>
          <a:sy n="75" d="100"/>
        </p:scale>
        <p:origin x="-366" y="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Chaim%20Putterman\Desktop\NGAL\lipocalin%20submission%202009%20milena\RAW%20data%20for%20Chaim.xls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Chaim%20Putterman\Desktop\NGAL\lipocalin%20submission%202009%20milena\RAW%20data%20for%20Chaim.xls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Chaim%20Putterman\Desktop\NGAL\lipocalin%20submission%202009%20milena\RAW%20data%20for%20Chaim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Chaim%20Putterman\Desktop\NGAL\lipocalin%20submission%202009%20milena\histology%20of%20nts%20b6%20vs%20lcn%20ko,%20may%202010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_trad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9.8934177345479088E-2"/>
          <c:y val="2.5343343709943397E-2"/>
          <c:w val="0.90106582265452195"/>
          <c:h val="0.87008374122698107"/>
        </c:manualLayout>
      </c:layout>
      <c:lineChart>
        <c:grouping val="standard"/>
        <c:varyColors val="0"/>
        <c:ser>
          <c:idx val="0"/>
          <c:order val="0"/>
          <c:tx>
            <c:strRef>
              <c:f>'sNGAL '!$H$78</c:f>
              <c:strCache>
                <c:ptCount val="1"/>
                <c:pt idx="0">
                  <c:v>PBS</c:v>
                </c:pt>
              </c:strCache>
            </c:strRef>
          </c:tx>
          <c:errBars>
            <c:errDir val="y"/>
            <c:errBarType val="both"/>
            <c:errValType val="cust"/>
            <c:noEndCap val="0"/>
            <c:plus>
              <c:numRef>
                <c:f>'sNGAL '!$P$78:$S$78</c:f>
                <c:numCache>
                  <c:formatCode>General</c:formatCode>
                  <c:ptCount val="4"/>
                  <c:pt idx="0">
                    <c:v>0.76620000000000199</c:v>
                  </c:pt>
                  <c:pt idx="1">
                    <c:v>1.2249999999999952</c:v>
                  </c:pt>
                  <c:pt idx="2">
                    <c:v>2.5779999999999998</c:v>
                  </c:pt>
                  <c:pt idx="3">
                    <c:v>4.1099999999999985</c:v>
                  </c:pt>
                </c:numCache>
              </c:numRef>
            </c:plus>
            <c:minus>
              <c:numRef>
                <c:f>'sNGAL '!$P$78:$S$78</c:f>
                <c:numCache>
                  <c:formatCode>General</c:formatCode>
                  <c:ptCount val="4"/>
                  <c:pt idx="0">
                    <c:v>0.76620000000000199</c:v>
                  </c:pt>
                  <c:pt idx="1">
                    <c:v>1.2249999999999952</c:v>
                  </c:pt>
                  <c:pt idx="2">
                    <c:v>2.5779999999999998</c:v>
                  </c:pt>
                  <c:pt idx="3">
                    <c:v>4.1099999999999985</c:v>
                  </c:pt>
                </c:numCache>
              </c:numRef>
            </c:minus>
          </c:errBars>
          <c:cat>
            <c:strRef>
              <c:f>'sNGAL '!$I$77:$L$77</c:f>
              <c:strCache>
                <c:ptCount val="4"/>
                <c:pt idx="0">
                  <c:v>D0</c:v>
                </c:pt>
                <c:pt idx="1">
                  <c:v>D7</c:v>
                </c:pt>
                <c:pt idx="2">
                  <c:v>D14</c:v>
                </c:pt>
                <c:pt idx="3">
                  <c:v>D21</c:v>
                </c:pt>
              </c:strCache>
            </c:strRef>
          </c:cat>
          <c:val>
            <c:numRef>
              <c:f>'sNGAL '!$I$78:$L$78</c:f>
              <c:numCache>
                <c:formatCode>General</c:formatCode>
                <c:ptCount val="4"/>
                <c:pt idx="0">
                  <c:v>5.4509999999999996</c:v>
                </c:pt>
                <c:pt idx="1">
                  <c:v>11.6</c:v>
                </c:pt>
                <c:pt idx="2">
                  <c:v>17.059999999999999</c:v>
                </c:pt>
                <c:pt idx="3">
                  <c:v>25.759999999999987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'sNGAL '!$H$79</c:f>
              <c:strCache>
                <c:ptCount val="1"/>
                <c:pt idx="0">
                  <c:v>NRS</c:v>
                </c:pt>
              </c:strCache>
            </c:strRef>
          </c:tx>
          <c:errBars>
            <c:errDir val="y"/>
            <c:errBarType val="both"/>
            <c:errValType val="cust"/>
            <c:noEndCap val="0"/>
            <c:plus>
              <c:numRef>
                <c:f>'sNGAL '!$P$79:$S$79</c:f>
                <c:numCache>
                  <c:formatCode>General</c:formatCode>
                  <c:ptCount val="4"/>
                  <c:pt idx="0">
                    <c:v>0.96480000000000199</c:v>
                  </c:pt>
                  <c:pt idx="1">
                    <c:v>4.9690000000000003</c:v>
                  </c:pt>
                  <c:pt idx="2">
                    <c:v>2.798</c:v>
                  </c:pt>
                  <c:pt idx="3">
                    <c:v>3.0979999999999999</c:v>
                  </c:pt>
                </c:numCache>
              </c:numRef>
            </c:plus>
            <c:minus>
              <c:numRef>
                <c:f>'sNGAL '!$P$79:$S$79</c:f>
                <c:numCache>
                  <c:formatCode>General</c:formatCode>
                  <c:ptCount val="4"/>
                  <c:pt idx="0">
                    <c:v>0.96480000000000199</c:v>
                  </c:pt>
                  <c:pt idx="1">
                    <c:v>4.9690000000000003</c:v>
                  </c:pt>
                  <c:pt idx="2">
                    <c:v>2.798</c:v>
                  </c:pt>
                  <c:pt idx="3">
                    <c:v>3.0979999999999999</c:v>
                  </c:pt>
                </c:numCache>
              </c:numRef>
            </c:minus>
          </c:errBars>
          <c:cat>
            <c:strRef>
              <c:f>'sNGAL '!$I$77:$L$77</c:f>
              <c:strCache>
                <c:ptCount val="4"/>
                <c:pt idx="0">
                  <c:v>D0</c:v>
                </c:pt>
                <c:pt idx="1">
                  <c:v>D7</c:v>
                </c:pt>
                <c:pt idx="2">
                  <c:v>D14</c:v>
                </c:pt>
                <c:pt idx="3">
                  <c:v>D21</c:v>
                </c:pt>
              </c:strCache>
            </c:strRef>
          </c:cat>
          <c:val>
            <c:numRef>
              <c:f>'sNGAL '!$I$79:$L$79</c:f>
              <c:numCache>
                <c:formatCode>General</c:formatCode>
                <c:ptCount val="4"/>
                <c:pt idx="0">
                  <c:v>4.3109999999999955</c:v>
                </c:pt>
                <c:pt idx="1">
                  <c:v>27.6</c:v>
                </c:pt>
                <c:pt idx="2">
                  <c:v>34.83</c:v>
                </c:pt>
                <c:pt idx="3">
                  <c:v>21.82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'sNGAL '!$H$80</c:f>
              <c:strCache>
                <c:ptCount val="1"/>
                <c:pt idx="0">
                  <c:v>NTS</c:v>
                </c:pt>
              </c:strCache>
            </c:strRef>
          </c:tx>
          <c:errBars>
            <c:errDir val="y"/>
            <c:errBarType val="both"/>
            <c:errValType val="cust"/>
            <c:noEndCap val="0"/>
            <c:plus>
              <c:numRef>
                <c:f>'sNGAL '!$P$80:$S$80</c:f>
                <c:numCache>
                  <c:formatCode>General</c:formatCode>
                  <c:ptCount val="4"/>
                  <c:pt idx="0">
                    <c:v>0.23330000000000001</c:v>
                  </c:pt>
                  <c:pt idx="1">
                    <c:v>3.84</c:v>
                  </c:pt>
                  <c:pt idx="2">
                    <c:v>6.4740000000000002</c:v>
                  </c:pt>
                  <c:pt idx="3">
                    <c:v>4.2359999999999998</c:v>
                  </c:pt>
                </c:numCache>
              </c:numRef>
            </c:plus>
            <c:minus>
              <c:numRef>
                <c:f>'sNGAL '!$P$80:$S$80</c:f>
                <c:numCache>
                  <c:formatCode>General</c:formatCode>
                  <c:ptCount val="4"/>
                  <c:pt idx="0">
                    <c:v>0.23330000000000001</c:v>
                  </c:pt>
                  <c:pt idx="1">
                    <c:v>3.84</c:v>
                  </c:pt>
                  <c:pt idx="2">
                    <c:v>6.4740000000000002</c:v>
                  </c:pt>
                  <c:pt idx="3">
                    <c:v>4.2359999999999998</c:v>
                  </c:pt>
                </c:numCache>
              </c:numRef>
            </c:minus>
          </c:errBars>
          <c:cat>
            <c:strRef>
              <c:f>'sNGAL '!$I$77:$L$77</c:f>
              <c:strCache>
                <c:ptCount val="4"/>
                <c:pt idx="0">
                  <c:v>D0</c:v>
                </c:pt>
                <c:pt idx="1">
                  <c:v>D7</c:v>
                </c:pt>
                <c:pt idx="2">
                  <c:v>D14</c:v>
                </c:pt>
                <c:pt idx="3">
                  <c:v>D21</c:v>
                </c:pt>
              </c:strCache>
            </c:strRef>
          </c:cat>
          <c:val>
            <c:numRef>
              <c:f>'sNGAL '!$I$80:$L$80</c:f>
              <c:numCache>
                <c:formatCode>General</c:formatCode>
                <c:ptCount val="4"/>
                <c:pt idx="0">
                  <c:v>4.7089999999999996</c:v>
                </c:pt>
                <c:pt idx="1">
                  <c:v>31.34</c:v>
                </c:pt>
                <c:pt idx="2">
                  <c:v>53.160000000000011</c:v>
                </c:pt>
                <c:pt idx="3">
                  <c:v>29.72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0420096"/>
        <c:axId val="130442368"/>
      </c:lineChart>
      <c:catAx>
        <c:axId val="1304200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s-ES_tradnl"/>
          </a:p>
        </c:txPr>
        <c:crossAx val="130442368"/>
        <c:crosses val="autoZero"/>
        <c:auto val="1"/>
        <c:lblAlgn val="ctr"/>
        <c:lblOffset val="100"/>
        <c:noMultiLvlLbl val="0"/>
      </c:catAx>
      <c:valAx>
        <c:axId val="130442368"/>
        <c:scaling>
          <c:orientation val="minMax"/>
          <c:max val="75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s-ES_tradnl"/>
          </a:p>
        </c:txPr>
        <c:crossAx val="130420096"/>
        <c:crosses val="autoZero"/>
        <c:crossBetween val="between"/>
        <c:majorUnit val="15"/>
      </c:valAx>
    </c:plotArea>
    <c:legend>
      <c:legendPos val="r"/>
      <c:layout>
        <c:manualLayout>
          <c:xMode val="edge"/>
          <c:yMode val="edge"/>
          <c:x val="0.14020187837506509"/>
          <c:y val="3.093980187960382E-2"/>
          <c:w val="0.33430959716991976"/>
          <c:h val="0.27444842122007501"/>
        </c:manualLayout>
      </c:layout>
      <c:overlay val="0"/>
      <c:txPr>
        <a:bodyPr/>
        <a:lstStyle/>
        <a:p>
          <a:pPr>
            <a:defRPr sz="1200" b="1">
              <a:latin typeface="Arial" pitchFamily="34" charset="0"/>
              <a:cs typeface="Arial" pitchFamily="34" charset="0"/>
            </a:defRPr>
          </a:pPr>
          <a:endParaRPr lang="es-ES_tradnl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_trad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2076269878029969"/>
          <c:y val="3.2647899253253711E-2"/>
          <c:w val="0.87923730121970045"/>
          <c:h val="0.87183936350002966"/>
        </c:manualLayout>
      </c:layout>
      <c:lineChart>
        <c:grouping val="standard"/>
        <c:varyColors val="0"/>
        <c:ser>
          <c:idx val="0"/>
          <c:order val="0"/>
          <c:tx>
            <c:strRef>
              <c:f>uNGAL!$H$71</c:f>
              <c:strCache>
                <c:ptCount val="1"/>
                <c:pt idx="0">
                  <c:v>PBS</c:v>
                </c:pt>
              </c:strCache>
            </c:strRef>
          </c:tx>
          <c:errBars>
            <c:errDir val="y"/>
            <c:errBarType val="both"/>
            <c:errValType val="cust"/>
            <c:noEndCap val="0"/>
            <c:plus>
              <c:numRef>
                <c:f>uNGAL!$P$71:$S$71</c:f>
                <c:numCache>
                  <c:formatCode>General</c:formatCode>
                  <c:ptCount val="4"/>
                  <c:pt idx="0">
                    <c:v>16.979999999999986</c:v>
                  </c:pt>
                  <c:pt idx="1">
                    <c:v>2.0099999999999998</c:v>
                  </c:pt>
                  <c:pt idx="2">
                    <c:v>2.8089999999999997</c:v>
                  </c:pt>
                  <c:pt idx="3">
                    <c:v>2.577</c:v>
                  </c:pt>
                </c:numCache>
              </c:numRef>
            </c:plus>
            <c:minus>
              <c:numRef>
                <c:f>uNGAL!$P$71:$S$71</c:f>
                <c:numCache>
                  <c:formatCode>General</c:formatCode>
                  <c:ptCount val="4"/>
                  <c:pt idx="0">
                    <c:v>16.979999999999986</c:v>
                  </c:pt>
                  <c:pt idx="1">
                    <c:v>2.0099999999999998</c:v>
                  </c:pt>
                  <c:pt idx="2">
                    <c:v>2.8089999999999997</c:v>
                  </c:pt>
                  <c:pt idx="3">
                    <c:v>2.577</c:v>
                  </c:pt>
                </c:numCache>
              </c:numRef>
            </c:minus>
          </c:errBars>
          <c:cat>
            <c:strRef>
              <c:f>uNGAL!$I$70:$L$70</c:f>
              <c:strCache>
                <c:ptCount val="4"/>
                <c:pt idx="0">
                  <c:v>D0</c:v>
                </c:pt>
                <c:pt idx="1">
                  <c:v>D7</c:v>
                </c:pt>
                <c:pt idx="2">
                  <c:v>D14</c:v>
                </c:pt>
                <c:pt idx="3">
                  <c:v>D21</c:v>
                </c:pt>
              </c:strCache>
            </c:strRef>
          </c:cat>
          <c:val>
            <c:numRef>
              <c:f>uNGAL!$I$71:$L$71</c:f>
              <c:numCache>
                <c:formatCode>General</c:formatCode>
                <c:ptCount val="4"/>
                <c:pt idx="0">
                  <c:v>18.37</c:v>
                </c:pt>
                <c:pt idx="1">
                  <c:v>13.21</c:v>
                </c:pt>
                <c:pt idx="2">
                  <c:v>13.18</c:v>
                </c:pt>
                <c:pt idx="3">
                  <c:v>9.918000000000001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uNGAL!$H$72</c:f>
              <c:strCache>
                <c:ptCount val="1"/>
                <c:pt idx="0">
                  <c:v>NRS</c:v>
                </c:pt>
              </c:strCache>
            </c:strRef>
          </c:tx>
          <c:errBars>
            <c:errDir val="y"/>
            <c:errBarType val="both"/>
            <c:errValType val="cust"/>
            <c:noEndCap val="0"/>
            <c:plus>
              <c:numRef>
                <c:f>uNGAL!$P$72:$S$72</c:f>
                <c:numCache>
                  <c:formatCode>General</c:formatCode>
                  <c:ptCount val="4"/>
                  <c:pt idx="0">
                    <c:v>1.7609999999999955</c:v>
                  </c:pt>
                  <c:pt idx="1">
                    <c:v>3.1189999999999998</c:v>
                  </c:pt>
                  <c:pt idx="2">
                    <c:v>72.819999999999993</c:v>
                  </c:pt>
                  <c:pt idx="3">
                    <c:v>2.57</c:v>
                  </c:pt>
                </c:numCache>
              </c:numRef>
            </c:plus>
            <c:minus>
              <c:numRef>
                <c:f>uNGAL!$P$72:$S$72</c:f>
                <c:numCache>
                  <c:formatCode>General</c:formatCode>
                  <c:ptCount val="4"/>
                  <c:pt idx="0">
                    <c:v>1.7609999999999955</c:v>
                  </c:pt>
                  <c:pt idx="1">
                    <c:v>3.1189999999999998</c:v>
                  </c:pt>
                  <c:pt idx="2">
                    <c:v>72.819999999999993</c:v>
                  </c:pt>
                  <c:pt idx="3">
                    <c:v>2.57</c:v>
                  </c:pt>
                </c:numCache>
              </c:numRef>
            </c:minus>
          </c:errBars>
          <c:cat>
            <c:strRef>
              <c:f>uNGAL!$I$70:$L$70</c:f>
              <c:strCache>
                <c:ptCount val="4"/>
                <c:pt idx="0">
                  <c:v>D0</c:v>
                </c:pt>
                <c:pt idx="1">
                  <c:v>D7</c:v>
                </c:pt>
                <c:pt idx="2">
                  <c:v>D14</c:v>
                </c:pt>
                <c:pt idx="3">
                  <c:v>D21</c:v>
                </c:pt>
              </c:strCache>
            </c:strRef>
          </c:cat>
          <c:val>
            <c:numRef>
              <c:f>uNGAL!$I$72:$L$72</c:f>
              <c:numCache>
                <c:formatCode>General</c:formatCode>
                <c:ptCount val="4"/>
                <c:pt idx="0">
                  <c:v>3.3959999999999977</c:v>
                </c:pt>
                <c:pt idx="1">
                  <c:v>18.84</c:v>
                </c:pt>
                <c:pt idx="2">
                  <c:v>131</c:v>
                </c:pt>
                <c:pt idx="3">
                  <c:v>6.9379999999999997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uNGAL!$H$73</c:f>
              <c:strCache>
                <c:ptCount val="1"/>
                <c:pt idx="0">
                  <c:v>NTS</c:v>
                </c:pt>
              </c:strCache>
            </c:strRef>
          </c:tx>
          <c:errBars>
            <c:errDir val="y"/>
            <c:errBarType val="both"/>
            <c:errValType val="cust"/>
            <c:noEndCap val="0"/>
            <c:plus>
              <c:numRef>
                <c:f>uNGAL!$P$73:$S$73</c:f>
                <c:numCache>
                  <c:formatCode>General</c:formatCode>
                  <c:ptCount val="4"/>
                  <c:pt idx="0">
                    <c:v>2.3199999999999967</c:v>
                  </c:pt>
                  <c:pt idx="1">
                    <c:v>7.8919999999999995</c:v>
                  </c:pt>
                  <c:pt idx="2">
                    <c:v>216.4</c:v>
                  </c:pt>
                  <c:pt idx="3">
                    <c:v>161.19999999999999</c:v>
                  </c:pt>
                </c:numCache>
              </c:numRef>
            </c:plus>
            <c:minus>
              <c:numRef>
                <c:f>uNGAL!$P$73:$S$73</c:f>
                <c:numCache>
                  <c:formatCode>General</c:formatCode>
                  <c:ptCount val="4"/>
                  <c:pt idx="0">
                    <c:v>2.3199999999999967</c:v>
                  </c:pt>
                  <c:pt idx="1">
                    <c:v>7.8919999999999995</c:v>
                  </c:pt>
                  <c:pt idx="2">
                    <c:v>216.4</c:v>
                  </c:pt>
                  <c:pt idx="3">
                    <c:v>161.19999999999999</c:v>
                  </c:pt>
                </c:numCache>
              </c:numRef>
            </c:minus>
          </c:errBars>
          <c:cat>
            <c:strRef>
              <c:f>uNGAL!$I$70:$L$70</c:f>
              <c:strCache>
                <c:ptCount val="4"/>
                <c:pt idx="0">
                  <c:v>D0</c:v>
                </c:pt>
                <c:pt idx="1">
                  <c:v>D7</c:v>
                </c:pt>
                <c:pt idx="2">
                  <c:v>D14</c:v>
                </c:pt>
                <c:pt idx="3">
                  <c:v>D21</c:v>
                </c:pt>
              </c:strCache>
            </c:strRef>
          </c:cat>
          <c:val>
            <c:numRef>
              <c:f>uNGAL!$I$73:$L$73</c:f>
              <c:numCache>
                <c:formatCode>General</c:formatCode>
                <c:ptCount val="4"/>
                <c:pt idx="0">
                  <c:v>5.5190000000000001</c:v>
                </c:pt>
                <c:pt idx="1">
                  <c:v>32.190000000000012</c:v>
                </c:pt>
                <c:pt idx="2">
                  <c:v>771.7</c:v>
                </c:pt>
                <c:pt idx="3">
                  <c:v>217.5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0461056"/>
        <c:axId val="131150976"/>
      </c:lineChart>
      <c:catAx>
        <c:axId val="13046105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100" b="1"/>
            </a:pPr>
            <a:endParaRPr lang="es-ES_tradnl"/>
          </a:p>
        </c:txPr>
        <c:crossAx val="131150976"/>
        <c:crosses val="autoZero"/>
        <c:auto val="1"/>
        <c:lblAlgn val="ctr"/>
        <c:lblOffset val="100"/>
        <c:noMultiLvlLbl val="0"/>
      </c:catAx>
      <c:valAx>
        <c:axId val="13115097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s-ES_tradnl"/>
          </a:p>
        </c:txPr>
        <c:crossAx val="130461056"/>
        <c:crosses val="autoZero"/>
        <c:crossBetween val="between"/>
        <c:majorUnit val="400"/>
      </c:valAx>
    </c:plotArea>
    <c:legend>
      <c:legendPos val="r"/>
      <c:layout>
        <c:manualLayout>
          <c:xMode val="edge"/>
          <c:yMode val="edge"/>
          <c:x val="0.18741489010177506"/>
          <c:y val="3.7962485085794452E-2"/>
          <c:w val="0.22349132828984611"/>
          <c:h val="0.30598703571144542"/>
        </c:manualLayout>
      </c:layout>
      <c:overlay val="0"/>
      <c:txPr>
        <a:bodyPr/>
        <a:lstStyle/>
        <a:p>
          <a:pPr>
            <a:defRPr sz="1200" b="1">
              <a:latin typeface="Arial" pitchFamily="34" charset="0"/>
              <a:cs typeface="Arial" pitchFamily="34" charset="0"/>
            </a:defRPr>
          </a:pPr>
          <a:endParaRPr lang="es-ES_tradnl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_trad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2649636125029832"/>
          <c:y val="2.7376037454777631E-2"/>
          <c:w val="0.77082080649009854"/>
          <c:h val="0.83952791374051261"/>
        </c:manualLayout>
      </c:layout>
      <c:lineChart>
        <c:grouping val="standard"/>
        <c:varyColors val="0"/>
        <c:ser>
          <c:idx val="0"/>
          <c:order val="0"/>
          <c:tx>
            <c:strRef>
              <c:f>'KO-Proteinuria'!$H$41</c:f>
              <c:strCache>
                <c:ptCount val="1"/>
                <c:pt idx="0">
                  <c:v>NGAL-WT</c:v>
                </c:pt>
              </c:strCache>
            </c:strRef>
          </c:tx>
          <c:spPr>
            <a:ln w="38100"/>
          </c:spPr>
          <c:marker>
            <c:spPr>
              <a:ln w="38100"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'KO-Proteinuria'!$O$41:$R$41</c:f>
                <c:numCache>
                  <c:formatCode>General</c:formatCode>
                  <c:ptCount val="4"/>
                  <c:pt idx="0">
                    <c:v>2.8633365406680427</c:v>
                  </c:pt>
                  <c:pt idx="1">
                    <c:v>81.79598951187495</c:v>
                  </c:pt>
                  <c:pt idx="2">
                    <c:v>154.97911497068728</c:v>
                  </c:pt>
                  <c:pt idx="3">
                    <c:v>157.01068575793457</c:v>
                  </c:pt>
                </c:numCache>
              </c:numRef>
            </c:plus>
            <c:minus>
              <c:numRef>
                <c:f>'KO-Proteinuria'!$O$41:$R$41</c:f>
                <c:numCache>
                  <c:formatCode>General</c:formatCode>
                  <c:ptCount val="4"/>
                  <c:pt idx="0">
                    <c:v>2.8633365406680427</c:v>
                  </c:pt>
                  <c:pt idx="1">
                    <c:v>81.79598951187495</c:v>
                  </c:pt>
                  <c:pt idx="2">
                    <c:v>154.97911497068728</c:v>
                  </c:pt>
                  <c:pt idx="3">
                    <c:v>157.01068575793457</c:v>
                  </c:pt>
                </c:numCache>
              </c:numRef>
            </c:minus>
          </c:errBars>
          <c:cat>
            <c:strRef>
              <c:f>'KO-Proteinuria'!$I$40:$L$40</c:f>
              <c:strCache>
                <c:ptCount val="4"/>
                <c:pt idx="0">
                  <c:v>D0</c:v>
                </c:pt>
                <c:pt idx="1">
                  <c:v>D7</c:v>
                </c:pt>
                <c:pt idx="2">
                  <c:v>D14</c:v>
                </c:pt>
                <c:pt idx="3">
                  <c:v>D21</c:v>
                </c:pt>
              </c:strCache>
            </c:strRef>
          </c:cat>
          <c:val>
            <c:numRef>
              <c:f>'KO-Proteinuria'!$I$41:$L$41</c:f>
              <c:numCache>
                <c:formatCode>General</c:formatCode>
                <c:ptCount val="4"/>
                <c:pt idx="0">
                  <c:v>29.047619047619026</c:v>
                </c:pt>
                <c:pt idx="1">
                  <c:v>281.19047619047632</c:v>
                </c:pt>
                <c:pt idx="2">
                  <c:v>927.38095238095241</c:v>
                </c:pt>
                <c:pt idx="3">
                  <c:v>888.21428571428567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'KO-Proteinuria'!$H$42</c:f>
              <c:strCache>
                <c:ptCount val="1"/>
                <c:pt idx="0">
                  <c:v>NGAL-KO</c:v>
                </c:pt>
              </c:strCache>
            </c:strRef>
          </c:tx>
          <c:spPr>
            <a:ln w="38100"/>
          </c:spPr>
          <c:marker>
            <c:spPr>
              <a:ln w="38100"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'KO-Proteinuria'!$O$42:$R$42</c:f>
                <c:numCache>
                  <c:formatCode>General</c:formatCode>
                  <c:ptCount val="4"/>
                  <c:pt idx="0">
                    <c:v>2.9940222279101643</c:v>
                  </c:pt>
                  <c:pt idx="1">
                    <c:v>14.476567872149039</c:v>
                  </c:pt>
                  <c:pt idx="2">
                    <c:v>91.50139310803668</c:v>
                  </c:pt>
                  <c:pt idx="3">
                    <c:v>96.843190246730629</c:v>
                  </c:pt>
                </c:numCache>
              </c:numRef>
            </c:plus>
            <c:minus>
              <c:numRef>
                <c:f>'KO-Proteinuria'!$O$42:$R$42</c:f>
                <c:numCache>
                  <c:formatCode>General</c:formatCode>
                  <c:ptCount val="4"/>
                  <c:pt idx="0">
                    <c:v>2.9940222279101643</c:v>
                  </c:pt>
                  <c:pt idx="1">
                    <c:v>14.476567872149039</c:v>
                  </c:pt>
                  <c:pt idx="2">
                    <c:v>91.50139310803668</c:v>
                  </c:pt>
                  <c:pt idx="3">
                    <c:v>96.843190246730629</c:v>
                  </c:pt>
                </c:numCache>
              </c:numRef>
            </c:minus>
          </c:errBars>
          <c:cat>
            <c:strRef>
              <c:f>'KO-Proteinuria'!$I$40:$L$40</c:f>
              <c:strCache>
                <c:ptCount val="4"/>
                <c:pt idx="0">
                  <c:v>D0</c:v>
                </c:pt>
                <c:pt idx="1">
                  <c:v>D7</c:v>
                </c:pt>
                <c:pt idx="2">
                  <c:v>D14</c:v>
                </c:pt>
                <c:pt idx="3">
                  <c:v>D21</c:v>
                </c:pt>
              </c:strCache>
            </c:strRef>
          </c:cat>
          <c:val>
            <c:numRef>
              <c:f>'KO-Proteinuria'!$I$42:$L$42</c:f>
              <c:numCache>
                <c:formatCode>General</c:formatCode>
                <c:ptCount val="4"/>
                <c:pt idx="0">
                  <c:v>31.304347826086957</c:v>
                </c:pt>
                <c:pt idx="1">
                  <c:v>79.239130434782609</c:v>
                </c:pt>
                <c:pt idx="2">
                  <c:v>352.5</c:v>
                </c:pt>
                <c:pt idx="3">
                  <c:v>398.804347826087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1184896"/>
        <c:axId val="131198976"/>
      </c:lineChart>
      <c:catAx>
        <c:axId val="1311848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s-ES_tradnl"/>
          </a:p>
        </c:txPr>
        <c:crossAx val="131198976"/>
        <c:crosses val="autoZero"/>
        <c:auto val="1"/>
        <c:lblAlgn val="ctr"/>
        <c:lblOffset val="100"/>
        <c:noMultiLvlLbl val="0"/>
      </c:catAx>
      <c:valAx>
        <c:axId val="13119897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00"/>
                </a:pPr>
                <a:r>
                  <a:rPr lang="en-US" sz="1000"/>
                  <a:t>Proteinuira (mg/dl) 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 b="1"/>
            </a:pPr>
            <a:endParaRPr lang="es-ES_tradnl"/>
          </a:p>
        </c:txPr>
        <c:crossAx val="1311848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5064751849200656"/>
          <c:y val="8.0507200113499405E-2"/>
          <c:w val="0.36553298735385376"/>
          <c:h val="0.20824681345969592"/>
        </c:manualLayout>
      </c:layout>
      <c:overlay val="0"/>
      <c:txPr>
        <a:bodyPr/>
        <a:lstStyle/>
        <a:p>
          <a:pPr>
            <a:defRPr sz="1000" b="1"/>
          </a:pPr>
          <a:endParaRPr lang="es-ES_tradnl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_trad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292913385826771"/>
          <c:y val="3.8507686539182594E-2"/>
          <c:w val="0.74422405153901239"/>
          <c:h val="0.627335443363697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Sheet1!$A$53</c:f>
              <c:strCache>
                <c:ptCount val="1"/>
                <c:pt idx="0">
                  <c:v>NGAL-WT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Sheet1!$B$58:$F$58</c:f>
                <c:numCache>
                  <c:formatCode>General</c:formatCode>
                  <c:ptCount val="5"/>
                  <c:pt idx="0">
                    <c:v>0.14535787813729437</c:v>
                  </c:pt>
                  <c:pt idx="1">
                    <c:v>0.32560164702753697</c:v>
                  </c:pt>
                  <c:pt idx="2">
                    <c:v>0.20096569955809551</c:v>
                  </c:pt>
                  <c:pt idx="3">
                    <c:v>0.31775467108633632</c:v>
                  </c:pt>
                  <c:pt idx="4">
                    <c:v>0.15887733554316943</c:v>
                  </c:pt>
                </c:numCache>
              </c:numRef>
            </c:plus>
            <c:minus>
              <c:numRef>
                <c:f>Sheet1!$B$58:$F$58</c:f>
                <c:numCache>
                  <c:formatCode>General</c:formatCode>
                  <c:ptCount val="5"/>
                  <c:pt idx="0">
                    <c:v>0.14535787813729437</c:v>
                  </c:pt>
                  <c:pt idx="1">
                    <c:v>0.32560164702753697</c:v>
                  </c:pt>
                  <c:pt idx="2">
                    <c:v>0.20096569955809551</c:v>
                  </c:pt>
                  <c:pt idx="3">
                    <c:v>0.31775467108633632</c:v>
                  </c:pt>
                  <c:pt idx="4">
                    <c:v>0.15887733554316943</c:v>
                  </c:pt>
                </c:numCache>
              </c:numRef>
            </c:minus>
          </c:errBars>
          <c:cat>
            <c:strRef>
              <c:f>Sheet1!$B$52:$F$52</c:f>
              <c:strCache>
                <c:ptCount val="5"/>
                <c:pt idx="0">
                  <c:v>Total nephritis score</c:v>
                </c:pt>
                <c:pt idx="1">
                  <c:v>Endocapillary hypercellularity</c:v>
                </c:pt>
                <c:pt idx="2">
                  <c:v>Extracapillary proliferation</c:v>
                </c:pt>
                <c:pt idx="3">
                  <c:v>Immune deposits</c:v>
                </c:pt>
                <c:pt idx="4">
                  <c:v>Tubular disease</c:v>
                </c:pt>
              </c:strCache>
            </c:strRef>
          </c:cat>
          <c:val>
            <c:numRef>
              <c:f>Sheet1!$B$53:$F$53</c:f>
              <c:numCache>
                <c:formatCode>General</c:formatCode>
                <c:ptCount val="5"/>
                <c:pt idx="0">
                  <c:v>5.3333333333333677</c:v>
                </c:pt>
                <c:pt idx="1">
                  <c:v>1.5</c:v>
                </c:pt>
                <c:pt idx="2">
                  <c:v>0.33333333333333331</c:v>
                </c:pt>
                <c:pt idx="3">
                  <c:v>2.6666666666666665</c:v>
                </c:pt>
                <c:pt idx="4">
                  <c:v>0.8333333333333337</c:v>
                </c:pt>
              </c:numCache>
            </c:numRef>
          </c:val>
        </c:ser>
        <c:ser>
          <c:idx val="1"/>
          <c:order val="1"/>
          <c:tx>
            <c:strRef>
              <c:f>Sheet1!$A$54</c:f>
              <c:strCache>
                <c:ptCount val="1"/>
                <c:pt idx="0">
                  <c:v>NGAL-KO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Sheet1!$B$59:$F$59</c:f>
                <c:numCache>
                  <c:formatCode>General</c:formatCode>
                  <c:ptCount val="5"/>
                  <c:pt idx="0">
                    <c:v>0.23313971779780956</c:v>
                  </c:pt>
                  <c:pt idx="1">
                    <c:v>0.21315631341514021</c:v>
                  </c:pt>
                  <c:pt idx="2">
                    <c:v>0</c:v>
                  </c:pt>
                  <c:pt idx="3">
                    <c:v>0.15887733554316943</c:v>
                  </c:pt>
                  <c:pt idx="4">
                    <c:v>0.20096569955809551</c:v>
                  </c:pt>
                </c:numCache>
              </c:numRef>
            </c:plus>
            <c:minus>
              <c:numRef>
                <c:f>Sheet1!$B$59:$F$59</c:f>
                <c:numCache>
                  <c:formatCode>General</c:formatCode>
                  <c:ptCount val="5"/>
                  <c:pt idx="0">
                    <c:v>0.23313971779780956</c:v>
                  </c:pt>
                  <c:pt idx="1">
                    <c:v>0.21315631341514021</c:v>
                  </c:pt>
                  <c:pt idx="2">
                    <c:v>0</c:v>
                  </c:pt>
                  <c:pt idx="3">
                    <c:v>0.15887733554316943</c:v>
                  </c:pt>
                  <c:pt idx="4">
                    <c:v>0.20096569955809551</c:v>
                  </c:pt>
                </c:numCache>
              </c:numRef>
            </c:minus>
          </c:errBars>
          <c:cat>
            <c:strRef>
              <c:f>Sheet1!$B$52:$F$52</c:f>
              <c:strCache>
                <c:ptCount val="5"/>
                <c:pt idx="0">
                  <c:v>Total nephritis score</c:v>
                </c:pt>
                <c:pt idx="1">
                  <c:v>Endocapillary hypercellularity</c:v>
                </c:pt>
                <c:pt idx="2">
                  <c:v>Extracapillary proliferation</c:v>
                </c:pt>
                <c:pt idx="3">
                  <c:v>Immune deposits</c:v>
                </c:pt>
                <c:pt idx="4">
                  <c:v>Tubular disease</c:v>
                </c:pt>
              </c:strCache>
            </c:strRef>
          </c:cat>
          <c:val>
            <c:numRef>
              <c:f>Sheet1!$B$54:$F$54</c:f>
              <c:numCache>
                <c:formatCode>General</c:formatCode>
                <c:ptCount val="5"/>
                <c:pt idx="0">
                  <c:v>1.6666666666666667</c:v>
                </c:pt>
                <c:pt idx="1">
                  <c:v>0.5</c:v>
                </c:pt>
                <c:pt idx="2">
                  <c:v>0</c:v>
                </c:pt>
                <c:pt idx="3">
                  <c:v>0.8333333333333337</c:v>
                </c:pt>
                <c:pt idx="4">
                  <c:v>0.33333333333333331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1237760"/>
        <c:axId val="131239296"/>
      </c:barChart>
      <c:catAx>
        <c:axId val="1312377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2340000" vert="horz"/>
          <a:lstStyle/>
          <a:p>
            <a:pPr>
              <a:defRPr sz="1000" b="1"/>
            </a:pPr>
            <a:endParaRPr lang="es-ES_tradnl"/>
          </a:p>
        </c:txPr>
        <c:crossAx val="131239296"/>
        <c:crosses val="autoZero"/>
        <c:auto val="1"/>
        <c:lblAlgn val="ctr"/>
        <c:lblOffset val="100"/>
        <c:noMultiLvlLbl val="0"/>
      </c:catAx>
      <c:valAx>
        <c:axId val="13123929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00" b="1"/>
                </a:pPr>
                <a:r>
                  <a:rPr lang="en-US" sz="1000" b="1"/>
                  <a:t>Nephritis score</a:t>
                </a:r>
              </a:p>
            </c:rich>
          </c:tx>
          <c:layout>
            <c:manualLayout>
              <c:xMode val="edge"/>
              <c:yMode val="edge"/>
              <c:x val="7.3478883321403034E-3"/>
              <c:y val="0.1986696801788666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s-ES_tradnl"/>
          </a:p>
        </c:txPr>
        <c:crossAx val="131237760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8056955380577431"/>
          <c:y val="4.3170551312008691E-2"/>
          <c:w val="0.18000930565497494"/>
          <c:h val="0.1670357323755583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800"/>
      </a:pPr>
      <a:endParaRPr lang="es-ES_tradnl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_trad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'NGAL SPL 5-26-12- RP'!$I$129</c:f>
              <c:strCache>
                <c:ptCount val="1"/>
                <c:pt idx="0">
                  <c:v>24 hr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'NGAL SPL 5-26-12- RP'!$J$130:$J$133</c:f>
                <c:numCache>
                  <c:formatCode>General</c:formatCode>
                  <c:ptCount val="4"/>
                  <c:pt idx="0">
                    <c:v>413.65746699413052</c:v>
                  </c:pt>
                  <c:pt idx="1">
                    <c:v>45.961940777125591</c:v>
                  </c:pt>
                  <c:pt idx="2">
                    <c:v>31.819805153394334</c:v>
                  </c:pt>
                  <c:pt idx="3">
                    <c:v>116.67261889578027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'NGAL SPL 5-26-12- RP'!$H$130:$H$133</c:f>
              <c:strCache>
                <c:ptCount val="4"/>
                <c:pt idx="0">
                  <c:v>0.001</c:v>
                </c:pt>
                <c:pt idx="1">
                  <c:v>0.002</c:v>
                </c:pt>
                <c:pt idx="2">
                  <c:v>0.01</c:v>
                </c:pt>
                <c:pt idx="3">
                  <c:v>Medium</c:v>
                </c:pt>
              </c:strCache>
            </c:strRef>
          </c:cat>
          <c:val>
            <c:numRef>
              <c:f>'NGAL SPL 5-26-12- RP'!$I$130:$I$133</c:f>
              <c:numCache>
                <c:formatCode>General</c:formatCode>
                <c:ptCount val="4"/>
                <c:pt idx="0">
                  <c:v>2500.5</c:v>
                </c:pt>
                <c:pt idx="1">
                  <c:v>2545.4999999999995</c:v>
                </c:pt>
                <c:pt idx="2">
                  <c:v>2895.5</c:v>
                </c:pt>
                <c:pt idx="3">
                  <c:v>1300.5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0271104"/>
        <c:axId val="91919488"/>
      </c:barChart>
      <c:catAx>
        <c:axId val="90271104"/>
        <c:scaling>
          <c:orientation val="minMax"/>
        </c:scaling>
        <c:delete val="0"/>
        <c:axPos val="b"/>
        <c:majorTickMark val="out"/>
        <c:minorTickMark val="none"/>
        <c:tickLblPos val="none"/>
        <c:crossAx val="91919488"/>
        <c:crosses val="autoZero"/>
        <c:auto val="1"/>
        <c:lblAlgn val="ctr"/>
        <c:lblOffset val="100"/>
        <c:noMultiLvlLbl val="0"/>
      </c:catAx>
      <c:valAx>
        <c:axId val="91919488"/>
        <c:scaling>
          <c:orientation val="minMax"/>
          <c:min val="100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" pitchFamily="34" charset="0"/>
                <a:cs typeface="Arial" pitchFamily="34" charset="0"/>
              </a:defRPr>
            </a:pPr>
            <a:endParaRPr lang="es-ES_tradnl"/>
          </a:p>
        </c:txPr>
        <c:crossAx val="902711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968" cy="465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>
              <a:defRPr sz="1200" dirty="0">
                <a:latin typeface="Verdana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6333" y="0"/>
            <a:ext cx="3041968" cy="465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Verdana" pitchFamily="34" charset="0"/>
              </a:defRPr>
            </a:lvl1pPr>
          </a:lstStyle>
          <a:p>
            <a:pPr>
              <a:defRPr/>
            </a:pPr>
            <a:fld id="{3CB40D50-14FC-4FAE-B49D-A33205277070}" type="datetimeFigureOut">
              <a:rPr lang="en-US"/>
              <a:pPr>
                <a:defRPr/>
              </a:pPr>
              <a:t>4/19/2013</a:t>
            </a:fld>
            <a:endParaRPr lang="en-US" dirty="0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1375" cy="3489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91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993" y="4420315"/>
            <a:ext cx="5615940" cy="4187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91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9014"/>
            <a:ext cx="3041968" cy="465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>
              <a:defRPr sz="1200" dirty="0">
                <a:latin typeface="Verdana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91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6333" y="8839014"/>
            <a:ext cx="3041968" cy="465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Verdana" pitchFamily="34" charset="0"/>
              </a:defRPr>
            </a:lvl1pPr>
          </a:lstStyle>
          <a:p>
            <a:pPr>
              <a:defRPr/>
            </a:pPr>
            <a:fld id="{C26F71B0-AA28-43D8-9FB0-BF6441544A5A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0209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dirty="0" smtClean="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E05C93-A2DE-4EB0-8E6E-4D4E092087BD}" type="datetimeFigureOut">
              <a:rPr lang="en-US"/>
              <a:pPr>
                <a:defRPr/>
              </a:pPr>
              <a:t>4/19/2013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DA28D-A73B-4906-93F3-4586EBCF70EC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485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F49054-40B8-4B4B-9C25-23D08D3C80A4}" type="datetimeFigureOut">
              <a:rPr lang="en-US"/>
              <a:pPr>
                <a:defRPr/>
              </a:pPr>
              <a:t>4/19/2013</a:t>
            </a:fld>
            <a:endParaRPr lang="en-US" dirty="0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1FCB3-6B14-4091-8CE5-97313AEF03D0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98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FAB12-B9F5-43B5-A88E-DD362328216E}" type="datetimeFigureOut">
              <a:rPr lang="en-US"/>
              <a:pPr>
                <a:defRPr/>
              </a:pPr>
              <a:t>4/19/2013</a:t>
            </a:fld>
            <a:endParaRPr lang="en-US" dirty="0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21040-6F4E-4558-A72B-5768CA9CC154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6670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0E14D-7C08-4188-B64F-80869D347E4E}" type="datetimeFigureOut">
              <a:rPr lang="en-US"/>
              <a:pPr>
                <a:defRPr/>
              </a:pPr>
              <a:t>4/19/2013</a:t>
            </a:fld>
            <a:endParaRPr lang="en-US" dirty="0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20523-3145-4039-AEC4-E7D897C47B2C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138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dirty="0" smtClean="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FDD651-44A3-459A-9BD1-559ED768FBEA}" type="datetimeFigureOut">
              <a:rPr lang="en-US"/>
              <a:pPr>
                <a:defRPr/>
              </a:pPr>
              <a:t>4/19/2013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5CAB4-F03C-4CEF-94B7-3FBD81823DFE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024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C6456-5019-4F64-80A4-6B4510CD49CA}" type="datetimeFigureOut">
              <a:rPr lang="en-US"/>
              <a:pPr>
                <a:defRPr/>
              </a:pPr>
              <a:t>4/19/2013</a:t>
            </a:fld>
            <a:endParaRPr lang="en-US" dirty="0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0F6A43-E36D-4F3D-BCDF-40110A795BDC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511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36633-0552-410C-B20B-8933FC0C1484}" type="datetimeFigureOut">
              <a:rPr lang="en-US"/>
              <a:pPr>
                <a:defRPr/>
              </a:pPr>
              <a:t>4/19/2013</a:t>
            </a:fld>
            <a:endParaRPr lang="en-US" dirty="0"/>
          </a:p>
        </p:txBody>
      </p:sp>
      <p:sp>
        <p:nvSpPr>
          <p:cNvPr id="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D76E7-8401-49B4-801B-1129A188791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120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50173-88CC-41F2-9627-10DBC69A8054}" type="datetimeFigureOut">
              <a:rPr lang="en-US"/>
              <a:pPr>
                <a:defRPr/>
              </a:pPr>
              <a:t>4/19/2013</a:t>
            </a:fld>
            <a:endParaRPr lang="en-US" dirty="0"/>
          </a:p>
        </p:txBody>
      </p:sp>
      <p:sp>
        <p:nvSpPr>
          <p:cNvPr id="4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B021A-C8D4-4D03-822B-148ACFE6061A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415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5B545-D81F-4398-AD56-966ECC3A77E7}" type="datetimeFigureOut">
              <a:rPr lang="en-US"/>
              <a:pPr>
                <a:defRPr/>
              </a:pPr>
              <a:t>4/19/2013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E2956-A4C0-47A8-89F4-5DE52581F6E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707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7CFF4-C33C-4CE5-A764-534BB67C2CC0}" type="datetimeFigureOut">
              <a:rPr lang="en-US"/>
              <a:pPr>
                <a:defRPr/>
              </a:pPr>
              <a:t>4/19/2013</a:t>
            </a:fld>
            <a:endParaRPr lang="en-US" dirty="0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F1675-EC28-461D-9694-3D5DA46F8586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779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" name="Round Single Corner Rectangle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5A232-C5C7-493E-8E18-B73DD5B40ED8}" type="datetimeFigureOut">
              <a:rPr lang="en-US"/>
              <a:pPr>
                <a:defRPr/>
              </a:pPr>
              <a:t>4/19/2013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3DE8E-F57C-43E2-B447-873016BAAA1B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269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dirty="0" smtClean="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1" name="Text Placeholder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A7A399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EECC41CE-AEE0-4544-98A9-6DEF7C18C275}" type="datetimeFigureOut">
              <a:rPr lang="en-US"/>
              <a:pPr>
                <a:defRPr/>
              </a:pPr>
              <a:t>4/19/2013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 dirty="0">
                <a:solidFill>
                  <a:srgbClr val="A7A399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A7A399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8CB467CE-5D2D-4758-9B37-6540DCB4D100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6" r:id="rId1"/>
    <p:sldLayoutId id="2147484139" r:id="rId2"/>
    <p:sldLayoutId id="2147484147" r:id="rId3"/>
    <p:sldLayoutId id="2147484140" r:id="rId4"/>
    <p:sldLayoutId id="2147484141" r:id="rId5"/>
    <p:sldLayoutId id="2147484142" r:id="rId6"/>
    <p:sldLayoutId id="2147484148" r:id="rId7"/>
    <p:sldLayoutId id="2147484143" r:id="rId8"/>
    <p:sldLayoutId id="2147484149" r:id="rId9"/>
    <p:sldLayoutId id="2147484144" r:id="rId10"/>
    <p:sldLayoutId id="214748414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 idx="4294967295"/>
          </p:nvPr>
        </p:nvSpPr>
        <p:spPr bwMode="auto">
          <a:xfrm>
            <a:off x="457200" y="533400"/>
            <a:ext cx="8229600" cy="1905000"/>
          </a:xfrm>
        </p:spPr>
        <p:txBody>
          <a:bodyPr wrap="square" tIns="45720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Neutrophil Gelatinase Associated Lipocalin (NGAL/lipocalin-2) regulates the onset of serum autoantibodies in </a:t>
            </a:r>
            <a:r>
              <a:rPr lang="en-US" sz="2400" dirty="0" err="1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pristane</a:t>
            </a:r>
            <a:r>
              <a:rPr lang="en-US" sz="2400" dirty="0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 induced lupus</a:t>
            </a:r>
          </a:p>
        </p:txBody>
      </p:sp>
      <p:sp>
        <p:nvSpPr>
          <p:cNvPr id="6147" name="Subtitle 2"/>
          <p:cNvSpPr>
            <a:spLocks noGrp="1"/>
          </p:cNvSpPr>
          <p:nvPr>
            <p:ph type="subTitle" idx="4294967295"/>
          </p:nvPr>
        </p:nvSpPr>
        <p:spPr>
          <a:xfrm>
            <a:off x="457200" y="2743200"/>
            <a:ext cx="8229600" cy="2716212"/>
          </a:xfrm>
        </p:spPr>
        <p:txBody>
          <a:bodyPr/>
          <a:lstStyle/>
          <a:p>
            <a:pPr marL="36513" eaLnBrk="1" hangingPunct="1">
              <a:spcBef>
                <a:spcPct val="0"/>
              </a:spcBef>
            </a:pPr>
            <a:endParaRPr lang="en-US" sz="1800" dirty="0" smtClean="0">
              <a:solidFill>
                <a:srgbClr val="000066"/>
              </a:solidFill>
            </a:endParaRPr>
          </a:p>
          <a:p>
            <a:pPr marL="36513" algn="ctr" eaLnBrk="1" hangingPunct="1">
              <a:spcBef>
                <a:spcPct val="0"/>
              </a:spcBef>
              <a:buNone/>
            </a:pPr>
            <a:r>
              <a:rPr lang="en-US" sz="22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Chaim Putterman, MD </a:t>
            </a:r>
          </a:p>
          <a:p>
            <a:pPr marL="36513" algn="ctr" eaLnBrk="1" hangingPunct="1">
              <a:spcBef>
                <a:spcPct val="0"/>
              </a:spcBef>
              <a:buNone/>
            </a:pPr>
            <a:r>
              <a:rPr lang="en-US" sz="1800" i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The Division of Rheumatology, </a:t>
            </a:r>
          </a:p>
          <a:p>
            <a:pPr marL="36513" algn="ctr" eaLnBrk="1" hangingPunct="1">
              <a:spcBef>
                <a:spcPct val="0"/>
              </a:spcBef>
              <a:buNone/>
            </a:pPr>
            <a:r>
              <a:rPr lang="en-US" sz="1800" i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and the Department of Microbiology &amp; Immunology</a:t>
            </a:r>
            <a:br>
              <a:rPr lang="en-US" sz="1800" i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</a:br>
            <a:endParaRPr lang="en-US" sz="1800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8" name="Picture 2" descr="http://worms.aecom.yu.edu/elegance_install/Images/Einstein_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4572000"/>
            <a:ext cx="3841308" cy="16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/>
          <p:cNvSpPr txBox="1">
            <a:spLocks noChangeArrowheads="1"/>
          </p:cNvSpPr>
          <p:nvPr/>
        </p:nvSpPr>
        <p:spPr bwMode="auto">
          <a:xfrm>
            <a:off x="457200" y="388203"/>
            <a:ext cx="8305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 err="1" smtClean="0"/>
              <a:t>Sm</a:t>
            </a:r>
            <a:r>
              <a:rPr lang="en-US" sz="2400" b="1" dirty="0" smtClean="0"/>
              <a:t>/RNP </a:t>
            </a:r>
            <a:r>
              <a:rPr lang="en-US" sz="2400" b="1" dirty="0"/>
              <a:t>autoantibodies </a:t>
            </a:r>
            <a:r>
              <a:rPr lang="en-US" sz="2400" b="1" dirty="0" smtClean="0"/>
              <a:t>are significantly </a:t>
            </a:r>
            <a:r>
              <a:rPr lang="en-US" sz="2400" b="1" dirty="0"/>
              <a:t>elevated in </a:t>
            </a:r>
            <a:r>
              <a:rPr lang="en-US" sz="2400" b="1" dirty="0" err="1" smtClean="0"/>
              <a:t>pristane</a:t>
            </a:r>
            <a:r>
              <a:rPr lang="en-US" sz="2400" b="1" dirty="0" smtClean="0"/>
              <a:t> </a:t>
            </a:r>
            <a:r>
              <a:rPr lang="en-US" sz="2400" b="1" dirty="0"/>
              <a:t>treated LCN2-</a:t>
            </a:r>
            <a:r>
              <a:rPr lang="en-US" sz="2400" b="1" dirty="0" smtClean="0"/>
              <a:t>/- mice</a:t>
            </a:r>
            <a:endParaRPr lang="en-US" sz="2400" b="1" dirty="0"/>
          </a:p>
        </p:txBody>
      </p:sp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533400" y="5544106"/>
            <a:ext cx="8077200" cy="7386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en-US" sz="1400" dirty="0"/>
              <a:t>K562 cells were labeled with [</a:t>
            </a:r>
            <a:r>
              <a:rPr lang="en-US" sz="1400" baseline="30000" dirty="0"/>
              <a:t>35</a:t>
            </a:r>
            <a:r>
              <a:rPr lang="en-US" sz="1400" dirty="0"/>
              <a:t>S]methionine/cysteine and extract was immunoprecipitated with protein A-Sepharose beads coated with </a:t>
            </a:r>
            <a:r>
              <a:rPr lang="en-US" sz="1400" dirty="0" smtClean="0"/>
              <a:t>mouse </a:t>
            </a:r>
            <a:r>
              <a:rPr lang="en-US" sz="1400" dirty="0"/>
              <a:t>sera, analyzed with SDS-PAGE (12.5% SDS) and autoradiographed. </a:t>
            </a:r>
          </a:p>
        </p:txBody>
      </p:sp>
      <p:sp>
        <p:nvSpPr>
          <p:cNvPr id="4" name="TextBox 9"/>
          <p:cNvSpPr txBox="1">
            <a:spLocks noChangeArrowheads="1"/>
          </p:cNvSpPr>
          <p:nvPr/>
        </p:nvSpPr>
        <p:spPr bwMode="auto">
          <a:xfrm>
            <a:off x="1447800" y="1157287"/>
            <a:ext cx="67818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1400" dirty="0">
                <a:latin typeface="Verdana" pitchFamily="34" charset="0"/>
              </a:rPr>
              <a:t>        B6 Pristane  		</a:t>
            </a:r>
            <a:r>
              <a:rPr lang="en-US" sz="1400" b="1" dirty="0">
                <a:latin typeface="Verdana" pitchFamily="34" charset="0"/>
              </a:rPr>
              <a:t> </a:t>
            </a:r>
            <a:r>
              <a:rPr lang="en-US" sz="1400" dirty="0">
                <a:latin typeface="Verdana" pitchFamily="34" charset="0"/>
              </a:rPr>
              <a:t>LCN2-/- </a:t>
            </a:r>
            <a:r>
              <a:rPr lang="en-US" sz="1400" dirty="0" smtClean="0">
                <a:latin typeface="Verdana" pitchFamily="34" charset="0"/>
              </a:rPr>
              <a:t>Pristane</a:t>
            </a:r>
          </a:p>
          <a:p>
            <a:pPr algn="just" eaLnBrk="1" hangingPunct="1"/>
            <a:r>
              <a:rPr lang="en-US" dirty="0" smtClean="0">
                <a:latin typeface="Verdana" pitchFamily="34" charset="0"/>
              </a:rPr>
              <a:t> </a:t>
            </a:r>
            <a:r>
              <a:rPr lang="en-US" sz="1200" dirty="0" smtClean="0">
                <a:latin typeface="Verdana" pitchFamily="34" charset="0"/>
              </a:rPr>
              <a:t>1    2    3    4    5   6   7    8   9   10  11      12   13  14  15  16  17   18  19  20  21</a:t>
            </a:r>
            <a:endParaRPr lang="en-US" sz="1200" dirty="0">
              <a:latin typeface="Verdana" pitchFamily="34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752600"/>
            <a:ext cx="3352801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727200"/>
            <a:ext cx="3200400" cy="360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4724400" y="3135868"/>
            <a:ext cx="304800" cy="2274332"/>
            <a:chOff x="5105400" y="3135868"/>
            <a:chExt cx="304800" cy="2274332"/>
          </a:xfrm>
        </p:grpSpPr>
        <p:sp>
          <p:nvSpPr>
            <p:cNvPr id="8" name="TextBox 7"/>
            <p:cNvSpPr txBox="1"/>
            <p:nvPr/>
          </p:nvSpPr>
          <p:spPr>
            <a:xfrm>
              <a:off x="5105400" y="3135868"/>
              <a:ext cx="304800" cy="369332"/>
            </a:xfrm>
            <a:prstGeom prst="rect">
              <a:avLst/>
            </a:prstGeom>
            <a:noFill/>
            <a:ln w="158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Calibri"/>
                  <a:cs typeface="Calibri"/>
                </a:rPr>
                <a:t>→</a:t>
              </a:r>
              <a:endParaRPr lang="en-US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105400" y="3352800"/>
              <a:ext cx="304800" cy="369332"/>
            </a:xfrm>
            <a:prstGeom prst="rect">
              <a:avLst/>
            </a:prstGeom>
            <a:noFill/>
            <a:ln w="158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Calibri"/>
                  <a:cs typeface="Calibri"/>
                </a:rPr>
                <a:t>→</a:t>
              </a:r>
              <a:endParaRPr lang="en-US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105400" y="4114800"/>
              <a:ext cx="304800" cy="369332"/>
            </a:xfrm>
            <a:prstGeom prst="rect">
              <a:avLst/>
            </a:prstGeom>
            <a:noFill/>
            <a:ln w="158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Calibri"/>
                  <a:cs typeface="Calibri"/>
                </a:rPr>
                <a:t>→</a:t>
              </a:r>
              <a:endParaRPr lang="en-US" b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105400" y="4419600"/>
              <a:ext cx="304800" cy="369332"/>
            </a:xfrm>
            <a:prstGeom prst="rect">
              <a:avLst/>
            </a:prstGeom>
            <a:noFill/>
            <a:ln w="158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Calibri"/>
                  <a:cs typeface="Calibri"/>
                </a:rPr>
                <a:t>→</a:t>
              </a:r>
              <a:endParaRPr lang="en-US" b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105400" y="4800600"/>
              <a:ext cx="304800" cy="369332"/>
            </a:xfrm>
            <a:prstGeom prst="rect">
              <a:avLst/>
            </a:prstGeom>
            <a:noFill/>
            <a:ln w="158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Calibri"/>
                  <a:cs typeface="Calibri"/>
                </a:rPr>
                <a:t>→</a:t>
              </a:r>
              <a:endParaRPr lang="en-US" b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105400" y="5040868"/>
              <a:ext cx="304800" cy="369332"/>
            </a:xfrm>
            <a:prstGeom prst="rect">
              <a:avLst/>
            </a:prstGeom>
            <a:noFill/>
            <a:ln w="158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Calibri"/>
                  <a:cs typeface="Calibri"/>
                </a:rPr>
                <a:t>→</a:t>
              </a:r>
              <a:endParaRPr lang="en-US" b="1" dirty="0"/>
            </a:p>
          </p:txBody>
        </p:sp>
      </p:grp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371600"/>
            <a:ext cx="8382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04800" y="2362200"/>
            <a:ext cx="60960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66-</a:t>
            </a:r>
          </a:p>
          <a:p>
            <a:endParaRPr lang="en-US" sz="1200" b="1" dirty="0" smtClean="0"/>
          </a:p>
          <a:p>
            <a:r>
              <a:rPr lang="en-US" sz="1200" b="1" dirty="0" smtClean="0"/>
              <a:t>45-</a:t>
            </a:r>
          </a:p>
          <a:p>
            <a:endParaRPr lang="en-US" sz="1200" b="1" dirty="0" smtClean="0"/>
          </a:p>
          <a:p>
            <a:r>
              <a:rPr lang="en-US" sz="1200" b="1" dirty="0" smtClean="0"/>
              <a:t>36-</a:t>
            </a:r>
          </a:p>
          <a:p>
            <a:endParaRPr lang="en-US" sz="1200" b="1" dirty="0" smtClean="0"/>
          </a:p>
          <a:p>
            <a:endParaRPr lang="en-US" sz="1200" b="1" dirty="0"/>
          </a:p>
          <a:p>
            <a:r>
              <a:rPr lang="en-US" sz="1200" b="1" dirty="0" smtClean="0"/>
              <a:t>29-</a:t>
            </a:r>
          </a:p>
          <a:p>
            <a:endParaRPr lang="en-US" sz="300" b="1" dirty="0" smtClean="0"/>
          </a:p>
          <a:p>
            <a:r>
              <a:rPr lang="en-US" sz="1200" b="1" dirty="0" smtClean="0"/>
              <a:t>24-</a:t>
            </a:r>
          </a:p>
          <a:p>
            <a:endParaRPr lang="en-US" sz="900" b="1" dirty="0" smtClean="0"/>
          </a:p>
          <a:p>
            <a:r>
              <a:rPr lang="en-US" sz="1200" b="1" dirty="0" smtClean="0"/>
              <a:t>20-</a:t>
            </a:r>
          </a:p>
          <a:p>
            <a:endParaRPr lang="en-US" sz="1200" b="1" dirty="0" smtClean="0"/>
          </a:p>
          <a:p>
            <a:r>
              <a:rPr lang="en-US" sz="1200" b="1" dirty="0" smtClean="0"/>
              <a:t>14-</a:t>
            </a:r>
          </a:p>
          <a:p>
            <a:endParaRPr lang="en-US" sz="1200" b="1" dirty="0" smtClean="0"/>
          </a:p>
          <a:p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745526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676400"/>
            <a:ext cx="3429000" cy="262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8463" y="1671638"/>
            <a:ext cx="2319337" cy="175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TextBox 2"/>
          <p:cNvSpPr txBox="1">
            <a:spLocks noChangeArrowheads="1"/>
          </p:cNvSpPr>
          <p:nvPr/>
        </p:nvSpPr>
        <p:spPr bwMode="auto">
          <a:xfrm>
            <a:off x="3429000" y="1368623"/>
            <a:ext cx="15240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b="1" dirty="0"/>
              <a:t>LCN2-/- PBS</a:t>
            </a:r>
          </a:p>
        </p:txBody>
      </p:sp>
      <p:pic>
        <p:nvPicPr>
          <p:cNvPr id="2253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676400"/>
            <a:ext cx="2382838" cy="175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TextBox 4"/>
          <p:cNvSpPr txBox="1">
            <a:spLocks noChangeArrowheads="1"/>
          </p:cNvSpPr>
          <p:nvPr/>
        </p:nvSpPr>
        <p:spPr bwMode="auto">
          <a:xfrm>
            <a:off x="1066800" y="1368623"/>
            <a:ext cx="15240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b="1" dirty="0"/>
              <a:t>B6 PBS</a:t>
            </a:r>
          </a:p>
        </p:txBody>
      </p:sp>
      <p:pic>
        <p:nvPicPr>
          <p:cNvPr id="22534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" y="3922515"/>
            <a:ext cx="2349500" cy="174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8463" y="3903465"/>
            <a:ext cx="2319337" cy="175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6" name="TextBox 7"/>
          <p:cNvSpPr txBox="1">
            <a:spLocks noChangeArrowheads="1"/>
          </p:cNvSpPr>
          <p:nvPr/>
        </p:nvSpPr>
        <p:spPr bwMode="auto">
          <a:xfrm>
            <a:off x="914400" y="3581400"/>
            <a:ext cx="15240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b="1" dirty="0"/>
              <a:t>B6 Pristane</a:t>
            </a:r>
          </a:p>
        </p:txBody>
      </p:sp>
      <p:sp>
        <p:nvSpPr>
          <p:cNvPr id="22537" name="TextBox 14"/>
          <p:cNvSpPr txBox="1">
            <a:spLocks noChangeArrowheads="1"/>
          </p:cNvSpPr>
          <p:nvPr/>
        </p:nvSpPr>
        <p:spPr bwMode="auto">
          <a:xfrm>
            <a:off x="3200400" y="3603625"/>
            <a:ext cx="18288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b="1" dirty="0"/>
              <a:t>LCN2-/- Pristane</a:t>
            </a:r>
          </a:p>
        </p:txBody>
      </p:sp>
      <p:sp>
        <p:nvSpPr>
          <p:cNvPr id="22538" name="TextBox 10"/>
          <p:cNvSpPr txBox="1">
            <a:spLocks noChangeArrowheads="1"/>
          </p:cNvSpPr>
          <p:nvPr/>
        </p:nvSpPr>
        <p:spPr bwMode="auto">
          <a:xfrm>
            <a:off x="533400" y="381000"/>
            <a:ext cx="8153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/>
              <a:t>ANA in serum of B6 and LCN2-/- mice </a:t>
            </a:r>
            <a:r>
              <a:rPr lang="en-US" sz="2400" b="1" dirty="0" smtClean="0"/>
              <a:t>analyzed </a:t>
            </a:r>
            <a:r>
              <a:rPr lang="en-US" sz="2400" b="1" dirty="0"/>
              <a:t>using Hep-2 slides</a:t>
            </a:r>
          </a:p>
        </p:txBody>
      </p:sp>
      <p:sp>
        <p:nvSpPr>
          <p:cNvPr id="22540" name="TextBox 42"/>
          <p:cNvSpPr txBox="1">
            <a:spLocks noChangeArrowheads="1"/>
          </p:cNvSpPr>
          <p:nvPr/>
        </p:nvSpPr>
        <p:spPr bwMode="auto">
          <a:xfrm>
            <a:off x="533400" y="5867400"/>
            <a:ext cx="7848600" cy="5232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dirty="0">
                <a:latin typeface="Arial" pitchFamily="34" charset="0"/>
                <a:cs typeface="Arial" pitchFamily="34" charset="0"/>
              </a:rPr>
              <a:t>Data is expressed as Mean ± SEM, n= 10-11 per </a:t>
            </a:r>
            <a:r>
              <a:rPr lang="en-US" sz="1400" dirty="0" err="1">
                <a:latin typeface="Arial" pitchFamily="34" charset="0"/>
                <a:cs typeface="Arial" pitchFamily="34" charset="0"/>
              </a:rPr>
              <a:t>pristane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 treated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groups, n=4-5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per PBS groups,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and analyzed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by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Mann Whitney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test.  </a:t>
            </a:r>
          </a:p>
        </p:txBody>
      </p:sp>
      <p:sp>
        <p:nvSpPr>
          <p:cNvPr id="16" name="TextBox 108"/>
          <p:cNvSpPr txBox="1">
            <a:spLocks noChangeArrowheads="1"/>
          </p:cNvSpPr>
          <p:nvPr/>
        </p:nvSpPr>
        <p:spPr bwMode="auto">
          <a:xfrm rot="19620000">
            <a:off x="5414717" y="4345232"/>
            <a:ext cx="148786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200" b="1" dirty="0" smtClean="0"/>
              <a:t>Homogenous</a:t>
            </a:r>
            <a:endParaRPr lang="en-US" sz="1200" b="1" dirty="0"/>
          </a:p>
        </p:txBody>
      </p:sp>
      <p:sp>
        <p:nvSpPr>
          <p:cNvPr id="17" name="TextBox 109"/>
          <p:cNvSpPr txBox="1">
            <a:spLocks noChangeArrowheads="1"/>
          </p:cNvSpPr>
          <p:nvPr/>
        </p:nvSpPr>
        <p:spPr bwMode="auto">
          <a:xfrm rot="19620000">
            <a:off x="6373113" y="4228164"/>
            <a:ext cx="152289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200" b="1" dirty="0" smtClean="0"/>
              <a:t>Speckled</a:t>
            </a:r>
            <a:endParaRPr lang="en-US" sz="1200" b="1" dirty="0"/>
          </a:p>
        </p:txBody>
      </p:sp>
      <p:sp>
        <p:nvSpPr>
          <p:cNvPr id="18" name="TextBox 110"/>
          <p:cNvSpPr txBox="1">
            <a:spLocks noChangeArrowheads="1"/>
          </p:cNvSpPr>
          <p:nvPr/>
        </p:nvSpPr>
        <p:spPr bwMode="auto">
          <a:xfrm rot="19620000">
            <a:off x="7122287" y="4324994"/>
            <a:ext cx="137107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200" b="1" dirty="0" smtClean="0"/>
              <a:t>cytoplasmic</a:t>
            </a:r>
            <a:endParaRPr lang="en-US" sz="1200" b="1" dirty="0"/>
          </a:p>
        </p:txBody>
      </p:sp>
      <p:grpSp>
        <p:nvGrpSpPr>
          <p:cNvPr id="24" name="Group 5"/>
          <p:cNvGrpSpPr>
            <a:grpSpLocks/>
          </p:cNvGrpSpPr>
          <p:nvPr/>
        </p:nvGrpSpPr>
        <p:grpSpPr bwMode="auto">
          <a:xfrm>
            <a:off x="5943600" y="1676400"/>
            <a:ext cx="685800" cy="253996"/>
            <a:chOff x="1583" y="720"/>
            <a:chExt cx="1346" cy="571"/>
          </a:xfrm>
        </p:grpSpPr>
        <p:sp>
          <p:nvSpPr>
            <p:cNvPr id="25" name="Line 6"/>
            <p:cNvSpPr>
              <a:spLocks noChangeShapeType="1"/>
            </p:cNvSpPr>
            <p:nvPr/>
          </p:nvSpPr>
          <p:spPr bwMode="auto">
            <a:xfrm>
              <a:off x="1584" y="720"/>
              <a:ext cx="11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000" b="1" dirty="0"/>
            </a:p>
          </p:txBody>
        </p:sp>
        <p:sp>
          <p:nvSpPr>
            <p:cNvPr id="26" name="Line 7"/>
            <p:cNvSpPr>
              <a:spLocks noChangeShapeType="1"/>
            </p:cNvSpPr>
            <p:nvPr/>
          </p:nvSpPr>
          <p:spPr bwMode="auto">
            <a:xfrm>
              <a:off x="1584" y="72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000" b="1" dirty="0"/>
            </a:p>
          </p:txBody>
        </p:sp>
        <p:sp>
          <p:nvSpPr>
            <p:cNvPr id="27" name="Line 8"/>
            <p:cNvSpPr>
              <a:spLocks noChangeShapeType="1"/>
            </p:cNvSpPr>
            <p:nvPr/>
          </p:nvSpPr>
          <p:spPr bwMode="auto">
            <a:xfrm>
              <a:off x="2688" y="72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000" b="1" dirty="0"/>
            </a:p>
          </p:txBody>
        </p:sp>
        <p:sp>
          <p:nvSpPr>
            <p:cNvPr id="28" name="Text Box 9"/>
            <p:cNvSpPr txBox="1">
              <a:spLocks noChangeArrowheads="1"/>
            </p:cNvSpPr>
            <p:nvPr/>
          </p:nvSpPr>
          <p:spPr bwMode="auto">
            <a:xfrm>
              <a:off x="1583" y="720"/>
              <a:ext cx="1346" cy="5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000" b="1" dirty="0" smtClean="0"/>
                <a:t>P=0.003</a:t>
              </a:r>
              <a:endParaRPr lang="en-US" sz="1000" b="1" dirty="0"/>
            </a:p>
          </p:txBody>
        </p:sp>
      </p:grpSp>
      <p:grpSp>
        <p:nvGrpSpPr>
          <p:cNvPr id="29" name="Group 5"/>
          <p:cNvGrpSpPr>
            <a:grpSpLocks/>
          </p:cNvGrpSpPr>
          <p:nvPr/>
        </p:nvGrpSpPr>
        <p:grpSpPr bwMode="auto">
          <a:xfrm>
            <a:off x="6705600" y="1981200"/>
            <a:ext cx="685800" cy="253996"/>
            <a:chOff x="1583" y="720"/>
            <a:chExt cx="1346" cy="571"/>
          </a:xfrm>
        </p:grpSpPr>
        <p:sp>
          <p:nvSpPr>
            <p:cNvPr id="30" name="Line 6"/>
            <p:cNvSpPr>
              <a:spLocks noChangeShapeType="1"/>
            </p:cNvSpPr>
            <p:nvPr/>
          </p:nvSpPr>
          <p:spPr bwMode="auto">
            <a:xfrm>
              <a:off x="1584" y="720"/>
              <a:ext cx="11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000" b="1" dirty="0"/>
            </a:p>
          </p:txBody>
        </p:sp>
        <p:sp>
          <p:nvSpPr>
            <p:cNvPr id="31" name="Line 7"/>
            <p:cNvSpPr>
              <a:spLocks noChangeShapeType="1"/>
            </p:cNvSpPr>
            <p:nvPr/>
          </p:nvSpPr>
          <p:spPr bwMode="auto">
            <a:xfrm>
              <a:off x="1584" y="72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000" b="1" dirty="0"/>
            </a:p>
          </p:txBody>
        </p:sp>
        <p:sp>
          <p:nvSpPr>
            <p:cNvPr id="32" name="Line 8"/>
            <p:cNvSpPr>
              <a:spLocks noChangeShapeType="1"/>
            </p:cNvSpPr>
            <p:nvPr/>
          </p:nvSpPr>
          <p:spPr bwMode="auto">
            <a:xfrm>
              <a:off x="2688" y="72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000" b="1" dirty="0"/>
            </a:p>
          </p:txBody>
        </p:sp>
        <p:sp>
          <p:nvSpPr>
            <p:cNvPr id="33" name="Text Box 9"/>
            <p:cNvSpPr txBox="1">
              <a:spLocks noChangeArrowheads="1"/>
            </p:cNvSpPr>
            <p:nvPr/>
          </p:nvSpPr>
          <p:spPr bwMode="auto">
            <a:xfrm>
              <a:off x="1583" y="720"/>
              <a:ext cx="1346" cy="5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000" b="1" dirty="0" smtClean="0"/>
                <a:t>P=0.08</a:t>
              </a:r>
              <a:endParaRPr lang="en-US" sz="10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TextBox 23"/>
          <p:cNvSpPr txBox="1">
            <a:spLocks noChangeArrowheads="1"/>
          </p:cNvSpPr>
          <p:nvPr/>
        </p:nvSpPr>
        <p:spPr bwMode="auto">
          <a:xfrm>
            <a:off x="533400" y="381000"/>
            <a:ext cx="4191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/>
              <a:t>ELISPOT </a:t>
            </a:r>
            <a:r>
              <a:rPr lang="en-US" sz="2400" b="1" dirty="0" smtClean="0"/>
              <a:t>results</a:t>
            </a:r>
            <a:endParaRPr lang="en-US" sz="2400" b="1" dirty="0"/>
          </a:p>
        </p:txBody>
      </p:sp>
      <p:sp>
        <p:nvSpPr>
          <p:cNvPr id="23569" name="TextBox 42"/>
          <p:cNvSpPr txBox="1">
            <a:spLocks noChangeArrowheads="1"/>
          </p:cNvSpPr>
          <p:nvPr/>
        </p:nvSpPr>
        <p:spPr bwMode="auto">
          <a:xfrm>
            <a:off x="457200" y="5638800"/>
            <a:ext cx="4114800" cy="5232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dirty="0">
                <a:latin typeface="Arial" pitchFamily="34" charset="0"/>
                <a:cs typeface="Arial" pitchFamily="34" charset="0"/>
              </a:rPr>
              <a:t>Data is expressed as Mean ± SEM, n= 3 per group,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and analyzed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by t test. 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876800" y="3657600"/>
            <a:ext cx="3886200" cy="2819400"/>
            <a:chOff x="4876800" y="3657600"/>
            <a:chExt cx="3886200" cy="2819400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6800" y="3813289"/>
              <a:ext cx="3886200" cy="2663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58" name="TextBox 56"/>
            <p:cNvSpPr txBox="1">
              <a:spLocks noChangeArrowheads="1"/>
            </p:cNvSpPr>
            <p:nvPr/>
          </p:nvSpPr>
          <p:spPr bwMode="auto">
            <a:xfrm>
              <a:off x="5486400" y="3657600"/>
              <a:ext cx="3048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400" dirty="0"/>
                <a:t>Anti-histone IgG</a:t>
              </a:r>
            </a:p>
          </p:txBody>
        </p:sp>
        <p:grpSp>
          <p:nvGrpSpPr>
            <p:cNvPr id="93" name="Group 5"/>
            <p:cNvGrpSpPr>
              <a:grpSpLocks/>
            </p:cNvGrpSpPr>
            <p:nvPr/>
          </p:nvGrpSpPr>
          <p:grpSpPr bwMode="auto">
            <a:xfrm>
              <a:off x="5628946" y="4777003"/>
              <a:ext cx="1477108" cy="99797"/>
              <a:chOff x="1584" y="720"/>
              <a:chExt cx="1104" cy="155"/>
            </a:xfrm>
          </p:grpSpPr>
          <p:sp>
            <p:nvSpPr>
              <p:cNvPr id="94" name="Line 6"/>
              <p:cNvSpPr>
                <a:spLocks noChangeShapeType="1"/>
              </p:cNvSpPr>
              <p:nvPr/>
            </p:nvSpPr>
            <p:spPr bwMode="auto">
              <a:xfrm>
                <a:off x="1584" y="720"/>
                <a:ext cx="110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5" name="Line 7"/>
              <p:cNvSpPr>
                <a:spLocks noChangeShapeType="1"/>
              </p:cNvSpPr>
              <p:nvPr/>
            </p:nvSpPr>
            <p:spPr bwMode="auto">
              <a:xfrm>
                <a:off x="1584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6" name="Line 8"/>
              <p:cNvSpPr>
                <a:spLocks noChangeShapeType="1"/>
              </p:cNvSpPr>
              <p:nvPr/>
            </p:nvSpPr>
            <p:spPr bwMode="auto">
              <a:xfrm>
                <a:off x="2688" y="72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7" name="Text Box 9"/>
              <p:cNvSpPr txBox="1">
                <a:spLocks noChangeArrowheads="1"/>
              </p:cNvSpPr>
              <p:nvPr/>
            </p:nvSpPr>
            <p:spPr bwMode="auto">
              <a:xfrm>
                <a:off x="1872" y="720"/>
                <a:ext cx="576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1000" b="1" dirty="0"/>
                  <a:t>P&lt;0.0001</a:t>
                </a:r>
              </a:p>
            </p:txBody>
          </p:sp>
        </p:grpSp>
        <p:grpSp>
          <p:nvGrpSpPr>
            <p:cNvPr id="98" name="Group 5"/>
            <p:cNvGrpSpPr>
              <a:grpSpLocks/>
            </p:cNvGrpSpPr>
            <p:nvPr/>
          </p:nvGrpSpPr>
          <p:grpSpPr bwMode="auto">
            <a:xfrm>
              <a:off x="6390946" y="4114800"/>
              <a:ext cx="1477108" cy="75708"/>
              <a:chOff x="1584" y="720"/>
              <a:chExt cx="1104" cy="154"/>
            </a:xfrm>
          </p:grpSpPr>
          <p:sp>
            <p:nvSpPr>
              <p:cNvPr id="99" name="Line 6"/>
              <p:cNvSpPr>
                <a:spLocks noChangeShapeType="1"/>
              </p:cNvSpPr>
              <p:nvPr/>
            </p:nvSpPr>
            <p:spPr bwMode="auto">
              <a:xfrm>
                <a:off x="1584" y="720"/>
                <a:ext cx="110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0" name="Line 7"/>
              <p:cNvSpPr>
                <a:spLocks noChangeShapeType="1"/>
              </p:cNvSpPr>
              <p:nvPr/>
            </p:nvSpPr>
            <p:spPr bwMode="auto">
              <a:xfrm>
                <a:off x="1584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1" name="Line 8"/>
              <p:cNvSpPr>
                <a:spLocks noChangeShapeType="1"/>
              </p:cNvSpPr>
              <p:nvPr/>
            </p:nvSpPr>
            <p:spPr bwMode="auto">
              <a:xfrm>
                <a:off x="2688" y="72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2" name="Text Box 9"/>
              <p:cNvSpPr txBox="1">
                <a:spLocks noChangeArrowheads="1"/>
              </p:cNvSpPr>
              <p:nvPr/>
            </p:nvSpPr>
            <p:spPr bwMode="auto">
              <a:xfrm>
                <a:off x="1718" y="720"/>
                <a:ext cx="730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1000" b="1" dirty="0"/>
                  <a:t>P&lt;0.0001</a:t>
                </a:r>
              </a:p>
            </p:txBody>
          </p:sp>
        </p:grpSp>
        <p:grpSp>
          <p:nvGrpSpPr>
            <p:cNvPr id="103" name="Group 5"/>
            <p:cNvGrpSpPr>
              <a:grpSpLocks/>
            </p:cNvGrpSpPr>
            <p:nvPr/>
          </p:nvGrpSpPr>
          <p:grpSpPr bwMode="auto">
            <a:xfrm>
              <a:off x="7334654" y="3886200"/>
              <a:ext cx="914400" cy="246298"/>
              <a:chOff x="1584" y="720"/>
              <a:chExt cx="1196" cy="501"/>
            </a:xfrm>
          </p:grpSpPr>
          <p:sp>
            <p:nvSpPr>
              <p:cNvPr id="104" name="Line 6"/>
              <p:cNvSpPr>
                <a:spLocks noChangeShapeType="1"/>
              </p:cNvSpPr>
              <p:nvPr/>
            </p:nvSpPr>
            <p:spPr bwMode="auto">
              <a:xfrm>
                <a:off x="1584" y="720"/>
                <a:ext cx="110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5" name="Line 7"/>
              <p:cNvSpPr>
                <a:spLocks noChangeShapeType="1"/>
              </p:cNvSpPr>
              <p:nvPr/>
            </p:nvSpPr>
            <p:spPr bwMode="auto">
              <a:xfrm>
                <a:off x="1584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6" name="Line 8"/>
              <p:cNvSpPr>
                <a:spLocks noChangeShapeType="1"/>
              </p:cNvSpPr>
              <p:nvPr/>
            </p:nvSpPr>
            <p:spPr bwMode="auto">
              <a:xfrm>
                <a:off x="2688" y="72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7" name="Text Box 9"/>
              <p:cNvSpPr txBox="1">
                <a:spLocks noChangeArrowheads="1"/>
              </p:cNvSpPr>
              <p:nvPr/>
            </p:nvSpPr>
            <p:spPr bwMode="auto">
              <a:xfrm>
                <a:off x="1663" y="720"/>
                <a:ext cx="1117" cy="50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1000" b="1" dirty="0" smtClean="0"/>
                  <a:t>P=0.03</a:t>
                </a:r>
                <a:endParaRPr lang="en-US" sz="1000" b="1" dirty="0"/>
              </a:p>
            </p:txBody>
          </p:sp>
        </p:grpSp>
        <p:grpSp>
          <p:nvGrpSpPr>
            <p:cNvPr id="108" name="Group 5"/>
            <p:cNvGrpSpPr>
              <a:grpSpLocks/>
            </p:cNvGrpSpPr>
            <p:nvPr/>
          </p:nvGrpSpPr>
          <p:grpSpPr bwMode="auto">
            <a:xfrm>
              <a:off x="5494132" y="5333927"/>
              <a:ext cx="773722" cy="76273"/>
              <a:chOff x="1584" y="720"/>
              <a:chExt cx="1104" cy="167"/>
            </a:xfrm>
          </p:grpSpPr>
          <p:sp>
            <p:nvSpPr>
              <p:cNvPr id="109" name="Line 6"/>
              <p:cNvSpPr>
                <a:spLocks noChangeShapeType="1"/>
              </p:cNvSpPr>
              <p:nvPr/>
            </p:nvSpPr>
            <p:spPr bwMode="auto">
              <a:xfrm>
                <a:off x="1584" y="720"/>
                <a:ext cx="110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0" name="Line 7"/>
              <p:cNvSpPr>
                <a:spLocks noChangeShapeType="1"/>
              </p:cNvSpPr>
              <p:nvPr/>
            </p:nvSpPr>
            <p:spPr bwMode="auto">
              <a:xfrm>
                <a:off x="1584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1" name="Line 8"/>
              <p:cNvSpPr>
                <a:spLocks noChangeShapeType="1"/>
              </p:cNvSpPr>
              <p:nvPr/>
            </p:nvSpPr>
            <p:spPr bwMode="auto">
              <a:xfrm>
                <a:off x="2688" y="72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2" name="Text Box 9"/>
              <p:cNvSpPr txBox="1">
                <a:spLocks noChangeArrowheads="1"/>
              </p:cNvSpPr>
              <p:nvPr/>
            </p:nvSpPr>
            <p:spPr bwMode="auto">
              <a:xfrm>
                <a:off x="1584" y="720"/>
                <a:ext cx="1104" cy="16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1000" b="1" dirty="0"/>
                  <a:t> P&lt;0.0001</a:t>
                </a:r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457200" y="1219200"/>
            <a:ext cx="3761369" cy="2971800"/>
            <a:chOff x="4876800" y="381000"/>
            <a:chExt cx="3761369" cy="2971800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6800" y="504825"/>
              <a:ext cx="3761369" cy="284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35" name="Group 5"/>
            <p:cNvGrpSpPr>
              <a:grpSpLocks/>
            </p:cNvGrpSpPr>
            <p:nvPr/>
          </p:nvGrpSpPr>
          <p:grpSpPr bwMode="auto">
            <a:xfrm>
              <a:off x="5715000" y="1371600"/>
              <a:ext cx="1447800" cy="94389"/>
              <a:chOff x="1584" y="720"/>
              <a:chExt cx="1104" cy="155"/>
            </a:xfrm>
          </p:grpSpPr>
          <p:sp>
            <p:nvSpPr>
              <p:cNvPr id="136" name="Line 6"/>
              <p:cNvSpPr>
                <a:spLocks noChangeShapeType="1"/>
              </p:cNvSpPr>
              <p:nvPr/>
            </p:nvSpPr>
            <p:spPr bwMode="auto">
              <a:xfrm>
                <a:off x="1584" y="720"/>
                <a:ext cx="110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7" name="Line 7"/>
              <p:cNvSpPr>
                <a:spLocks noChangeShapeType="1"/>
              </p:cNvSpPr>
              <p:nvPr/>
            </p:nvSpPr>
            <p:spPr bwMode="auto">
              <a:xfrm>
                <a:off x="1584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8" name="Line 8"/>
              <p:cNvSpPr>
                <a:spLocks noChangeShapeType="1"/>
              </p:cNvSpPr>
              <p:nvPr/>
            </p:nvSpPr>
            <p:spPr bwMode="auto">
              <a:xfrm>
                <a:off x="2688" y="72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9" name="Text Box 9"/>
              <p:cNvSpPr txBox="1">
                <a:spLocks noChangeArrowheads="1"/>
              </p:cNvSpPr>
              <p:nvPr/>
            </p:nvSpPr>
            <p:spPr bwMode="auto">
              <a:xfrm>
                <a:off x="1872" y="720"/>
                <a:ext cx="576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1000" b="1" dirty="0"/>
                  <a:t>P&lt;0.0001</a:t>
                </a:r>
              </a:p>
            </p:txBody>
          </p:sp>
        </p:grpSp>
        <p:grpSp>
          <p:nvGrpSpPr>
            <p:cNvPr id="140" name="Group 5"/>
            <p:cNvGrpSpPr>
              <a:grpSpLocks/>
            </p:cNvGrpSpPr>
            <p:nvPr/>
          </p:nvGrpSpPr>
          <p:grpSpPr bwMode="auto">
            <a:xfrm>
              <a:off x="5562600" y="1752601"/>
              <a:ext cx="1066800" cy="228599"/>
              <a:chOff x="1584" y="720"/>
              <a:chExt cx="1385" cy="209"/>
            </a:xfrm>
          </p:grpSpPr>
          <p:sp>
            <p:nvSpPr>
              <p:cNvPr id="141" name="Line 6"/>
              <p:cNvSpPr>
                <a:spLocks noChangeShapeType="1"/>
              </p:cNvSpPr>
              <p:nvPr/>
            </p:nvSpPr>
            <p:spPr bwMode="auto">
              <a:xfrm>
                <a:off x="1584" y="720"/>
                <a:ext cx="110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2" name="Line 7"/>
              <p:cNvSpPr>
                <a:spLocks noChangeShapeType="1"/>
              </p:cNvSpPr>
              <p:nvPr/>
            </p:nvSpPr>
            <p:spPr bwMode="auto">
              <a:xfrm>
                <a:off x="1584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3" name="Line 8"/>
              <p:cNvSpPr>
                <a:spLocks noChangeShapeType="1"/>
              </p:cNvSpPr>
              <p:nvPr/>
            </p:nvSpPr>
            <p:spPr bwMode="auto">
              <a:xfrm>
                <a:off x="2688" y="72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4" name="Text Box 9"/>
              <p:cNvSpPr txBox="1">
                <a:spLocks noChangeArrowheads="1"/>
              </p:cNvSpPr>
              <p:nvPr/>
            </p:nvSpPr>
            <p:spPr bwMode="auto">
              <a:xfrm>
                <a:off x="1645" y="720"/>
                <a:ext cx="1324" cy="20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1000" b="1" dirty="0"/>
                  <a:t>P=0.0001</a:t>
                </a:r>
              </a:p>
            </p:txBody>
          </p:sp>
        </p:grpSp>
        <p:grpSp>
          <p:nvGrpSpPr>
            <p:cNvPr id="145" name="Group 5"/>
            <p:cNvGrpSpPr>
              <a:grpSpLocks/>
            </p:cNvGrpSpPr>
            <p:nvPr/>
          </p:nvGrpSpPr>
          <p:grpSpPr bwMode="auto">
            <a:xfrm>
              <a:off x="6400799" y="1127123"/>
              <a:ext cx="1447801" cy="244477"/>
              <a:chOff x="1519" y="720"/>
              <a:chExt cx="1169" cy="364"/>
            </a:xfrm>
          </p:grpSpPr>
          <p:sp>
            <p:nvSpPr>
              <p:cNvPr id="146" name="Line 6"/>
              <p:cNvSpPr>
                <a:spLocks noChangeShapeType="1"/>
              </p:cNvSpPr>
              <p:nvPr/>
            </p:nvSpPr>
            <p:spPr bwMode="auto">
              <a:xfrm>
                <a:off x="1584" y="720"/>
                <a:ext cx="110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7" name="Line 7"/>
              <p:cNvSpPr>
                <a:spLocks noChangeShapeType="1"/>
              </p:cNvSpPr>
              <p:nvPr/>
            </p:nvSpPr>
            <p:spPr bwMode="auto">
              <a:xfrm>
                <a:off x="1584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8" name="Line 8"/>
              <p:cNvSpPr>
                <a:spLocks noChangeShapeType="1"/>
              </p:cNvSpPr>
              <p:nvPr/>
            </p:nvSpPr>
            <p:spPr bwMode="auto">
              <a:xfrm>
                <a:off x="2688" y="72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9" name="Text Box 9"/>
              <p:cNvSpPr txBox="1">
                <a:spLocks noChangeArrowheads="1"/>
              </p:cNvSpPr>
              <p:nvPr/>
            </p:nvSpPr>
            <p:spPr bwMode="auto">
              <a:xfrm>
                <a:off x="1519" y="720"/>
                <a:ext cx="929" cy="3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1000" b="1" dirty="0" smtClean="0"/>
                  <a:t>  P&lt;0.0001</a:t>
                </a:r>
                <a:endParaRPr lang="en-US" sz="1000" b="1" dirty="0"/>
              </a:p>
            </p:txBody>
          </p:sp>
        </p:grpSp>
        <p:grpSp>
          <p:nvGrpSpPr>
            <p:cNvPr id="150" name="Group 5"/>
            <p:cNvGrpSpPr>
              <a:grpSpLocks/>
            </p:cNvGrpSpPr>
            <p:nvPr/>
          </p:nvGrpSpPr>
          <p:grpSpPr bwMode="auto">
            <a:xfrm>
              <a:off x="7239000" y="744538"/>
              <a:ext cx="838200" cy="152399"/>
              <a:chOff x="1584" y="720"/>
              <a:chExt cx="1349" cy="280"/>
            </a:xfrm>
          </p:grpSpPr>
          <p:sp>
            <p:nvSpPr>
              <p:cNvPr id="151" name="Line 6"/>
              <p:cNvSpPr>
                <a:spLocks noChangeShapeType="1"/>
              </p:cNvSpPr>
              <p:nvPr/>
            </p:nvSpPr>
            <p:spPr bwMode="auto">
              <a:xfrm>
                <a:off x="1584" y="720"/>
                <a:ext cx="110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2" name="Line 7"/>
              <p:cNvSpPr>
                <a:spLocks noChangeShapeType="1"/>
              </p:cNvSpPr>
              <p:nvPr/>
            </p:nvSpPr>
            <p:spPr bwMode="auto">
              <a:xfrm>
                <a:off x="1584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3" name="Line 8"/>
              <p:cNvSpPr>
                <a:spLocks noChangeShapeType="1"/>
              </p:cNvSpPr>
              <p:nvPr/>
            </p:nvSpPr>
            <p:spPr bwMode="auto">
              <a:xfrm>
                <a:off x="2688" y="72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4" name="Text Box 9"/>
              <p:cNvSpPr txBox="1">
                <a:spLocks noChangeArrowheads="1"/>
              </p:cNvSpPr>
              <p:nvPr/>
            </p:nvSpPr>
            <p:spPr bwMode="auto">
              <a:xfrm>
                <a:off x="1663" y="720"/>
                <a:ext cx="1270" cy="28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1000" b="1" dirty="0"/>
                  <a:t>P=0.31</a:t>
                </a:r>
              </a:p>
            </p:txBody>
          </p:sp>
        </p:grpSp>
        <p:sp>
          <p:nvSpPr>
            <p:cNvPr id="23559" name="TextBox 58"/>
            <p:cNvSpPr txBox="1">
              <a:spLocks noChangeArrowheads="1"/>
            </p:cNvSpPr>
            <p:nvPr/>
          </p:nvSpPr>
          <p:spPr bwMode="auto">
            <a:xfrm>
              <a:off x="5486400" y="381000"/>
              <a:ext cx="3048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400" dirty="0"/>
                <a:t>Anti-dsDNA IgG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800600" y="533400"/>
            <a:ext cx="3733801" cy="3048000"/>
            <a:chOff x="4952999" y="3429000"/>
            <a:chExt cx="3733801" cy="3048000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2999" y="3733800"/>
              <a:ext cx="3733801" cy="2743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60" name="TextBox 59"/>
            <p:cNvSpPr txBox="1">
              <a:spLocks noChangeArrowheads="1"/>
            </p:cNvSpPr>
            <p:nvPr/>
          </p:nvSpPr>
          <p:spPr bwMode="auto">
            <a:xfrm>
              <a:off x="5410200" y="3429000"/>
              <a:ext cx="3048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400" dirty="0" smtClean="0"/>
                <a:t>Anti-Sm/RNP </a:t>
              </a:r>
              <a:r>
                <a:rPr lang="en-US" sz="1400" dirty="0"/>
                <a:t>IgG</a:t>
              </a:r>
            </a:p>
          </p:txBody>
        </p:sp>
        <p:grpSp>
          <p:nvGrpSpPr>
            <p:cNvPr id="178" name="Group 60"/>
            <p:cNvGrpSpPr>
              <a:grpSpLocks/>
            </p:cNvGrpSpPr>
            <p:nvPr/>
          </p:nvGrpSpPr>
          <p:grpSpPr bwMode="auto">
            <a:xfrm>
              <a:off x="5715000" y="4570413"/>
              <a:ext cx="1524000" cy="230187"/>
              <a:chOff x="1584" y="720"/>
              <a:chExt cx="1104" cy="491"/>
            </a:xfrm>
          </p:grpSpPr>
          <p:sp>
            <p:nvSpPr>
              <p:cNvPr id="179" name="Line 6"/>
              <p:cNvSpPr>
                <a:spLocks noChangeShapeType="1"/>
              </p:cNvSpPr>
              <p:nvPr/>
            </p:nvSpPr>
            <p:spPr bwMode="auto">
              <a:xfrm>
                <a:off x="1584" y="720"/>
                <a:ext cx="110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0" name="Line 7"/>
              <p:cNvSpPr>
                <a:spLocks noChangeShapeType="1"/>
              </p:cNvSpPr>
              <p:nvPr/>
            </p:nvSpPr>
            <p:spPr bwMode="auto">
              <a:xfrm>
                <a:off x="1584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1" name="Line 8"/>
              <p:cNvSpPr>
                <a:spLocks noChangeShapeType="1"/>
              </p:cNvSpPr>
              <p:nvPr/>
            </p:nvSpPr>
            <p:spPr bwMode="auto">
              <a:xfrm>
                <a:off x="2688" y="72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2" name="Text Box 9"/>
              <p:cNvSpPr txBox="1">
                <a:spLocks noChangeArrowheads="1"/>
              </p:cNvSpPr>
              <p:nvPr/>
            </p:nvSpPr>
            <p:spPr bwMode="auto">
              <a:xfrm>
                <a:off x="1714" y="720"/>
                <a:ext cx="734" cy="4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1000" b="1" dirty="0"/>
                  <a:t>P&lt;0.0001</a:t>
                </a:r>
              </a:p>
            </p:txBody>
          </p:sp>
        </p:grpSp>
        <p:grpSp>
          <p:nvGrpSpPr>
            <p:cNvPr id="183" name="Group 5"/>
            <p:cNvGrpSpPr>
              <a:grpSpLocks/>
            </p:cNvGrpSpPr>
            <p:nvPr/>
          </p:nvGrpSpPr>
          <p:grpSpPr bwMode="auto">
            <a:xfrm>
              <a:off x="6477000" y="4249387"/>
              <a:ext cx="1414630" cy="246413"/>
              <a:chOff x="1521" y="720"/>
              <a:chExt cx="1167" cy="498"/>
            </a:xfrm>
          </p:grpSpPr>
          <p:sp>
            <p:nvSpPr>
              <p:cNvPr id="184" name="Line 6"/>
              <p:cNvSpPr>
                <a:spLocks noChangeShapeType="1"/>
              </p:cNvSpPr>
              <p:nvPr/>
            </p:nvSpPr>
            <p:spPr bwMode="auto">
              <a:xfrm>
                <a:off x="1584" y="720"/>
                <a:ext cx="110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5" name="Line 7"/>
              <p:cNvSpPr>
                <a:spLocks noChangeShapeType="1"/>
              </p:cNvSpPr>
              <p:nvPr/>
            </p:nvSpPr>
            <p:spPr bwMode="auto">
              <a:xfrm>
                <a:off x="1584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6" name="Line 8"/>
              <p:cNvSpPr>
                <a:spLocks noChangeShapeType="1"/>
              </p:cNvSpPr>
              <p:nvPr/>
            </p:nvSpPr>
            <p:spPr bwMode="auto">
              <a:xfrm>
                <a:off x="2688" y="72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7" name="Text Box 9"/>
              <p:cNvSpPr txBox="1">
                <a:spLocks noChangeArrowheads="1"/>
              </p:cNvSpPr>
              <p:nvPr/>
            </p:nvSpPr>
            <p:spPr bwMode="auto">
              <a:xfrm>
                <a:off x="1521" y="720"/>
                <a:ext cx="927" cy="49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1000" b="1" dirty="0" smtClean="0"/>
                  <a:t>  P&lt;0.0001</a:t>
                </a:r>
                <a:endParaRPr lang="en-US" sz="1000" b="1" dirty="0"/>
              </a:p>
            </p:txBody>
          </p:sp>
        </p:grpSp>
        <p:grpSp>
          <p:nvGrpSpPr>
            <p:cNvPr id="188" name="Group 5"/>
            <p:cNvGrpSpPr>
              <a:grpSpLocks/>
            </p:cNvGrpSpPr>
            <p:nvPr/>
          </p:nvGrpSpPr>
          <p:grpSpPr bwMode="auto">
            <a:xfrm>
              <a:off x="5638800" y="4876800"/>
              <a:ext cx="728662" cy="76199"/>
              <a:chOff x="1584" y="720"/>
              <a:chExt cx="1104" cy="144"/>
            </a:xfrm>
          </p:grpSpPr>
          <p:sp>
            <p:nvSpPr>
              <p:cNvPr id="189" name="Line 6"/>
              <p:cNvSpPr>
                <a:spLocks noChangeShapeType="1"/>
              </p:cNvSpPr>
              <p:nvPr/>
            </p:nvSpPr>
            <p:spPr bwMode="auto">
              <a:xfrm>
                <a:off x="1584" y="720"/>
                <a:ext cx="110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0" name="Line 7"/>
              <p:cNvSpPr>
                <a:spLocks noChangeShapeType="1"/>
              </p:cNvSpPr>
              <p:nvPr/>
            </p:nvSpPr>
            <p:spPr bwMode="auto">
              <a:xfrm>
                <a:off x="1584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1" name="Line 8"/>
              <p:cNvSpPr>
                <a:spLocks noChangeShapeType="1"/>
              </p:cNvSpPr>
              <p:nvPr/>
            </p:nvSpPr>
            <p:spPr bwMode="auto">
              <a:xfrm>
                <a:off x="2688" y="72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2" name="Text Box 9"/>
              <p:cNvSpPr txBox="1">
                <a:spLocks noChangeArrowheads="1"/>
              </p:cNvSpPr>
              <p:nvPr/>
            </p:nvSpPr>
            <p:spPr bwMode="auto">
              <a:xfrm>
                <a:off x="1584" y="720"/>
                <a:ext cx="1104" cy="1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1000" b="1" dirty="0"/>
                  <a:t>P&lt;0.0001</a:t>
                </a:r>
              </a:p>
            </p:txBody>
          </p:sp>
        </p:grpSp>
        <p:grpSp>
          <p:nvGrpSpPr>
            <p:cNvPr id="193" name="Group 5"/>
            <p:cNvGrpSpPr>
              <a:grpSpLocks/>
            </p:cNvGrpSpPr>
            <p:nvPr/>
          </p:nvGrpSpPr>
          <p:grpSpPr bwMode="auto">
            <a:xfrm>
              <a:off x="7239000" y="3810000"/>
              <a:ext cx="762000" cy="152400"/>
              <a:chOff x="1584" y="720"/>
              <a:chExt cx="1104" cy="167"/>
            </a:xfrm>
          </p:grpSpPr>
          <p:sp>
            <p:nvSpPr>
              <p:cNvPr id="194" name="Line 6"/>
              <p:cNvSpPr>
                <a:spLocks noChangeShapeType="1"/>
              </p:cNvSpPr>
              <p:nvPr/>
            </p:nvSpPr>
            <p:spPr bwMode="auto">
              <a:xfrm>
                <a:off x="1584" y="720"/>
                <a:ext cx="110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5" name="Line 7"/>
              <p:cNvSpPr>
                <a:spLocks noChangeShapeType="1"/>
              </p:cNvSpPr>
              <p:nvPr/>
            </p:nvSpPr>
            <p:spPr bwMode="auto">
              <a:xfrm>
                <a:off x="1584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6" name="Line 8"/>
              <p:cNvSpPr>
                <a:spLocks noChangeShapeType="1"/>
              </p:cNvSpPr>
              <p:nvPr/>
            </p:nvSpPr>
            <p:spPr bwMode="auto">
              <a:xfrm>
                <a:off x="2688" y="72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7" name="Text Box 9"/>
              <p:cNvSpPr txBox="1">
                <a:spLocks noChangeArrowheads="1"/>
              </p:cNvSpPr>
              <p:nvPr/>
            </p:nvSpPr>
            <p:spPr bwMode="auto">
              <a:xfrm>
                <a:off x="1663" y="720"/>
                <a:ext cx="1025" cy="16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1000" b="1" dirty="0"/>
                  <a:t>P=0.16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3"/>
          <p:cNvSpPr txBox="1">
            <a:spLocks noChangeArrowheads="1"/>
          </p:cNvSpPr>
          <p:nvPr/>
        </p:nvSpPr>
        <p:spPr bwMode="auto">
          <a:xfrm>
            <a:off x="457200" y="376535"/>
            <a:ext cx="41148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/>
              <a:t>Real time qPCR for spleen</a:t>
            </a:r>
          </a:p>
        </p:txBody>
      </p:sp>
      <p:sp>
        <p:nvSpPr>
          <p:cNvPr id="6" name="TextBox 42"/>
          <p:cNvSpPr txBox="1">
            <a:spLocks noChangeArrowheads="1"/>
          </p:cNvSpPr>
          <p:nvPr/>
        </p:nvSpPr>
        <p:spPr bwMode="auto">
          <a:xfrm>
            <a:off x="685800" y="5867400"/>
            <a:ext cx="7543800" cy="5232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eaLnBrk="1" hangingPunct="1">
              <a:defRPr sz="1600" b="1">
                <a:latin typeface="Arial" pitchFamily="34" charset="0"/>
                <a:cs typeface="Arial" pitchFamily="34" charset="0"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sz="1400" b="0" dirty="0"/>
              <a:t>Data is expressed as Mean ± SEM, n= 10-11 per </a:t>
            </a:r>
            <a:r>
              <a:rPr lang="en-US" sz="1400" b="0" dirty="0" err="1"/>
              <a:t>pristane</a:t>
            </a:r>
            <a:r>
              <a:rPr lang="en-US" sz="1400" b="0" dirty="0"/>
              <a:t> treated groups and n=4-5 per PBS groups, and analyzed by t test.  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457200" y="838200"/>
            <a:ext cx="5715000" cy="4953000"/>
            <a:chOff x="685800" y="838200"/>
            <a:chExt cx="5715000" cy="4953000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0600" y="838200"/>
              <a:ext cx="5410200" cy="4953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990600" y="1143000"/>
              <a:ext cx="457200" cy="464742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 dirty="0" smtClean="0"/>
                <a:t>67</a:t>
              </a:r>
              <a:endParaRPr lang="en-US" sz="1200" b="1" baseline="30000" dirty="0" smtClean="0"/>
            </a:p>
            <a:p>
              <a:pPr algn="r"/>
              <a:endParaRPr lang="en-US" sz="3200" b="1" baseline="30000" dirty="0" smtClean="0"/>
            </a:p>
            <a:p>
              <a:pPr algn="r"/>
              <a:r>
                <a:rPr lang="en-US" sz="1200" b="1" dirty="0" smtClean="0"/>
                <a:t>47</a:t>
              </a:r>
              <a:endParaRPr lang="en-US" sz="1200" b="1" baseline="30000" dirty="0" smtClean="0"/>
            </a:p>
            <a:p>
              <a:pPr algn="r"/>
              <a:endParaRPr lang="en-US" sz="1200" b="1" baseline="30000" dirty="0" smtClean="0"/>
            </a:p>
            <a:p>
              <a:pPr algn="r"/>
              <a:endParaRPr lang="en-US" sz="2000" b="1" baseline="30000" dirty="0" smtClean="0"/>
            </a:p>
            <a:p>
              <a:pPr algn="r"/>
              <a:r>
                <a:rPr lang="en-US" sz="1200" b="1" dirty="0" smtClean="0"/>
                <a:t>27</a:t>
              </a:r>
              <a:endParaRPr lang="en-US" sz="1200" b="1" baseline="30000" dirty="0" smtClean="0"/>
            </a:p>
            <a:p>
              <a:pPr algn="r"/>
              <a:endParaRPr lang="en-US" sz="1200" b="1" baseline="30000" dirty="0" smtClean="0"/>
            </a:p>
            <a:p>
              <a:pPr algn="r"/>
              <a:endParaRPr lang="en-US" b="1" baseline="30000" dirty="0"/>
            </a:p>
            <a:p>
              <a:pPr algn="r"/>
              <a:r>
                <a:rPr lang="en-US" sz="1200" b="1" dirty="0" smtClean="0"/>
                <a:t>7</a:t>
              </a:r>
            </a:p>
            <a:p>
              <a:pPr algn="r"/>
              <a:endParaRPr lang="en-US" sz="700" b="1" baseline="30000" dirty="0" smtClean="0"/>
            </a:p>
            <a:p>
              <a:pPr algn="r"/>
              <a:r>
                <a:rPr lang="en-US" sz="1200" b="1" dirty="0"/>
                <a:t>7</a:t>
              </a:r>
            </a:p>
            <a:p>
              <a:pPr algn="r"/>
              <a:endParaRPr lang="en-US" sz="1600" b="1" baseline="30000" dirty="0" smtClean="0"/>
            </a:p>
            <a:p>
              <a:pPr algn="r"/>
              <a:r>
                <a:rPr lang="en-US" sz="1200" b="1" dirty="0" smtClean="0"/>
                <a:t>6 </a:t>
              </a:r>
              <a:endParaRPr lang="en-US" sz="1200" b="1" baseline="30000" dirty="0"/>
            </a:p>
            <a:p>
              <a:pPr algn="r"/>
              <a:endParaRPr lang="en-US" sz="1000" b="1" baseline="30000" dirty="0" smtClean="0"/>
            </a:p>
            <a:p>
              <a:pPr algn="r"/>
              <a:endParaRPr lang="en-US" sz="600" b="1" baseline="30000" dirty="0" smtClean="0"/>
            </a:p>
            <a:p>
              <a:pPr algn="r"/>
              <a:r>
                <a:rPr lang="en-US" sz="1200" b="1" dirty="0" smtClean="0"/>
                <a:t>5</a:t>
              </a:r>
              <a:endParaRPr lang="en-US" sz="1200" b="1" baseline="30000" dirty="0" smtClean="0"/>
            </a:p>
            <a:p>
              <a:pPr algn="r"/>
              <a:endParaRPr lang="en-US" sz="1600" b="1" baseline="30000" dirty="0" smtClean="0"/>
            </a:p>
            <a:p>
              <a:pPr algn="r"/>
              <a:r>
                <a:rPr lang="en-US" sz="1200" b="1" dirty="0" smtClean="0"/>
                <a:t>4</a:t>
              </a:r>
              <a:endParaRPr lang="en-US" sz="1200" b="1" baseline="30000" dirty="0" smtClean="0"/>
            </a:p>
            <a:p>
              <a:pPr algn="r"/>
              <a:endParaRPr lang="en-US" sz="1600" b="1" baseline="30000" dirty="0" smtClean="0"/>
            </a:p>
            <a:p>
              <a:pPr algn="r"/>
              <a:r>
                <a:rPr lang="en-US" sz="1200" b="1" dirty="0" smtClean="0"/>
                <a:t>3 </a:t>
              </a:r>
              <a:endParaRPr lang="en-US" sz="1200" b="1" baseline="30000" dirty="0"/>
            </a:p>
            <a:p>
              <a:pPr algn="r"/>
              <a:endParaRPr lang="en-US" sz="1200" b="1" baseline="30000" dirty="0" smtClean="0"/>
            </a:p>
            <a:p>
              <a:pPr algn="r"/>
              <a:endParaRPr lang="en-US" sz="400" b="1" baseline="30000" dirty="0" smtClean="0"/>
            </a:p>
            <a:p>
              <a:pPr algn="r"/>
              <a:r>
                <a:rPr lang="en-US" sz="1200" b="1" dirty="0" smtClean="0"/>
                <a:t>2</a:t>
              </a:r>
            </a:p>
            <a:p>
              <a:pPr algn="r"/>
              <a:endParaRPr lang="en-US" sz="1200" b="1" dirty="0"/>
            </a:p>
            <a:p>
              <a:pPr algn="r"/>
              <a:r>
                <a:rPr lang="en-US" sz="1200" b="1" dirty="0" smtClean="0"/>
                <a:t>1 </a:t>
              </a:r>
              <a:endParaRPr lang="en-US" sz="1200" b="1" baseline="30000" dirty="0"/>
            </a:p>
            <a:p>
              <a:pPr algn="r"/>
              <a:endParaRPr lang="en-US" b="1" baseline="30000" dirty="0" smtClean="0"/>
            </a:p>
            <a:p>
              <a:pPr algn="r"/>
              <a:r>
                <a:rPr lang="en-US" sz="1200" b="1" dirty="0" smtClean="0"/>
                <a:t>0</a:t>
              </a:r>
              <a:endParaRPr lang="en-US" sz="1200" b="1" baseline="30000" dirty="0"/>
            </a:p>
          </p:txBody>
        </p:sp>
        <p:grpSp>
          <p:nvGrpSpPr>
            <p:cNvPr id="8" name="Group 5"/>
            <p:cNvGrpSpPr>
              <a:grpSpLocks/>
            </p:cNvGrpSpPr>
            <p:nvPr/>
          </p:nvGrpSpPr>
          <p:grpSpPr bwMode="auto">
            <a:xfrm>
              <a:off x="1600200" y="1117604"/>
              <a:ext cx="685800" cy="253996"/>
              <a:chOff x="1583" y="720"/>
              <a:chExt cx="1346" cy="571"/>
            </a:xfrm>
          </p:grpSpPr>
          <p:sp>
            <p:nvSpPr>
              <p:cNvPr id="9" name="Line 6"/>
              <p:cNvSpPr>
                <a:spLocks noChangeShapeType="1"/>
              </p:cNvSpPr>
              <p:nvPr/>
            </p:nvSpPr>
            <p:spPr bwMode="auto">
              <a:xfrm>
                <a:off x="1584" y="720"/>
                <a:ext cx="110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00" b="1" dirty="0"/>
              </a:p>
            </p:txBody>
          </p:sp>
          <p:sp>
            <p:nvSpPr>
              <p:cNvPr id="10" name="Line 7"/>
              <p:cNvSpPr>
                <a:spLocks noChangeShapeType="1"/>
              </p:cNvSpPr>
              <p:nvPr/>
            </p:nvSpPr>
            <p:spPr bwMode="auto">
              <a:xfrm>
                <a:off x="1584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00" b="1" dirty="0"/>
              </a:p>
            </p:txBody>
          </p:sp>
          <p:sp>
            <p:nvSpPr>
              <p:cNvPr id="11" name="Line 8"/>
              <p:cNvSpPr>
                <a:spLocks noChangeShapeType="1"/>
              </p:cNvSpPr>
              <p:nvPr/>
            </p:nvSpPr>
            <p:spPr bwMode="auto">
              <a:xfrm>
                <a:off x="2688" y="72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00" b="1" dirty="0"/>
              </a:p>
            </p:txBody>
          </p:sp>
          <p:sp>
            <p:nvSpPr>
              <p:cNvPr id="12" name="Text Box 9"/>
              <p:cNvSpPr txBox="1">
                <a:spLocks noChangeArrowheads="1"/>
              </p:cNvSpPr>
              <p:nvPr/>
            </p:nvSpPr>
            <p:spPr bwMode="auto">
              <a:xfrm>
                <a:off x="1583" y="720"/>
                <a:ext cx="1346" cy="5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1000" b="1" dirty="0" smtClean="0"/>
                  <a:t>P=0.009</a:t>
                </a:r>
                <a:endParaRPr lang="en-US" sz="1000" b="1" dirty="0"/>
              </a:p>
            </p:txBody>
          </p:sp>
        </p:grpSp>
        <p:grpSp>
          <p:nvGrpSpPr>
            <p:cNvPr id="13" name="Group 5"/>
            <p:cNvGrpSpPr>
              <a:grpSpLocks/>
            </p:cNvGrpSpPr>
            <p:nvPr/>
          </p:nvGrpSpPr>
          <p:grpSpPr bwMode="auto">
            <a:xfrm>
              <a:off x="2514430" y="3860804"/>
              <a:ext cx="685800" cy="253996"/>
              <a:chOff x="1583" y="720"/>
              <a:chExt cx="1346" cy="571"/>
            </a:xfrm>
          </p:grpSpPr>
          <p:sp>
            <p:nvSpPr>
              <p:cNvPr id="14" name="Line 6"/>
              <p:cNvSpPr>
                <a:spLocks noChangeShapeType="1"/>
              </p:cNvSpPr>
              <p:nvPr/>
            </p:nvSpPr>
            <p:spPr bwMode="auto">
              <a:xfrm>
                <a:off x="1584" y="720"/>
                <a:ext cx="110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00" b="1" dirty="0"/>
              </a:p>
            </p:txBody>
          </p:sp>
          <p:sp>
            <p:nvSpPr>
              <p:cNvPr id="15" name="Line 7"/>
              <p:cNvSpPr>
                <a:spLocks noChangeShapeType="1"/>
              </p:cNvSpPr>
              <p:nvPr/>
            </p:nvSpPr>
            <p:spPr bwMode="auto">
              <a:xfrm>
                <a:off x="1584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00" b="1" dirty="0"/>
              </a:p>
            </p:txBody>
          </p:sp>
          <p:sp>
            <p:nvSpPr>
              <p:cNvPr id="16" name="Line 8"/>
              <p:cNvSpPr>
                <a:spLocks noChangeShapeType="1"/>
              </p:cNvSpPr>
              <p:nvPr/>
            </p:nvSpPr>
            <p:spPr bwMode="auto">
              <a:xfrm>
                <a:off x="2688" y="72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00" b="1" dirty="0"/>
              </a:p>
            </p:txBody>
          </p:sp>
          <p:sp>
            <p:nvSpPr>
              <p:cNvPr id="17" name="Text Box 9"/>
              <p:cNvSpPr txBox="1">
                <a:spLocks noChangeArrowheads="1"/>
              </p:cNvSpPr>
              <p:nvPr/>
            </p:nvSpPr>
            <p:spPr bwMode="auto">
              <a:xfrm>
                <a:off x="1583" y="720"/>
                <a:ext cx="1346" cy="5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1000" b="1" dirty="0" smtClean="0"/>
                  <a:t>P=0.001</a:t>
                </a:r>
                <a:endParaRPr lang="en-US" sz="1000" b="1" dirty="0"/>
              </a:p>
            </p:txBody>
          </p:sp>
        </p:grpSp>
        <p:grpSp>
          <p:nvGrpSpPr>
            <p:cNvPr id="18" name="Group 5"/>
            <p:cNvGrpSpPr>
              <a:grpSpLocks/>
            </p:cNvGrpSpPr>
            <p:nvPr/>
          </p:nvGrpSpPr>
          <p:grpSpPr bwMode="auto">
            <a:xfrm>
              <a:off x="3429000" y="3632204"/>
              <a:ext cx="685800" cy="253996"/>
              <a:chOff x="1583" y="720"/>
              <a:chExt cx="1346" cy="571"/>
            </a:xfrm>
          </p:grpSpPr>
          <p:sp>
            <p:nvSpPr>
              <p:cNvPr id="19" name="Line 6"/>
              <p:cNvSpPr>
                <a:spLocks noChangeShapeType="1"/>
              </p:cNvSpPr>
              <p:nvPr/>
            </p:nvSpPr>
            <p:spPr bwMode="auto">
              <a:xfrm>
                <a:off x="1584" y="720"/>
                <a:ext cx="110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00" b="1" dirty="0"/>
              </a:p>
            </p:txBody>
          </p:sp>
          <p:sp>
            <p:nvSpPr>
              <p:cNvPr id="20" name="Line 7"/>
              <p:cNvSpPr>
                <a:spLocks noChangeShapeType="1"/>
              </p:cNvSpPr>
              <p:nvPr/>
            </p:nvSpPr>
            <p:spPr bwMode="auto">
              <a:xfrm>
                <a:off x="1584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00" b="1" dirty="0"/>
              </a:p>
            </p:txBody>
          </p:sp>
          <p:sp>
            <p:nvSpPr>
              <p:cNvPr id="21" name="Line 8"/>
              <p:cNvSpPr>
                <a:spLocks noChangeShapeType="1"/>
              </p:cNvSpPr>
              <p:nvPr/>
            </p:nvSpPr>
            <p:spPr bwMode="auto">
              <a:xfrm>
                <a:off x="2688" y="72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00" b="1" dirty="0"/>
              </a:p>
            </p:txBody>
          </p:sp>
          <p:sp>
            <p:nvSpPr>
              <p:cNvPr id="22" name="Text Box 9"/>
              <p:cNvSpPr txBox="1">
                <a:spLocks noChangeArrowheads="1"/>
              </p:cNvSpPr>
              <p:nvPr/>
            </p:nvSpPr>
            <p:spPr bwMode="auto">
              <a:xfrm>
                <a:off x="1583" y="720"/>
                <a:ext cx="1346" cy="5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1000" b="1" dirty="0" smtClean="0"/>
                  <a:t>P=0.002</a:t>
                </a:r>
                <a:endParaRPr lang="en-US" sz="1000" b="1" dirty="0"/>
              </a:p>
            </p:txBody>
          </p:sp>
        </p:grpSp>
        <p:grpSp>
          <p:nvGrpSpPr>
            <p:cNvPr id="23" name="Group 5"/>
            <p:cNvGrpSpPr>
              <a:grpSpLocks/>
            </p:cNvGrpSpPr>
            <p:nvPr/>
          </p:nvGrpSpPr>
          <p:grpSpPr bwMode="auto">
            <a:xfrm>
              <a:off x="4343230" y="3327404"/>
              <a:ext cx="914570" cy="253996"/>
              <a:chOff x="1583" y="720"/>
              <a:chExt cx="1795" cy="571"/>
            </a:xfrm>
          </p:grpSpPr>
          <p:sp>
            <p:nvSpPr>
              <p:cNvPr id="24" name="Line 6"/>
              <p:cNvSpPr>
                <a:spLocks noChangeShapeType="1"/>
              </p:cNvSpPr>
              <p:nvPr/>
            </p:nvSpPr>
            <p:spPr bwMode="auto">
              <a:xfrm>
                <a:off x="1584" y="720"/>
                <a:ext cx="110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00" b="1" dirty="0"/>
              </a:p>
            </p:txBody>
          </p:sp>
          <p:sp>
            <p:nvSpPr>
              <p:cNvPr id="25" name="Line 7"/>
              <p:cNvSpPr>
                <a:spLocks noChangeShapeType="1"/>
              </p:cNvSpPr>
              <p:nvPr/>
            </p:nvSpPr>
            <p:spPr bwMode="auto">
              <a:xfrm>
                <a:off x="1584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00" b="1" dirty="0"/>
              </a:p>
            </p:txBody>
          </p:sp>
          <p:sp>
            <p:nvSpPr>
              <p:cNvPr id="26" name="Line 8"/>
              <p:cNvSpPr>
                <a:spLocks noChangeShapeType="1"/>
              </p:cNvSpPr>
              <p:nvPr/>
            </p:nvSpPr>
            <p:spPr bwMode="auto">
              <a:xfrm>
                <a:off x="2688" y="72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00" b="1" dirty="0"/>
              </a:p>
            </p:txBody>
          </p:sp>
          <p:sp>
            <p:nvSpPr>
              <p:cNvPr id="27" name="Text Box 9"/>
              <p:cNvSpPr txBox="1">
                <a:spLocks noChangeArrowheads="1"/>
              </p:cNvSpPr>
              <p:nvPr/>
            </p:nvSpPr>
            <p:spPr bwMode="auto">
              <a:xfrm>
                <a:off x="1583" y="720"/>
                <a:ext cx="1795" cy="5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1000" b="1" dirty="0" smtClean="0"/>
                  <a:t>P=0.005</a:t>
                </a:r>
                <a:endParaRPr lang="en-US" sz="1000" b="1" dirty="0"/>
              </a:p>
            </p:txBody>
          </p:sp>
        </p:grpSp>
        <p:sp>
          <p:nvSpPr>
            <p:cNvPr id="3" name="TextBox 2"/>
            <p:cNvSpPr txBox="1"/>
            <p:nvPr/>
          </p:nvSpPr>
          <p:spPr>
            <a:xfrm rot="16200000">
              <a:off x="-797867" y="3198168"/>
              <a:ext cx="342900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    mRNA / Gapdh</a:t>
              </a:r>
            </a:p>
            <a:p>
              <a:pPr algn="ctr"/>
              <a:r>
                <a:rPr lang="en-US" sz="1200" b="1" dirty="0" smtClean="0"/>
                <a:t> (x X </a:t>
              </a:r>
              <a:r>
                <a:rPr lang="en-US" sz="1200" b="1" dirty="0"/>
                <a:t>10 </a:t>
              </a:r>
              <a:r>
                <a:rPr lang="en-US" sz="1200" b="1" baseline="30000" dirty="0" smtClean="0"/>
                <a:t>-</a:t>
              </a:r>
              <a:r>
                <a:rPr lang="en-US" sz="1200" b="1" baseline="30000" dirty="0"/>
                <a:t>2</a:t>
              </a:r>
              <a:r>
                <a:rPr lang="en-US" sz="1200" b="1" dirty="0" smtClean="0"/>
                <a:t>)</a:t>
              </a:r>
              <a:endParaRPr lang="en-US" sz="1200" b="1" dirty="0"/>
            </a:p>
          </p:txBody>
        </p:sp>
        <p:grpSp>
          <p:nvGrpSpPr>
            <p:cNvPr id="30" name="Group 5"/>
            <p:cNvGrpSpPr>
              <a:grpSpLocks/>
            </p:cNvGrpSpPr>
            <p:nvPr/>
          </p:nvGrpSpPr>
          <p:grpSpPr bwMode="auto">
            <a:xfrm>
              <a:off x="5029200" y="4858966"/>
              <a:ext cx="1143340" cy="246434"/>
              <a:chOff x="1134" y="720"/>
              <a:chExt cx="2244" cy="554"/>
            </a:xfrm>
          </p:grpSpPr>
          <p:sp>
            <p:nvSpPr>
              <p:cNvPr id="31" name="Line 6"/>
              <p:cNvSpPr>
                <a:spLocks noChangeShapeType="1"/>
              </p:cNvSpPr>
              <p:nvPr/>
            </p:nvSpPr>
            <p:spPr bwMode="auto">
              <a:xfrm>
                <a:off x="1584" y="720"/>
                <a:ext cx="110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00" b="1" dirty="0"/>
              </a:p>
            </p:txBody>
          </p:sp>
          <p:sp>
            <p:nvSpPr>
              <p:cNvPr id="32" name="Line 7"/>
              <p:cNvSpPr>
                <a:spLocks noChangeShapeType="1"/>
              </p:cNvSpPr>
              <p:nvPr/>
            </p:nvSpPr>
            <p:spPr bwMode="auto">
              <a:xfrm>
                <a:off x="1584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00" b="1" dirty="0"/>
              </a:p>
            </p:txBody>
          </p:sp>
          <p:sp>
            <p:nvSpPr>
              <p:cNvPr id="33" name="Line 8"/>
              <p:cNvSpPr>
                <a:spLocks noChangeShapeType="1"/>
              </p:cNvSpPr>
              <p:nvPr/>
            </p:nvSpPr>
            <p:spPr bwMode="auto">
              <a:xfrm>
                <a:off x="2688" y="72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000" b="1" dirty="0"/>
              </a:p>
            </p:txBody>
          </p:sp>
          <p:sp>
            <p:nvSpPr>
              <p:cNvPr id="34" name="Text Box 9"/>
              <p:cNvSpPr txBox="1">
                <a:spLocks noChangeArrowheads="1"/>
              </p:cNvSpPr>
              <p:nvPr/>
            </p:nvSpPr>
            <p:spPr bwMode="auto">
              <a:xfrm>
                <a:off x="1134" y="720"/>
                <a:ext cx="2244" cy="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1000" b="1" dirty="0" smtClean="0"/>
                  <a:t>      P=0.01</a:t>
                </a:r>
                <a:endParaRPr lang="en-US" sz="1000" b="1" dirty="0"/>
              </a:p>
            </p:txBody>
          </p:sp>
        </p:grpSp>
      </p:grp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914400"/>
            <a:ext cx="2590800" cy="4876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7" name="Group 5"/>
          <p:cNvGrpSpPr>
            <a:grpSpLocks/>
          </p:cNvGrpSpPr>
          <p:nvPr/>
        </p:nvGrpSpPr>
        <p:grpSpPr bwMode="auto">
          <a:xfrm>
            <a:off x="6553200" y="3182566"/>
            <a:ext cx="1143340" cy="246434"/>
            <a:chOff x="1134" y="720"/>
            <a:chExt cx="2244" cy="554"/>
          </a:xfrm>
        </p:grpSpPr>
        <p:sp>
          <p:nvSpPr>
            <p:cNvPr id="38" name="Line 6"/>
            <p:cNvSpPr>
              <a:spLocks noChangeShapeType="1"/>
            </p:cNvSpPr>
            <p:nvPr/>
          </p:nvSpPr>
          <p:spPr bwMode="auto">
            <a:xfrm>
              <a:off x="1584" y="720"/>
              <a:ext cx="11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000" b="1" dirty="0"/>
            </a:p>
          </p:txBody>
        </p:sp>
        <p:sp>
          <p:nvSpPr>
            <p:cNvPr id="39" name="Line 7"/>
            <p:cNvSpPr>
              <a:spLocks noChangeShapeType="1"/>
            </p:cNvSpPr>
            <p:nvPr/>
          </p:nvSpPr>
          <p:spPr bwMode="auto">
            <a:xfrm>
              <a:off x="1584" y="72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000" b="1" dirty="0"/>
            </a:p>
          </p:txBody>
        </p:sp>
        <p:sp>
          <p:nvSpPr>
            <p:cNvPr id="40" name="Line 8"/>
            <p:cNvSpPr>
              <a:spLocks noChangeShapeType="1"/>
            </p:cNvSpPr>
            <p:nvPr/>
          </p:nvSpPr>
          <p:spPr bwMode="auto">
            <a:xfrm>
              <a:off x="2688" y="72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000" b="1" dirty="0"/>
            </a:p>
          </p:txBody>
        </p:sp>
        <p:sp>
          <p:nvSpPr>
            <p:cNvPr id="41" name="Text Box 9"/>
            <p:cNvSpPr txBox="1">
              <a:spLocks noChangeArrowheads="1"/>
            </p:cNvSpPr>
            <p:nvPr/>
          </p:nvSpPr>
          <p:spPr bwMode="auto">
            <a:xfrm>
              <a:off x="1134" y="720"/>
              <a:ext cx="2244" cy="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000" b="1" dirty="0" smtClean="0"/>
                <a:t>      P=0.01</a:t>
              </a:r>
              <a:endParaRPr lang="en-US" sz="1000" b="1" dirty="0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6096000" y="914400"/>
            <a:ext cx="609600" cy="484748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endParaRPr lang="en-US" sz="1200" b="1" baseline="30000" dirty="0" smtClean="0"/>
          </a:p>
          <a:p>
            <a:pPr algn="r"/>
            <a:endParaRPr lang="en-US" sz="1200" b="1" baseline="30000" dirty="0" smtClean="0"/>
          </a:p>
          <a:p>
            <a:pPr algn="r"/>
            <a:endParaRPr lang="en-US" sz="700" b="1" dirty="0"/>
          </a:p>
          <a:p>
            <a:pPr algn="r"/>
            <a:r>
              <a:rPr lang="en-US" sz="1200" b="1" dirty="0" smtClean="0"/>
              <a:t>60</a:t>
            </a:r>
          </a:p>
          <a:p>
            <a:pPr algn="r"/>
            <a:endParaRPr lang="en-US" sz="900" b="1" dirty="0" smtClean="0"/>
          </a:p>
          <a:p>
            <a:pPr algn="r"/>
            <a:endParaRPr lang="en-US" sz="1200" b="1" dirty="0" smtClean="0"/>
          </a:p>
          <a:p>
            <a:pPr algn="r"/>
            <a:r>
              <a:rPr lang="en-US" sz="1200" b="1" dirty="0" smtClean="0"/>
              <a:t>40</a:t>
            </a:r>
          </a:p>
          <a:p>
            <a:pPr algn="r"/>
            <a:endParaRPr lang="en-US" sz="900" b="1" dirty="0"/>
          </a:p>
          <a:p>
            <a:pPr algn="r"/>
            <a:endParaRPr lang="en-US" sz="1200" b="1" dirty="0"/>
          </a:p>
          <a:p>
            <a:pPr algn="r"/>
            <a:r>
              <a:rPr lang="en-US" sz="1200" b="1" dirty="0" smtClean="0"/>
              <a:t>20</a:t>
            </a:r>
          </a:p>
          <a:p>
            <a:pPr algn="r"/>
            <a:endParaRPr lang="en-US" sz="1400" b="1" dirty="0"/>
          </a:p>
          <a:p>
            <a:pPr algn="r"/>
            <a:r>
              <a:rPr lang="en-US" sz="1200" b="1" dirty="0" smtClean="0"/>
              <a:t>10</a:t>
            </a:r>
          </a:p>
          <a:p>
            <a:pPr algn="r"/>
            <a:endParaRPr lang="en-US" sz="1200" b="1" dirty="0" smtClean="0"/>
          </a:p>
          <a:p>
            <a:pPr algn="r"/>
            <a:endParaRPr lang="en-US" sz="1200" b="1" dirty="0"/>
          </a:p>
          <a:p>
            <a:pPr algn="r"/>
            <a:endParaRPr lang="en-US" sz="1200" b="1" dirty="0" smtClean="0"/>
          </a:p>
          <a:p>
            <a:pPr algn="r"/>
            <a:endParaRPr lang="en-US" sz="1200" b="1" dirty="0"/>
          </a:p>
          <a:p>
            <a:pPr algn="r"/>
            <a:endParaRPr lang="en-US" sz="1200" b="1" dirty="0"/>
          </a:p>
          <a:p>
            <a:pPr algn="r"/>
            <a:endParaRPr lang="en-US" sz="1400" b="1" dirty="0" smtClean="0"/>
          </a:p>
          <a:p>
            <a:pPr algn="r"/>
            <a:r>
              <a:rPr lang="en-US" sz="1200" b="1" dirty="0" smtClean="0"/>
              <a:t>5</a:t>
            </a:r>
          </a:p>
          <a:p>
            <a:pPr algn="r"/>
            <a:endParaRPr lang="en-US" sz="1200" b="1" dirty="0"/>
          </a:p>
          <a:p>
            <a:pPr algn="r"/>
            <a:endParaRPr lang="en-US" sz="1200" b="1" dirty="0"/>
          </a:p>
          <a:p>
            <a:pPr algn="r"/>
            <a:endParaRPr lang="en-US" sz="4000" b="1" dirty="0"/>
          </a:p>
          <a:p>
            <a:pPr algn="r"/>
            <a:endParaRPr lang="en-US" sz="1200" b="1" dirty="0" smtClean="0"/>
          </a:p>
          <a:p>
            <a:pPr algn="r"/>
            <a:r>
              <a:rPr lang="en-US" sz="1200" b="1" dirty="0" smtClean="0"/>
              <a:t>0</a:t>
            </a:r>
            <a:endParaRPr lang="en-US" sz="1200" b="1" baseline="30000" dirty="0"/>
          </a:p>
          <a:p>
            <a:pPr algn="r"/>
            <a:endParaRPr lang="en-US" sz="1200" b="1" baseline="30000" dirty="0"/>
          </a:p>
        </p:txBody>
      </p:sp>
      <p:sp>
        <p:nvSpPr>
          <p:cNvPr id="43" name="TextBox 42"/>
          <p:cNvSpPr txBox="1"/>
          <p:nvPr/>
        </p:nvSpPr>
        <p:spPr>
          <a:xfrm rot="16200000">
            <a:off x="4459933" y="3083867"/>
            <a:ext cx="34290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    mRNA / Gapdh</a:t>
            </a:r>
          </a:p>
          <a:p>
            <a:pPr algn="ctr"/>
            <a:r>
              <a:rPr lang="en-US" sz="1200" b="1" dirty="0" smtClean="0"/>
              <a:t> (x X </a:t>
            </a:r>
            <a:r>
              <a:rPr lang="en-US" sz="1200" b="1" dirty="0"/>
              <a:t>10 </a:t>
            </a:r>
            <a:r>
              <a:rPr lang="en-US" sz="1200" b="1" baseline="30000" dirty="0" smtClean="0"/>
              <a:t>-</a:t>
            </a:r>
            <a:r>
              <a:rPr lang="en-US" sz="1200" b="1" baseline="30000" dirty="0"/>
              <a:t>3</a:t>
            </a:r>
            <a:r>
              <a:rPr lang="en-US" sz="1200" b="1" dirty="0" smtClean="0"/>
              <a:t>)</a:t>
            </a:r>
            <a:endParaRPr lang="en-US" sz="1200" b="1" dirty="0"/>
          </a:p>
        </p:txBody>
      </p:sp>
      <p:grpSp>
        <p:nvGrpSpPr>
          <p:cNvPr id="44" name="Group 5"/>
          <p:cNvGrpSpPr>
            <a:grpSpLocks/>
          </p:cNvGrpSpPr>
          <p:nvPr/>
        </p:nvGrpSpPr>
        <p:grpSpPr bwMode="auto">
          <a:xfrm>
            <a:off x="7620000" y="1041404"/>
            <a:ext cx="685800" cy="253996"/>
            <a:chOff x="1583" y="720"/>
            <a:chExt cx="1346" cy="571"/>
          </a:xfrm>
        </p:grpSpPr>
        <p:sp>
          <p:nvSpPr>
            <p:cNvPr id="45" name="Line 6"/>
            <p:cNvSpPr>
              <a:spLocks noChangeShapeType="1"/>
            </p:cNvSpPr>
            <p:nvPr/>
          </p:nvSpPr>
          <p:spPr bwMode="auto">
            <a:xfrm>
              <a:off x="1584" y="720"/>
              <a:ext cx="11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000" b="1" dirty="0"/>
            </a:p>
          </p:txBody>
        </p:sp>
        <p:sp>
          <p:nvSpPr>
            <p:cNvPr id="46" name="Line 7"/>
            <p:cNvSpPr>
              <a:spLocks noChangeShapeType="1"/>
            </p:cNvSpPr>
            <p:nvPr/>
          </p:nvSpPr>
          <p:spPr bwMode="auto">
            <a:xfrm>
              <a:off x="1584" y="72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000" b="1" dirty="0"/>
            </a:p>
          </p:txBody>
        </p:sp>
        <p:sp>
          <p:nvSpPr>
            <p:cNvPr id="47" name="Line 8"/>
            <p:cNvSpPr>
              <a:spLocks noChangeShapeType="1"/>
            </p:cNvSpPr>
            <p:nvPr/>
          </p:nvSpPr>
          <p:spPr bwMode="auto">
            <a:xfrm>
              <a:off x="2688" y="72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000" b="1" dirty="0"/>
            </a:p>
          </p:txBody>
        </p:sp>
        <p:sp>
          <p:nvSpPr>
            <p:cNvPr id="48" name="Text Box 9"/>
            <p:cNvSpPr txBox="1">
              <a:spLocks noChangeArrowheads="1"/>
            </p:cNvSpPr>
            <p:nvPr/>
          </p:nvSpPr>
          <p:spPr bwMode="auto">
            <a:xfrm>
              <a:off x="1583" y="720"/>
              <a:ext cx="1346" cy="5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000" b="1" dirty="0" smtClean="0"/>
                <a:t>P=0.01</a:t>
              </a:r>
              <a:endParaRPr lang="en-US" sz="1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22243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914400"/>
            <a:ext cx="2590800" cy="495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1" y="914400"/>
            <a:ext cx="4876800" cy="49720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62000" y="609600"/>
            <a:ext cx="609600" cy="524246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endParaRPr lang="en-US" sz="1200" b="1" baseline="30000" dirty="0" smtClean="0"/>
          </a:p>
          <a:p>
            <a:pPr algn="r"/>
            <a:endParaRPr lang="en-US" sz="1200" b="1" baseline="30000" dirty="0" smtClean="0"/>
          </a:p>
          <a:p>
            <a:pPr algn="r"/>
            <a:endParaRPr lang="en-US" sz="1600" b="1" baseline="30000" dirty="0" smtClean="0"/>
          </a:p>
          <a:p>
            <a:pPr algn="r"/>
            <a:r>
              <a:rPr lang="en-US" sz="1200" b="1" dirty="0" smtClean="0"/>
              <a:t>45</a:t>
            </a:r>
          </a:p>
          <a:p>
            <a:pPr algn="r"/>
            <a:endParaRPr lang="en-US" sz="800" b="1" dirty="0"/>
          </a:p>
          <a:p>
            <a:pPr algn="r"/>
            <a:endParaRPr lang="en-US" sz="1200" b="1" dirty="0" smtClean="0"/>
          </a:p>
          <a:p>
            <a:pPr algn="r"/>
            <a:r>
              <a:rPr lang="en-US" sz="1200" b="1" dirty="0" smtClean="0"/>
              <a:t>40</a:t>
            </a:r>
          </a:p>
          <a:p>
            <a:pPr algn="r"/>
            <a:endParaRPr lang="en-US" sz="1000" b="1" dirty="0"/>
          </a:p>
          <a:p>
            <a:pPr algn="r"/>
            <a:endParaRPr lang="en-US" sz="1000" b="1" dirty="0" smtClean="0"/>
          </a:p>
          <a:p>
            <a:pPr algn="r"/>
            <a:r>
              <a:rPr lang="en-US" sz="1200" b="1" dirty="0" smtClean="0"/>
              <a:t>35</a:t>
            </a:r>
          </a:p>
          <a:p>
            <a:pPr algn="r"/>
            <a:endParaRPr lang="en-US" sz="1200" b="1" dirty="0"/>
          </a:p>
          <a:p>
            <a:pPr algn="r"/>
            <a:endParaRPr lang="en-US" sz="800" b="1" dirty="0" smtClean="0"/>
          </a:p>
          <a:p>
            <a:pPr algn="r"/>
            <a:r>
              <a:rPr lang="en-US" sz="1200" b="1" dirty="0" smtClean="0"/>
              <a:t>30</a:t>
            </a:r>
          </a:p>
          <a:p>
            <a:pPr algn="r"/>
            <a:endParaRPr lang="en-US" sz="100" b="1" dirty="0"/>
          </a:p>
          <a:p>
            <a:pPr algn="r"/>
            <a:endParaRPr lang="en-US" sz="1200" b="1" dirty="0" smtClean="0"/>
          </a:p>
          <a:p>
            <a:pPr algn="r"/>
            <a:endParaRPr lang="en-US" sz="700" b="1" dirty="0"/>
          </a:p>
          <a:p>
            <a:pPr algn="r"/>
            <a:r>
              <a:rPr lang="en-US" sz="1200" b="1" dirty="0" smtClean="0"/>
              <a:t>25</a:t>
            </a:r>
          </a:p>
          <a:p>
            <a:pPr algn="r"/>
            <a:endParaRPr lang="en-US" sz="900" b="1" dirty="0"/>
          </a:p>
          <a:p>
            <a:pPr algn="r"/>
            <a:endParaRPr lang="en-US" sz="1200" b="1" dirty="0" smtClean="0"/>
          </a:p>
          <a:p>
            <a:pPr algn="r"/>
            <a:r>
              <a:rPr lang="en-US" sz="1200" b="1" dirty="0" smtClean="0"/>
              <a:t>20</a:t>
            </a:r>
            <a:endParaRPr lang="en-US" sz="1200" b="1" baseline="30000" dirty="0"/>
          </a:p>
          <a:p>
            <a:pPr algn="r"/>
            <a:endParaRPr lang="en-US" b="1" baseline="30000" dirty="0" smtClean="0"/>
          </a:p>
          <a:p>
            <a:pPr algn="r"/>
            <a:endParaRPr lang="en-US" sz="1200" b="1" baseline="30000" dirty="0" smtClean="0"/>
          </a:p>
          <a:p>
            <a:pPr algn="r"/>
            <a:r>
              <a:rPr lang="en-US" sz="1200" b="1" dirty="0" smtClean="0"/>
              <a:t>15</a:t>
            </a:r>
          </a:p>
          <a:p>
            <a:pPr algn="r"/>
            <a:endParaRPr lang="en-US" sz="600" b="1" dirty="0"/>
          </a:p>
          <a:p>
            <a:pPr algn="r"/>
            <a:endParaRPr lang="en-US" sz="1400" b="1" dirty="0" smtClean="0"/>
          </a:p>
          <a:p>
            <a:pPr algn="r"/>
            <a:r>
              <a:rPr lang="en-US" sz="1200" b="1" dirty="0" smtClean="0"/>
              <a:t>10 </a:t>
            </a:r>
            <a:endParaRPr lang="en-US" sz="1200" b="1" baseline="30000" dirty="0"/>
          </a:p>
          <a:p>
            <a:pPr algn="r"/>
            <a:r>
              <a:rPr lang="en-US" sz="1200" b="1" dirty="0" smtClean="0"/>
              <a:t> </a:t>
            </a:r>
            <a:endParaRPr lang="en-US" sz="1200" b="1" baseline="30000" dirty="0"/>
          </a:p>
          <a:p>
            <a:pPr algn="r"/>
            <a:endParaRPr lang="en-US" sz="1200" b="1" baseline="30000" dirty="0" smtClean="0"/>
          </a:p>
          <a:p>
            <a:pPr algn="r"/>
            <a:r>
              <a:rPr lang="en-US" sz="1200" b="1" dirty="0" smtClean="0"/>
              <a:t>5</a:t>
            </a:r>
          </a:p>
          <a:p>
            <a:pPr algn="r"/>
            <a:endParaRPr lang="en-US" sz="1400" b="1" dirty="0"/>
          </a:p>
          <a:p>
            <a:pPr algn="r"/>
            <a:endParaRPr lang="en-US" sz="700" b="1" dirty="0" smtClean="0"/>
          </a:p>
          <a:p>
            <a:pPr algn="r"/>
            <a:r>
              <a:rPr lang="en-US" sz="1200" b="1" dirty="0" smtClean="0"/>
              <a:t>0</a:t>
            </a:r>
            <a:endParaRPr lang="en-US" sz="1200" b="1" baseline="30000" dirty="0"/>
          </a:p>
          <a:p>
            <a:pPr algn="r"/>
            <a:endParaRPr lang="en-US" sz="1200" b="1" baseline="30000" dirty="0"/>
          </a:p>
        </p:txBody>
      </p:sp>
      <p:sp>
        <p:nvSpPr>
          <p:cNvPr id="7" name="TextBox 42"/>
          <p:cNvSpPr txBox="1">
            <a:spLocks noChangeArrowheads="1"/>
          </p:cNvSpPr>
          <p:nvPr/>
        </p:nvSpPr>
        <p:spPr bwMode="auto">
          <a:xfrm>
            <a:off x="457200" y="5867400"/>
            <a:ext cx="8229600" cy="5232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eaLnBrk="1" hangingPunct="1">
              <a:defRPr sz="1600" b="1">
                <a:latin typeface="Arial" pitchFamily="34" charset="0"/>
                <a:cs typeface="Arial" pitchFamily="34" charset="0"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en-US" sz="1400" b="0" dirty="0"/>
              <a:t>Data is expressed as Mean ± SEM, n= 10-11 per </a:t>
            </a:r>
            <a:r>
              <a:rPr lang="en-US" sz="1400" b="0" dirty="0" err="1"/>
              <a:t>pristane</a:t>
            </a:r>
            <a:r>
              <a:rPr lang="en-US" sz="1400" b="0" dirty="0"/>
              <a:t> treated groups and n=4-5 per PBS groups, and analyzed by t test.  </a:t>
            </a:r>
          </a:p>
        </p:txBody>
      </p:sp>
      <p:sp>
        <p:nvSpPr>
          <p:cNvPr id="8" name="TextBox 13"/>
          <p:cNvSpPr txBox="1">
            <a:spLocks noChangeArrowheads="1"/>
          </p:cNvSpPr>
          <p:nvPr/>
        </p:nvSpPr>
        <p:spPr bwMode="auto">
          <a:xfrm>
            <a:off x="609600" y="300038"/>
            <a:ext cx="4800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/>
              <a:t>Real time qPCR for spleen</a:t>
            </a:r>
          </a:p>
        </p:txBody>
      </p:sp>
      <p:sp>
        <p:nvSpPr>
          <p:cNvPr id="9" name="TextBox 8"/>
          <p:cNvSpPr txBox="1"/>
          <p:nvPr/>
        </p:nvSpPr>
        <p:spPr>
          <a:xfrm rot="16200000">
            <a:off x="-1011822" y="3007667"/>
            <a:ext cx="34290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    mRNA / Gapdh</a:t>
            </a:r>
          </a:p>
          <a:p>
            <a:pPr algn="ctr"/>
            <a:r>
              <a:rPr lang="en-US" sz="1200" b="1" dirty="0" smtClean="0"/>
              <a:t> (x X </a:t>
            </a:r>
            <a:r>
              <a:rPr lang="en-US" sz="1200" b="1" dirty="0"/>
              <a:t>10 </a:t>
            </a:r>
            <a:r>
              <a:rPr lang="en-US" sz="1200" b="1" baseline="30000" dirty="0"/>
              <a:t>-</a:t>
            </a:r>
            <a:r>
              <a:rPr lang="en-US" sz="1200" b="1" baseline="30000" dirty="0" smtClean="0"/>
              <a:t>4</a:t>
            </a:r>
            <a:r>
              <a:rPr lang="en-US" sz="1200" b="1" dirty="0" smtClean="0"/>
              <a:t>)</a:t>
            </a:r>
            <a:endParaRPr lang="en-US" sz="1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657600" y="914400"/>
            <a:ext cx="609600" cy="481157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endParaRPr lang="en-US" sz="1200" b="1" baseline="30000" dirty="0" smtClean="0"/>
          </a:p>
          <a:p>
            <a:pPr algn="r"/>
            <a:endParaRPr lang="en-US" sz="1200" b="1" baseline="30000" dirty="0" smtClean="0"/>
          </a:p>
          <a:p>
            <a:pPr algn="r"/>
            <a:endParaRPr lang="en-US" sz="1600" b="1" baseline="30000" dirty="0" smtClean="0"/>
          </a:p>
          <a:p>
            <a:pPr algn="r"/>
            <a:r>
              <a:rPr lang="en-US" sz="1200" b="1" dirty="0" smtClean="0"/>
              <a:t>70</a:t>
            </a:r>
          </a:p>
          <a:p>
            <a:pPr algn="r"/>
            <a:endParaRPr lang="en-US" sz="1200" b="1" dirty="0"/>
          </a:p>
          <a:p>
            <a:pPr algn="r"/>
            <a:endParaRPr lang="en-US" sz="1400" b="1" dirty="0" smtClean="0"/>
          </a:p>
          <a:p>
            <a:pPr algn="r"/>
            <a:r>
              <a:rPr lang="en-US" sz="1200" b="1" dirty="0" smtClean="0"/>
              <a:t>60</a:t>
            </a:r>
          </a:p>
          <a:p>
            <a:pPr algn="r"/>
            <a:endParaRPr lang="en-US" sz="1200" b="1" dirty="0"/>
          </a:p>
          <a:p>
            <a:pPr algn="r"/>
            <a:endParaRPr lang="en-US" sz="1400" b="1" dirty="0" smtClean="0"/>
          </a:p>
          <a:p>
            <a:pPr algn="r"/>
            <a:r>
              <a:rPr lang="en-US" sz="1200" b="1" dirty="0" smtClean="0"/>
              <a:t>50</a:t>
            </a:r>
          </a:p>
          <a:p>
            <a:pPr algn="r"/>
            <a:endParaRPr lang="en-US" sz="1200" b="1" dirty="0"/>
          </a:p>
          <a:p>
            <a:pPr algn="r"/>
            <a:endParaRPr lang="en-US" sz="1400" b="1" dirty="0" smtClean="0"/>
          </a:p>
          <a:p>
            <a:pPr algn="r"/>
            <a:r>
              <a:rPr lang="en-US" sz="1200" b="1" dirty="0" smtClean="0"/>
              <a:t>40</a:t>
            </a:r>
          </a:p>
          <a:p>
            <a:pPr algn="r"/>
            <a:endParaRPr lang="en-US" sz="1400" b="1" dirty="0"/>
          </a:p>
          <a:p>
            <a:pPr algn="r"/>
            <a:endParaRPr lang="en-US" sz="1400" b="1" dirty="0" smtClean="0"/>
          </a:p>
          <a:p>
            <a:pPr algn="r"/>
            <a:r>
              <a:rPr lang="en-US" sz="1200" b="1" dirty="0" smtClean="0"/>
              <a:t>30</a:t>
            </a:r>
          </a:p>
          <a:p>
            <a:pPr algn="r"/>
            <a:endParaRPr lang="en-US" sz="1400" b="1" dirty="0"/>
          </a:p>
          <a:p>
            <a:pPr algn="r"/>
            <a:endParaRPr lang="en-US" sz="1400" b="1" dirty="0" smtClean="0"/>
          </a:p>
          <a:p>
            <a:pPr algn="r"/>
            <a:r>
              <a:rPr lang="en-US" sz="1200" b="1" dirty="0" smtClean="0"/>
              <a:t>20</a:t>
            </a:r>
          </a:p>
          <a:p>
            <a:pPr algn="r"/>
            <a:endParaRPr lang="en-US" sz="1200" b="1" dirty="0"/>
          </a:p>
          <a:p>
            <a:pPr algn="r"/>
            <a:endParaRPr lang="en-US" sz="1400" b="1" dirty="0" smtClean="0"/>
          </a:p>
          <a:p>
            <a:pPr algn="r"/>
            <a:r>
              <a:rPr lang="en-US" sz="1200" b="1" dirty="0" smtClean="0"/>
              <a:t>10</a:t>
            </a:r>
          </a:p>
          <a:p>
            <a:pPr algn="r"/>
            <a:endParaRPr lang="en-US" sz="1200" b="1" dirty="0"/>
          </a:p>
          <a:p>
            <a:pPr algn="r"/>
            <a:endParaRPr lang="en-US" sz="1400" b="1" dirty="0"/>
          </a:p>
          <a:p>
            <a:pPr algn="r"/>
            <a:r>
              <a:rPr lang="en-US" sz="1200" b="1" dirty="0" smtClean="0"/>
              <a:t>0</a:t>
            </a:r>
          </a:p>
        </p:txBody>
      </p:sp>
      <p:grpSp>
        <p:nvGrpSpPr>
          <p:cNvPr id="11" name="Group 5"/>
          <p:cNvGrpSpPr>
            <a:grpSpLocks/>
          </p:cNvGrpSpPr>
          <p:nvPr/>
        </p:nvGrpSpPr>
        <p:grpSpPr bwMode="auto">
          <a:xfrm>
            <a:off x="4267200" y="2286000"/>
            <a:ext cx="1143340" cy="246434"/>
            <a:chOff x="1134" y="720"/>
            <a:chExt cx="2244" cy="554"/>
          </a:xfrm>
        </p:grpSpPr>
        <p:sp>
          <p:nvSpPr>
            <p:cNvPr id="12" name="Line 6"/>
            <p:cNvSpPr>
              <a:spLocks noChangeShapeType="1"/>
            </p:cNvSpPr>
            <p:nvPr/>
          </p:nvSpPr>
          <p:spPr bwMode="auto">
            <a:xfrm>
              <a:off x="1584" y="720"/>
              <a:ext cx="11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000" b="1" dirty="0"/>
            </a:p>
          </p:txBody>
        </p:sp>
        <p:sp>
          <p:nvSpPr>
            <p:cNvPr id="13" name="Line 7"/>
            <p:cNvSpPr>
              <a:spLocks noChangeShapeType="1"/>
            </p:cNvSpPr>
            <p:nvPr/>
          </p:nvSpPr>
          <p:spPr bwMode="auto">
            <a:xfrm>
              <a:off x="1584" y="72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000" b="1" dirty="0"/>
            </a:p>
          </p:txBody>
        </p:sp>
        <p:sp>
          <p:nvSpPr>
            <p:cNvPr id="14" name="Line 8"/>
            <p:cNvSpPr>
              <a:spLocks noChangeShapeType="1"/>
            </p:cNvSpPr>
            <p:nvPr/>
          </p:nvSpPr>
          <p:spPr bwMode="auto">
            <a:xfrm>
              <a:off x="2688" y="72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000" b="1" dirty="0"/>
            </a:p>
          </p:txBody>
        </p:sp>
        <p:sp>
          <p:nvSpPr>
            <p:cNvPr id="15" name="Text Box 9"/>
            <p:cNvSpPr txBox="1">
              <a:spLocks noChangeArrowheads="1"/>
            </p:cNvSpPr>
            <p:nvPr/>
          </p:nvSpPr>
          <p:spPr bwMode="auto">
            <a:xfrm>
              <a:off x="1134" y="720"/>
              <a:ext cx="2244" cy="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000" b="1" dirty="0" smtClean="0"/>
                <a:t>      P=0.02</a:t>
              </a:r>
              <a:endParaRPr lang="en-US" sz="1000" b="1" dirty="0"/>
            </a:p>
          </p:txBody>
        </p:sp>
      </p:grpSp>
      <p:grpSp>
        <p:nvGrpSpPr>
          <p:cNvPr id="16" name="Group 5"/>
          <p:cNvGrpSpPr>
            <a:grpSpLocks/>
          </p:cNvGrpSpPr>
          <p:nvPr/>
        </p:nvGrpSpPr>
        <p:grpSpPr bwMode="auto">
          <a:xfrm>
            <a:off x="5257460" y="914400"/>
            <a:ext cx="1143340" cy="246434"/>
            <a:chOff x="1134" y="720"/>
            <a:chExt cx="2244" cy="554"/>
          </a:xfrm>
        </p:grpSpPr>
        <p:sp>
          <p:nvSpPr>
            <p:cNvPr id="17" name="Line 6"/>
            <p:cNvSpPr>
              <a:spLocks noChangeShapeType="1"/>
            </p:cNvSpPr>
            <p:nvPr/>
          </p:nvSpPr>
          <p:spPr bwMode="auto">
            <a:xfrm>
              <a:off x="1584" y="720"/>
              <a:ext cx="11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000" b="1" dirty="0"/>
            </a:p>
          </p:txBody>
        </p:sp>
        <p:sp>
          <p:nvSpPr>
            <p:cNvPr id="18" name="Line 7"/>
            <p:cNvSpPr>
              <a:spLocks noChangeShapeType="1"/>
            </p:cNvSpPr>
            <p:nvPr/>
          </p:nvSpPr>
          <p:spPr bwMode="auto">
            <a:xfrm>
              <a:off x="1584" y="72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000" b="1" dirty="0"/>
            </a:p>
          </p:txBody>
        </p:sp>
        <p:sp>
          <p:nvSpPr>
            <p:cNvPr id="19" name="Line 8"/>
            <p:cNvSpPr>
              <a:spLocks noChangeShapeType="1"/>
            </p:cNvSpPr>
            <p:nvPr/>
          </p:nvSpPr>
          <p:spPr bwMode="auto">
            <a:xfrm>
              <a:off x="2688" y="72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000" b="1" dirty="0"/>
            </a:p>
          </p:txBody>
        </p:sp>
        <p:sp>
          <p:nvSpPr>
            <p:cNvPr id="20" name="Text Box 9"/>
            <p:cNvSpPr txBox="1">
              <a:spLocks noChangeArrowheads="1"/>
            </p:cNvSpPr>
            <p:nvPr/>
          </p:nvSpPr>
          <p:spPr bwMode="auto">
            <a:xfrm>
              <a:off x="1134" y="720"/>
              <a:ext cx="2244" cy="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000" b="1" dirty="0" smtClean="0"/>
                <a:t>    P&lt;0.0001</a:t>
              </a:r>
              <a:endParaRPr lang="en-US" sz="1000" b="1" dirty="0"/>
            </a:p>
          </p:txBody>
        </p:sp>
      </p:grpSp>
      <p:grpSp>
        <p:nvGrpSpPr>
          <p:cNvPr id="21" name="Group 5"/>
          <p:cNvGrpSpPr>
            <a:grpSpLocks/>
          </p:cNvGrpSpPr>
          <p:nvPr/>
        </p:nvGrpSpPr>
        <p:grpSpPr bwMode="auto">
          <a:xfrm>
            <a:off x="6324260" y="4343400"/>
            <a:ext cx="1143340" cy="246434"/>
            <a:chOff x="1134" y="720"/>
            <a:chExt cx="2244" cy="554"/>
          </a:xfrm>
        </p:grpSpPr>
        <p:sp>
          <p:nvSpPr>
            <p:cNvPr id="22" name="Line 6"/>
            <p:cNvSpPr>
              <a:spLocks noChangeShapeType="1"/>
            </p:cNvSpPr>
            <p:nvPr/>
          </p:nvSpPr>
          <p:spPr bwMode="auto">
            <a:xfrm>
              <a:off x="1584" y="720"/>
              <a:ext cx="11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000" b="1" dirty="0"/>
            </a:p>
          </p:txBody>
        </p:sp>
        <p:sp>
          <p:nvSpPr>
            <p:cNvPr id="23" name="Line 7"/>
            <p:cNvSpPr>
              <a:spLocks noChangeShapeType="1"/>
            </p:cNvSpPr>
            <p:nvPr/>
          </p:nvSpPr>
          <p:spPr bwMode="auto">
            <a:xfrm>
              <a:off x="1584" y="72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000" b="1" dirty="0"/>
            </a:p>
          </p:txBody>
        </p:sp>
        <p:sp>
          <p:nvSpPr>
            <p:cNvPr id="24" name="Line 8"/>
            <p:cNvSpPr>
              <a:spLocks noChangeShapeType="1"/>
            </p:cNvSpPr>
            <p:nvPr/>
          </p:nvSpPr>
          <p:spPr bwMode="auto">
            <a:xfrm>
              <a:off x="2688" y="72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000" b="1" dirty="0"/>
            </a:p>
          </p:txBody>
        </p:sp>
        <p:sp>
          <p:nvSpPr>
            <p:cNvPr id="25" name="Text Box 9"/>
            <p:cNvSpPr txBox="1">
              <a:spLocks noChangeArrowheads="1"/>
            </p:cNvSpPr>
            <p:nvPr/>
          </p:nvSpPr>
          <p:spPr bwMode="auto">
            <a:xfrm>
              <a:off x="1134" y="720"/>
              <a:ext cx="2244" cy="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000" b="1" dirty="0" smtClean="0"/>
                <a:t>    P=0.0009</a:t>
              </a:r>
              <a:endParaRPr lang="en-US" sz="1000" b="1" dirty="0"/>
            </a:p>
          </p:txBody>
        </p:sp>
      </p:grpSp>
      <p:grpSp>
        <p:nvGrpSpPr>
          <p:cNvPr id="26" name="Group 5"/>
          <p:cNvGrpSpPr>
            <a:grpSpLocks/>
          </p:cNvGrpSpPr>
          <p:nvPr/>
        </p:nvGrpSpPr>
        <p:grpSpPr bwMode="auto">
          <a:xfrm>
            <a:off x="7314860" y="4648200"/>
            <a:ext cx="1143340" cy="246434"/>
            <a:chOff x="1134" y="720"/>
            <a:chExt cx="2244" cy="554"/>
          </a:xfrm>
        </p:grpSpPr>
        <p:sp>
          <p:nvSpPr>
            <p:cNvPr id="27" name="Line 6"/>
            <p:cNvSpPr>
              <a:spLocks noChangeShapeType="1"/>
            </p:cNvSpPr>
            <p:nvPr/>
          </p:nvSpPr>
          <p:spPr bwMode="auto">
            <a:xfrm>
              <a:off x="1584" y="720"/>
              <a:ext cx="11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000" b="1" dirty="0"/>
            </a:p>
          </p:txBody>
        </p:sp>
        <p:sp>
          <p:nvSpPr>
            <p:cNvPr id="28" name="Line 7"/>
            <p:cNvSpPr>
              <a:spLocks noChangeShapeType="1"/>
            </p:cNvSpPr>
            <p:nvPr/>
          </p:nvSpPr>
          <p:spPr bwMode="auto">
            <a:xfrm>
              <a:off x="1584" y="72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000" b="1" dirty="0"/>
            </a:p>
          </p:txBody>
        </p:sp>
        <p:sp>
          <p:nvSpPr>
            <p:cNvPr id="29" name="Line 8"/>
            <p:cNvSpPr>
              <a:spLocks noChangeShapeType="1"/>
            </p:cNvSpPr>
            <p:nvPr/>
          </p:nvSpPr>
          <p:spPr bwMode="auto">
            <a:xfrm>
              <a:off x="2688" y="72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000" b="1" dirty="0"/>
            </a:p>
          </p:txBody>
        </p:sp>
        <p:sp>
          <p:nvSpPr>
            <p:cNvPr id="30" name="Text Box 9"/>
            <p:cNvSpPr txBox="1">
              <a:spLocks noChangeArrowheads="1"/>
            </p:cNvSpPr>
            <p:nvPr/>
          </p:nvSpPr>
          <p:spPr bwMode="auto">
            <a:xfrm>
              <a:off x="1134" y="720"/>
              <a:ext cx="2244" cy="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000" b="1" dirty="0" smtClean="0"/>
                <a:t>    P=0.0001</a:t>
              </a:r>
              <a:endParaRPr lang="en-US" sz="1000" b="1" dirty="0"/>
            </a:p>
          </p:txBody>
        </p:sp>
      </p:grpSp>
      <p:grpSp>
        <p:nvGrpSpPr>
          <p:cNvPr id="31" name="Group 5"/>
          <p:cNvGrpSpPr>
            <a:grpSpLocks/>
          </p:cNvGrpSpPr>
          <p:nvPr/>
        </p:nvGrpSpPr>
        <p:grpSpPr bwMode="auto">
          <a:xfrm>
            <a:off x="1524000" y="3048000"/>
            <a:ext cx="685800" cy="253996"/>
            <a:chOff x="1583" y="720"/>
            <a:chExt cx="1346" cy="571"/>
          </a:xfrm>
        </p:grpSpPr>
        <p:sp>
          <p:nvSpPr>
            <p:cNvPr id="32" name="Line 6"/>
            <p:cNvSpPr>
              <a:spLocks noChangeShapeType="1"/>
            </p:cNvSpPr>
            <p:nvPr/>
          </p:nvSpPr>
          <p:spPr bwMode="auto">
            <a:xfrm>
              <a:off x="1584" y="720"/>
              <a:ext cx="11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000" b="1" dirty="0"/>
            </a:p>
          </p:txBody>
        </p:sp>
        <p:sp>
          <p:nvSpPr>
            <p:cNvPr id="33" name="Line 7"/>
            <p:cNvSpPr>
              <a:spLocks noChangeShapeType="1"/>
            </p:cNvSpPr>
            <p:nvPr/>
          </p:nvSpPr>
          <p:spPr bwMode="auto">
            <a:xfrm>
              <a:off x="1584" y="72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000" b="1" dirty="0"/>
            </a:p>
          </p:txBody>
        </p:sp>
        <p:sp>
          <p:nvSpPr>
            <p:cNvPr id="34" name="Line 8"/>
            <p:cNvSpPr>
              <a:spLocks noChangeShapeType="1"/>
            </p:cNvSpPr>
            <p:nvPr/>
          </p:nvSpPr>
          <p:spPr bwMode="auto">
            <a:xfrm>
              <a:off x="2688" y="72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000" b="1" dirty="0"/>
            </a:p>
          </p:txBody>
        </p:sp>
        <p:sp>
          <p:nvSpPr>
            <p:cNvPr id="35" name="Text Box 9"/>
            <p:cNvSpPr txBox="1">
              <a:spLocks noChangeArrowheads="1"/>
            </p:cNvSpPr>
            <p:nvPr/>
          </p:nvSpPr>
          <p:spPr bwMode="auto">
            <a:xfrm>
              <a:off x="1583" y="720"/>
              <a:ext cx="1346" cy="5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000" b="1" dirty="0" smtClean="0"/>
                <a:t>P=0.008</a:t>
              </a:r>
              <a:endParaRPr lang="en-US" sz="1000" b="1" dirty="0"/>
            </a:p>
          </p:txBody>
        </p:sp>
      </p:grpSp>
      <p:grpSp>
        <p:nvGrpSpPr>
          <p:cNvPr id="36" name="Group 5"/>
          <p:cNvGrpSpPr>
            <a:grpSpLocks/>
          </p:cNvGrpSpPr>
          <p:nvPr/>
        </p:nvGrpSpPr>
        <p:grpSpPr bwMode="auto">
          <a:xfrm>
            <a:off x="2133260" y="914400"/>
            <a:ext cx="1143340" cy="246434"/>
            <a:chOff x="1134" y="720"/>
            <a:chExt cx="2244" cy="554"/>
          </a:xfrm>
        </p:grpSpPr>
        <p:sp>
          <p:nvSpPr>
            <p:cNvPr id="37" name="Line 6"/>
            <p:cNvSpPr>
              <a:spLocks noChangeShapeType="1"/>
            </p:cNvSpPr>
            <p:nvPr/>
          </p:nvSpPr>
          <p:spPr bwMode="auto">
            <a:xfrm>
              <a:off x="1584" y="720"/>
              <a:ext cx="11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000" b="1" dirty="0"/>
            </a:p>
          </p:txBody>
        </p:sp>
        <p:sp>
          <p:nvSpPr>
            <p:cNvPr id="38" name="Line 7"/>
            <p:cNvSpPr>
              <a:spLocks noChangeShapeType="1"/>
            </p:cNvSpPr>
            <p:nvPr/>
          </p:nvSpPr>
          <p:spPr bwMode="auto">
            <a:xfrm>
              <a:off x="1584" y="72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000" b="1" dirty="0"/>
            </a:p>
          </p:txBody>
        </p:sp>
        <p:sp>
          <p:nvSpPr>
            <p:cNvPr id="39" name="Line 8"/>
            <p:cNvSpPr>
              <a:spLocks noChangeShapeType="1"/>
            </p:cNvSpPr>
            <p:nvPr/>
          </p:nvSpPr>
          <p:spPr bwMode="auto">
            <a:xfrm>
              <a:off x="2688" y="72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000" b="1" dirty="0"/>
            </a:p>
          </p:txBody>
        </p:sp>
        <p:sp>
          <p:nvSpPr>
            <p:cNvPr id="40" name="Text Box 9"/>
            <p:cNvSpPr txBox="1">
              <a:spLocks noChangeArrowheads="1"/>
            </p:cNvSpPr>
            <p:nvPr/>
          </p:nvSpPr>
          <p:spPr bwMode="auto">
            <a:xfrm>
              <a:off x="1134" y="720"/>
              <a:ext cx="2244" cy="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000" b="1" dirty="0" smtClean="0"/>
                <a:t>    P=0.0001</a:t>
              </a:r>
              <a:endParaRPr lang="en-US" sz="1000" b="1" dirty="0"/>
            </a:p>
          </p:txBody>
        </p:sp>
      </p:grpSp>
      <p:sp>
        <p:nvSpPr>
          <p:cNvPr id="41" name="TextBox 40"/>
          <p:cNvSpPr txBox="1"/>
          <p:nvPr/>
        </p:nvSpPr>
        <p:spPr>
          <a:xfrm rot="16200000">
            <a:off x="1945334" y="3198168"/>
            <a:ext cx="34290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    mRNA / Gapdh</a:t>
            </a:r>
          </a:p>
          <a:p>
            <a:pPr algn="ctr"/>
            <a:r>
              <a:rPr lang="en-US" sz="1200" b="1" dirty="0" smtClean="0"/>
              <a:t> (x X </a:t>
            </a:r>
            <a:r>
              <a:rPr lang="en-US" sz="1200" b="1" dirty="0"/>
              <a:t>10 </a:t>
            </a:r>
            <a:r>
              <a:rPr lang="en-US" sz="1200" b="1" baseline="30000" dirty="0"/>
              <a:t>-</a:t>
            </a:r>
            <a:r>
              <a:rPr lang="en-US" sz="1200" b="1" baseline="30000" dirty="0" smtClean="0"/>
              <a:t>4</a:t>
            </a:r>
            <a:r>
              <a:rPr lang="en-US" sz="1200" b="1" dirty="0" smtClean="0"/>
              <a:t>)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59508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1"/>
          <p:cNvSpPr txBox="1">
            <a:spLocks noChangeArrowheads="1"/>
          </p:cNvSpPr>
          <p:nvPr/>
        </p:nvSpPr>
        <p:spPr bwMode="auto">
          <a:xfrm>
            <a:off x="533400" y="533400"/>
            <a:ext cx="3581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/>
              <a:t>Summary</a:t>
            </a:r>
          </a:p>
        </p:txBody>
      </p:sp>
      <p:sp>
        <p:nvSpPr>
          <p:cNvPr id="27651" name="Rectangle 17"/>
          <p:cNvSpPr>
            <a:spLocks noChangeArrowheads="1"/>
          </p:cNvSpPr>
          <p:nvPr/>
        </p:nvSpPr>
        <p:spPr bwMode="auto">
          <a:xfrm>
            <a:off x="457200" y="1371600"/>
            <a:ext cx="8229600" cy="517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dirty="0" smtClean="0"/>
              <a:t>Following </a:t>
            </a:r>
            <a:r>
              <a:rPr lang="en-US" sz="2000" dirty="0" err="1" smtClean="0"/>
              <a:t>pristane</a:t>
            </a:r>
            <a:r>
              <a:rPr lang="en-US" sz="2000" dirty="0" smtClean="0"/>
              <a:t>, NGAL </a:t>
            </a:r>
            <a:r>
              <a:rPr lang="en-US" sz="2000" dirty="0"/>
              <a:t>deficient mice showed significant </a:t>
            </a:r>
            <a:r>
              <a:rPr lang="en-US" sz="2000" dirty="0" smtClean="0"/>
              <a:t>increases </a:t>
            </a:r>
            <a:r>
              <a:rPr lang="en-US" sz="2000" dirty="0"/>
              <a:t>in the levels of autoantibodies to </a:t>
            </a:r>
            <a:r>
              <a:rPr lang="en-US" sz="2000" dirty="0" err="1" smtClean="0"/>
              <a:t>dsDNA</a:t>
            </a:r>
            <a:r>
              <a:rPr lang="en-US" sz="2000" dirty="0"/>
              <a:t>, ssDNA, </a:t>
            </a:r>
            <a:r>
              <a:rPr lang="en-US" sz="2000" dirty="0" smtClean="0"/>
              <a:t>Sm/RNP</a:t>
            </a:r>
            <a:r>
              <a:rPr lang="en-US" sz="2000" dirty="0"/>
              <a:t>, histone and chromatin as compared to WT </a:t>
            </a:r>
            <a:r>
              <a:rPr lang="en-US" sz="2000" dirty="0" smtClean="0"/>
              <a:t>mice </a:t>
            </a:r>
            <a:r>
              <a:rPr lang="en-US" sz="2000" dirty="0"/>
              <a:t>in this model of </a:t>
            </a:r>
            <a:r>
              <a:rPr lang="en-US" sz="2000" dirty="0" err="1" smtClean="0"/>
              <a:t>pristane</a:t>
            </a:r>
            <a:r>
              <a:rPr lang="en-US" sz="2000" dirty="0" smtClean="0"/>
              <a:t> </a:t>
            </a:r>
            <a:r>
              <a:rPr lang="en-US" sz="2000" dirty="0"/>
              <a:t>induced </a:t>
            </a:r>
            <a:r>
              <a:rPr lang="en-US" sz="2000" dirty="0" smtClean="0"/>
              <a:t>lupus;  </a:t>
            </a:r>
            <a:endParaRPr lang="en-US" sz="2000" dirty="0"/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dirty="0" smtClean="0"/>
              <a:t>NGAL </a:t>
            </a:r>
            <a:r>
              <a:rPr lang="en-US" sz="2000" dirty="0"/>
              <a:t>deficient mice </a:t>
            </a:r>
            <a:r>
              <a:rPr lang="en-US" sz="2000" dirty="0" smtClean="0"/>
              <a:t>also displayed increased numbers of autoantibody producing cells;  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dirty="0" smtClean="0"/>
              <a:t>The expression </a:t>
            </a:r>
            <a:r>
              <a:rPr lang="en-US" sz="2000" dirty="0"/>
              <a:t>of inflammatory mediators such as </a:t>
            </a:r>
            <a:r>
              <a:rPr lang="en-US" sz="2000" dirty="0" smtClean="0"/>
              <a:t>CXCL13 and IP-10</a:t>
            </a:r>
            <a:r>
              <a:rPr lang="en-US" sz="2000" dirty="0"/>
              <a:t>, and their receptors </a:t>
            </a:r>
            <a:r>
              <a:rPr lang="en-US" sz="2000" dirty="0" smtClean="0"/>
              <a:t>CXCR5 and CXCR3, </a:t>
            </a:r>
            <a:r>
              <a:rPr lang="en-US" sz="2000" dirty="0"/>
              <a:t>as well as the expression of </a:t>
            </a:r>
            <a:r>
              <a:rPr lang="en-US" sz="2000" dirty="0" smtClean="0"/>
              <a:t>AID was significantly upregulated in the spleen of NGAL-</a:t>
            </a:r>
            <a:r>
              <a:rPr lang="en-US" sz="2000" dirty="0"/>
              <a:t>/- </a:t>
            </a:r>
            <a:r>
              <a:rPr lang="en-US" sz="2000" dirty="0" smtClean="0"/>
              <a:t>mice;  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dirty="0" smtClean="0"/>
              <a:t>Analysis of any effects on kidney disease are pending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>
            <a:spLocks noChangeArrowheads="1"/>
          </p:cNvSpPr>
          <p:nvPr/>
        </p:nvSpPr>
        <p:spPr bwMode="auto">
          <a:xfrm>
            <a:off x="381000" y="1447800"/>
            <a:ext cx="8305800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dirty="0"/>
              <a:t>The mechanisms responsible for the early onset of autoantibodies in NGAL-/- mice are currently under investigation, specifically how </a:t>
            </a:r>
            <a:r>
              <a:rPr lang="en-US" sz="2000" dirty="0" smtClean="0"/>
              <a:t>does </a:t>
            </a:r>
            <a:r>
              <a:rPr lang="en-US" sz="2000" dirty="0" err="1" smtClean="0"/>
              <a:t>pristane</a:t>
            </a:r>
            <a:r>
              <a:rPr lang="en-US" sz="2000" dirty="0" smtClean="0"/>
              <a:t> modulate </a:t>
            </a:r>
            <a:r>
              <a:rPr lang="en-US" sz="2000" dirty="0"/>
              <a:t>the proliferation and functional responses of spleen </a:t>
            </a:r>
            <a:r>
              <a:rPr lang="en-US" sz="2000" dirty="0" smtClean="0"/>
              <a:t>cells.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Ø"/>
            </a:pPr>
            <a:endParaRPr lang="en-US" sz="2000" dirty="0" smtClean="0"/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dirty="0" smtClean="0"/>
              <a:t>To determine the potential of NGAL blockade as a therapeutic, we  will need to examine the effects of NGAL deficiency in a spontaneous lupus model such as B6.Sle1Sle3.</a:t>
            </a:r>
            <a:endParaRPr lang="en-US" sz="2000" dirty="0"/>
          </a:p>
        </p:txBody>
      </p:sp>
      <p:sp>
        <p:nvSpPr>
          <p:cNvPr id="28675" name="TextBox 2"/>
          <p:cNvSpPr txBox="1">
            <a:spLocks noChangeArrowheads="1"/>
          </p:cNvSpPr>
          <p:nvPr/>
        </p:nvSpPr>
        <p:spPr bwMode="auto">
          <a:xfrm>
            <a:off x="533400" y="681335"/>
            <a:ext cx="3581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/>
              <a:t>Future </a:t>
            </a:r>
            <a:r>
              <a:rPr lang="en-US" sz="2400" b="1" dirty="0" smtClean="0"/>
              <a:t>goals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11"/>
          <p:cNvSpPr txBox="1">
            <a:spLocks noChangeArrowheads="1"/>
          </p:cNvSpPr>
          <p:nvPr/>
        </p:nvSpPr>
        <p:spPr bwMode="auto">
          <a:xfrm>
            <a:off x="685800" y="533400"/>
            <a:ext cx="7788275" cy="46166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defTabSz="43894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43894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43894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43894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43894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400" b="1" dirty="0"/>
              <a:t>Acknowledgements</a:t>
            </a:r>
          </a:p>
        </p:txBody>
      </p:sp>
      <p:sp>
        <p:nvSpPr>
          <p:cNvPr id="29699" name="Text Box 347"/>
          <p:cNvSpPr txBox="1">
            <a:spLocks noChangeArrowheads="1"/>
          </p:cNvSpPr>
          <p:nvPr/>
        </p:nvSpPr>
        <p:spPr bwMode="auto">
          <a:xfrm>
            <a:off x="533400" y="1219200"/>
            <a:ext cx="8153400" cy="452431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eaLnBrk="1" hangingPunct="1">
              <a:defRPr sz="1600" b="1">
                <a:latin typeface="Arial" pitchFamily="34" charset="0"/>
                <a:cs typeface="Arial" pitchFamily="34" charset="0"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GB" sz="1800" b="0" u="sng" dirty="0" smtClean="0"/>
              <a:t>Albert Einstein College of Medicine</a:t>
            </a:r>
            <a:r>
              <a:rPr lang="en-GB" sz="1800" b="0" dirty="0" smtClean="0"/>
              <a:t>: </a:t>
            </a:r>
          </a:p>
          <a:p>
            <a:r>
              <a:rPr lang="en-GB" sz="1800" b="0" dirty="0" smtClean="0"/>
              <a:t>Rahul D. Pawar, PhD</a:t>
            </a:r>
          </a:p>
          <a:p>
            <a:r>
              <a:rPr lang="en-GB" sz="1800" b="0" dirty="0" smtClean="0"/>
              <a:t>Beatrice </a:t>
            </a:r>
            <a:r>
              <a:rPr lang="en-GB" sz="1800" b="0" dirty="0"/>
              <a:t>Goilav, </a:t>
            </a:r>
            <a:r>
              <a:rPr lang="en-GB" sz="1800" b="0" dirty="0" smtClean="0"/>
              <a:t>MD </a:t>
            </a:r>
            <a:endParaRPr lang="en-GB" sz="1800" b="0" dirty="0"/>
          </a:p>
          <a:p>
            <a:r>
              <a:rPr lang="en-GB" sz="1800" b="0" dirty="0"/>
              <a:t>Yumin Xia, MD</a:t>
            </a:r>
            <a:r>
              <a:rPr lang="en-GB" sz="1800" b="0" dirty="0" smtClean="0"/>
              <a:t>, PhD</a:t>
            </a:r>
            <a:endParaRPr lang="en-GB" sz="1800" b="0" dirty="0"/>
          </a:p>
          <a:p>
            <a:endParaRPr lang="en-GB" sz="1800" b="0" dirty="0"/>
          </a:p>
          <a:p>
            <a:r>
              <a:rPr lang="en-US" sz="1800" b="0" u="sng" dirty="0" smtClean="0"/>
              <a:t>University of Florida, Gainesville, FL: </a:t>
            </a:r>
          </a:p>
          <a:p>
            <a:r>
              <a:rPr lang="en-US" sz="1800" b="0" u="sng" dirty="0" smtClean="0"/>
              <a:t>The Division of Rheumatology &amp; Clinical Immunology</a:t>
            </a:r>
            <a:r>
              <a:rPr lang="en-US" sz="1800" b="0" dirty="0" smtClean="0"/>
              <a:t>:</a:t>
            </a:r>
          </a:p>
          <a:p>
            <a:r>
              <a:rPr lang="en-US" sz="1800" b="0" dirty="0" smtClean="0"/>
              <a:t>Westley </a:t>
            </a:r>
            <a:r>
              <a:rPr lang="en-US" sz="1800" b="0" dirty="0"/>
              <a:t>H. Reeves, MD.</a:t>
            </a:r>
            <a:endParaRPr lang="en-GB" sz="1800" b="0" dirty="0"/>
          </a:p>
          <a:p>
            <a:r>
              <a:rPr lang="en-US" sz="1800" b="0" dirty="0"/>
              <a:t>Haoyang Zuang, PhD. </a:t>
            </a:r>
          </a:p>
          <a:p>
            <a:r>
              <a:rPr lang="en-US" sz="1800" b="0" dirty="0" smtClean="0"/>
              <a:t> </a:t>
            </a:r>
            <a:endParaRPr lang="en-US" sz="1800" b="0" dirty="0"/>
          </a:p>
          <a:p>
            <a:r>
              <a:rPr lang="en-GB" sz="1800" b="0" u="sng" dirty="0" smtClean="0"/>
              <a:t>Ontario Cancer Institute, Canada</a:t>
            </a:r>
            <a:r>
              <a:rPr lang="en-GB" sz="1800" b="0" dirty="0" smtClean="0"/>
              <a:t>:  </a:t>
            </a:r>
          </a:p>
          <a:p>
            <a:r>
              <a:rPr lang="en-GB" sz="1800" b="0" dirty="0" smtClean="0"/>
              <a:t>Dr</a:t>
            </a:r>
            <a:r>
              <a:rPr lang="en-GB" sz="1800" b="0" dirty="0"/>
              <a:t>. Tak W. Mak, (LCN2-/- mice)</a:t>
            </a:r>
          </a:p>
          <a:p>
            <a:endParaRPr lang="en-GB" sz="1800" b="0" dirty="0"/>
          </a:p>
          <a:p>
            <a:r>
              <a:rPr lang="en-GB" sz="1800" b="0" u="sng" dirty="0" smtClean="0"/>
              <a:t>Funding</a:t>
            </a:r>
            <a:r>
              <a:rPr lang="en-GB" sz="1800" b="0" dirty="0" smtClean="0"/>
              <a:t>: </a:t>
            </a:r>
          </a:p>
          <a:p>
            <a:r>
              <a:rPr lang="en-GB" sz="1800" b="0" dirty="0" smtClean="0"/>
              <a:t>National </a:t>
            </a:r>
            <a:r>
              <a:rPr lang="en-GB" sz="1800" b="0" dirty="0"/>
              <a:t>Institutes of Health</a:t>
            </a:r>
          </a:p>
          <a:p>
            <a:r>
              <a:rPr lang="en-GB" sz="1800" b="0" dirty="0"/>
              <a:t>Arthritis </a:t>
            </a:r>
            <a:r>
              <a:rPr lang="en-GB" sz="1800" b="0" dirty="0" smtClean="0"/>
              <a:t>foundation</a:t>
            </a:r>
            <a:endParaRPr lang="en-GB" sz="1800" b="0" dirty="0"/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3276600"/>
            <a:ext cx="1066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724400"/>
            <a:ext cx="1657350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56"/>
          <p:cNvSpPr txBox="1">
            <a:spLocks noChangeArrowheads="1"/>
          </p:cNvSpPr>
          <p:nvPr/>
        </p:nvSpPr>
        <p:spPr bwMode="auto">
          <a:xfrm>
            <a:off x="3733800" y="545068"/>
            <a:ext cx="1371600" cy="36933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b="1" dirty="0" smtClean="0"/>
              <a:t>NGAL</a:t>
            </a:r>
            <a:endParaRPr lang="en-US" b="1" dirty="0"/>
          </a:p>
        </p:txBody>
      </p:sp>
      <p:sp>
        <p:nvSpPr>
          <p:cNvPr id="16387" name="Line 58"/>
          <p:cNvSpPr>
            <a:spLocks noChangeShapeType="1"/>
          </p:cNvSpPr>
          <p:nvPr/>
        </p:nvSpPr>
        <p:spPr bwMode="auto">
          <a:xfrm>
            <a:off x="1981200" y="1219200"/>
            <a:ext cx="4724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6388" name="Line 60"/>
          <p:cNvSpPr>
            <a:spLocks noChangeShapeType="1"/>
          </p:cNvSpPr>
          <p:nvPr/>
        </p:nvSpPr>
        <p:spPr bwMode="auto">
          <a:xfrm>
            <a:off x="6705600" y="12192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6389" name="Text Box 62"/>
          <p:cNvSpPr txBox="1">
            <a:spLocks noChangeArrowheads="1"/>
          </p:cNvSpPr>
          <p:nvPr/>
        </p:nvSpPr>
        <p:spPr bwMode="auto">
          <a:xfrm>
            <a:off x="5715000" y="1676400"/>
            <a:ext cx="2209800" cy="64611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i="1" dirty="0">
                <a:solidFill>
                  <a:srgbClr val="FF0000"/>
                </a:solidFill>
              </a:rPr>
              <a:t>In vitro</a:t>
            </a:r>
          </a:p>
          <a:p>
            <a:pPr algn="ctr" eaLnBrk="1" hangingPunct="1"/>
            <a:r>
              <a:rPr lang="en-US" dirty="0" smtClean="0">
                <a:solidFill>
                  <a:srgbClr val="FF0000"/>
                </a:solidFill>
              </a:rPr>
              <a:t>renal </a:t>
            </a:r>
            <a:r>
              <a:rPr lang="en-US" dirty="0">
                <a:solidFill>
                  <a:srgbClr val="FF0000"/>
                </a:solidFill>
              </a:rPr>
              <a:t>cells</a:t>
            </a:r>
          </a:p>
        </p:txBody>
      </p:sp>
      <p:sp>
        <p:nvSpPr>
          <p:cNvPr id="16390" name="Text Box 71"/>
          <p:cNvSpPr txBox="1">
            <a:spLocks noChangeArrowheads="1"/>
          </p:cNvSpPr>
          <p:nvPr/>
        </p:nvSpPr>
        <p:spPr bwMode="auto">
          <a:xfrm>
            <a:off x="6172200" y="2795588"/>
            <a:ext cx="1371600" cy="78483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dirty="0">
                <a:solidFill>
                  <a:srgbClr val="002060"/>
                </a:solidFill>
              </a:rPr>
              <a:t>Caspase-3 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dirty="0">
                <a:solidFill>
                  <a:srgbClr val="002060"/>
                </a:solidFill>
              </a:rPr>
              <a:t>activated</a:t>
            </a:r>
          </a:p>
        </p:txBody>
      </p:sp>
      <p:grpSp>
        <p:nvGrpSpPr>
          <p:cNvPr id="16391" name="Group 76"/>
          <p:cNvGrpSpPr>
            <a:grpSpLocks/>
          </p:cNvGrpSpPr>
          <p:nvPr/>
        </p:nvGrpSpPr>
        <p:grpSpPr bwMode="auto">
          <a:xfrm>
            <a:off x="4419600" y="2809875"/>
            <a:ext cx="1676400" cy="376238"/>
            <a:chOff x="2832" y="1728"/>
            <a:chExt cx="864" cy="237"/>
          </a:xfrm>
        </p:grpSpPr>
        <p:sp>
          <p:nvSpPr>
            <p:cNvPr id="16418" name="Text Box 69"/>
            <p:cNvSpPr txBox="1">
              <a:spLocks noChangeArrowheads="1"/>
            </p:cNvSpPr>
            <p:nvPr/>
          </p:nvSpPr>
          <p:spPr bwMode="auto">
            <a:xfrm>
              <a:off x="2832" y="1728"/>
              <a:ext cx="864" cy="237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dirty="0">
                  <a:solidFill>
                    <a:srgbClr val="002060"/>
                  </a:solidFill>
                </a:rPr>
                <a:t>  Proliferation</a:t>
              </a:r>
            </a:p>
          </p:txBody>
        </p:sp>
        <p:sp>
          <p:nvSpPr>
            <p:cNvPr id="16419" name="Line 75"/>
            <p:cNvSpPr>
              <a:spLocks noChangeShapeType="1"/>
            </p:cNvSpPr>
            <p:nvPr/>
          </p:nvSpPr>
          <p:spPr bwMode="auto">
            <a:xfrm>
              <a:off x="2880" y="177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2060"/>
                </a:solidFill>
              </a:endParaRPr>
            </a:p>
          </p:txBody>
        </p:sp>
      </p:grpSp>
      <p:sp>
        <p:nvSpPr>
          <p:cNvPr id="16392" name="Line 78"/>
          <p:cNvSpPr>
            <a:spLocks noChangeShapeType="1"/>
          </p:cNvSpPr>
          <p:nvPr/>
        </p:nvSpPr>
        <p:spPr bwMode="auto">
          <a:xfrm>
            <a:off x="6705600" y="3657600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16393" name="Line 79"/>
          <p:cNvSpPr>
            <a:spLocks noChangeShapeType="1"/>
          </p:cNvSpPr>
          <p:nvPr/>
        </p:nvSpPr>
        <p:spPr bwMode="auto">
          <a:xfrm>
            <a:off x="8229600" y="25146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16394" name="Line 80"/>
          <p:cNvSpPr>
            <a:spLocks noChangeShapeType="1"/>
          </p:cNvSpPr>
          <p:nvPr/>
        </p:nvSpPr>
        <p:spPr bwMode="auto">
          <a:xfrm>
            <a:off x="6705600" y="25146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16395" name="Line 81"/>
          <p:cNvSpPr>
            <a:spLocks noChangeShapeType="1"/>
          </p:cNvSpPr>
          <p:nvPr/>
        </p:nvSpPr>
        <p:spPr bwMode="auto">
          <a:xfrm>
            <a:off x="5257800" y="25146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16396" name="Line 82"/>
          <p:cNvSpPr>
            <a:spLocks noChangeShapeType="1"/>
          </p:cNvSpPr>
          <p:nvPr/>
        </p:nvSpPr>
        <p:spPr bwMode="auto">
          <a:xfrm>
            <a:off x="5257800" y="2514600"/>
            <a:ext cx="297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16397" name="Line 83"/>
          <p:cNvSpPr>
            <a:spLocks noChangeShapeType="1"/>
          </p:cNvSpPr>
          <p:nvPr/>
        </p:nvSpPr>
        <p:spPr bwMode="auto">
          <a:xfrm>
            <a:off x="6705600" y="23622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 dirty="0"/>
          </a:p>
        </p:txBody>
      </p:sp>
      <p:grpSp>
        <p:nvGrpSpPr>
          <p:cNvPr id="16398" name="Group 85"/>
          <p:cNvGrpSpPr>
            <a:grpSpLocks/>
          </p:cNvGrpSpPr>
          <p:nvPr/>
        </p:nvGrpSpPr>
        <p:grpSpPr bwMode="auto">
          <a:xfrm>
            <a:off x="5791200" y="4114800"/>
            <a:ext cx="2057400" cy="1063625"/>
            <a:chOff x="3936" y="2539"/>
            <a:chExt cx="1008" cy="670"/>
          </a:xfrm>
        </p:grpSpPr>
        <p:sp>
          <p:nvSpPr>
            <p:cNvPr id="16416" name="Text Box 73"/>
            <p:cNvSpPr txBox="1">
              <a:spLocks noChangeArrowheads="1"/>
            </p:cNvSpPr>
            <p:nvPr/>
          </p:nvSpPr>
          <p:spPr bwMode="auto">
            <a:xfrm>
              <a:off x="3936" y="2539"/>
              <a:ext cx="1008" cy="67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dirty="0">
                  <a:solidFill>
                    <a:srgbClr val="002060"/>
                  </a:solidFill>
                </a:rPr>
                <a:t>Apoptosis</a:t>
              </a:r>
            </a:p>
            <a:p>
              <a:pPr algn="ctr" eaLnBrk="1" hangingPunct="1">
                <a:spcBef>
                  <a:spcPct val="50000"/>
                </a:spcBef>
              </a:pPr>
              <a:r>
                <a:rPr lang="en-US" dirty="0">
                  <a:solidFill>
                    <a:srgbClr val="002060"/>
                  </a:solidFill>
                </a:rPr>
                <a:t> Annexin+AAD+   cells</a:t>
              </a:r>
            </a:p>
          </p:txBody>
        </p:sp>
        <p:sp>
          <p:nvSpPr>
            <p:cNvPr id="16417" name="Line 84"/>
            <p:cNvSpPr>
              <a:spLocks noChangeShapeType="1"/>
            </p:cNvSpPr>
            <p:nvPr/>
          </p:nvSpPr>
          <p:spPr bwMode="auto">
            <a:xfrm flipV="1">
              <a:off x="3984" y="2784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 dirty="0">
                <a:solidFill>
                  <a:srgbClr val="002060"/>
                </a:solidFill>
              </a:endParaRPr>
            </a:p>
          </p:txBody>
        </p:sp>
      </p:grpSp>
      <p:sp>
        <p:nvSpPr>
          <p:cNvPr id="16399" name="Line 57"/>
          <p:cNvSpPr>
            <a:spLocks noChangeShapeType="1"/>
          </p:cNvSpPr>
          <p:nvPr/>
        </p:nvSpPr>
        <p:spPr bwMode="auto">
          <a:xfrm>
            <a:off x="4419600" y="914400"/>
            <a:ext cx="0" cy="304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6400" name="Line 59"/>
          <p:cNvSpPr>
            <a:spLocks noChangeShapeType="1"/>
          </p:cNvSpPr>
          <p:nvPr/>
        </p:nvSpPr>
        <p:spPr bwMode="auto">
          <a:xfrm>
            <a:off x="1981200" y="1219200"/>
            <a:ext cx="0" cy="533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6401" name="Text Box 61"/>
          <p:cNvSpPr txBox="1">
            <a:spLocks noChangeArrowheads="1"/>
          </p:cNvSpPr>
          <p:nvPr/>
        </p:nvSpPr>
        <p:spPr bwMode="auto">
          <a:xfrm>
            <a:off x="533400" y="1752600"/>
            <a:ext cx="3429000" cy="646331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ctr" eaLnBrk="1" hangingPunct="1">
              <a:defRPr i="1">
                <a:solidFill>
                  <a:srgbClr val="FF0000"/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dirty="0"/>
              <a:t>In vivo </a:t>
            </a:r>
          </a:p>
          <a:p>
            <a:r>
              <a:rPr lang="en-US" i="0" dirty="0"/>
              <a:t>(nephrotoxic serum nephritis)</a:t>
            </a:r>
          </a:p>
        </p:txBody>
      </p:sp>
      <p:sp>
        <p:nvSpPr>
          <p:cNvPr id="16402" name="Line 63"/>
          <p:cNvSpPr>
            <a:spLocks noChangeShapeType="1"/>
          </p:cNvSpPr>
          <p:nvPr/>
        </p:nvSpPr>
        <p:spPr bwMode="auto">
          <a:xfrm>
            <a:off x="1981200" y="2438400"/>
            <a:ext cx="0" cy="1143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6403" name="Line 65"/>
          <p:cNvSpPr>
            <a:spLocks noChangeShapeType="1"/>
          </p:cNvSpPr>
          <p:nvPr/>
        </p:nvSpPr>
        <p:spPr bwMode="auto">
          <a:xfrm>
            <a:off x="914400" y="3581400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6404" name="Line 77"/>
          <p:cNvSpPr>
            <a:spLocks noChangeShapeType="1"/>
          </p:cNvSpPr>
          <p:nvPr/>
        </p:nvSpPr>
        <p:spPr bwMode="auto">
          <a:xfrm>
            <a:off x="3352800" y="3581400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16405" name="Line 86"/>
          <p:cNvSpPr>
            <a:spLocks noChangeShapeType="1"/>
          </p:cNvSpPr>
          <p:nvPr/>
        </p:nvSpPr>
        <p:spPr bwMode="auto">
          <a:xfrm>
            <a:off x="914400" y="3581400"/>
            <a:ext cx="2438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16406" name="Line 87"/>
          <p:cNvSpPr>
            <a:spLocks noChangeShapeType="1"/>
          </p:cNvSpPr>
          <p:nvPr/>
        </p:nvSpPr>
        <p:spPr bwMode="auto">
          <a:xfrm flipV="1">
            <a:off x="1981200" y="33528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 dirty="0"/>
          </a:p>
        </p:txBody>
      </p:sp>
      <p:grpSp>
        <p:nvGrpSpPr>
          <p:cNvPr id="16407" name="Group 89"/>
          <p:cNvGrpSpPr>
            <a:grpSpLocks/>
          </p:cNvGrpSpPr>
          <p:nvPr/>
        </p:nvGrpSpPr>
        <p:grpSpPr bwMode="auto">
          <a:xfrm>
            <a:off x="533400" y="3962401"/>
            <a:ext cx="1828800" cy="1616076"/>
            <a:chOff x="192" y="2304"/>
            <a:chExt cx="864" cy="1018"/>
          </a:xfrm>
        </p:grpSpPr>
        <p:sp>
          <p:nvSpPr>
            <p:cNvPr id="16414" name="Text Box 67"/>
            <p:cNvSpPr txBox="1">
              <a:spLocks noChangeArrowheads="1"/>
            </p:cNvSpPr>
            <p:nvPr/>
          </p:nvSpPr>
          <p:spPr bwMode="auto">
            <a:xfrm>
              <a:off x="192" y="2304"/>
              <a:ext cx="864" cy="1018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dirty="0">
                  <a:solidFill>
                    <a:srgbClr val="000066"/>
                  </a:solidFill>
                </a:rPr>
                <a:t> TNF, MCP-1,  IP-10, </a:t>
              </a:r>
              <a:r>
                <a:rPr lang="en-US" dirty="0" smtClean="0">
                  <a:solidFill>
                    <a:srgbClr val="000066"/>
                  </a:solidFill>
                </a:rPr>
                <a:t>VCAM, APAF-1</a:t>
              </a:r>
              <a:r>
                <a:rPr lang="en-US" dirty="0">
                  <a:solidFill>
                    <a:srgbClr val="000066"/>
                  </a:solidFill>
                </a:rPr>
                <a:t>, BAX </a:t>
              </a:r>
            </a:p>
            <a:p>
              <a:pPr algn="ctr" eaLnBrk="1" hangingPunct="1">
                <a:spcBef>
                  <a:spcPct val="50000"/>
                </a:spcBef>
              </a:pPr>
              <a:r>
                <a:rPr lang="en-US" dirty="0">
                  <a:solidFill>
                    <a:srgbClr val="000066"/>
                  </a:solidFill>
                </a:rPr>
                <a:t>mRNA levels in kidneys</a:t>
              </a:r>
            </a:p>
          </p:txBody>
        </p:sp>
        <p:sp>
          <p:nvSpPr>
            <p:cNvPr id="16415" name="Line 88"/>
            <p:cNvSpPr>
              <a:spLocks noChangeShapeType="1"/>
            </p:cNvSpPr>
            <p:nvPr/>
          </p:nvSpPr>
          <p:spPr bwMode="auto">
            <a:xfrm flipV="1">
              <a:off x="240" y="2352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 dirty="0"/>
            </a:p>
          </p:txBody>
        </p:sp>
      </p:grpSp>
      <p:grpSp>
        <p:nvGrpSpPr>
          <p:cNvPr id="16408" name="Group 92"/>
          <p:cNvGrpSpPr>
            <a:grpSpLocks/>
          </p:cNvGrpSpPr>
          <p:nvPr/>
        </p:nvGrpSpPr>
        <p:grpSpPr bwMode="auto">
          <a:xfrm>
            <a:off x="2667000" y="4027488"/>
            <a:ext cx="1752600" cy="925512"/>
            <a:chOff x="1296" y="2352"/>
            <a:chExt cx="1104" cy="583"/>
          </a:xfrm>
        </p:grpSpPr>
        <p:sp>
          <p:nvSpPr>
            <p:cNvPr id="16412" name="Text Box 68"/>
            <p:cNvSpPr txBox="1">
              <a:spLocks noChangeArrowheads="1"/>
            </p:cNvSpPr>
            <p:nvPr/>
          </p:nvSpPr>
          <p:spPr bwMode="auto">
            <a:xfrm>
              <a:off x="1296" y="2352"/>
              <a:ext cx="1104" cy="583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dirty="0">
                  <a:solidFill>
                    <a:srgbClr val="000066"/>
                  </a:solidFill>
                </a:rPr>
                <a:t>  Number of TUNEL+ve cells in kidney</a:t>
              </a:r>
            </a:p>
          </p:txBody>
        </p:sp>
        <p:sp>
          <p:nvSpPr>
            <p:cNvPr id="16413" name="Line 91"/>
            <p:cNvSpPr>
              <a:spLocks noChangeShapeType="1"/>
            </p:cNvSpPr>
            <p:nvPr/>
          </p:nvSpPr>
          <p:spPr bwMode="auto">
            <a:xfrm flipV="1">
              <a:off x="1344" y="2352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 dirty="0"/>
            </a:p>
          </p:txBody>
        </p:sp>
      </p:grpSp>
      <p:grpSp>
        <p:nvGrpSpPr>
          <p:cNvPr id="16409" name="Group 94"/>
          <p:cNvGrpSpPr>
            <a:grpSpLocks/>
          </p:cNvGrpSpPr>
          <p:nvPr/>
        </p:nvGrpSpPr>
        <p:grpSpPr bwMode="auto">
          <a:xfrm>
            <a:off x="7696200" y="2765425"/>
            <a:ext cx="1066800" cy="925513"/>
            <a:chOff x="4944" y="1776"/>
            <a:chExt cx="672" cy="583"/>
          </a:xfrm>
        </p:grpSpPr>
        <p:sp>
          <p:nvSpPr>
            <p:cNvPr id="16410" name="Text Box 72"/>
            <p:cNvSpPr txBox="1">
              <a:spLocks noChangeArrowheads="1"/>
            </p:cNvSpPr>
            <p:nvPr/>
          </p:nvSpPr>
          <p:spPr bwMode="auto">
            <a:xfrm>
              <a:off x="4944" y="1776"/>
              <a:ext cx="672" cy="583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dirty="0">
                  <a:solidFill>
                    <a:srgbClr val="002060"/>
                  </a:solidFill>
                </a:rPr>
                <a:t> IP-10, TNF, MCP-1</a:t>
              </a:r>
            </a:p>
          </p:txBody>
        </p:sp>
        <p:sp>
          <p:nvSpPr>
            <p:cNvPr id="16411" name="Line 93"/>
            <p:cNvSpPr>
              <a:spLocks noChangeShapeType="1"/>
            </p:cNvSpPr>
            <p:nvPr/>
          </p:nvSpPr>
          <p:spPr bwMode="auto">
            <a:xfrm flipV="1">
              <a:off x="4992" y="177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 dirty="0">
                <a:solidFill>
                  <a:srgbClr val="00206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0"/>
            <a:ext cx="8534400" cy="668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19" name="Text Box 5"/>
          <p:cNvSpPr txBox="1">
            <a:spLocks noChangeArrowheads="1"/>
          </p:cNvSpPr>
          <p:nvPr/>
        </p:nvSpPr>
        <p:spPr bwMode="auto">
          <a:xfrm>
            <a:off x="7315200" y="6140450"/>
            <a:ext cx="1752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i="1" dirty="0"/>
              <a:t>(Bioch Bioph Acta, 2012)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ChangeArrowheads="1"/>
          </p:cNvSpPr>
          <p:nvPr/>
        </p:nvSpPr>
        <p:spPr bwMode="auto">
          <a:xfrm>
            <a:off x="381000" y="914400"/>
            <a:ext cx="8382000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dirty="0"/>
              <a:t>NGAL, a member of the lipocalin superfamily, is expressed by  neutrophils, hepatocytes, alveolar epithelial cells, &amp; resident kidney cells 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dirty="0"/>
              <a:t>NGAL is upregulated under various ischemic or inflammatory conditions, including metabolic diseases, organ transplantation, and neoplastic disorders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dirty="0"/>
              <a:t>There is expanding use of NGAL as a biomarker in acute and chronic kidney diseases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dirty="0"/>
              <a:t>NGAL is involved in innate immune responses during </a:t>
            </a:r>
            <a:r>
              <a:rPr lang="en-US" sz="2000" dirty="0" smtClean="0"/>
              <a:t>infection</a:t>
            </a:r>
            <a:endParaRPr lang="en-US" sz="2000" dirty="0"/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dirty="0"/>
              <a:t>There are multiple apoptotic defects in hematopoietic cells from mice lacking </a:t>
            </a:r>
            <a:r>
              <a:rPr lang="en-US" sz="2000" dirty="0" smtClean="0"/>
              <a:t>NGAL</a:t>
            </a:r>
            <a:endParaRPr lang="en-US" sz="2000" dirty="0"/>
          </a:p>
        </p:txBody>
      </p:sp>
      <p:sp>
        <p:nvSpPr>
          <p:cNvPr id="7171" name="TextBox 2"/>
          <p:cNvSpPr txBox="1">
            <a:spLocks noChangeArrowheads="1"/>
          </p:cNvSpPr>
          <p:nvPr/>
        </p:nvSpPr>
        <p:spPr bwMode="auto">
          <a:xfrm>
            <a:off x="609600" y="457200"/>
            <a:ext cx="25908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 smtClean="0"/>
              <a:t>Introduction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1413040"/>
              </p:ext>
            </p:extLst>
          </p:nvPr>
        </p:nvGraphicFramePr>
        <p:xfrm>
          <a:off x="1981200" y="1600200"/>
          <a:ext cx="48768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6626" name="Text Box 5"/>
          <p:cNvSpPr txBox="1">
            <a:spLocks noChangeArrowheads="1"/>
          </p:cNvSpPr>
          <p:nvPr/>
        </p:nvSpPr>
        <p:spPr bwMode="auto">
          <a:xfrm>
            <a:off x="609600" y="457200"/>
            <a:ext cx="8001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 smtClean="0"/>
              <a:t>Pristane upregulates NGAL secretion by splenocytes</a:t>
            </a:r>
            <a:endParaRPr lang="en-US" sz="2400" b="1" dirty="0"/>
          </a:p>
        </p:txBody>
      </p:sp>
      <p:sp>
        <p:nvSpPr>
          <p:cNvPr id="26627" name="TextBox 4"/>
          <p:cNvSpPr txBox="1">
            <a:spLocks noChangeArrowheads="1"/>
          </p:cNvSpPr>
          <p:nvPr/>
        </p:nvSpPr>
        <p:spPr bwMode="auto">
          <a:xfrm>
            <a:off x="3505200" y="5181600"/>
            <a:ext cx="25908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200" b="1" dirty="0"/>
              <a:t>Pristane </a:t>
            </a:r>
            <a:r>
              <a:rPr lang="en-US" sz="1200" b="1" dirty="0" smtClean="0"/>
              <a:t>(ng/ml</a:t>
            </a:r>
            <a:r>
              <a:rPr lang="en-US" sz="1200" b="1" dirty="0"/>
              <a:t>)</a:t>
            </a:r>
          </a:p>
        </p:txBody>
      </p:sp>
      <p:sp>
        <p:nvSpPr>
          <p:cNvPr id="26628" name="TextBox 42"/>
          <p:cNvSpPr txBox="1">
            <a:spLocks noChangeArrowheads="1"/>
          </p:cNvSpPr>
          <p:nvPr/>
        </p:nvSpPr>
        <p:spPr bwMode="auto">
          <a:xfrm>
            <a:off x="533400" y="5791200"/>
            <a:ext cx="8001000" cy="5232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eaLnBrk="1" hangingPunct="1">
              <a:defRPr sz="1600" b="1">
                <a:latin typeface="Arial" pitchFamily="34" charset="0"/>
                <a:cs typeface="Arial" pitchFamily="34" charset="0"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sz="1400" b="0" dirty="0"/>
              <a:t>Data is expressed as Mean ± SEM, representative of 2 independent experiments performed in duplicates, and analyzed by t test.  </a:t>
            </a:r>
          </a:p>
        </p:txBody>
      </p:sp>
      <p:sp>
        <p:nvSpPr>
          <p:cNvPr id="26630" name="TextBox 6"/>
          <p:cNvSpPr txBox="1">
            <a:spLocks noChangeArrowheads="1"/>
          </p:cNvSpPr>
          <p:nvPr/>
        </p:nvSpPr>
        <p:spPr bwMode="auto">
          <a:xfrm>
            <a:off x="3962400" y="2449512"/>
            <a:ext cx="228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 dirty="0"/>
              <a:t>*</a:t>
            </a:r>
          </a:p>
        </p:txBody>
      </p:sp>
      <p:sp>
        <p:nvSpPr>
          <p:cNvPr id="26631" name="TextBox 8"/>
          <p:cNvSpPr txBox="1">
            <a:spLocks noChangeArrowheads="1"/>
          </p:cNvSpPr>
          <p:nvPr/>
        </p:nvSpPr>
        <p:spPr bwMode="auto">
          <a:xfrm>
            <a:off x="5029200" y="2057400"/>
            <a:ext cx="228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 dirty="0"/>
              <a:t>*</a:t>
            </a:r>
          </a:p>
        </p:txBody>
      </p:sp>
      <p:sp>
        <p:nvSpPr>
          <p:cNvPr id="26632" name="TextBox 5"/>
          <p:cNvSpPr txBox="1">
            <a:spLocks noChangeArrowheads="1"/>
          </p:cNvSpPr>
          <p:nvPr/>
        </p:nvSpPr>
        <p:spPr bwMode="auto">
          <a:xfrm rot="16200000">
            <a:off x="1004499" y="2985699"/>
            <a:ext cx="1371599" cy="27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200" b="1" dirty="0"/>
              <a:t>NGAL (pg/ml)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895600" y="4736068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	    2	     10	    Medium</a:t>
            </a:r>
            <a:endParaRPr lang="en-US" sz="1200" dirty="0"/>
          </a:p>
        </p:txBody>
      </p:sp>
      <p:sp>
        <p:nvSpPr>
          <p:cNvPr id="3" name="Right Brace 2"/>
          <p:cNvSpPr/>
          <p:nvPr/>
        </p:nvSpPr>
        <p:spPr>
          <a:xfrm rot="16200000" flipH="1">
            <a:off x="4053840" y="4099560"/>
            <a:ext cx="45719" cy="205740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ext Box 8"/>
          <p:cNvSpPr txBox="1">
            <a:spLocks noChangeArrowheads="1"/>
          </p:cNvSpPr>
          <p:nvPr/>
        </p:nvSpPr>
        <p:spPr bwMode="auto">
          <a:xfrm>
            <a:off x="5257800" y="6477000"/>
            <a:ext cx="3581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i="1" dirty="0"/>
              <a:t>Pitashny et al, </a:t>
            </a:r>
            <a:r>
              <a:rPr lang="en-US" i="1" dirty="0" smtClean="0"/>
              <a:t>Arthritis &amp; Rheum</a:t>
            </a:r>
            <a:endParaRPr lang="en-US" i="1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533400" y="1066800"/>
            <a:ext cx="81534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Ø"/>
            </a:pPr>
            <a:r>
              <a:rPr lang="en-US" sz="2000" dirty="0" smtClean="0"/>
              <a:t>NGAL </a:t>
            </a:r>
            <a:r>
              <a:rPr lang="en-US" sz="2000" dirty="0"/>
              <a:t>is induced by pathogenic autoantibodies in renal mesangial cells and is involved in the pathogenesis of antibody mediated </a:t>
            </a:r>
            <a:r>
              <a:rPr lang="en-US" sz="2000" dirty="0" smtClean="0"/>
              <a:t>nephritis </a:t>
            </a:r>
          </a:p>
          <a:p>
            <a:pPr marL="342900" indent="-342900" algn="just"/>
            <a:endParaRPr lang="en-US" sz="2000" dirty="0"/>
          </a:p>
          <a:p>
            <a:pPr marL="342900" indent="-342900" algn="just">
              <a:buFont typeface="Wingdings" pitchFamily="2" charset="2"/>
              <a:buChar char="Ø"/>
            </a:pPr>
            <a:r>
              <a:rPr lang="en-US" sz="2000" dirty="0"/>
              <a:t>NGAL is a </a:t>
            </a:r>
            <a:r>
              <a:rPr lang="en-US" sz="2000" dirty="0" smtClean="0"/>
              <a:t>biomarker </a:t>
            </a:r>
            <a:r>
              <a:rPr lang="en-US" sz="2000" dirty="0"/>
              <a:t>of human lupus </a:t>
            </a:r>
            <a:r>
              <a:rPr lang="en-US" sz="2000" dirty="0" smtClean="0"/>
              <a:t>nephritis</a:t>
            </a:r>
            <a:endParaRPr lang="en-US" sz="2000" dirty="0"/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457200" y="533400"/>
            <a:ext cx="2895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/>
              <a:t>Our lab findings</a:t>
            </a: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200400"/>
            <a:ext cx="3581400" cy="2614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429"/>
          <a:stretch>
            <a:fillRect/>
          </a:stretch>
        </p:blipFill>
        <p:spPr bwMode="auto">
          <a:xfrm>
            <a:off x="4572000" y="3276600"/>
            <a:ext cx="3886200" cy="2446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533400" y="5410200"/>
            <a:ext cx="8077200" cy="95410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US" sz="1400" dirty="0"/>
              <a:t>Serum NGAL levels in 25 wk old female mice of 4 different strains. MRL/lpr-/-, NZB/W and </a:t>
            </a:r>
            <a:r>
              <a:rPr lang="en-US" sz="1400" dirty="0" smtClean="0"/>
              <a:t>MRL/MpJ+/+ </a:t>
            </a:r>
            <a:r>
              <a:rPr lang="en-US" sz="1400" dirty="0"/>
              <a:t>are lupus prone </a:t>
            </a:r>
            <a:r>
              <a:rPr lang="en-US" sz="1400" dirty="0" smtClean="0"/>
              <a:t>mice, and </a:t>
            </a:r>
            <a:r>
              <a:rPr lang="en-US" sz="1400" dirty="0"/>
              <a:t>BL6 </a:t>
            </a:r>
            <a:r>
              <a:rPr lang="en-US" sz="1400" dirty="0" smtClean="0"/>
              <a:t>is a control non-autoimmune strain (</a:t>
            </a:r>
            <a:r>
              <a:rPr lang="en-US" sz="1400" dirty="0"/>
              <a:t>n=4-10 per group). D</a:t>
            </a:r>
            <a:r>
              <a:rPr lang="en-US" sz="1400" dirty="0" smtClean="0"/>
              <a:t>ata </a:t>
            </a:r>
            <a:r>
              <a:rPr lang="en-US" sz="1400" dirty="0"/>
              <a:t>is </a:t>
            </a:r>
            <a:r>
              <a:rPr lang="en-US" sz="1400" dirty="0" smtClean="0"/>
              <a:t>expressed as Mean </a:t>
            </a:r>
            <a:r>
              <a:rPr lang="en-US" sz="1400" dirty="0"/>
              <a:t>± </a:t>
            </a:r>
            <a:r>
              <a:rPr lang="en-US" sz="1400" dirty="0" smtClean="0"/>
              <a:t>SEM, and analyzed by </a:t>
            </a:r>
            <a:r>
              <a:rPr lang="en-US" sz="1400" dirty="0"/>
              <a:t>unpaired t-test,</a:t>
            </a:r>
            <a:r>
              <a:rPr lang="en-US" sz="1400" dirty="0" smtClean="0"/>
              <a:t> * </a:t>
            </a:r>
            <a:r>
              <a:rPr lang="en-US" sz="1400" dirty="0"/>
              <a:t>indicates p &lt; 0.05 Vs BL6, # indicates p&lt;0.05 Vs MRL</a:t>
            </a:r>
            <a:r>
              <a:rPr lang="en-US" sz="1400" dirty="0" smtClean="0"/>
              <a:t>+/+</a:t>
            </a:r>
            <a:endParaRPr lang="en-US" sz="1400" dirty="0"/>
          </a:p>
        </p:txBody>
      </p:sp>
      <p:sp>
        <p:nvSpPr>
          <p:cNvPr id="13315" name="TextBox 7"/>
          <p:cNvSpPr txBox="1">
            <a:spLocks noChangeArrowheads="1"/>
          </p:cNvSpPr>
          <p:nvPr/>
        </p:nvSpPr>
        <p:spPr bwMode="auto">
          <a:xfrm>
            <a:off x="1066800" y="533400"/>
            <a:ext cx="73437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/>
              <a:t> NGAL is elevated in serum of lupus prone mice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371862" y="1140651"/>
            <a:ext cx="6019274" cy="4057435"/>
            <a:chOff x="1371862" y="1140651"/>
            <a:chExt cx="6019274" cy="4057435"/>
          </a:xfrm>
        </p:grpSpPr>
        <p:grpSp>
          <p:nvGrpSpPr>
            <p:cNvPr id="13316" name="Group 10"/>
            <p:cNvGrpSpPr>
              <a:grpSpLocks/>
            </p:cNvGrpSpPr>
            <p:nvPr/>
          </p:nvGrpSpPr>
          <p:grpSpPr bwMode="auto">
            <a:xfrm>
              <a:off x="1371862" y="1140651"/>
              <a:ext cx="6019274" cy="4057435"/>
              <a:chOff x="996" y="855"/>
              <a:chExt cx="3312" cy="2421"/>
            </a:xfrm>
          </p:grpSpPr>
          <p:grpSp>
            <p:nvGrpSpPr>
              <p:cNvPr id="13317" name="Group 3"/>
              <p:cNvGrpSpPr>
                <a:grpSpLocks/>
              </p:cNvGrpSpPr>
              <p:nvPr/>
            </p:nvGrpSpPr>
            <p:grpSpPr bwMode="auto">
              <a:xfrm>
                <a:off x="996" y="855"/>
                <a:ext cx="3312" cy="2421"/>
                <a:chOff x="1259997" y="9256507"/>
                <a:chExt cx="2561359" cy="2144707"/>
              </a:xfrm>
            </p:grpSpPr>
            <p:pic>
              <p:nvPicPr>
                <p:cNvPr id="13319" name="Picture 3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59997" y="9256507"/>
                  <a:ext cx="2561359" cy="214470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3321" name="TextBox 77"/>
                <p:cNvSpPr txBox="1">
                  <a:spLocks noChangeArrowheads="1"/>
                </p:cNvSpPr>
                <p:nvPr/>
              </p:nvSpPr>
              <p:spPr bwMode="auto">
                <a:xfrm>
                  <a:off x="1786589" y="10363732"/>
                  <a:ext cx="381199" cy="2232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/>
                  <a:r>
                    <a:rPr lang="en-US" sz="2000" b="1" dirty="0">
                      <a:solidFill>
                        <a:schemeClr val="tx2"/>
                      </a:solidFill>
                      <a:ea typeface="ＭＳ Ｐゴシック" pitchFamily="34" charset="-128"/>
                    </a:rPr>
                    <a:t>*</a:t>
                  </a:r>
                </a:p>
              </p:txBody>
            </p:sp>
            <p:sp>
              <p:nvSpPr>
                <p:cNvPr id="13322" name="TextBox 78"/>
                <p:cNvSpPr txBox="1">
                  <a:spLocks noChangeArrowheads="1"/>
                </p:cNvSpPr>
                <p:nvPr/>
              </p:nvSpPr>
              <p:spPr bwMode="auto">
                <a:xfrm>
                  <a:off x="2762708" y="10242897"/>
                  <a:ext cx="381199" cy="2232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/>
                  <a:r>
                    <a:rPr lang="en-US" sz="2000" b="1" dirty="0">
                      <a:solidFill>
                        <a:schemeClr val="tx2"/>
                      </a:solidFill>
                      <a:ea typeface="ＭＳ Ｐゴシック" pitchFamily="34" charset="-128"/>
                    </a:rPr>
                    <a:t>*</a:t>
                  </a:r>
                </a:p>
              </p:txBody>
            </p:sp>
          </p:grpSp>
          <p:sp>
            <p:nvSpPr>
              <p:cNvPr id="13318" name="Text Box 9"/>
              <p:cNvSpPr txBox="1">
                <a:spLocks noChangeArrowheads="1"/>
              </p:cNvSpPr>
              <p:nvPr/>
            </p:nvSpPr>
            <p:spPr bwMode="auto">
              <a:xfrm>
                <a:off x="1440" y="3084"/>
                <a:ext cx="2640" cy="18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1400" b="1" dirty="0" smtClean="0"/>
                  <a:t> MRL/+/+        </a:t>
                </a:r>
                <a:r>
                  <a:rPr lang="en-US" sz="1400" b="1" dirty="0"/>
                  <a:t>MRLlpr/lpr </a:t>
                </a:r>
                <a:r>
                  <a:rPr lang="en-US" sz="1400" b="1" dirty="0" smtClean="0"/>
                  <a:t>        </a:t>
                </a:r>
                <a:r>
                  <a:rPr lang="en-US" sz="1400" b="1" dirty="0"/>
                  <a:t>NZB/W  </a:t>
                </a:r>
                <a:r>
                  <a:rPr lang="en-US" sz="1400" b="1" dirty="0" smtClean="0"/>
                  <a:t>            </a:t>
                </a:r>
                <a:r>
                  <a:rPr lang="en-US" sz="1400" b="1" dirty="0"/>
                  <a:t>BL6</a:t>
                </a:r>
              </a:p>
            </p:txBody>
          </p:sp>
        </p:grpSp>
        <p:sp>
          <p:nvSpPr>
            <p:cNvPr id="10" name="TextBox 76"/>
            <p:cNvSpPr txBox="1">
              <a:spLocks noChangeArrowheads="1"/>
            </p:cNvSpPr>
            <p:nvPr/>
          </p:nvSpPr>
          <p:spPr bwMode="auto">
            <a:xfrm>
              <a:off x="3609932" y="1524000"/>
              <a:ext cx="134306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200" b="1" dirty="0">
                  <a:solidFill>
                    <a:schemeClr val="tx2"/>
                  </a:solidFill>
                  <a:ea typeface="ＭＳ Ｐゴシック" pitchFamily="34" charset="-128"/>
                </a:rPr>
                <a:t>#</a:t>
              </a:r>
              <a:r>
                <a:rPr lang="en-US" sz="2000" b="1" dirty="0">
                  <a:solidFill>
                    <a:schemeClr val="tx2"/>
                  </a:solidFill>
                  <a:ea typeface="ＭＳ Ｐゴシック" pitchFamily="34" charset="-128"/>
                </a:rPr>
                <a:t>  *</a:t>
              </a: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2286000" y="1219200"/>
              <a:ext cx="411480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sz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2"/>
          <p:cNvSpPr txBox="1">
            <a:spLocks noChangeArrowheads="1"/>
          </p:cNvSpPr>
          <p:nvPr/>
        </p:nvSpPr>
        <p:spPr bwMode="auto">
          <a:xfrm>
            <a:off x="5626100" y="6477000"/>
            <a:ext cx="328930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i="1" dirty="0"/>
              <a:t>Pawar et </a:t>
            </a:r>
            <a:r>
              <a:rPr lang="en-US" i="1" dirty="0" smtClean="0"/>
              <a:t>al, Arthritis </a:t>
            </a:r>
            <a:r>
              <a:rPr lang="en-US" i="1" dirty="0"/>
              <a:t>&amp; </a:t>
            </a:r>
            <a:r>
              <a:rPr lang="en-US" i="1" dirty="0" smtClean="0"/>
              <a:t>Rheum</a:t>
            </a:r>
            <a:endParaRPr lang="en-US" i="1" dirty="0"/>
          </a:p>
        </p:txBody>
      </p:sp>
      <p:sp>
        <p:nvSpPr>
          <p:cNvPr id="14339" name="Text Box 13"/>
          <p:cNvSpPr txBox="1">
            <a:spLocks noChangeArrowheads="1"/>
          </p:cNvSpPr>
          <p:nvPr/>
        </p:nvSpPr>
        <p:spPr bwMode="auto">
          <a:xfrm>
            <a:off x="609600" y="457200"/>
            <a:ext cx="8153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/>
              <a:t>NGAL is elevated in serum and urine after n</a:t>
            </a:r>
            <a:r>
              <a:rPr lang="en-US" sz="2400" b="1" dirty="0" smtClean="0"/>
              <a:t>ephrotoxic serum challenge</a:t>
            </a:r>
            <a:endParaRPr lang="en-US" sz="2400" b="1" dirty="0"/>
          </a:p>
        </p:txBody>
      </p:sp>
      <p:sp>
        <p:nvSpPr>
          <p:cNvPr id="14340" name="TextBox 1"/>
          <p:cNvSpPr txBox="1">
            <a:spLocks noChangeArrowheads="1"/>
          </p:cNvSpPr>
          <p:nvPr/>
        </p:nvSpPr>
        <p:spPr bwMode="auto">
          <a:xfrm rot="-5400000">
            <a:off x="3788569" y="2703611"/>
            <a:ext cx="1905000" cy="30777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dirty="0"/>
              <a:t>uNGAL µg/mg Cr</a:t>
            </a:r>
          </a:p>
        </p:txBody>
      </p:sp>
      <p:sp>
        <p:nvSpPr>
          <p:cNvPr id="14341" name="TextBox 11"/>
          <p:cNvSpPr txBox="1">
            <a:spLocks noChangeArrowheads="1"/>
          </p:cNvSpPr>
          <p:nvPr/>
        </p:nvSpPr>
        <p:spPr bwMode="auto">
          <a:xfrm rot="-5400000">
            <a:off x="-402431" y="2703611"/>
            <a:ext cx="1905000" cy="30777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dirty="0"/>
              <a:t>sNGAL µg/ml</a:t>
            </a:r>
          </a:p>
        </p:txBody>
      </p:sp>
      <p:grpSp>
        <p:nvGrpSpPr>
          <p:cNvPr id="14342" name="Group 2"/>
          <p:cNvGrpSpPr>
            <a:grpSpLocks/>
          </p:cNvGrpSpPr>
          <p:nvPr/>
        </p:nvGrpSpPr>
        <p:grpSpPr bwMode="auto">
          <a:xfrm>
            <a:off x="762000" y="2057400"/>
            <a:ext cx="3733800" cy="2514600"/>
            <a:chOff x="762000" y="914400"/>
            <a:chExt cx="3733800" cy="2514600"/>
          </a:xfrm>
        </p:grpSpPr>
        <p:graphicFrame>
          <p:nvGraphicFramePr>
            <p:cNvPr id="18" name="Chart 17"/>
            <p:cNvGraphicFramePr/>
            <p:nvPr>
              <p:extLst>
                <p:ext uri="{D42A27DB-BD31-4B8C-83A1-F6EECF244321}">
                  <p14:modId xmlns:p14="http://schemas.microsoft.com/office/powerpoint/2010/main" val="447245485"/>
                </p:ext>
              </p:extLst>
            </p:nvPr>
          </p:nvGraphicFramePr>
          <p:xfrm>
            <a:off x="762000" y="914400"/>
            <a:ext cx="3733800" cy="25146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4349" name="Text Box 7"/>
            <p:cNvSpPr txBox="1">
              <a:spLocks noChangeArrowheads="1"/>
            </p:cNvSpPr>
            <p:nvPr/>
          </p:nvSpPr>
          <p:spPr bwMode="auto">
            <a:xfrm>
              <a:off x="3124200" y="1143000"/>
              <a:ext cx="4572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b="1" dirty="0"/>
                <a:t>*</a:t>
              </a:r>
            </a:p>
          </p:txBody>
        </p:sp>
      </p:grpSp>
      <p:grpSp>
        <p:nvGrpSpPr>
          <p:cNvPr id="14343" name="Group 3"/>
          <p:cNvGrpSpPr>
            <a:grpSpLocks/>
          </p:cNvGrpSpPr>
          <p:nvPr/>
        </p:nvGrpSpPr>
        <p:grpSpPr bwMode="auto">
          <a:xfrm>
            <a:off x="4876800" y="2032000"/>
            <a:ext cx="3886200" cy="2514600"/>
            <a:chOff x="4876800" y="889000"/>
            <a:chExt cx="3886200" cy="2514600"/>
          </a:xfrm>
        </p:grpSpPr>
        <p:graphicFrame>
          <p:nvGraphicFramePr>
            <p:cNvPr id="17" name="Chart 16"/>
            <p:cNvGraphicFramePr/>
            <p:nvPr>
              <p:extLst>
                <p:ext uri="{D42A27DB-BD31-4B8C-83A1-F6EECF244321}">
                  <p14:modId xmlns:p14="http://schemas.microsoft.com/office/powerpoint/2010/main" val="2365621981"/>
                </p:ext>
              </p:extLst>
            </p:nvPr>
          </p:nvGraphicFramePr>
          <p:xfrm>
            <a:off x="4876800" y="889000"/>
            <a:ext cx="3886200" cy="25146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4347" name="Text Box 7"/>
            <p:cNvSpPr txBox="1">
              <a:spLocks noChangeArrowheads="1"/>
            </p:cNvSpPr>
            <p:nvPr/>
          </p:nvSpPr>
          <p:spPr bwMode="auto">
            <a:xfrm>
              <a:off x="7391400" y="1078468"/>
              <a:ext cx="4572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b="1" dirty="0"/>
                <a:t>*</a:t>
              </a:r>
            </a:p>
          </p:txBody>
        </p:sp>
      </p:grpSp>
      <p:sp>
        <p:nvSpPr>
          <p:cNvPr id="14344" name="TextBox 12"/>
          <p:cNvSpPr txBox="1">
            <a:spLocks noChangeArrowheads="1"/>
          </p:cNvSpPr>
          <p:nvPr/>
        </p:nvSpPr>
        <p:spPr bwMode="auto">
          <a:xfrm>
            <a:off x="6172200" y="1521023"/>
            <a:ext cx="2362200" cy="30777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dirty="0"/>
              <a:t>Urine NGAL</a:t>
            </a:r>
          </a:p>
        </p:txBody>
      </p:sp>
      <p:sp>
        <p:nvSpPr>
          <p:cNvPr id="14345" name="TextBox 12"/>
          <p:cNvSpPr txBox="1">
            <a:spLocks noChangeArrowheads="1"/>
          </p:cNvSpPr>
          <p:nvPr/>
        </p:nvSpPr>
        <p:spPr bwMode="auto">
          <a:xfrm>
            <a:off x="1752600" y="1490663"/>
            <a:ext cx="2362200" cy="30777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dirty="0"/>
              <a:t>Serum NGAL</a:t>
            </a:r>
          </a:p>
        </p:txBody>
      </p:sp>
      <p:sp>
        <p:nvSpPr>
          <p:cNvPr id="14" name="TextBox 42"/>
          <p:cNvSpPr txBox="1">
            <a:spLocks noChangeArrowheads="1"/>
          </p:cNvSpPr>
          <p:nvPr/>
        </p:nvSpPr>
        <p:spPr bwMode="auto">
          <a:xfrm>
            <a:off x="533400" y="5638800"/>
            <a:ext cx="8077200" cy="5232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dirty="0" smtClean="0">
                <a:latin typeface="Arial" pitchFamily="34" charset="0"/>
                <a:cs typeface="Arial" pitchFamily="34" charset="0"/>
              </a:rPr>
              <a:t>Serum and urine NGAL levels in sv/129 mice, data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is expressed as Mean ± SEM, and analyzed by t test, n=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5-15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per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group, *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indicates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p&lt;0.05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381000" y="2057400"/>
          <a:ext cx="39624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4495800" y="2209800"/>
          <a:ext cx="41910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533400" y="609600"/>
            <a:ext cx="8153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/>
            <a:r>
              <a:rPr lang="en-US" sz="2400" b="1" dirty="0"/>
              <a:t>NGAL </a:t>
            </a:r>
            <a:r>
              <a:rPr lang="en-US" sz="2400" b="1" dirty="0" smtClean="0"/>
              <a:t>deficient mice have attenuated nephritis following nephrotoxic serum challenge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562600" y="3429000"/>
            <a:ext cx="381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**</a:t>
            </a:r>
            <a:endParaRPr lang="en-US" sz="1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934200" y="3124200"/>
            <a:ext cx="381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**</a:t>
            </a:r>
            <a:endParaRPr lang="en-US" sz="1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2133600"/>
            <a:ext cx="381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**</a:t>
            </a:r>
            <a:endParaRPr lang="en-US" sz="1200" b="1" dirty="0"/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5626100" y="6477000"/>
            <a:ext cx="328930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i="1" dirty="0"/>
              <a:t>Pawar et </a:t>
            </a:r>
            <a:r>
              <a:rPr lang="en-US" i="1" dirty="0" smtClean="0"/>
              <a:t>al, Arthritis </a:t>
            </a:r>
            <a:r>
              <a:rPr lang="en-US" i="1" dirty="0"/>
              <a:t>&amp; </a:t>
            </a:r>
            <a:r>
              <a:rPr lang="en-US" i="1" dirty="0" smtClean="0"/>
              <a:t>Rheum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ChangeArrowheads="1"/>
          </p:cNvSpPr>
          <p:nvPr/>
        </p:nvSpPr>
        <p:spPr bwMode="auto">
          <a:xfrm>
            <a:off x="457200" y="1225689"/>
            <a:ext cx="8305800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dirty="0" smtClean="0"/>
              <a:t>Pristane (2,6,10,14-tetramethylpentadecane, a naturally occurring hydrocarbon oil) induced lupus is a widely used murine model of systemic lupus erythematosus (SLE).</a:t>
            </a:r>
          </a:p>
          <a:p>
            <a:pPr marL="342900" indent="-342900" algn="just">
              <a:lnSpc>
                <a:spcPct val="150000"/>
              </a:lnSpc>
            </a:pPr>
            <a:endParaRPr lang="en-US" sz="2000" dirty="0" smtClean="0"/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dirty="0" smtClean="0"/>
              <a:t>We injected </a:t>
            </a:r>
            <a:r>
              <a:rPr lang="en-US" sz="2000" dirty="0" err="1" smtClean="0"/>
              <a:t>pristane</a:t>
            </a:r>
            <a:r>
              <a:rPr lang="en-US" sz="2000" dirty="0" smtClean="0"/>
              <a:t> (0.5 ml per mouse </a:t>
            </a:r>
            <a:r>
              <a:rPr lang="en-US" sz="2000" dirty="0" err="1" smtClean="0"/>
              <a:t>i.p</a:t>
            </a:r>
            <a:r>
              <a:rPr lang="en-US" sz="2000" dirty="0" smtClean="0"/>
              <a:t>.) into wild type B6 (n=10) and NGAL-deficient (LCN2-/-) (n=10) mice, and followed the course of the disease. Control groups (n=4-5) were injected with PBS. Mice were sacrificed at 4 months post </a:t>
            </a:r>
            <a:r>
              <a:rPr lang="en-US" sz="2000" dirty="0" err="1" smtClean="0"/>
              <a:t>pristane</a:t>
            </a:r>
            <a:r>
              <a:rPr lang="en-US" sz="2000" dirty="0" smtClean="0"/>
              <a:t> injection. 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Ø"/>
            </a:pPr>
            <a:endParaRPr lang="en-US" sz="2000" b="1" dirty="0" smtClean="0"/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b="1" dirty="0" smtClean="0"/>
              <a:t>Hypothesis</a:t>
            </a:r>
            <a:r>
              <a:rPr lang="en-US" sz="2000" dirty="0" smtClean="0"/>
              <a:t>: NGAL plays a critical role in the onset of autoantibodies in SLE. 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endParaRPr lang="en-US" sz="2000" dirty="0"/>
          </a:p>
        </p:txBody>
      </p:sp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609600" y="533400"/>
            <a:ext cx="37338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 smtClean="0"/>
              <a:t>Current study 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ChangeArrowheads="1"/>
          </p:cNvSpPr>
          <p:nvPr/>
        </p:nvSpPr>
        <p:spPr bwMode="auto">
          <a:xfrm>
            <a:off x="4953000" y="6475413"/>
            <a:ext cx="4078288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 dirty="0" smtClean="0"/>
              <a:t>           Reeves </a:t>
            </a:r>
            <a:r>
              <a:rPr lang="en-US" i="1" dirty="0"/>
              <a:t>et al, Trends </a:t>
            </a:r>
            <a:r>
              <a:rPr lang="en-US" i="1" dirty="0" smtClean="0"/>
              <a:t>Immunol </a:t>
            </a:r>
            <a:endParaRPr lang="en-US" i="1" dirty="0"/>
          </a:p>
        </p:txBody>
      </p:sp>
      <p:pic>
        <p:nvPicPr>
          <p:cNvPr id="1843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524000"/>
            <a:ext cx="413385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436" name="TextBox 1"/>
          <p:cNvSpPr txBox="1">
            <a:spLocks noChangeArrowheads="1"/>
          </p:cNvSpPr>
          <p:nvPr/>
        </p:nvSpPr>
        <p:spPr bwMode="auto">
          <a:xfrm>
            <a:off x="762000" y="2209800"/>
            <a:ext cx="1447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US" sz="1400" dirty="0"/>
              <a:t>Lipogranulomas</a:t>
            </a:r>
          </a:p>
        </p:txBody>
      </p:sp>
      <p:sp>
        <p:nvSpPr>
          <p:cNvPr id="18437" name="TextBox 2"/>
          <p:cNvSpPr txBox="1">
            <a:spLocks noChangeArrowheads="1"/>
          </p:cNvSpPr>
          <p:nvPr/>
        </p:nvSpPr>
        <p:spPr bwMode="auto">
          <a:xfrm>
            <a:off x="762000" y="457200"/>
            <a:ext cx="6705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/>
              <a:t>Features of </a:t>
            </a:r>
            <a:r>
              <a:rPr lang="en-US" sz="2400" b="1" dirty="0" err="1" smtClean="0"/>
              <a:t>pristane</a:t>
            </a:r>
            <a:r>
              <a:rPr lang="en-US" sz="2400" b="1" dirty="0" smtClean="0"/>
              <a:t> </a:t>
            </a:r>
            <a:r>
              <a:rPr lang="en-US" sz="2400" b="1" dirty="0"/>
              <a:t>induced lupus in mice</a:t>
            </a:r>
          </a:p>
        </p:txBody>
      </p:sp>
      <p:sp>
        <p:nvSpPr>
          <p:cNvPr id="18438" name="TextBox 1"/>
          <p:cNvSpPr txBox="1">
            <a:spLocks noChangeArrowheads="1"/>
          </p:cNvSpPr>
          <p:nvPr/>
        </p:nvSpPr>
        <p:spPr bwMode="auto">
          <a:xfrm>
            <a:off x="6477000" y="2067580"/>
            <a:ext cx="2057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dirty="0"/>
              <a:t>Infiltrating lymphocytes and plasma cells</a:t>
            </a:r>
          </a:p>
        </p:txBody>
      </p:sp>
      <p:sp>
        <p:nvSpPr>
          <p:cNvPr id="18439" name="TextBox 1"/>
          <p:cNvSpPr txBox="1">
            <a:spLocks noChangeArrowheads="1"/>
          </p:cNvSpPr>
          <p:nvPr/>
        </p:nvSpPr>
        <p:spPr bwMode="auto">
          <a:xfrm>
            <a:off x="5181600" y="1219200"/>
            <a:ext cx="34290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dirty="0"/>
              <a:t>Ectopic </a:t>
            </a:r>
            <a:r>
              <a:rPr lang="en-US" sz="1400" dirty="0" smtClean="0"/>
              <a:t>lymphoid </a:t>
            </a:r>
            <a:r>
              <a:rPr lang="en-US" sz="1400" dirty="0"/>
              <a:t>tissue</a:t>
            </a:r>
          </a:p>
        </p:txBody>
      </p:sp>
      <p:sp>
        <p:nvSpPr>
          <p:cNvPr id="18440" name="Rectangle 2"/>
          <p:cNvSpPr>
            <a:spLocks noChangeArrowheads="1"/>
          </p:cNvSpPr>
          <p:nvPr/>
        </p:nvSpPr>
        <p:spPr bwMode="auto">
          <a:xfrm>
            <a:off x="304800" y="3462278"/>
            <a:ext cx="8458200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dirty="0"/>
              <a:t>Autoantibodies to dsDNA, ssDNA, chromatin, Sm, RNP, Su, and ribosomal P, </a:t>
            </a:r>
            <a:r>
              <a:rPr lang="en-US" sz="2000" dirty="0" smtClean="0"/>
              <a:t>as well as polyclonal </a:t>
            </a:r>
            <a:r>
              <a:rPr lang="en-US" sz="2000" dirty="0" err="1" smtClean="0"/>
              <a:t>hypergammaglobulinemia</a:t>
            </a:r>
            <a:r>
              <a:rPr lang="en-US" sz="2000" dirty="0"/>
              <a:t> </a:t>
            </a:r>
            <a:r>
              <a:rPr lang="en-US" sz="2000" dirty="0" smtClean="0"/>
              <a:t>and a local </a:t>
            </a:r>
            <a:r>
              <a:rPr lang="en-US" sz="2000" dirty="0"/>
              <a:t>inflammatory response (lipogranulomas). </a:t>
            </a:r>
            <a:r>
              <a:rPr lang="en-US" sz="2000" dirty="0" smtClean="0"/>
              <a:t>Type </a:t>
            </a:r>
            <a:r>
              <a:rPr lang="en-US" sz="2000" dirty="0"/>
              <a:t>I IFN, IL-6, IFNγ, and IL-12 promote </a:t>
            </a:r>
            <a:r>
              <a:rPr lang="en-US" sz="2000" dirty="0" smtClean="0"/>
              <a:t>the production of autoantibodies in </a:t>
            </a:r>
            <a:r>
              <a:rPr lang="en-US" sz="2000" dirty="0"/>
              <a:t>this model.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dirty="0" smtClean="0"/>
              <a:t>Pristane induces immune-complex-mediated glomerulonephritis, with severity depending on the strain.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84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2"/>
          <p:cNvSpPr txBox="1">
            <a:spLocks noChangeArrowheads="1"/>
          </p:cNvSpPr>
          <p:nvPr/>
        </p:nvSpPr>
        <p:spPr bwMode="auto">
          <a:xfrm>
            <a:off x="533400" y="5715000"/>
            <a:ext cx="8077200" cy="5232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dirty="0">
                <a:latin typeface="Arial" pitchFamily="34" charset="0"/>
                <a:cs typeface="Arial" pitchFamily="34" charset="0"/>
              </a:rPr>
              <a:t>ELISA data is expressed as Mean ± SEM, n= 10-11 per </a:t>
            </a:r>
            <a:r>
              <a:rPr lang="en-US" sz="1400" dirty="0" err="1">
                <a:latin typeface="Arial" pitchFamily="34" charset="0"/>
                <a:cs typeface="Arial" pitchFamily="34" charset="0"/>
              </a:rPr>
              <a:t>pristane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 treated groups and n=4-5 per PBS groups,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and analyzed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by t test.  </a:t>
            </a:r>
          </a:p>
        </p:txBody>
      </p:sp>
      <p:sp>
        <p:nvSpPr>
          <p:cNvPr id="3" name="TextBox 44"/>
          <p:cNvSpPr txBox="1">
            <a:spLocks noChangeArrowheads="1"/>
          </p:cNvSpPr>
          <p:nvPr/>
        </p:nvSpPr>
        <p:spPr bwMode="auto">
          <a:xfrm>
            <a:off x="609600" y="457200"/>
            <a:ext cx="80772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/>
            <a:r>
              <a:rPr lang="en-US" sz="2400" b="1" dirty="0" smtClean="0"/>
              <a:t>Autoantibodies are significantly </a:t>
            </a:r>
            <a:r>
              <a:rPr lang="en-US" sz="2400" b="1" dirty="0"/>
              <a:t>elevated in </a:t>
            </a:r>
            <a:r>
              <a:rPr lang="en-US" sz="2400" b="1" dirty="0" err="1" smtClean="0"/>
              <a:t>pristane</a:t>
            </a:r>
            <a:r>
              <a:rPr lang="en-US" sz="2400" b="1" dirty="0" smtClean="0"/>
              <a:t> </a:t>
            </a:r>
            <a:r>
              <a:rPr lang="en-US" sz="2400" b="1" dirty="0"/>
              <a:t>treated LCN2-/- </a:t>
            </a:r>
            <a:r>
              <a:rPr lang="en-US" sz="2400" b="1" dirty="0" smtClean="0"/>
              <a:t>mice</a:t>
            </a:r>
            <a:endParaRPr lang="en-US" sz="2400" b="1" dirty="0"/>
          </a:p>
        </p:txBody>
      </p:sp>
      <p:grpSp>
        <p:nvGrpSpPr>
          <p:cNvPr id="54" name="Group 53"/>
          <p:cNvGrpSpPr/>
          <p:nvPr/>
        </p:nvGrpSpPr>
        <p:grpSpPr>
          <a:xfrm>
            <a:off x="3200400" y="1524000"/>
            <a:ext cx="2946073" cy="3097564"/>
            <a:chOff x="381000" y="1563572"/>
            <a:chExt cx="2946073" cy="3097564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2133600"/>
              <a:ext cx="2667000" cy="213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Box 98"/>
            <p:cNvSpPr txBox="1">
              <a:spLocks noChangeArrowheads="1"/>
            </p:cNvSpPr>
            <p:nvPr/>
          </p:nvSpPr>
          <p:spPr bwMode="auto">
            <a:xfrm rot="19620000">
              <a:off x="473967" y="4197377"/>
              <a:ext cx="114300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200" b="1" dirty="0"/>
                <a:t>B6 PBS</a:t>
              </a:r>
            </a:p>
          </p:txBody>
        </p:sp>
        <p:sp>
          <p:nvSpPr>
            <p:cNvPr id="6" name="TextBox 99"/>
            <p:cNvSpPr txBox="1">
              <a:spLocks noChangeArrowheads="1"/>
            </p:cNvSpPr>
            <p:nvPr/>
          </p:nvSpPr>
          <p:spPr bwMode="auto">
            <a:xfrm rot="19620000">
              <a:off x="714542" y="4278729"/>
              <a:ext cx="152347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200" b="1" dirty="0"/>
                <a:t>LCN2-/- PBS</a:t>
              </a:r>
            </a:p>
          </p:txBody>
        </p:sp>
        <p:sp>
          <p:nvSpPr>
            <p:cNvPr id="7" name="TextBox 100"/>
            <p:cNvSpPr txBox="1">
              <a:spLocks noChangeArrowheads="1"/>
            </p:cNvSpPr>
            <p:nvPr/>
          </p:nvSpPr>
          <p:spPr bwMode="auto">
            <a:xfrm rot="19620000">
              <a:off x="1336393" y="4313570"/>
              <a:ext cx="137160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200" b="1" dirty="0"/>
                <a:t>B6 Pristane</a:t>
              </a:r>
            </a:p>
          </p:txBody>
        </p:sp>
        <p:sp>
          <p:nvSpPr>
            <p:cNvPr id="8" name="TextBox 101"/>
            <p:cNvSpPr txBox="1">
              <a:spLocks noChangeArrowheads="1"/>
            </p:cNvSpPr>
            <p:nvPr/>
          </p:nvSpPr>
          <p:spPr bwMode="auto">
            <a:xfrm rot="19620000">
              <a:off x="1613617" y="4384137"/>
              <a:ext cx="171345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200" b="1" dirty="0"/>
                <a:t>LCN2-/- Pristane</a:t>
              </a:r>
            </a:p>
          </p:txBody>
        </p:sp>
        <p:grpSp>
          <p:nvGrpSpPr>
            <p:cNvPr id="9" name="Group 13"/>
            <p:cNvGrpSpPr>
              <a:grpSpLocks/>
            </p:cNvGrpSpPr>
            <p:nvPr/>
          </p:nvGrpSpPr>
          <p:grpSpPr bwMode="auto">
            <a:xfrm>
              <a:off x="1752598" y="2209886"/>
              <a:ext cx="990600" cy="277038"/>
              <a:chOff x="6423991" y="1981201"/>
              <a:chExt cx="1119809" cy="457469"/>
            </a:xfrm>
          </p:grpSpPr>
          <p:grpSp>
            <p:nvGrpSpPr>
              <p:cNvPr id="10" name="Group 14"/>
              <p:cNvGrpSpPr>
                <a:grpSpLocks/>
              </p:cNvGrpSpPr>
              <p:nvPr/>
            </p:nvGrpSpPr>
            <p:grpSpPr bwMode="auto">
              <a:xfrm>
                <a:off x="6753277" y="2007819"/>
                <a:ext cx="790523" cy="172102"/>
                <a:chOff x="6753277" y="2007819"/>
                <a:chExt cx="790523" cy="172102"/>
              </a:xfrm>
            </p:grpSpPr>
            <p:sp>
              <p:nvSpPr>
                <p:cNvPr id="12" name="Line 6"/>
                <p:cNvSpPr>
                  <a:spLocks noChangeShapeType="1"/>
                </p:cNvSpPr>
                <p:nvPr/>
              </p:nvSpPr>
              <p:spPr bwMode="auto">
                <a:xfrm>
                  <a:off x="6753277" y="2007819"/>
                  <a:ext cx="790523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" name="Line 7"/>
                <p:cNvSpPr>
                  <a:spLocks noChangeShapeType="1"/>
                </p:cNvSpPr>
                <p:nvPr/>
              </p:nvSpPr>
              <p:spPr bwMode="auto">
                <a:xfrm>
                  <a:off x="6753277" y="2007819"/>
                  <a:ext cx="0" cy="17210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" name="Line 8"/>
                <p:cNvSpPr>
                  <a:spLocks noChangeShapeType="1"/>
                </p:cNvSpPr>
                <p:nvPr/>
              </p:nvSpPr>
              <p:spPr bwMode="auto">
                <a:xfrm>
                  <a:off x="7543800" y="2007819"/>
                  <a:ext cx="0" cy="11473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1" name="Text Box 9"/>
              <p:cNvSpPr txBox="1">
                <a:spLocks noChangeArrowheads="1"/>
              </p:cNvSpPr>
              <p:nvPr/>
            </p:nvSpPr>
            <p:spPr bwMode="auto">
              <a:xfrm>
                <a:off x="6423991" y="1981201"/>
                <a:ext cx="1119809" cy="4574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1000" b="1" dirty="0"/>
                  <a:t>         </a:t>
                </a:r>
                <a:r>
                  <a:rPr lang="en-US" sz="1200" b="1" dirty="0"/>
                  <a:t>P=0.02</a:t>
                </a:r>
                <a:endParaRPr lang="en-US" sz="1400" b="1" dirty="0"/>
              </a:p>
            </p:txBody>
          </p:sp>
        </p:grpSp>
        <p:grpSp>
          <p:nvGrpSpPr>
            <p:cNvPr id="15" name="Group 19"/>
            <p:cNvGrpSpPr>
              <a:grpSpLocks/>
            </p:cNvGrpSpPr>
            <p:nvPr/>
          </p:nvGrpSpPr>
          <p:grpSpPr bwMode="auto">
            <a:xfrm>
              <a:off x="1295400" y="2438520"/>
              <a:ext cx="1295400" cy="304843"/>
              <a:chOff x="6553200" y="1981201"/>
              <a:chExt cx="990600" cy="358230"/>
            </a:xfrm>
          </p:grpSpPr>
          <p:grpSp>
            <p:nvGrpSpPr>
              <p:cNvPr id="16" name="Group 20"/>
              <p:cNvGrpSpPr>
                <a:grpSpLocks/>
              </p:cNvGrpSpPr>
              <p:nvPr/>
            </p:nvGrpSpPr>
            <p:grpSpPr bwMode="auto">
              <a:xfrm>
                <a:off x="6753277" y="2007819"/>
                <a:ext cx="790523" cy="172102"/>
                <a:chOff x="6753277" y="2007819"/>
                <a:chExt cx="790523" cy="172102"/>
              </a:xfrm>
            </p:grpSpPr>
            <p:sp>
              <p:nvSpPr>
                <p:cNvPr id="18" name="Line 6"/>
                <p:cNvSpPr>
                  <a:spLocks noChangeShapeType="1"/>
                </p:cNvSpPr>
                <p:nvPr/>
              </p:nvSpPr>
              <p:spPr bwMode="auto">
                <a:xfrm>
                  <a:off x="6753277" y="2007819"/>
                  <a:ext cx="790523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auto">
                <a:xfrm>
                  <a:off x="6753277" y="2007819"/>
                  <a:ext cx="0" cy="17210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auto">
                <a:xfrm>
                  <a:off x="7543800" y="2007819"/>
                  <a:ext cx="0" cy="11473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7" name="Text Box 9"/>
              <p:cNvSpPr txBox="1">
                <a:spLocks noChangeArrowheads="1"/>
              </p:cNvSpPr>
              <p:nvPr/>
            </p:nvSpPr>
            <p:spPr bwMode="auto">
              <a:xfrm>
                <a:off x="6553200" y="1981201"/>
                <a:ext cx="990600" cy="358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1000" b="1" dirty="0"/>
                  <a:t>            </a:t>
                </a:r>
                <a:r>
                  <a:rPr lang="en-US" sz="1200" b="1" dirty="0"/>
                  <a:t>P=0.02</a:t>
                </a:r>
                <a:endParaRPr lang="en-US" sz="1400" b="1" dirty="0"/>
              </a:p>
            </p:txBody>
          </p:sp>
        </p:grpSp>
        <p:sp>
          <p:nvSpPr>
            <p:cNvPr id="21" name="TextBox 6"/>
            <p:cNvSpPr txBox="1">
              <a:spLocks noChangeArrowheads="1"/>
            </p:cNvSpPr>
            <p:nvPr/>
          </p:nvSpPr>
          <p:spPr bwMode="auto">
            <a:xfrm>
              <a:off x="838200" y="1563572"/>
              <a:ext cx="2362200" cy="4924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400" dirty="0" smtClean="0"/>
                <a:t>   Anti-dsDNA </a:t>
              </a:r>
              <a:r>
                <a:rPr lang="en-US" sz="1400" dirty="0"/>
                <a:t>IgG2b</a:t>
              </a:r>
            </a:p>
            <a:p>
              <a:pPr eaLnBrk="1" hangingPunct="1"/>
              <a:endParaRPr lang="en-US" sz="1200" dirty="0"/>
            </a:p>
          </p:txBody>
        </p:sp>
      </p:grpSp>
      <p:sp>
        <p:nvSpPr>
          <p:cNvPr id="23" name="TextBox 156"/>
          <p:cNvSpPr txBox="1">
            <a:spLocks noChangeArrowheads="1"/>
          </p:cNvSpPr>
          <p:nvPr/>
        </p:nvSpPr>
        <p:spPr bwMode="auto">
          <a:xfrm>
            <a:off x="6706007" y="1563571"/>
            <a:ext cx="2056617" cy="52322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dirty="0"/>
              <a:t>Anti-histone IgG</a:t>
            </a:r>
          </a:p>
          <a:p>
            <a:pPr eaLnBrk="1" hangingPunct="1"/>
            <a:endParaRPr lang="en-US" sz="1400" dirty="0"/>
          </a:p>
        </p:txBody>
      </p:sp>
      <p:grpSp>
        <p:nvGrpSpPr>
          <p:cNvPr id="55" name="Group 54"/>
          <p:cNvGrpSpPr/>
          <p:nvPr/>
        </p:nvGrpSpPr>
        <p:grpSpPr>
          <a:xfrm>
            <a:off x="381000" y="1524000"/>
            <a:ext cx="3110783" cy="3120092"/>
            <a:chOff x="3124200" y="1563571"/>
            <a:chExt cx="3110783" cy="3120092"/>
          </a:xfrm>
        </p:grpSpPr>
        <p:sp>
          <p:nvSpPr>
            <p:cNvPr id="22" name="TextBox 140"/>
            <p:cNvSpPr txBox="1">
              <a:spLocks noChangeArrowheads="1"/>
            </p:cNvSpPr>
            <p:nvPr/>
          </p:nvSpPr>
          <p:spPr bwMode="auto">
            <a:xfrm>
              <a:off x="3733800" y="1563571"/>
              <a:ext cx="2057400" cy="5847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400" dirty="0"/>
                <a:t>Anti-ssDNA IgG2b</a:t>
              </a:r>
            </a:p>
            <a:p>
              <a:pPr eaLnBrk="1" hangingPunct="1"/>
              <a:endParaRPr lang="en-US" dirty="0"/>
            </a:p>
          </p:txBody>
        </p:sp>
        <p:pic>
          <p:nvPicPr>
            <p:cNvPr id="24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4200" y="2133600"/>
              <a:ext cx="2819400" cy="213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TextBox 104"/>
            <p:cNvSpPr txBox="1">
              <a:spLocks noChangeArrowheads="1"/>
            </p:cNvSpPr>
            <p:nvPr/>
          </p:nvSpPr>
          <p:spPr bwMode="auto">
            <a:xfrm rot="19620000">
              <a:off x="3295844" y="4197400"/>
              <a:ext cx="114300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200" b="1" dirty="0"/>
                <a:t>B6 PBS</a:t>
              </a:r>
            </a:p>
          </p:txBody>
        </p:sp>
        <p:sp>
          <p:nvSpPr>
            <p:cNvPr id="26" name="TextBox 105"/>
            <p:cNvSpPr txBox="1">
              <a:spLocks noChangeArrowheads="1"/>
            </p:cNvSpPr>
            <p:nvPr/>
          </p:nvSpPr>
          <p:spPr bwMode="auto">
            <a:xfrm rot="19620000">
              <a:off x="3610142" y="4283472"/>
              <a:ext cx="152347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200" b="1" dirty="0"/>
                <a:t>LCN2-/- PBS</a:t>
              </a:r>
            </a:p>
          </p:txBody>
        </p:sp>
        <p:sp>
          <p:nvSpPr>
            <p:cNvPr id="27" name="TextBox 106"/>
            <p:cNvSpPr txBox="1">
              <a:spLocks noChangeArrowheads="1"/>
            </p:cNvSpPr>
            <p:nvPr/>
          </p:nvSpPr>
          <p:spPr bwMode="auto">
            <a:xfrm rot="19620000">
              <a:off x="4226207" y="4324831"/>
              <a:ext cx="137160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200" b="1" dirty="0"/>
                <a:t>B6 Pristane</a:t>
              </a:r>
            </a:p>
          </p:txBody>
        </p:sp>
        <p:sp>
          <p:nvSpPr>
            <p:cNvPr id="28" name="TextBox 107"/>
            <p:cNvSpPr txBox="1">
              <a:spLocks noChangeArrowheads="1"/>
            </p:cNvSpPr>
            <p:nvPr/>
          </p:nvSpPr>
          <p:spPr bwMode="auto">
            <a:xfrm rot="19620000">
              <a:off x="4521527" y="4406664"/>
              <a:ext cx="171345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200" b="1" dirty="0"/>
                <a:t>LCN2-/- Pristane</a:t>
              </a:r>
            </a:p>
          </p:txBody>
        </p:sp>
        <p:grpSp>
          <p:nvGrpSpPr>
            <p:cNvPr id="29" name="Group 16"/>
            <p:cNvGrpSpPr>
              <a:grpSpLocks/>
            </p:cNvGrpSpPr>
            <p:nvPr/>
          </p:nvGrpSpPr>
          <p:grpSpPr bwMode="auto">
            <a:xfrm>
              <a:off x="4419600" y="2647883"/>
              <a:ext cx="1025684" cy="276708"/>
              <a:chOff x="1584" y="720"/>
              <a:chExt cx="1104" cy="465"/>
            </a:xfrm>
          </p:grpSpPr>
          <p:sp>
            <p:nvSpPr>
              <p:cNvPr id="30" name="Line 17"/>
              <p:cNvSpPr>
                <a:spLocks noChangeShapeType="1"/>
              </p:cNvSpPr>
              <p:nvPr/>
            </p:nvSpPr>
            <p:spPr bwMode="auto">
              <a:xfrm>
                <a:off x="1584" y="720"/>
                <a:ext cx="110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" name="Line 18"/>
              <p:cNvSpPr>
                <a:spLocks noChangeShapeType="1"/>
              </p:cNvSpPr>
              <p:nvPr/>
            </p:nvSpPr>
            <p:spPr bwMode="auto">
              <a:xfrm>
                <a:off x="1584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" name="Line 19"/>
              <p:cNvSpPr>
                <a:spLocks noChangeShapeType="1"/>
              </p:cNvSpPr>
              <p:nvPr/>
            </p:nvSpPr>
            <p:spPr bwMode="auto">
              <a:xfrm>
                <a:off x="2688" y="72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3" name="Text Box 20"/>
              <p:cNvSpPr txBox="1">
                <a:spLocks noChangeArrowheads="1"/>
              </p:cNvSpPr>
              <p:nvPr/>
            </p:nvSpPr>
            <p:spPr bwMode="auto">
              <a:xfrm>
                <a:off x="1584" y="720"/>
                <a:ext cx="1104" cy="4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1200" b="1" dirty="0"/>
                  <a:t>   P = 0.04</a:t>
                </a:r>
              </a:p>
            </p:txBody>
          </p:sp>
        </p:grpSp>
        <p:grpSp>
          <p:nvGrpSpPr>
            <p:cNvPr id="34" name="Group 16"/>
            <p:cNvGrpSpPr>
              <a:grpSpLocks/>
            </p:cNvGrpSpPr>
            <p:nvPr/>
          </p:nvGrpSpPr>
          <p:grpSpPr bwMode="auto">
            <a:xfrm>
              <a:off x="4876800" y="2285892"/>
              <a:ext cx="708184" cy="276898"/>
              <a:chOff x="1584" y="720"/>
              <a:chExt cx="1104" cy="338"/>
            </a:xfrm>
          </p:grpSpPr>
          <p:sp>
            <p:nvSpPr>
              <p:cNvPr id="35" name="Line 17"/>
              <p:cNvSpPr>
                <a:spLocks noChangeShapeType="1"/>
              </p:cNvSpPr>
              <p:nvPr/>
            </p:nvSpPr>
            <p:spPr bwMode="auto">
              <a:xfrm>
                <a:off x="1584" y="720"/>
                <a:ext cx="110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" name="Line 18"/>
              <p:cNvSpPr>
                <a:spLocks noChangeShapeType="1"/>
              </p:cNvSpPr>
              <p:nvPr/>
            </p:nvSpPr>
            <p:spPr bwMode="auto">
              <a:xfrm>
                <a:off x="1584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" name="Line 19"/>
              <p:cNvSpPr>
                <a:spLocks noChangeShapeType="1"/>
              </p:cNvSpPr>
              <p:nvPr/>
            </p:nvSpPr>
            <p:spPr bwMode="auto">
              <a:xfrm>
                <a:off x="2688" y="72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8" name="Text Box 20"/>
              <p:cNvSpPr txBox="1">
                <a:spLocks noChangeArrowheads="1"/>
              </p:cNvSpPr>
              <p:nvPr/>
            </p:nvSpPr>
            <p:spPr bwMode="auto">
              <a:xfrm>
                <a:off x="1584" y="720"/>
                <a:ext cx="1104" cy="3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1200" b="1" dirty="0"/>
                  <a:t>P=0.01</a:t>
                </a:r>
              </a:p>
            </p:txBody>
          </p:sp>
        </p:grpSp>
      </p:grpSp>
      <p:pic>
        <p:nvPicPr>
          <p:cNvPr id="39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133600"/>
            <a:ext cx="27432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" name="Group 16"/>
          <p:cNvGrpSpPr>
            <a:grpSpLocks/>
          </p:cNvGrpSpPr>
          <p:nvPr/>
        </p:nvGrpSpPr>
        <p:grpSpPr bwMode="auto">
          <a:xfrm>
            <a:off x="7234552" y="2541948"/>
            <a:ext cx="918704" cy="277135"/>
            <a:chOff x="1584" y="720"/>
            <a:chExt cx="1104" cy="719"/>
          </a:xfrm>
        </p:grpSpPr>
        <p:sp>
          <p:nvSpPr>
            <p:cNvPr id="41" name="Line 17"/>
            <p:cNvSpPr>
              <a:spLocks noChangeShapeType="1"/>
            </p:cNvSpPr>
            <p:nvPr/>
          </p:nvSpPr>
          <p:spPr bwMode="auto">
            <a:xfrm>
              <a:off x="1584" y="720"/>
              <a:ext cx="11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" name="Line 18"/>
            <p:cNvSpPr>
              <a:spLocks noChangeShapeType="1"/>
            </p:cNvSpPr>
            <p:nvPr/>
          </p:nvSpPr>
          <p:spPr bwMode="auto">
            <a:xfrm>
              <a:off x="1584" y="72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3" name="Line 19"/>
            <p:cNvSpPr>
              <a:spLocks noChangeShapeType="1"/>
            </p:cNvSpPr>
            <p:nvPr/>
          </p:nvSpPr>
          <p:spPr bwMode="auto">
            <a:xfrm>
              <a:off x="2688" y="72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" name="Text Box 20"/>
            <p:cNvSpPr txBox="1">
              <a:spLocks noChangeArrowheads="1"/>
            </p:cNvSpPr>
            <p:nvPr/>
          </p:nvSpPr>
          <p:spPr bwMode="auto">
            <a:xfrm>
              <a:off x="1584" y="720"/>
              <a:ext cx="1104" cy="7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200" b="1" dirty="0"/>
                <a:t>P = 0.01</a:t>
              </a:r>
            </a:p>
          </p:txBody>
        </p:sp>
      </p:grpSp>
      <p:grpSp>
        <p:nvGrpSpPr>
          <p:cNvPr id="45" name="Group 16"/>
          <p:cNvGrpSpPr>
            <a:grpSpLocks/>
          </p:cNvGrpSpPr>
          <p:nvPr/>
        </p:nvGrpSpPr>
        <p:grpSpPr bwMode="auto">
          <a:xfrm>
            <a:off x="7691578" y="2237321"/>
            <a:ext cx="766413" cy="277181"/>
            <a:chOff x="1584" y="720"/>
            <a:chExt cx="1378" cy="464"/>
          </a:xfrm>
        </p:grpSpPr>
        <p:sp>
          <p:nvSpPr>
            <p:cNvPr id="46" name="Line 17"/>
            <p:cNvSpPr>
              <a:spLocks noChangeShapeType="1"/>
            </p:cNvSpPr>
            <p:nvPr/>
          </p:nvSpPr>
          <p:spPr bwMode="auto">
            <a:xfrm>
              <a:off x="1584" y="720"/>
              <a:ext cx="11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7" name="Line 18"/>
            <p:cNvSpPr>
              <a:spLocks noChangeShapeType="1"/>
            </p:cNvSpPr>
            <p:nvPr/>
          </p:nvSpPr>
          <p:spPr bwMode="auto">
            <a:xfrm>
              <a:off x="1584" y="72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8" name="Line 19"/>
            <p:cNvSpPr>
              <a:spLocks noChangeShapeType="1"/>
            </p:cNvSpPr>
            <p:nvPr/>
          </p:nvSpPr>
          <p:spPr bwMode="auto">
            <a:xfrm>
              <a:off x="2688" y="72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9" name="Text Box 20"/>
            <p:cNvSpPr txBox="1">
              <a:spLocks noChangeArrowheads="1"/>
            </p:cNvSpPr>
            <p:nvPr/>
          </p:nvSpPr>
          <p:spPr bwMode="auto">
            <a:xfrm>
              <a:off x="1584" y="720"/>
              <a:ext cx="1378" cy="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200" b="1" dirty="0"/>
                <a:t>P=0.03</a:t>
              </a:r>
            </a:p>
          </p:txBody>
        </p:sp>
      </p:grpSp>
      <p:sp>
        <p:nvSpPr>
          <p:cNvPr id="50" name="TextBox 108"/>
          <p:cNvSpPr txBox="1">
            <a:spLocks noChangeArrowheads="1"/>
          </p:cNvSpPr>
          <p:nvPr/>
        </p:nvSpPr>
        <p:spPr bwMode="auto">
          <a:xfrm rot="19620000">
            <a:off x="6059918" y="4245956"/>
            <a:ext cx="11425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200" b="1" dirty="0"/>
              <a:t>B6 PBS</a:t>
            </a:r>
          </a:p>
        </p:txBody>
      </p:sp>
      <p:sp>
        <p:nvSpPr>
          <p:cNvPr id="51" name="TextBox 109"/>
          <p:cNvSpPr txBox="1">
            <a:spLocks noChangeArrowheads="1"/>
          </p:cNvSpPr>
          <p:nvPr/>
        </p:nvSpPr>
        <p:spPr bwMode="auto">
          <a:xfrm rot="19620000">
            <a:off x="6366205" y="4332309"/>
            <a:ext cx="152289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200" b="1" dirty="0"/>
              <a:t>LCN2-/- PBS</a:t>
            </a:r>
          </a:p>
        </p:txBody>
      </p:sp>
      <p:sp>
        <p:nvSpPr>
          <p:cNvPr id="52" name="TextBox 110"/>
          <p:cNvSpPr txBox="1">
            <a:spLocks noChangeArrowheads="1"/>
          </p:cNvSpPr>
          <p:nvPr/>
        </p:nvSpPr>
        <p:spPr bwMode="auto">
          <a:xfrm rot="19620000">
            <a:off x="6987820" y="4297839"/>
            <a:ext cx="137107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200" b="1" dirty="0"/>
              <a:t>B6 Pristane</a:t>
            </a:r>
          </a:p>
        </p:txBody>
      </p:sp>
      <p:sp>
        <p:nvSpPr>
          <p:cNvPr id="53" name="TextBox 111"/>
          <p:cNvSpPr txBox="1">
            <a:spLocks noChangeArrowheads="1"/>
          </p:cNvSpPr>
          <p:nvPr/>
        </p:nvSpPr>
        <p:spPr bwMode="auto">
          <a:xfrm rot="19620000">
            <a:off x="7189126" y="4406486"/>
            <a:ext cx="17128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200" b="1" dirty="0"/>
              <a:t>LCN2-/- Pristane</a:t>
            </a:r>
          </a:p>
        </p:txBody>
      </p:sp>
    </p:spTree>
    <p:extLst>
      <p:ext uri="{BB962C8B-B14F-4D97-AF65-F5344CB8AC3E}">
        <p14:creationId xmlns:p14="http://schemas.microsoft.com/office/powerpoint/2010/main" val="3319381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50" grpId="0"/>
      <p:bldP spid="51" grpId="0"/>
      <p:bldP spid="52" grpId="0"/>
      <p:bldP spid="5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Aspect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  <a:fontScheme name="Aspect">
    <a:majorFont>
      <a:latin typeface="Verdana"/>
      <a:ea typeface=""/>
      <a:cs typeface=""/>
      <a:font script="Jpan" typeface="ＭＳ ゴシック"/>
      <a:font script="Hang" typeface="굴림"/>
      <a:font script="Hans" typeface="微软雅黑"/>
      <a:font script="Hant" typeface="微軟正黑體"/>
      <a:font script="Arab" typeface="Tahoma"/>
      <a:font script="Hebr" typeface="Tahoma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  <a:font script="Geor" typeface="Sylfaen"/>
    </a:majorFont>
    <a:minorFont>
      <a:latin typeface="Verdana"/>
      <a:ea typeface=""/>
      <a:cs typeface=""/>
      <a:font script="Jpan" typeface="ＭＳ ゴシック"/>
      <a:font script="Hang" typeface="굴림"/>
      <a:font script="Hans" typeface="微软雅黑"/>
      <a:font script="Hant" typeface="微軟正黑體"/>
      <a:font script="Arab" typeface="Tahoma"/>
      <a:font script="Hebr" typeface="Tahoma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  <a:font script="Geor" typeface="Sylfaen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35000"/>
              <a:satMod val="150000"/>
            </a:schemeClr>
          </a:gs>
          <a:gs pos="45000">
            <a:schemeClr val="phClr">
              <a:shade val="68000"/>
              <a:satMod val="155000"/>
            </a:schemeClr>
          </a:gs>
          <a:gs pos="100000">
            <a:schemeClr val="phClr">
              <a:tint val="70000"/>
              <a:satMod val="175000"/>
            </a:schemeClr>
          </a:gs>
        </a:gsLst>
        <a:lin ang="16200000" scaled="0"/>
      </a:gradFill>
      <a:blipFill>
        <a:blip xmlns:r="http://schemas.openxmlformats.org/officeDocument/2006/relationships" r:embed="rId1">
          <a:duotone>
            <a:schemeClr val="phClr">
              <a:shade val="800"/>
              <a:satMod val="150000"/>
            </a:schemeClr>
            <a:schemeClr val="phClr">
              <a:tint val="80000"/>
              <a:satMod val="150000"/>
            </a:schemeClr>
          </a:duotone>
        </a:blip>
        <a:tile tx="0" ty="0" sx="75000" sy="75000" flip="none" algn="tl"/>
      </a:blipFill>
    </a:bgFillStyleLst>
  </a:fmtScheme>
</a:themeOverride>
</file>

<file path=ppt/theme/themeOverride2.xml><?xml version="1.0" encoding="utf-8"?>
<a:themeOverride xmlns:a="http://schemas.openxmlformats.org/drawingml/2006/main">
  <a:clrScheme name="Aspect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  <a:fontScheme name="Aspect">
    <a:majorFont>
      <a:latin typeface="Verdana"/>
      <a:ea typeface=""/>
      <a:cs typeface=""/>
      <a:font script="Jpan" typeface="ＭＳ ゴシック"/>
      <a:font script="Hang" typeface="굴림"/>
      <a:font script="Hans" typeface="微软雅黑"/>
      <a:font script="Hant" typeface="微軟正黑體"/>
      <a:font script="Arab" typeface="Tahoma"/>
      <a:font script="Hebr" typeface="Tahoma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  <a:font script="Geor" typeface="Sylfaen"/>
    </a:majorFont>
    <a:minorFont>
      <a:latin typeface="Verdana"/>
      <a:ea typeface=""/>
      <a:cs typeface=""/>
      <a:font script="Jpan" typeface="ＭＳ ゴシック"/>
      <a:font script="Hang" typeface="굴림"/>
      <a:font script="Hans" typeface="微软雅黑"/>
      <a:font script="Hant" typeface="微軟正黑體"/>
      <a:font script="Arab" typeface="Tahoma"/>
      <a:font script="Hebr" typeface="Tahoma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  <a:font script="Geor" typeface="Sylfaen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35000"/>
              <a:satMod val="150000"/>
            </a:schemeClr>
          </a:gs>
          <a:gs pos="45000">
            <a:schemeClr val="phClr">
              <a:shade val="68000"/>
              <a:satMod val="155000"/>
            </a:schemeClr>
          </a:gs>
          <a:gs pos="100000">
            <a:schemeClr val="phClr">
              <a:tint val="70000"/>
              <a:satMod val="175000"/>
            </a:schemeClr>
          </a:gs>
        </a:gsLst>
        <a:lin ang="16200000" scaled="0"/>
      </a:gradFill>
      <a:blipFill>
        <a:blip xmlns:r="http://schemas.openxmlformats.org/officeDocument/2006/relationships" r:embed="rId1">
          <a:duotone>
            <a:schemeClr val="phClr">
              <a:shade val="800"/>
              <a:satMod val="150000"/>
            </a:schemeClr>
            <a:schemeClr val="phClr">
              <a:tint val="80000"/>
              <a:satMod val="150000"/>
            </a:schemeClr>
          </a:duotone>
        </a:blip>
        <a:tile tx="0" ty="0" sx="75000" sy="75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2367</TotalTime>
  <Words>1215</Words>
  <Application>Microsoft Office PowerPoint</Application>
  <PresentationFormat>Presentación en pantalla (4:3)</PresentationFormat>
  <Paragraphs>307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1" baseType="lpstr">
      <vt:lpstr>Aspect</vt:lpstr>
      <vt:lpstr>Neutrophil Gelatinase Associated Lipocalin (NGAL/lipocalin-2) regulates the onset of serum autoantibodies in pristane induced lupus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Columbia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Columbia University</dc:creator>
  <cp:lastModifiedBy>tecno</cp:lastModifiedBy>
  <cp:revision>178</cp:revision>
  <cp:lastPrinted>2013-04-16T16:27:28Z</cp:lastPrinted>
  <dcterms:created xsi:type="dcterms:W3CDTF">2012-04-29T22:20:24Z</dcterms:created>
  <dcterms:modified xsi:type="dcterms:W3CDTF">2013-04-19T06:08:51Z</dcterms:modified>
</cp:coreProperties>
</file>