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9" r:id="rId3"/>
    <p:sldId id="282" r:id="rId4"/>
    <p:sldId id="301" r:id="rId5"/>
    <p:sldId id="327" r:id="rId6"/>
    <p:sldId id="328" r:id="rId7"/>
    <p:sldId id="329" r:id="rId8"/>
    <p:sldId id="330" r:id="rId9"/>
    <p:sldId id="305" r:id="rId10"/>
    <p:sldId id="332" r:id="rId11"/>
    <p:sldId id="331" r:id="rId12"/>
    <p:sldId id="333" r:id="rId13"/>
    <p:sldId id="317" r:id="rId14"/>
    <p:sldId id="321" r:id="rId15"/>
    <p:sldId id="261" r:id="rId16"/>
    <p:sldId id="312" r:id="rId17"/>
    <p:sldId id="322" r:id="rId18"/>
    <p:sldId id="325" r:id="rId19"/>
    <p:sldId id="323" r:id="rId20"/>
    <p:sldId id="334" r:id="rId21"/>
    <p:sldId id="324" r:id="rId22"/>
    <p:sldId id="310" r:id="rId23"/>
    <p:sldId id="326" r:id="rId24"/>
    <p:sldId id="311" r:id="rId25"/>
    <p:sldId id="289" r:id="rId26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anna Hill" initials="dh" lastIdx="1" clrIdx="0"/>
  <p:cmAuthor id="1" name="LMAGDER" initials="L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 autoAdjust="0"/>
    <p:restoredTop sz="85113" autoAdjust="0"/>
  </p:normalViewPr>
  <p:slideViewPr>
    <p:cSldViewPr>
      <p:cViewPr varScale="1">
        <p:scale>
          <a:sx n="89" d="100"/>
          <a:sy n="8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2016"/>
      </p:cViewPr>
      <p:guideLst>
        <p:guide orient="horz" pos="2880"/>
        <p:guide pos="219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84E7764C-179A-4A0F-8A8B-DF3137EF0F10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4926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4926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2995E9D3-D1B1-42A7-9964-00BA431B1D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9756A27C-F7D2-484A-914F-AD88B32ECF6D}" type="datetimeFigureOut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4026"/>
            <a:ext cx="5584190" cy="4114488"/>
          </a:xfrm>
          <a:prstGeom prst="rect">
            <a:avLst/>
          </a:prstGeom>
        </p:spPr>
        <p:txBody>
          <a:bodyPr vert="horz" lIns="90416" tIns="45208" rIns="90416" bIns="452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926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4926"/>
            <a:ext cx="3024770" cy="457513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82ED1BF0-7AFF-42E7-A254-0C03BC939E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880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060A6-A004-42F6-B635-876B387ADD3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FEE5A1-45D7-42AA-BF70-935C4CD4900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0F1270-FCD1-4925-B4F9-3F247A27B2C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000" dirty="0"/>
          </a:p>
          <a:p>
            <a:pPr>
              <a:buFont typeface="Courier New" pitchFamily="49" charset="0"/>
              <a:buNone/>
            </a:pPr>
            <a:r>
              <a:rPr lang="en-US" sz="2000" dirty="0"/>
              <a:t>I also tried to include the </a:t>
            </a:r>
            <a:r>
              <a:rPr lang="en-US" sz="2000" dirty="0" err="1"/>
              <a:t>followup</a:t>
            </a:r>
            <a:r>
              <a:rPr lang="en-US" sz="2000" dirty="0"/>
              <a:t> years in cohort in the model and it was not significant with or without age at visit in the model.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sz="13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None/>
            </a:pPr>
            <a:r>
              <a:rPr lang="en-US" sz="2000" dirty="0"/>
              <a:t>Please see the next slide without age at visit in the model and advise which one we should choose.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sz="13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None/>
            </a:pPr>
            <a:r>
              <a:rPr lang="en-US" sz="2000" dirty="0"/>
              <a:t>Please see the next slide without age at visit in the model and advise which one we should choose.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sz="13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0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sz="13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8046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53141" y="4422100"/>
            <a:ext cx="5584190" cy="4114488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B4685-DD95-4F59-AC64-9B8124968A93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076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4629" indent="-2825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30198" indent="-22604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2278" indent="-22604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34357" indent="-22604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86436" indent="-2260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8516" indent="-2260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90595" indent="-2260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42675" indent="-2260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86C2305-570E-4AA0-AE04-641088399BB9}" type="slidenum">
              <a:rPr 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823499-4595-45E8-BE0C-CB3F0F07191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D1AC8F-79B3-48D1-BE40-4ED9F3303EE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805061-0556-4BE2-AFF5-42F9919A79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 will check with Dr. Petri about the revision of this slide and also ask her about the two old references.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sz="1300" dirty="0"/>
          </a:p>
          <a:p>
            <a:pPr>
              <a:buFont typeface="Courier New" pitchFamily="49" charset="0"/>
              <a:buChar char="o"/>
            </a:pP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D1BF0-7AFF-42E7-A254-0C03BC939E7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F0E3-909C-4669-973C-B17B1C5EA957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8B4A-4B61-4077-B18B-8026D8607EF3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566A-3183-429A-B273-3C387E68C36D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4E35-E36F-445C-9D26-EFA04ACAEA96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CC1B-DFF6-4FC9-AA0E-328B6DF33FF1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DAE5-B6E0-4FCB-9B4B-671452002948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B5833-6D5D-4A3F-B0C0-15C168F2D1BC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17AB-8239-453C-AFD4-F4FE9D669083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7DD-0D02-4648-B199-0CF9941FCE17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28CED-1E42-46A6-904B-13D7A6AAFA46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8EF9E-F3DF-40D3-AD6D-3961A81BCDB3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35083-6E24-4070-8768-44E069C57E15}" type="datetime1">
              <a:rPr lang="en-US" smtClean="0"/>
              <a:pPr/>
              <a:t>10/31/2012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8681B-435C-4D37-8D40-25BD724EE7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19400"/>
            <a:ext cx="7162800" cy="1828800"/>
          </a:xfrm>
        </p:spPr>
        <p:txBody>
          <a:bodyPr>
            <a:normAutofit fontScale="77500" lnSpcReduction="20000"/>
          </a:bodyPr>
          <a:lstStyle/>
          <a:p>
            <a:pPr defTabSz="3343275"/>
            <a:r>
              <a:rPr lang="en-US" sz="3600" dirty="0" smtClean="0">
                <a:solidFill>
                  <a:schemeClr val="tx2"/>
                </a:solidFill>
              </a:rPr>
              <a:t> Michelle Petri</a:t>
            </a:r>
            <a:r>
              <a:rPr lang="en-US" sz="3600" baseline="30000" dirty="0" smtClean="0">
                <a:solidFill>
                  <a:schemeClr val="tx2"/>
                </a:solidFill>
              </a:rPr>
              <a:t>1</a:t>
            </a:r>
            <a:r>
              <a:rPr lang="en-US" sz="3600" dirty="0" smtClean="0">
                <a:solidFill>
                  <a:schemeClr val="tx2"/>
                </a:solidFill>
              </a:rPr>
              <a:t>, Laurence Magder</a:t>
            </a:r>
            <a:r>
              <a:rPr lang="en-US" sz="3600" baseline="30000" dirty="0" smtClean="0">
                <a:solidFill>
                  <a:schemeClr val="tx2"/>
                </a:solidFill>
              </a:rPr>
              <a:t>2</a:t>
            </a:r>
          </a:p>
          <a:p>
            <a:pPr defTabSz="3343275"/>
            <a:endParaRPr lang="en-US" sz="3600" baseline="30000" dirty="0" smtClean="0">
              <a:solidFill>
                <a:schemeClr val="tx2"/>
              </a:solidFill>
            </a:endParaRPr>
          </a:p>
          <a:p>
            <a:pPr defTabSz="3343275"/>
            <a:r>
              <a:rPr lang="en-US" baseline="30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Johns Hopkins University, School of Medicine, USA </a:t>
            </a:r>
          </a:p>
          <a:p>
            <a:pPr defTabSz="3343275"/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University of Maryland, </a:t>
            </a:r>
            <a:r>
              <a:rPr lang="en-US" dirty="0">
                <a:solidFill>
                  <a:schemeClr val="tx2"/>
                </a:solidFill>
              </a:rPr>
              <a:t>School of Medicine, USA</a:t>
            </a:r>
            <a:endParaRPr lang="en-US" dirty="0" smtClean="0">
              <a:solidFill>
                <a:schemeClr val="tx2"/>
              </a:solidFill>
            </a:endParaRPr>
          </a:p>
          <a:p>
            <a:pPr defTabSz="3343275"/>
            <a:endParaRPr lang="en-US" dirty="0">
              <a:solidFill>
                <a:schemeClr val="tx2"/>
              </a:solidFill>
            </a:endParaRPr>
          </a:p>
          <a:p>
            <a:pPr defTabSz="3343275"/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1142999"/>
            <a:ext cx="7772400" cy="1295401"/>
          </a:xfrm>
        </p:spPr>
        <p:txBody>
          <a:bodyPr>
            <a:normAutofit fontScale="90000"/>
          </a:bodyPr>
          <a:lstStyle/>
          <a:p>
            <a:pPr defTabSz="3343275">
              <a:lnSpc>
                <a:spcPct val="95000"/>
              </a:lnSpc>
            </a:pP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SLE </a:t>
            </a:r>
            <a:r>
              <a:rPr lang="en-US" b="1" dirty="0">
                <a:solidFill>
                  <a:srgbClr val="FFFF00"/>
                </a:solidFill>
              </a:rPr>
              <a:t>Cardiovascular Risk Equation</a:t>
            </a:r>
            <a:br>
              <a:rPr lang="en-US" b="1" dirty="0">
                <a:solidFill>
                  <a:srgbClr val="FFFF00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Predictors of Progression </a:t>
            </a:r>
            <a:r>
              <a:rPr lang="en-US" sz="3200" b="1" dirty="0" smtClean="0"/>
              <a:t>in </a:t>
            </a:r>
            <a:r>
              <a:rPr lang="en-US" sz="3200" b="1" dirty="0" smtClean="0"/>
              <a:t>Atherosclerosis (LAPS) (Multivariate analysis)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lnSpcReduction="10000"/>
          </a:bodyPr>
          <a:lstStyle/>
          <a:p>
            <a:pPr>
              <a:spcAft>
                <a:spcPct val="0"/>
              </a:spcAft>
            </a:pPr>
            <a:r>
              <a:rPr lang="en-US" dirty="0" smtClean="0"/>
              <a:t>Coronary Artery Calcium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Age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Current smoking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Low </a:t>
            </a:r>
            <a:r>
              <a:rPr lang="en-US" dirty="0" err="1" smtClean="0"/>
              <a:t>hsCRP</a:t>
            </a:r>
            <a:endParaRPr lang="en-US" dirty="0" smtClean="0"/>
          </a:p>
          <a:p>
            <a:pPr>
              <a:spcAft>
                <a:spcPct val="0"/>
              </a:spcAft>
            </a:pPr>
            <a:r>
              <a:rPr lang="en-US" dirty="0" smtClean="0"/>
              <a:t>Carotid Intima-media Thickness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Age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Systolic blood pressure</a:t>
            </a:r>
          </a:p>
          <a:p>
            <a:pPr>
              <a:spcAft>
                <a:spcPct val="0"/>
              </a:spcAft>
            </a:pPr>
            <a:r>
              <a:rPr lang="en-US" dirty="0" smtClean="0"/>
              <a:t>Carotid Plaque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Age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Hypertension</a:t>
            </a:r>
          </a:p>
        </p:txBody>
      </p:sp>
      <p:sp>
        <p:nvSpPr>
          <p:cNvPr id="26628" name="TextBox 2"/>
          <p:cNvSpPr txBox="1">
            <a:spLocks noChangeArrowheads="1"/>
          </p:cNvSpPr>
          <p:nvPr/>
        </p:nvSpPr>
        <p:spPr bwMode="auto">
          <a:xfrm>
            <a:off x="685800" y="6229350"/>
            <a:ext cx="5348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Petri et al. </a:t>
            </a:r>
            <a:r>
              <a:rPr lang="en-US" i="1" dirty="0"/>
              <a:t>Rheumatology (Oxford)</a:t>
            </a:r>
            <a:r>
              <a:rPr lang="en-US" dirty="0"/>
              <a:t> 2011;50:2071-9</a:t>
            </a:r>
          </a:p>
        </p:txBody>
      </p:sp>
    </p:spTree>
    <p:extLst>
      <p:ext uri="{BB962C8B-B14F-4D97-AF65-F5344CB8AC3E}">
        <p14:creationId xmlns:p14="http://schemas.microsoft.com/office/powerpoint/2010/main" val="1340566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Coronary Calcium in MESA </a:t>
            </a:r>
            <a:r>
              <a:rPr lang="en-US" sz="3600" b="1" dirty="0" err="1" smtClean="0"/>
              <a:t>vs</a:t>
            </a:r>
            <a:r>
              <a:rPr lang="en-US" sz="3600" b="1" dirty="0" smtClean="0"/>
              <a:t> SLE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SLE: higher prevalence of CAC than controls</a:t>
            </a:r>
          </a:p>
          <a:p>
            <a:pPr lvl="1"/>
            <a:r>
              <a:rPr lang="en-US" smtClean="0"/>
              <a:t>Prevalence rate 1.9 (1.5, 2.37), p&lt;0.001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AFTER controlling for age, ethnicity, diabetes, hypertension, hyperlipidemia, smoking, education and body mass index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685800" y="6019800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/>
              <a:t>Kiani et al. Coronary calcification in SLE: Comparison with Multi-Ethnic Study of </a:t>
            </a:r>
            <a:r>
              <a:rPr lang="en-US" dirty="0" err="1"/>
              <a:t>Athersoclerosis</a:t>
            </a:r>
            <a:r>
              <a:rPr lang="en-US" dirty="0"/>
              <a:t> (MESA)</a:t>
            </a:r>
          </a:p>
        </p:txBody>
      </p:sp>
    </p:spTree>
    <p:extLst>
      <p:ext uri="{BB962C8B-B14F-4D97-AF65-F5344CB8AC3E}">
        <p14:creationId xmlns:p14="http://schemas.microsoft.com/office/powerpoint/2010/main" val="2386281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hsCRP</a:t>
            </a:r>
            <a:r>
              <a:rPr lang="en-US" sz="3600" b="1" dirty="0" smtClean="0"/>
              <a:t> in SLE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associated with myocardial infarction or angina</a:t>
            </a:r>
            <a:br>
              <a:rPr lang="en-US" smtClean="0"/>
            </a:br>
            <a:r>
              <a:rPr lang="en-US" sz="2000" smtClean="0"/>
              <a:t>Lee et al. </a:t>
            </a:r>
            <a:r>
              <a:rPr lang="en-US" sz="2000" i="1" smtClean="0"/>
              <a:t>Semin Arthritis Rheum</a:t>
            </a:r>
            <a:r>
              <a:rPr lang="en-US" sz="2000" smtClean="0"/>
              <a:t> 2008;</a:t>
            </a:r>
            <a:r>
              <a:rPr lang="en-US" sz="2000" b="1" smtClean="0"/>
              <a:t>38</a:t>
            </a:r>
            <a:r>
              <a:rPr lang="en-US" sz="2000" smtClean="0"/>
              <a:t>:41-54</a:t>
            </a:r>
            <a:endParaRPr lang="en-US" smtClean="0"/>
          </a:p>
          <a:p>
            <a:r>
              <a:rPr lang="en-US" smtClean="0"/>
              <a:t>Predictors of high hsCRP</a:t>
            </a:r>
            <a:br>
              <a:rPr lang="en-US" smtClean="0"/>
            </a:br>
            <a:r>
              <a:rPr lang="en-US" sz="2000" smtClean="0"/>
              <a:t>Lee et al. </a:t>
            </a:r>
            <a:r>
              <a:rPr lang="en-US" sz="2000" i="1" smtClean="0"/>
              <a:t>Lupus</a:t>
            </a:r>
            <a:r>
              <a:rPr lang="en-US" sz="2000" smtClean="0"/>
              <a:t> 2008;</a:t>
            </a:r>
            <a:r>
              <a:rPr lang="en-US" sz="2000" b="1" smtClean="0"/>
              <a:t>17</a:t>
            </a:r>
            <a:r>
              <a:rPr lang="en-US" sz="2000" smtClean="0"/>
              <a:t>:114-23</a:t>
            </a:r>
            <a:endParaRPr lang="en-US" smtClean="0"/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Body mass index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African-American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Estrogen use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SLEDAI</a:t>
            </a:r>
          </a:p>
          <a:p>
            <a:pPr lvl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Prednisone use</a:t>
            </a:r>
          </a:p>
        </p:txBody>
      </p:sp>
    </p:spTree>
    <p:extLst>
      <p:ext uri="{BB962C8B-B14F-4D97-AF65-F5344CB8AC3E}">
        <p14:creationId xmlns:p14="http://schemas.microsoft.com/office/powerpoint/2010/main" val="3800292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Design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8839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  Patients with SLE seen at Hopkins from 1987 to 2012 were invited to join cohort.  Patients in the cohort are seen quarterly.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US" sz="2400" dirty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 This analysis was based on cohort members who did not have a CVE  prior to or within first two years of cohort entry.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US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  Patient risk factors were determined based on first two years of cohort participation.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US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/>
              <a:t> </a:t>
            </a:r>
            <a:r>
              <a:rPr lang="en-US" sz="2400" dirty="0" smtClean="0"/>
              <a:t> Patients were followed to ascertain incident CVE</a:t>
            </a:r>
          </a:p>
        </p:txBody>
      </p:sp>
    </p:spTree>
    <p:extLst>
      <p:ext uri="{BB962C8B-B14F-4D97-AF65-F5344CB8AC3E}">
        <p14:creationId xmlns:p14="http://schemas.microsoft.com/office/powerpoint/2010/main" val="213262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Definition of Cardiovascular Events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447800"/>
            <a:ext cx="8153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US" sz="2800" dirty="0" smtClean="0"/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smtClean="0"/>
              <a:t>myocardial </a:t>
            </a:r>
            <a:r>
              <a:rPr lang="en-US" sz="2800" dirty="0"/>
              <a:t>infarction </a:t>
            </a:r>
            <a:endParaRPr lang="en-US" sz="2800" dirty="0" smtClean="0"/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smtClean="0"/>
              <a:t>thrombotic stroke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smtClean="0"/>
              <a:t>clinically </a:t>
            </a:r>
            <a:r>
              <a:rPr lang="en-US" sz="2800" dirty="0"/>
              <a:t>definite </a:t>
            </a:r>
            <a:r>
              <a:rPr lang="en-US" sz="2800" dirty="0" smtClean="0"/>
              <a:t>angina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smtClean="0"/>
              <a:t>percutaneous </a:t>
            </a:r>
            <a:r>
              <a:rPr lang="en-US" sz="2800" dirty="0"/>
              <a:t>coronary </a:t>
            </a:r>
            <a:r>
              <a:rPr lang="en-US" sz="2800" dirty="0" smtClean="0"/>
              <a:t>intervention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smtClean="0"/>
              <a:t>coronary </a:t>
            </a:r>
            <a:r>
              <a:rPr lang="en-US" sz="2800" dirty="0"/>
              <a:t>bypass </a:t>
            </a:r>
            <a:r>
              <a:rPr lang="en-US" sz="2800" dirty="0" smtClean="0"/>
              <a:t>procedure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800" dirty="0" err="1" smtClean="0"/>
              <a:t>claudication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648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4997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Statistical Methods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24" y="990600"/>
            <a:ext cx="78321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447925">
              <a:tabLst>
                <a:tab pos="274320" algn="l"/>
              </a:tabLst>
            </a:pPr>
            <a:endParaRPr lang="en-US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 </a:t>
            </a:r>
            <a:r>
              <a:rPr lang="en-GB" sz="2400" dirty="0"/>
              <a:t>Cox Proportional Hazards models were constructed to determine the variables that affected the risk of a subsequent CVE. </a:t>
            </a:r>
            <a:endParaRPr lang="en-GB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GB" sz="2400" dirty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GB" sz="2400" dirty="0" smtClean="0"/>
              <a:t>Using </a:t>
            </a:r>
            <a:r>
              <a:rPr lang="en-GB" sz="2400" dirty="0"/>
              <a:t>the results, a formula to calculate the risk of a CVE within the next 10 years was </a:t>
            </a:r>
            <a:r>
              <a:rPr lang="en-GB" sz="2400" dirty="0" smtClean="0"/>
              <a:t>derived.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66700" y="228600"/>
            <a:ext cx="8610600" cy="4572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Characteristics </a:t>
            </a:r>
            <a:r>
              <a:rPr lang="en-US" sz="2800" b="1" dirty="0"/>
              <a:t>of </a:t>
            </a:r>
            <a:r>
              <a:rPr lang="en-US" sz="2800" b="1" dirty="0" smtClean="0"/>
              <a:t>Patients Used </a:t>
            </a:r>
            <a:r>
              <a:rPr lang="en-US" sz="2800" b="1" dirty="0"/>
              <a:t>to </a:t>
            </a:r>
            <a:r>
              <a:rPr lang="en-US" sz="2800" b="1" dirty="0" smtClean="0"/>
              <a:t>Derive </a:t>
            </a:r>
            <a:r>
              <a:rPr lang="en-US" sz="2800" b="1" dirty="0"/>
              <a:t>the </a:t>
            </a:r>
            <a:r>
              <a:rPr lang="en-US" sz="2800" b="1" dirty="0" smtClean="0"/>
              <a:t>Risk Score</a:t>
            </a:r>
            <a:endParaRPr lang="en-US" sz="2800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08325" y="2185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108325" y="2185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015199"/>
              </p:ext>
            </p:extLst>
          </p:nvPr>
        </p:nvGraphicFramePr>
        <p:xfrm>
          <a:off x="1600200" y="838199"/>
          <a:ext cx="4876800" cy="5715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133600"/>
              </a:tblGrid>
              <a:tr h="2857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Characteristic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Number 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Sex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Female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Male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1244 (93%)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98 (7%)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3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Race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White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Black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Other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745 (56%)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513 (38%)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84 (6%)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Age Group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20-29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30-39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40-49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50-59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60-69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    70+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458 (27%)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372 (28%)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286 (21%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169 (13%)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45 (3%)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12 (1%)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87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>
                          <a:effectLst/>
                        </a:rPr>
                        <a:t>Duration of Follow-up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>
                          <a:effectLst/>
                        </a:rPr>
                        <a:t>    2-5 years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>
                          <a:effectLst/>
                        </a:rPr>
                        <a:t>    5-10 years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>
                          <a:effectLst/>
                        </a:rPr>
                        <a:t>   10-15 years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>
                          <a:effectLst/>
                        </a:rPr>
                        <a:t>    15+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466 (35%)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475 (35%)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249 (19%)</a:t>
                      </a: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62940" algn="l"/>
                        </a:tabLst>
                      </a:pPr>
                      <a:r>
                        <a:rPr lang="en-US" sz="1800" dirty="0">
                          <a:effectLst/>
                        </a:rPr>
                        <a:t>152 (11%)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08325" y="1728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3575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4997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 Observed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24" y="990600"/>
            <a:ext cx="78321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447925">
              <a:tabLst>
                <a:tab pos="274320" algn="l"/>
              </a:tabLst>
            </a:pPr>
            <a:endParaRPr lang="en-US" sz="2400" dirty="0" smtClean="0">
              <a:solidFill>
                <a:prstClr val="white"/>
              </a:solidFill>
            </a:endParaRP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>
                <a:solidFill>
                  <a:prstClr val="white"/>
                </a:solidFill>
              </a:rPr>
              <a:t> </a:t>
            </a:r>
            <a:r>
              <a:rPr lang="en-GB" sz="2400" dirty="0" smtClean="0">
                <a:solidFill>
                  <a:prstClr val="white"/>
                </a:solidFill>
              </a:rPr>
              <a:t>109 CVE were observed over 10,978 person-years of follow-up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GB" sz="2400" dirty="0">
              <a:solidFill>
                <a:prstClr val="white"/>
              </a:solidFill>
            </a:endParaRP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GB" sz="2400" dirty="0" smtClean="0">
                <a:solidFill>
                  <a:prstClr val="white"/>
                </a:solidFill>
              </a:rPr>
              <a:t>These included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GB" sz="2400" dirty="0">
              <a:solidFill>
                <a:prstClr val="white"/>
              </a:solidFill>
            </a:endParaRP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400" dirty="0"/>
              <a:t>52 </a:t>
            </a:r>
            <a:r>
              <a:rPr lang="en-US" sz="2400" dirty="0" smtClean="0"/>
              <a:t>strokes 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400" dirty="0" smtClean="0"/>
              <a:t>26 myocardial infarction 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400" dirty="0" smtClean="0"/>
              <a:t>18 angina/CABG</a:t>
            </a:r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r>
              <a:rPr lang="en-US" sz="2400" dirty="0" smtClean="0"/>
              <a:t>13 </a:t>
            </a:r>
            <a:r>
              <a:rPr lang="en-US" sz="2400" dirty="0" err="1" smtClean="0"/>
              <a:t>claudication</a:t>
            </a:r>
            <a:endParaRPr lang="en-US" sz="2400" dirty="0"/>
          </a:p>
          <a:p>
            <a:pPr marL="342900" indent="-342900" defTabSz="2447925">
              <a:buFont typeface="Arial" pitchFamily="34" charset="0"/>
              <a:buChar char="•"/>
              <a:tabLst>
                <a:tab pos="274320" algn="l"/>
              </a:tabLst>
            </a:pPr>
            <a:endParaRPr lang="en-GB" sz="24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Model Results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390346"/>
              </p:ext>
            </p:extLst>
          </p:nvPr>
        </p:nvGraphicFramePr>
        <p:xfrm>
          <a:off x="609601" y="996693"/>
          <a:ext cx="8000999" cy="563270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06347"/>
                <a:gridCol w="1126114"/>
                <a:gridCol w="1284269"/>
                <a:gridCol w="1284269"/>
              </a:tblGrid>
              <a:tr h="615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Variable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Hazard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Ratio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P-value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Integer Score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Age (for each  5 years over 40)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&lt;0.0001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Male (vs. female)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1.6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0.060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BMI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20-25 (vs. &lt;20)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BMI 25+ (vs.&lt;20)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0.058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Systolic Blood Pressure 140 +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0.0019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Cholesterol over 160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901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Smoking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Diabetes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328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Mean SLEDAI of 2 or more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541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History of Lupus 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Anti-coagulant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0.0093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2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Low Mean C3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17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4997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Calculation of 10-year Risk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24" y="990600"/>
            <a:ext cx="78321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447925">
              <a:tabLst>
                <a:tab pos="274320" algn="l"/>
              </a:tabLst>
            </a:pPr>
            <a:endParaRPr lang="en-US" sz="2400" dirty="0" smtClean="0">
              <a:solidFill>
                <a:prstClr val="white"/>
              </a:solidFill>
            </a:endParaRP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>
                <a:solidFill>
                  <a:prstClr val="white"/>
                </a:solidFill>
              </a:rPr>
              <a:t> </a:t>
            </a:r>
            <a:r>
              <a:rPr lang="en-US" sz="2800" dirty="0"/>
              <a:t>RISK of a </a:t>
            </a:r>
            <a:r>
              <a:rPr lang="en-US" sz="2800" dirty="0" smtClean="0"/>
              <a:t>CVE in </a:t>
            </a:r>
            <a:r>
              <a:rPr lang="en-US" sz="2800" dirty="0"/>
              <a:t>10 years is</a:t>
            </a:r>
            <a:r>
              <a:rPr lang="en-US" sz="2800" dirty="0" smtClean="0"/>
              <a:t>:</a:t>
            </a:r>
          </a:p>
          <a:p>
            <a:pPr defTabSz="2447925">
              <a:tabLst>
                <a:tab pos="274320" algn="l"/>
              </a:tabLst>
            </a:pPr>
            <a:endParaRPr lang="en-US" sz="2800" dirty="0"/>
          </a:p>
          <a:p>
            <a:pPr defTabSz="2447925">
              <a:tabLst>
                <a:tab pos="274320" algn="l"/>
              </a:tabLst>
            </a:pPr>
            <a:r>
              <a:rPr lang="en-US" sz="2800" dirty="0"/>
              <a:t> </a:t>
            </a:r>
            <a:r>
              <a:rPr lang="en-US" sz="2800" dirty="0" smtClean="0"/>
              <a:t>	         1 </a:t>
            </a:r>
            <a:r>
              <a:rPr lang="en-US" sz="2800" dirty="0"/>
              <a:t>- </a:t>
            </a:r>
            <a:r>
              <a:rPr lang="en-US" sz="2800" dirty="0" smtClean="0"/>
              <a:t>0.996</a:t>
            </a:r>
            <a:r>
              <a:rPr lang="en-US" sz="2800" baseline="30000" dirty="0" smtClean="0"/>
              <a:t>(Hazard  </a:t>
            </a:r>
            <a:r>
              <a:rPr lang="en-US" sz="2800" baseline="30000" dirty="0"/>
              <a:t>Ratio)</a:t>
            </a:r>
            <a:endParaRPr lang="en-GB" sz="2800" dirty="0">
              <a:solidFill>
                <a:prstClr val="white"/>
              </a:solidFill>
            </a:endParaRPr>
          </a:p>
          <a:p>
            <a:pPr defTabSz="2447925">
              <a:tabLst>
                <a:tab pos="274320" algn="l"/>
              </a:tabLst>
            </a:pPr>
            <a:r>
              <a:rPr lang="en-US" sz="2800" dirty="0" smtClean="0"/>
              <a:t> </a:t>
            </a: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US" sz="28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800" dirty="0" smtClean="0"/>
              <a:t>   Example, Male, BMI 23, age 50, high SBP</a:t>
            </a:r>
            <a:endParaRPr lang="en-US" sz="2800" dirty="0"/>
          </a:p>
          <a:p>
            <a:r>
              <a:rPr lang="en-US" sz="2800" dirty="0"/>
              <a:t> </a:t>
            </a:r>
          </a:p>
          <a:p>
            <a:r>
              <a:rPr lang="en-US" sz="2800" dirty="0" smtClean="0"/>
              <a:t>   RISK =   </a:t>
            </a:r>
            <a:r>
              <a:rPr lang="en-US" sz="2800" dirty="0" smtClean="0"/>
              <a:t>1-0.996</a:t>
            </a:r>
            <a:r>
              <a:rPr lang="en-US" sz="2800" baseline="30000" dirty="0" smtClean="0"/>
              <a:t>(17.99</a:t>
            </a:r>
            <a:r>
              <a:rPr lang="en-US" sz="2800" baseline="30000" dirty="0" smtClean="0"/>
              <a:t>)</a:t>
            </a:r>
            <a:r>
              <a:rPr lang="en-US" sz="2800" dirty="0" smtClean="0"/>
              <a:t>    =  7.0%</a:t>
            </a:r>
            <a:endParaRPr lang="en-US" sz="2800" dirty="0"/>
          </a:p>
          <a:p>
            <a:pPr defTabSz="2447925">
              <a:tabLst>
                <a:tab pos="274320" algn="l"/>
              </a:tabLst>
            </a:pPr>
            <a:r>
              <a:rPr lang="en-US" sz="2800" dirty="0" smtClean="0"/>
              <a:t>		</a:t>
            </a:r>
            <a:endParaRPr lang="en-GB" sz="28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Disclosures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505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/>
              <a:t>No disclosures</a:t>
            </a:r>
          </a:p>
          <a:p>
            <a:pPr>
              <a:buFont typeface="Wingdings" pitchFamily="2" charset="2"/>
              <a:buChar char="q"/>
            </a:pPr>
            <a:endParaRPr lang="en-US" sz="2400" dirty="0"/>
          </a:p>
          <a:p>
            <a:pPr>
              <a:buFont typeface="Wingdings" pitchFamily="2" charset="2"/>
              <a:buChar char="q"/>
            </a:pPr>
            <a:r>
              <a:rPr lang="en-US" sz="2400" dirty="0"/>
              <a:t>No Relevant Financial Relationships </a:t>
            </a:r>
            <a:br>
              <a:rPr lang="en-US" sz="2400" dirty="0"/>
            </a:br>
            <a:r>
              <a:rPr lang="en-US" sz="2400" dirty="0"/>
              <a:t>with Commercial Interests</a:t>
            </a:r>
          </a:p>
          <a:p>
            <a:pPr>
              <a:buFont typeface="Wingdings" pitchFamily="2" charset="2"/>
              <a:buChar char="q"/>
            </a:pPr>
            <a:endParaRPr lang="en-US" sz="2400" dirty="0"/>
          </a:p>
          <a:p>
            <a:pPr>
              <a:buFont typeface="Wingdings" pitchFamily="2" charset="2"/>
              <a:buChar char="q"/>
            </a:pPr>
            <a:r>
              <a:rPr lang="en-US" sz="2400" dirty="0"/>
              <a:t>I will not reference an unlabeled or unapproved use of a drug or product in my presentation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50 year old man with BMI 23, high SBP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637625"/>
              </p:ext>
            </p:extLst>
          </p:nvPr>
        </p:nvGraphicFramePr>
        <p:xfrm>
          <a:off x="685800" y="1142999"/>
          <a:ext cx="8000999" cy="524560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06347"/>
                <a:gridCol w="1126114"/>
                <a:gridCol w="1284269"/>
                <a:gridCol w="1284269"/>
              </a:tblGrid>
              <a:tr h="6902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Variable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Hazard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Ratio 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P-value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Integer Score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Age (for each  5 years over 40)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&lt;0.0001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1x2</a:t>
                      </a:r>
                      <a:r>
                        <a:rPr lang="en-US" sz="2400" b="1" strike="sng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2400" b="1" strike="noStrike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strike="noStrike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Male (vs. female)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1.6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0.060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BMI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20-25 (vs. &lt;20)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2400" b="1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BMI 25+ (vs.&lt;20)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0.058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Systolic Blood Pressure 140 +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0.0019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rgbClr val="FFFF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Cholesterol over 160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0.024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Smoking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Diabetes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Mean SLEDAI of 2 or more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0.028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History of Lupus 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Anti-coagulant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 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0.0093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41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Low Mean C3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0.0021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17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4997"/>
            <a:ext cx="8768553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Point-based Risk Assessment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924" y="990600"/>
            <a:ext cx="78321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447925">
              <a:tabLst>
                <a:tab pos="274320" algn="l"/>
              </a:tabLst>
            </a:pPr>
            <a:endParaRPr lang="en-US" sz="2400" dirty="0" smtClean="0">
              <a:solidFill>
                <a:prstClr val="white"/>
              </a:solidFill>
            </a:endParaRPr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endParaRPr lang="en-GB" sz="2800" dirty="0" smtClean="0">
              <a:solidFill>
                <a:prstClr val="white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319960"/>
              </p:ext>
            </p:extLst>
          </p:nvPr>
        </p:nvGraphicFramePr>
        <p:xfrm>
          <a:off x="498924" y="1436876"/>
          <a:ext cx="8340272" cy="1096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9969"/>
                <a:gridCol w="435076"/>
                <a:gridCol w="435076"/>
                <a:gridCol w="435076"/>
                <a:gridCol w="435076"/>
                <a:gridCol w="435076"/>
                <a:gridCol w="435076"/>
                <a:gridCol w="435076"/>
                <a:gridCol w="413771"/>
                <a:gridCol w="456381"/>
                <a:gridCol w="533517"/>
                <a:gridCol w="533517"/>
                <a:gridCol w="533517"/>
                <a:gridCol w="533517"/>
                <a:gridCol w="533517"/>
                <a:gridCol w="533517"/>
                <a:gridCol w="533517"/>
              </a:tblGrid>
              <a:tr h="548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Score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 Risk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3.7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6.1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12.4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156988" y="3382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3982998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For </a:t>
            </a:r>
            <a:r>
              <a:rPr lang="en-US" sz="3200" dirty="0"/>
              <a:t>example, a 50 year old man </a:t>
            </a:r>
            <a:r>
              <a:rPr lang="en-US" sz="3200" dirty="0" smtClean="0"/>
              <a:t>with BMI 23, </a:t>
            </a:r>
            <a:r>
              <a:rPr lang="en-US" sz="3200" dirty="0"/>
              <a:t>high SBP would get a score of </a:t>
            </a:r>
            <a:r>
              <a:rPr lang="en-US" sz="3200" dirty="0" smtClean="0"/>
              <a:t>2+2+4+3=11, </a:t>
            </a:r>
            <a:r>
              <a:rPr lang="en-US" sz="3200" dirty="0" smtClean="0"/>
              <a:t>and therefore a risk of  </a:t>
            </a:r>
            <a:r>
              <a:rPr lang="en-US" sz="3200" dirty="0" smtClean="0"/>
              <a:t>6.1</a:t>
            </a:r>
            <a:r>
              <a:rPr lang="en-US" sz="3200" dirty="0" smtClean="0"/>
              <a:t>%.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544201"/>
              </p:ext>
            </p:extLst>
          </p:nvPr>
        </p:nvGraphicFramePr>
        <p:xfrm>
          <a:off x="466129" y="2743199"/>
          <a:ext cx="3496273" cy="1096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3071"/>
                <a:gridCol w="619698"/>
                <a:gridCol w="530876"/>
                <a:gridCol w="530876"/>
                <a:gridCol w="530876"/>
                <a:gridCol w="530876"/>
              </a:tblGrid>
              <a:tr h="548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Score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4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 Risk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24.5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29.4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36.0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3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Comparison with Framingham Formula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737147"/>
              </p:ext>
            </p:extLst>
          </p:nvPr>
        </p:nvGraphicFramePr>
        <p:xfrm>
          <a:off x="609600" y="1371600"/>
          <a:ext cx="7924800" cy="5257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8121"/>
                <a:gridCol w="2453780"/>
                <a:gridCol w="2362899"/>
              </a:tblGrid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Risk Profile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Estimated 10-year risk, SLE formula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Estimated 10-year risk, Framingham formula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Woman, age 50, </a:t>
                      </a:r>
                      <a:r>
                        <a:rPr lang="en-US" sz="2000" dirty="0" smtClean="0">
                          <a:effectLst/>
                        </a:rPr>
                        <a:t>BMI 23, SBP=150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Chol</a:t>
                      </a:r>
                      <a:r>
                        <a:rPr lang="en-US" sz="2000" dirty="0">
                          <a:effectLst/>
                        </a:rPr>
                        <a:t>=150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4.3%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4.7%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Woman, age 50, </a:t>
                      </a:r>
                      <a:r>
                        <a:rPr lang="en-US" sz="2000" dirty="0" smtClean="0">
                          <a:effectLst/>
                        </a:rPr>
                        <a:t>BMI 23, SBP=150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Chol</a:t>
                      </a:r>
                      <a:r>
                        <a:rPr lang="en-US" sz="2000" dirty="0">
                          <a:effectLst/>
                        </a:rPr>
                        <a:t>=220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8.8%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7.8%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Woman, age 50, </a:t>
                      </a:r>
                      <a:r>
                        <a:rPr lang="en-US" sz="2000" dirty="0" smtClean="0">
                          <a:effectLst/>
                        </a:rPr>
                        <a:t>BMI 23, SBP=150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</a:rPr>
                        <a:t>Chol</a:t>
                      </a:r>
                      <a:r>
                        <a:rPr lang="en-US" sz="2000" dirty="0" smtClean="0">
                          <a:effectLst/>
                        </a:rPr>
                        <a:t>=220</a:t>
                      </a:r>
                      <a:r>
                        <a:rPr lang="en-US" sz="2000" dirty="0">
                          <a:effectLst/>
                        </a:rPr>
                        <a:t>, Lupus Anticoagulant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15.0%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7.8%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Woman, age 50, </a:t>
                      </a:r>
                      <a:r>
                        <a:rPr lang="en-US" sz="2000" dirty="0" smtClean="0">
                          <a:effectLst/>
                        </a:rPr>
                        <a:t>BMI 23, SBP=150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Chol</a:t>
                      </a:r>
                      <a:r>
                        <a:rPr lang="en-US" sz="2000" dirty="0">
                          <a:effectLst/>
                        </a:rPr>
                        <a:t>=220, High disease activity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15.5%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7.8%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01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Woman, age 50, </a:t>
                      </a:r>
                      <a:r>
                        <a:rPr lang="en-US" sz="2000" dirty="0" smtClean="0">
                          <a:effectLst/>
                        </a:rPr>
                        <a:t>BMI 23, SBP=150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Chol</a:t>
                      </a:r>
                      <a:r>
                        <a:rPr lang="en-US" sz="2000" dirty="0">
                          <a:effectLst/>
                        </a:rPr>
                        <a:t>=220, Low complement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effectLst/>
                        </a:rPr>
                        <a:t>17.8</a:t>
                      </a:r>
                      <a:r>
                        <a:rPr lang="en-US" sz="3200" dirty="0">
                          <a:effectLst/>
                        </a:rPr>
                        <a:t>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7.8%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79625" y="2857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19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Limitations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HDL and LDL are not available at routine visits</a:t>
            </a:r>
          </a:p>
          <a:p>
            <a:r>
              <a:rPr lang="en-US" dirty="0" smtClean="0"/>
              <a:t>Only patients in Baltimore under one provider</a:t>
            </a:r>
          </a:p>
          <a:p>
            <a:r>
              <a:rPr lang="en-US" dirty="0" smtClean="0"/>
              <a:t>Must be independently </a:t>
            </a:r>
            <a:r>
              <a:rPr lang="en-US" dirty="0" smtClean="0"/>
              <a:t>validated</a:t>
            </a:r>
          </a:p>
          <a:p>
            <a:r>
              <a:rPr lang="en-US" dirty="0" smtClean="0"/>
              <a:t>Reflects care from 1988 onwards (so today’s risk might be less)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76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082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7957" y="990600"/>
            <a:ext cx="811264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447925">
              <a:tabLst>
                <a:tab pos="274320" algn="l"/>
              </a:tabLst>
            </a:pPr>
            <a:endParaRPr lang="en-US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A data-driven cardiovascular risk equation includes 3 SLE factors (SLEDAI, LAC, C3)</a:t>
            </a:r>
          </a:p>
          <a:p>
            <a:pPr defTabSz="2447925">
              <a:tabLst>
                <a:tab pos="274320" algn="l"/>
              </a:tabLst>
            </a:pPr>
            <a:endParaRPr lang="en-US" sz="2400" dirty="0" smtClean="0"/>
          </a:p>
          <a:p>
            <a:pPr marL="285750" indent="-285750" defTabSz="2447925">
              <a:buFont typeface="Wingdings" pitchFamily="2" charset="2"/>
              <a:buChar char="q"/>
              <a:tabLst>
                <a:tab pos="274320" algn="l"/>
              </a:tabLst>
            </a:pPr>
            <a:r>
              <a:rPr lang="en-US" sz="2400" dirty="0" smtClean="0"/>
              <a:t>It includes 5 traditional CVRF</a:t>
            </a:r>
          </a:p>
          <a:p>
            <a:pPr lvl="1" defTabSz="2447925">
              <a:tabLst>
                <a:tab pos="274320" algn="l"/>
              </a:tabLst>
            </a:pPr>
            <a:r>
              <a:rPr lang="en-US" sz="2400" dirty="0" smtClean="0"/>
              <a:t>Blood pressure</a:t>
            </a:r>
          </a:p>
          <a:p>
            <a:pPr lvl="1" defTabSz="2447925">
              <a:tabLst>
                <a:tab pos="274320" algn="l"/>
              </a:tabLst>
            </a:pPr>
            <a:r>
              <a:rPr lang="en-US" sz="2400" dirty="0" smtClean="0"/>
              <a:t>Cholesterol &gt; 160</a:t>
            </a:r>
          </a:p>
          <a:p>
            <a:pPr lvl="1" defTabSz="2447925">
              <a:tabLst>
                <a:tab pos="274320" algn="l"/>
              </a:tabLst>
            </a:pPr>
            <a:r>
              <a:rPr lang="en-US" sz="2400" dirty="0" smtClean="0"/>
              <a:t>Smoking</a:t>
            </a:r>
          </a:p>
          <a:p>
            <a:pPr lvl="1" defTabSz="2447925">
              <a:tabLst>
                <a:tab pos="274320" algn="l"/>
              </a:tabLst>
            </a:pPr>
            <a:r>
              <a:rPr lang="en-US" sz="2400" dirty="0" smtClean="0"/>
              <a:t>Diabetes</a:t>
            </a:r>
          </a:p>
          <a:p>
            <a:pPr lvl="1" defTabSz="2447925">
              <a:tabLst>
                <a:tab pos="274320" algn="l"/>
              </a:tabLst>
            </a:pPr>
            <a:r>
              <a:rPr lang="en-US" sz="2400" dirty="0" smtClean="0"/>
              <a:t>BMI</a:t>
            </a:r>
          </a:p>
          <a:p>
            <a:pPr defTabSz="2447925">
              <a:tabLst>
                <a:tab pos="274320" algn="l"/>
              </a:tabLst>
            </a:pPr>
            <a:endParaRPr lang="en-US" sz="2400" dirty="0" smtClean="0"/>
          </a:p>
          <a:p>
            <a:pPr defTabSz="2447925">
              <a:tabLst>
                <a:tab pos="274320" algn="l"/>
              </a:tabLst>
            </a:pPr>
            <a:endParaRPr lang="en-US" sz="2400" dirty="0"/>
          </a:p>
          <a:p>
            <a:pPr marL="742950" lvl="1" indent="-285750" defTabSz="2447925">
              <a:buFont typeface="Courier New" pitchFamily="49" charset="0"/>
              <a:buChar char="o"/>
              <a:tabLst>
                <a:tab pos="274320" algn="l"/>
              </a:tabLs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16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nner_lef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676400"/>
            <a:ext cx="5499100" cy="1117600"/>
          </a:xfrm>
          <a:prstGeom prst="rect">
            <a:avLst/>
          </a:prstGeom>
        </p:spPr>
      </p:pic>
      <p:pic>
        <p:nvPicPr>
          <p:cNvPr id="9" name="Picture 8" descr="jhhlogo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4528" y="3276600"/>
            <a:ext cx="3937004" cy="994241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380460" y="4722619"/>
            <a:ext cx="6248400" cy="90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tabLst>
                <a:tab pos="2743200" algn="ctr"/>
                <a:tab pos="5486400" algn="r"/>
              </a:tabLst>
            </a:pPr>
            <a:r>
              <a:rPr lang="en-US" b="1" dirty="0">
                <a:latin typeface="Book Antiqua" pitchFamily="18" charset="0"/>
                <a:cs typeface="Times New Roman" pitchFamily="18" charset="0"/>
              </a:rPr>
              <a:t>The Institute for Clinical and Translational Research</a:t>
            </a:r>
            <a:endParaRPr lang="en-US" dirty="0"/>
          </a:p>
          <a:p>
            <a:pPr algn="ctr">
              <a:tabLst>
                <a:tab pos="2743200" algn="ctr"/>
                <a:tab pos="5486400" algn="r"/>
              </a:tabLst>
            </a:pPr>
            <a:r>
              <a:rPr lang="en-US" b="1" dirty="0">
                <a:latin typeface="Book Antiqua" pitchFamily="18" charset="0"/>
                <a:cs typeface="Times New Roman" pitchFamily="18" charset="0"/>
              </a:rPr>
              <a:t>Clinical Research </a:t>
            </a:r>
            <a:r>
              <a:rPr lang="en-US" b="1" dirty="0" smtClean="0">
                <a:latin typeface="Book Antiqua" pitchFamily="18" charset="0"/>
                <a:cs typeface="Times New Roman" pitchFamily="18" charset="0"/>
              </a:rPr>
              <a:t>Units</a:t>
            </a:r>
          </a:p>
          <a:p>
            <a:pPr algn="ctr">
              <a:tabLst>
                <a:tab pos="2743200" algn="ctr"/>
                <a:tab pos="5486400" algn="r"/>
              </a:tabLst>
            </a:pPr>
            <a:endParaRPr lang="en-US" sz="1200" b="1" dirty="0" smtClean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533400"/>
            <a:ext cx="5311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Supported by a Grant from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8681B-435C-4D37-8D40-25BD724EE75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24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References: Evidence-Based </a:t>
            </a:r>
            <a:r>
              <a:rPr lang="en-US" sz="3600" b="1" dirty="0"/>
              <a:t>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/>
              <a:t>Magder LS, Petri M. </a:t>
            </a:r>
            <a:r>
              <a:rPr lang="en-US" sz="2400" dirty="0"/>
              <a:t>Incidence of and risk factors for adverse cardiovascular events among patients with systemic lupus </a:t>
            </a:r>
            <a:r>
              <a:rPr lang="en-US" sz="2400" dirty="0" err="1" smtClean="0"/>
              <a:t>erythamatosus</a:t>
            </a:r>
            <a:r>
              <a:rPr lang="en-US" sz="2400" dirty="0" smtClean="0"/>
              <a:t>. American Journal of Epidemiology 2012; in press.</a:t>
            </a:r>
          </a:p>
          <a:p>
            <a:pPr>
              <a:buFont typeface="Wingdings" pitchFamily="2" charset="2"/>
              <a:buChar char="q"/>
            </a:pPr>
            <a:r>
              <a:rPr lang="en-US" sz="2200" dirty="0" smtClean="0"/>
              <a:t>Tattersall MC, </a:t>
            </a:r>
            <a:r>
              <a:rPr lang="en-US" sz="2200" dirty="0" err="1" smtClean="0"/>
              <a:t>Gangnon</a:t>
            </a:r>
            <a:r>
              <a:rPr lang="en-US" sz="2200" dirty="0" smtClean="0"/>
              <a:t> RE, </a:t>
            </a:r>
            <a:r>
              <a:rPr lang="en-US" sz="2200" dirty="0" err="1" smtClean="0"/>
              <a:t>Karmali</a:t>
            </a:r>
            <a:r>
              <a:rPr lang="en-US" sz="2200" dirty="0" smtClean="0"/>
              <a:t> KN, </a:t>
            </a:r>
            <a:r>
              <a:rPr lang="en-US" sz="2200" dirty="0" err="1" smtClean="0"/>
              <a:t>Keevil</a:t>
            </a:r>
            <a:r>
              <a:rPr lang="en-US" sz="2200" dirty="0" smtClean="0"/>
              <a:t> JG.  Women up, men down: The clinical impact of replacing the Framingham risk score with the Reynolds risk score in the United States Population. </a:t>
            </a:r>
            <a:r>
              <a:rPr lang="en-US" sz="2200" dirty="0" err="1" smtClean="0"/>
              <a:t>PLoS</a:t>
            </a:r>
            <a:r>
              <a:rPr lang="en-US" sz="2200" dirty="0" smtClean="0"/>
              <a:t> ONE 2012;7(9):e44347.</a:t>
            </a:r>
          </a:p>
          <a:p>
            <a:pPr>
              <a:buFont typeface="Wingdings" pitchFamily="2" charset="2"/>
              <a:buChar char="q"/>
            </a:pPr>
            <a:r>
              <a:rPr lang="en-US" sz="2200" dirty="0" err="1" smtClean="0"/>
              <a:t>Siontis</a:t>
            </a:r>
            <a:r>
              <a:rPr lang="en-US" sz="2200" dirty="0" smtClean="0"/>
              <a:t> GCM, </a:t>
            </a:r>
            <a:r>
              <a:rPr lang="en-US" sz="2200" dirty="0" err="1" smtClean="0"/>
              <a:t>Tzoulaki</a:t>
            </a:r>
            <a:r>
              <a:rPr lang="en-US" sz="2200" dirty="0" smtClean="0"/>
              <a:t> I, </a:t>
            </a:r>
            <a:r>
              <a:rPr lang="en-US" sz="2200" dirty="0" err="1" smtClean="0"/>
              <a:t>Siontis</a:t>
            </a:r>
            <a:r>
              <a:rPr lang="en-US" sz="2200" dirty="0" smtClean="0"/>
              <a:t> KC, Ioannidis JPA.  Comparisons of established risk prediction models for cardiovascular disease: systematic review. BMJ 2012;344:e3318.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60637"/>
            <a:ext cx="81534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700" dirty="0" smtClean="0"/>
              <a:t>To derive a formula which can provide an estimate of the risk that a patient with SLE will have an adverse cardiovascular event (CVE) within the next 10 years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b="1" dirty="0" smtClean="0"/>
              <a:t>General Population</a:t>
            </a:r>
            <a:br>
              <a:rPr lang="en-US" sz="3600" b="1" dirty="0" smtClean="0"/>
            </a:br>
            <a:r>
              <a:rPr lang="en-US" sz="3600" b="1" dirty="0" smtClean="0"/>
              <a:t>Cardiovascular Risk Equations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Framingham</a:t>
            </a:r>
          </a:p>
          <a:p>
            <a:pPr eaLnBrk="1" hangingPunct="1"/>
            <a:r>
              <a:rPr lang="en-US" smtClean="0"/>
              <a:t>Reynolds Risk</a:t>
            </a:r>
          </a:p>
          <a:p>
            <a:pPr eaLnBrk="1" hangingPunct="1"/>
            <a:r>
              <a:rPr lang="en-US" smtClean="0"/>
              <a:t>SCORE (European)</a:t>
            </a:r>
          </a:p>
          <a:p>
            <a:pPr eaLnBrk="1" hangingPunct="1"/>
            <a:r>
              <a:rPr lang="en-US" smtClean="0"/>
              <a:t>ASSIGN (Scottish)</a:t>
            </a:r>
          </a:p>
          <a:p>
            <a:pPr eaLnBrk="1" hangingPunct="1"/>
            <a:r>
              <a:rPr lang="en-US" smtClean="0"/>
              <a:t>PROCAM (Munster)</a:t>
            </a:r>
          </a:p>
          <a:p>
            <a:pPr eaLnBrk="1" hangingPunct="1"/>
            <a:r>
              <a:rPr lang="en-US" smtClean="0"/>
              <a:t>QRISK1, QRISK2 (UK)</a:t>
            </a:r>
          </a:p>
        </p:txBody>
      </p:sp>
    </p:spTree>
    <p:extLst>
      <p:ext uri="{BB962C8B-B14F-4D97-AF65-F5344CB8AC3E}">
        <p14:creationId xmlns:p14="http://schemas.microsoft.com/office/powerpoint/2010/main" val="195763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Comparison in the General Population:</a:t>
            </a:r>
            <a:br>
              <a:rPr lang="en-US" sz="3600" b="1" dirty="0" smtClean="0"/>
            </a:br>
            <a:r>
              <a:rPr lang="en-US" sz="3600" b="1" dirty="0" smtClean="0"/>
              <a:t>Optimism Bias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dirty="0" smtClean="0"/>
              <a:t>12 comparisons of a new model for the first time</a:t>
            </a:r>
          </a:p>
          <a:p>
            <a:pPr lvl="1"/>
            <a:r>
              <a:rPr lang="en-US" dirty="0" smtClean="0"/>
              <a:t>In all 12, the new model had a higher area under ROC curve than Framingham</a:t>
            </a:r>
          </a:p>
          <a:p>
            <a:pPr lvl="1"/>
            <a:r>
              <a:rPr lang="en-US" dirty="0" smtClean="0"/>
              <a:t>But the relative improvement exceeded 5% for only ONE model</a:t>
            </a:r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685800" y="6229350"/>
            <a:ext cx="369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Siontis et al. </a:t>
            </a:r>
            <a:r>
              <a:rPr lang="en-US" i="1"/>
              <a:t>BMJ</a:t>
            </a:r>
            <a:r>
              <a:rPr lang="en-US"/>
              <a:t> 2012;344:e3318</a:t>
            </a:r>
          </a:p>
        </p:txBody>
      </p:sp>
    </p:spTree>
    <p:extLst>
      <p:ext uri="{BB962C8B-B14F-4D97-AF65-F5344CB8AC3E}">
        <p14:creationId xmlns:p14="http://schemas.microsoft.com/office/powerpoint/2010/main" val="1811688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smtClean="0"/>
              <a:t>Women Up, Men Down:  The Clinical Impact of Replacing the Framingham Risk Score with the Reynolds Risk Score in the United States Population</a:t>
            </a:r>
          </a:p>
        </p:txBody>
      </p:sp>
      <p:sp>
        <p:nvSpPr>
          <p:cNvPr id="2355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mtClean="0"/>
              <a:t>Matthew C. Tattersall, Ronald E. Gangnon, Kunal N. Karmali, Jon G. Keevil</a:t>
            </a:r>
          </a:p>
          <a:p>
            <a:r>
              <a:rPr lang="en-US" smtClean="0"/>
              <a:t>PLoS ONE 7(9):e44347, doi:10.1371/journal.pone.0044347</a:t>
            </a:r>
          </a:p>
        </p:txBody>
      </p:sp>
    </p:spTree>
    <p:extLst>
      <p:ext uri="{BB962C8B-B14F-4D97-AF65-F5344CB8AC3E}">
        <p14:creationId xmlns:p14="http://schemas.microsoft.com/office/powerpoint/2010/main" val="2820924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Rheumatoid Arthritis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Risk score models should be adapted for patients with RA by introducing a 1.5 multiplication factor.  This multiplication factor should be used when the patient with RA meets two of the following three criteria:</a:t>
            </a:r>
          </a:p>
          <a:p>
            <a:pPr lvl="1"/>
            <a:r>
              <a:rPr lang="en-US" smtClean="0"/>
              <a:t>Disease duration of more than 10 years</a:t>
            </a:r>
          </a:p>
          <a:p>
            <a:pPr lvl="1"/>
            <a:r>
              <a:rPr lang="en-US" smtClean="0"/>
              <a:t>RF or anti-CCP positivity</a:t>
            </a:r>
          </a:p>
          <a:p>
            <a:pPr lvl="1"/>
            <a:r>
              <a:rPr lang="en-US" smtClean="0"/>
              <a:t>Presence of certain extra-articular manifestations</a:t>
            </a:r>
          </a:p>
        </p:txBody>
      </p:sp>
      <p:sp>
        <p:nvSpPr>
          <p:cNvPr id="24580" name="TextBox 2"/>
          <p:cNvSpPr txBox="1">
            <a:spLocks noChangeArrowheads="1"/>
          </p:cNvSpPr>
          <p:nvPr/>
        </p:nvSpPr>
        <p:spPr bwMode="auto">
          <a:xfrm>
            <a:off x="685800" y="6229350"/>
            <a:ext cx="4903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Peters et al. </a:t>
            </a:r>
            <a:r>
              <a:rPr lang="en-US" i="1" dirty="0"/>
              <a:t>Ann Rheum Dis</a:t>
            </a:r>
            <a:r>
              <a:rPr lang="en-US" dirty="0"/>
              <a:t> 2010;69:325-331</a:t>
            </a:r>
          </a:p>
        </p:txBody>
      </p:sp>
    </p:spTree>
    <p:extLst>
      <p:ext uri="{BB962C8B-B14F-4D97-AF65-F5344CB8AC3E}">
        <p14:creationId xmlns:p14="http://schemas.microsoft.com/office/powerpoint/2010/main" val="2892825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Background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09800"/>
            <a:ext cx="76962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Patients with SLE are at 2.66-fold higher risk for cardiovascular events than the general population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Magder </a:t>
            </a:r>
            <a:r>
              <a:rPr lang="en-US" dirty="0"/>
              <a:t>LS et al. Am J </a:t>
            </a:r>
            <a:r>
              <a:rPr lang="en-US" dirty="0" err="1"/>
              <a:t>Epi</a:t>
            </a:r>
            <a:r>
              <a:rPr lang="en-US" dirty="0"/>
              <a:t> 2012.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5547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25219</TotalTime>
  <Words>1283</Words>
  <Application>Microsoft Office PowerPoint</Application>
  <PresentationFormat>On-screen Show (4:3)</PresentationFormat>
  <Paragraphs>381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SLE Cardiovascular Risk Equation </vt:lpstr>
      <vt:lpstr>Disclosures</vt:lpstr>
      <vt:lpstr>References: Evidence-Based Medicine</vt:lpstr>
      <vt:lpstr>Objective</vt:lpstr>
      <vt:lpstr>General Population Cardiovascular Risk Equations</vt:lpstr>
      <vt:lpstr>Comparison in the General Population: Optimism Bias</vt:lpstr>
      <vt:lpstr>Women Up, Men Down:  The Clinical Impact of Replacing the Framingham Risk Score with the Reynolds Risk Score in the United States Population</vt:lpstr>
      <vt:lpstr>Rheumatoid Arthritis</vt:lpstr>
      <vt:lpstr>Background</vt:lpstr>
      <vt:lpstr>Predictors of Progression in Atherosclerosis (LAPS) (Multivariate analysis)</vt:lpstr>
      <vt:lpstr>Coronary Calcium in MESA vs SLE</vt:lpstr>
      <vt:lpstr>hsCRP in SLE</vt:lpstr>
      <vt:lpstr>Study Design</vt:lpstr>
      <vt:lpstr>Definition of Cardiovascular Events</vt:lpstr>
      <vt:lpstr>Statistical Methods</vt:lpstr>
      <vt:lpstr>Characteristics of Patients Used to Derive the Risk Score</vt:lpstr>
      <vt:lpstr>Events Observed</vt:lpstr>
      <vt:lpstr>Model Results</vt:lpstr>
      <vt:lpstr>Calculation of 10-year Risk</vt:lpstr>
      <vt:lpstr>50 year old man with BMI 23, high SBP</vt:lpstr>
      <vt:lpstr>Point-based Risk Assessment</vt:lpstr>
      <vt:lpstr>Comparison with Framingham Formula</vt:lpstr>
      <vt:lpstr>Limitations</vt:lpstr>
      <vt:lpstr>Conclusion</vt:lpstr>
      <vt:lpstr>PowerPoint Presentation</vt:lpstr>
    </vt:vector>
  </TitlesOfParts>
  <Company>JHU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2012ACR</dc:title>
  <dc:creator>Hong Fang</dc:creator>
  <cp:lastModifiedBy>Daniel Goldman</cp:lastModifiedBy>
  <cp:revision>404</cp:revision>
  <cp:lastPrinted>2012-10-17T18:03:39Z</cp:lastPrinted>
  <dcterms:created xsi:type="dcterms:W3CDTF">2011-05-10T00:12:45Z</dcterms:created>
  <dcterms:modified xsi:type="dcterms:W3CDTF">2012-11-01T00:52:31Z</dcterms:modified>
</cp:coreProperties>
</file>