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57" r:id="rId2"/>
    <p:sldId id="287" r:id="rId3"/>
    <p:sldId id="317" r:id="rId4"/>
    <p:sldId id="319" r:id="rId5"/>
    <p:sldId id="318" r:id="rId6"/>
    <p:sldId id="309" r:id="rId7"/>
    <p:sldId id="310" r:id="rId8"/>
    <p:sldId id="315" r:id="rId9"/>
    <p:sldId id="307" r:id="rId10"/>
    <p:sldId id="320" r:id="rId11"/>
    <p:sldId id="313" r:id="rId12"/>
    <p:sldId id="316" r:id="rId13"/>
    <p:sldId id="312" r:id="rId14"/>
    <p:sldId id="311" r:id="rId15"/>
    <p:sldId id="314" r:id="rId16"/>
    <p:sldId id="297" r:id="rId17"/>
    <p:sldId id="308" r:id="rId18"/>
  </p:sldIdLst>
  <p:sldSz cx="9144000" cy="6858000" type="screen4x3"/>
  <p:notesSz cx="6797675" cy="99282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  <a:srgbClr val="FF7C80"/>
    <a:srgbClr val="6D009D"/>
    <a:srgbClr val="CC66FF"/>
    <a:srgbClr val="FF5050"/>
    <a:srgbClr val="FFCCCC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88335" autoAdjust="0"/>
  </p:normalViewPr>
  <p:slideViewPr>
    <p:cSldViewPr>
      <p:cViewPr>
        <p:scale>
          <a:sx n="70" d="100"/>
          <a:sy n="70" d="100"/>
        </p:scale>
        <p:origin x="-516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2040" y="-8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42.emf"/><Relationship Id="rId1" Type="http://schemas.openxmlformats.org/officeDocument/2006/relationships/image" Target="../media/image41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44.emf"/><Relationship Id="rId1" Type="http://schemas.openxmlformats.org/officeDocument/2006/relationships/image" Target="../media/image43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0E33AE-C030-4A9C-BE12-9F20BDE1A655}" type="datetimeFigureOut">
              <a:rPr lang="en-GB" smtClean="0"/>
              <a:t>19/04/2013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DF5130-D633-4F27-BA54-1D317D6EDD3D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65921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8585E439-6430-4794-884B-6CA8F05AE795}" type="datetimeFigureOut">
              <a:rPr lang="en-GB"/>
              <a:pPr>
                <a:defRPr/>
              </a:pPr>
              <a:t>19/04/2013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83547F03-F6C5-4197-983E-ABB4C2BD04E9}" type="slidenum">
              <a:rPr lang="en-GB"/>
              <a:pPr>
                <a:defRPr/>
              </a:pPr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63623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Reference:</a:t>
            </a:r>
          </a:p>
          <a:p>
            <a:endParaRPr lang="en-GB" dirty="0" smtClean="0"/>
          </a:p>
          <a:p>
            <a:r>
              <a:rPr lang="en-GB" dirty="0" smtClean="0"/>
              <a:t>El-</a:t>
            </a:r>
            <a:r>
              <a:rPr lang="en-GB" dirty="0" err="1" smtClean="0"/>
              <a:t>Magadmi</a:t>
            </a:r>
            <a:r>
              <a:rPr lang="en-GB" dirty="0" smtClean="0"/>
              <a:t> M, </a:t>
            </a:r>
            <a:r>
              <a:rPr lang="en-GB" dirty="0" err="1" smtClean="0"/>
              <a:t>Bodill</a:t>
            </a:r>
            <a:r>
              <a:rPr lang="en-GB" dirty="0" smtClean="0"/>
              <a:t> H, Ahmad Y, et al. Systemic lupus erythematosus: an independent risk factor for endothelial dysfunction in women. Circulation. 2004;110:399–404.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167AF8-9F24-4FED-8FD1-D72889CEFFAE}" type="slidenum">
              <a:rPr lang="en-GB" smtClean="0"/>
              <a:pPr/>
              <a:t>2</a:t>
            </a:fld>
            <a:endParaRPr lang="en-GB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47F03-F6C5-4197-983E-ABB4C2BD04E9}" type="slidenum">
              <a:rPr lang="en-GB" smtClean="0"/>
              <a:pPr>
                <a:defRPr/>
              </a:pPr>
              <a:t>8</a:t>
            </a:fld>
            <a:endParaRPr lang="en-GB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 smtClean="0"/>
              <a:t>Early published work suggests that CACs are fewer and dysfunctional in SLE and that this may be mediated – in part – by IFN.  Is it not known whether IFN-blockade could improve vascular function.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 dirty="0" smtClean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 smtClean="0"/>
              <a:t>Approach: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 dirty="0" smtClean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 smtClean="0"/>
              <a:t>Models allows effects of vitamin D to be studies in forward (IFN-mediated) and reverse (SLE) models of CAC function </a:t>
            </a:r>
            <a:r>
              <a:rPr lang="en-GB" i="1" dirty="0" smtClean="0"/>
              <a:t>ex vivo </a:t>
            </a:r>
            <a:r>
              <a:rPr lang="en-GB" dirty="0" smtClean="0"/>
              <a:t>with respect to: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 dirty="0" smtClean="0"/>
          </a:p>
          <a:p>
            <a:pPr marL="228600" indent="-2286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en-GB" dirty="0" smtClean="0"/>
              <a:t>Cell survival – Persistence of CACs </a:t>
            </a:r>
            <a:r>
              <a:rPr lang="en-GB" i="1" dirty="0" smtClean="0"/>
              <a:t>in vitro  </a:t>
            </a:r>
            <a:r>
              <a:rPr lang="en-GB" dirty="0" smtClean="0"/>
              <a:t>at day 7</a:t>
            </a:r>
          </a:p>
          <a:p>
            <a:pPr marL="228600" indent="-2286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en-GB" dirty="0" smtClean="0"/>
              <a:t>Migration to vascular damage – </a:t>
            </a:r>
            <a:r>
              <a:rPr lang="en-GB" dirty="0" err="1" smtClean="0"/>
              <a:t>Transwell</a:t>
            </a:r>
            <a:r>
              <a:rPr lang="en-GB" dirty="0" smtClean="0"/>
              <a:t> migration of CACs towards SDF-1</a:t>
            </a:r>
          </a:p>
          <a:p>
            <a:pPr marL="228600" indent="-2286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en-GB" dirty="0" smtClean="0"/>
              <a:t>Adhesion to endothelium – </a:t>
            </a:r>
            <a:r>
              <a:rPr lang="en-GB" dirty="0" err="1" smtClean="0"/>
              <a:t>Endothelium</a:t>
            </a:r>
            <a:r>
              <a:rPr lang="en-GB" dirty="0" smtClean="0"/>
              <a:t> adhesion assays</a:t>
            </a:r>
          </a:p>
          <a:p>
            <a:pPr marL="228600" indent="-2286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en-GB" dirty="0" smtClean="0"/>
              <a:t>Angiogenic function – Matrigel tubule assays and angiogenic factor production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 i="1" dirty="0" smtClean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 dirty="0" smtClean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 dirty="0"/>
          </a:p>
        </p:txBody>
      </p:sp>
      <p:sp>
        <p:nvSpPr>
          <p:cNvPr id="4403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5F1E3DA-53DD-445B-9944-6B3E32F1211B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TUOM_4COL_cropped_300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0975" y="0"/>
            <a:ext cx="2266950" cy="1947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0" descr="Arthritis-Research-uk-logo"/>
          <p:cNvPicPr>
            <a:picLocks noChangeAspect="1" noChangeArrowheads="1"/>
          </p:cNvPicPr>
          <p:nvPr userDrawn="1"/>
        </p:nvPicPr>
        <p:blipFill>
          <a:blip r:embed="rId3" cstate="print"/>
          <a:srcRect b="31271"/>
          <a:stretch>
            <a:fillRect/>
          </a:stretch>
        </p:blipFill>
        <p:spPr bwMode="auto">
          <a:xfrm>
            <a:off x="6799263" y="6165850"/>
            <a:ext cx="230981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 algn="ctr">
              <a:defRPr>
                <a:solidFill>
                  <a:srgbClr val="00206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b="1">
                <a:solidFill>
                  <a:srgbClr val="002060"/>
                </a:solidFill>
              </a:defRPr>
            </a:lvl1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34E3A9-FE5D-4A8B-83E8-9F021DB9E13F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B9A617-7C0D-4F09-83D4-9A510D20196B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5A2B92-7348-488F-919C-0DAA7BA12A78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8856984" cy="764704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980728"/>
            <a:ext cx="8856984" cy="5616624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EF4322-C2C9-4DE4-B99E-79DDF38CC7D3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236639-513F-4FCB-8AD7-97BBC4DEFF5A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178F8A-8021-4570-B71B-6131C7FBE2BA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DC1EC1-C1B7-418C-A1B1-3227FA42D165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983C27-63CC-4CAF-A4D4-0004B571683D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46BD00-CA3B-472D-96F2-CD31C342C397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E7A67B-740D-4B54-9E2D-8F3F9A8A4AC7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24F1EB-810D-4209-93F4-7FB1BDA8302B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9388" y="188913"/>
            <a:ext cx="8569325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79388" y="1196975"/>
            <a:ext cx="8569325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C3F5A31B-9EBD-4042-BD30-7EBE56745EA1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33" r:id="rId2"/>
    <p:sldLayoutId id="2147483734" r:id="rId3"/>
    <p:sldLayoutId id="2147483735" r:id="rId4"/>
    <p:sldLayoutId id="2147483736" r:id="rId5"/>
    <p:sldLayoutId id="2147483737" r:id="rId6"/>
    <p:sldLayoutId id="2147483738" r:id="rId7"/>
    <p:sldLayoutId id="2147483739" r:id="rId8"/>
    <p:sldLayoutId id="2147483740" r:id="rId9"/>
    <p:sldLayoutId id="2147483741" r:id="rId10"/>
    <p:sldLayoutId id="21474837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2060"/>
          </a:solidFill>
          <a:latin typeface="Calibri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2060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2060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2060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2060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rgbClr val="002060"/>
          </a:solidFill>
          <a:latin typeface="Calibri" pitchFamily="34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rgbClr val="002060"/>
          </a:solidFill>
          <a:latin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rgbClr val="002060"/>
          </a:solidFill>
          <a:latin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rgbClr val="002060"/>
          </a:solidFill>
          <a:latin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400">
          <a:solidFill>
            <a:srgbClr val="002060"/>
          </a:solidFill>
          <a:latin typeface="Calibri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7" Type="http://schemas.openxmlformats.org/officeDocument/2006/relationships/image" Target="../media/image40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42.e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41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44.e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43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7" Type="http://schemas.openxmlformats.org/officeDocument/2006/relationships/image" Target="../media/image50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51.e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3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52.e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gif"/><Relationship Id="rId2" Type="http://schemas.openxmlformats.org/officeDocument/2006/relationships/hyperlink" Target="http://www.mrc.ac.uk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jpeg"/><Relationship Id="rId4" Type="http://schemas.openxmlformats.org/officeDocument/2006/relationships/hyperlink" Target="http://www.manchesterbrc.org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7.jpeg"/><Relationship Id="rId7" Type="http://schemas.openxmlformats.org/officeDocument/2006/relationships/image" Target="../media/image6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9.jpeg"/><Relationship Id="rId10" Type="http://schemas.openxmlformats.org/officeDocument/2006/relationships/image" Target="../media/image12.jpeg"/><Relationship Id="rId4" Type="http://schemas.openxmlformats.org/officeDocument/2006/relationships/image" Target="../media/image8.jpeg"/><Relationship Id="rId9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13" Type="http://schemas.openxmlformats.org/officeDocument/2006/relationships/image" Target="../media/image24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12" Type="http://schemas.openxmlformats.org/officeDocument/2006/relationships/image" Target="../media/image23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11" Type="http://schemas.openxmlformats.org/officeDocument/2006/relationships/image" Target="../media/image22.jpeg"/><Relationship Id="rId5" Type="http://schemas.openxmlformats.org/officeDocument/2006/relationships/image" Target="../media/image16.jpeg"/><Relationship Id="rId10" Type="http://schemas.openxmlformats.org/officeDocument/2006/relationships/image" Target="../media/image21.jpeg"/><Relationship Id="rId4" Type="http://schemas.openxmlformats.org/officeDocument/2006/relationships/image" Target="../media/image15.jpeg"/><Relationship Id="rId9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Relationship Id="rId9" Type="http://schemas.openxmlformats.org/officeDocument/2006/relationships/image" Target="../media/image3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1560" y="1844824"/>
            <a:ext cx="7920880" cy="1655762"/>
          </a:xfrm>
        </p:spPr>
        <p:txBody>
          <a:bodyPr/>
          <a:lstStyle/>
          <a:p>
            <a:pPr eaLnBrk="1" hangingPunct="1"/>
            <a:r>
              <a:rPr lang="en-GB" b="0" dirty="0" smtClean="0"/>
              <a:t>Interferon-alpha May Impair Endothelial Repair Mechanisms in Patients with SLE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03648" y="3861048"/>
            <a:ext cx="6400800" cy="2088232"/>
          </a:xfrm>
        </p:spPr>
        <p:txBody>
          <a:bodyPr/>
          <a:lstStyle/>
          <a:p>
            <a:pPr eaLnBrk="1" hangingPunct="1"/>
            <a:r>
              <a:rPr lang="en-GB" sz="2800" b="0" dirty="0" smtClean="0"/>
              <a:t>John Reynolds</a:t>
            </a:r>
          </a:p>
          <a:p>
            <a:pPr eaLnBrk="1" hangingPunct="1"/>
            <a:r>
              <a:rPr lang="en-GB" sz="2800" b="0" dirty="0" smtClean="0"/>
              <a:t>MRC Clinical Research Fellow</a:t>
            </a:r>
          </a:p>
          <a:p>
            <a:pPr eaLnBrk="1" hangingPunct="1"/>
            <a:r>
              <a:rPr lang="en-GB" sz="2800" b="0" dirty="0" smtClean="0"/>
              <a:t>University of Manchester, UK</a:t>
            </a:r>
          </a:p>
        </p:txBody>
      </p:sp>
      <p:sp>
        <p:nvSpPr>
          <p:cNvPr id="7" name="Rectangle 6"/>
          <p:cNvSpPr/>
          <p:nvPr/>
        </p:nvSpPr>
        <p:spPr>
          <a:xfrm>
            <a:off x="6300192" y="5733256"/>
            <a:ext cx="2843808" cy="11247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CAC Survival </a:t>
            </a:r>
            <a:r>
              <a:rPr lang="en-GB" i="1" dirty="0" smtClean="0"/>
              <a:t>in vitro</a:t>
            </a:r>
            <a:endParaRPr lang="en-GB" i="1" dirty="0"/>
          </a:p>
        </p:txBody>
      </p:sp>
      <p:sp>
        <p:nvSpPr>
          <p:cNvPr id="4" name="TextBox 3"/>
          <p:cNvSpPr txBox="1"/>
          <p:nvPr/>
        </p:nvSpPr>
        <p:spPr>
          <a:xfrm>
            <a:off x="251520" y="6300028"/>
            <a:ext cx="61870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800" b="1" dirty="0" smtClean="0">
                <a:solidFill>
                  <a:srgbClr val="002060"/>
                </a:solidFill>
                <a:latin typeface="Calibri" pitchFamily="34" charset="0"/>
              </a:rPr>
              <a:t>* IFN</a:t>
            </a:r>
            <a:r>
              <a:rPr lang="el-GR" sz="1800" b="1" dirty="0" smtClean="0">
                <a:solidFill>
                  <a:srgbClr val="002060"/>
                </a:solidFill>
                <a:latin typeface="Calibri" pitchFamily="34" charset="0"/>
              </a:rPr>
              <a:t>α</a:t>
            </a:r>
            <a:r>
              <a:rPr lang="en-GB" sz="1800" b="1" dirty="0" smtClean="0">
                <a:solidFill>
                  <a:srgbClr val="002060"/>
                </a:solidFill>
                <a:latin typeface="Calibri" pitchFamily="34" charset="0"/>
              </a:rPr>
              <a:t>2b 0.1ng/ml used for subsequent functional experiments</a:t>
            </a:r>
            <a:endParaRPr lang="en-GB" sz="1800" b="1" dirty="0">
              <a:solidFill>
                <a:srgbClr val="002060"/>
              </a:solidFill>
              <a:latin typeface="Calibri" pitchFamily="34" charset="0"/>
            </a:endParaRPr>
          </a:p>
        </p:txBody>
      </p:sp>
      <p:graphicFrame>
        <p:nvGraphicFramePr>
          <p:cNvPr id="84994" name="Object 2"/>
          <p:cNvGraphicFramePr>
            <a:graphicFrameLocks noGrp="1" noChangeAspect="1"/>
          </p:cNvGraphicFramePr>
          <p:nvPr>
            <p:ph idx="1"/>
          </p:nvPr>
        </p:nvGraphicFramePr>
        <p:xfrm>
          <a:off x="2843807" y="1568815"/>
          <a:ext cx="6300193" cy="44524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996" name="Prism 6" r:id="rId3" imgW="6354595" imgH="4491481" progId="Prism6.Document">
                  <p:embed/>
                </p:oleObj>
              </mc:Choice>
              <mc:Fallback>
                <p:oleObj name="Prism 6" r:id="rId3" imgW="6354595" imgH="4491481" progId="Prism6.Document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807" y="1568815"/>
                        <a:ext cx="6300193" cy="445247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868144" y="4149080"/>
            <a:ext cx="360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>
                <a:solidFill>
                  <a:srgbClr val="002060"/>
                </a:solidFill>
                <a:latin typeface="Calibri" pitchFamily="34" charset="0"/>
              </a:rPr>
              <a:t>*</a:t>
            </a:r>
            <a:endParaRPr lang="en-GB" dirty="0"/>
          </a:p>
        </p:txBody>
      </p:sp>
      <p:grpSp>
        <p:nvGrpSpPr>
          <p:cNvPr id="14" name="Group 13"/>
          <p:cNvGrpSpPr/>
          <p:nvPr/>
        </p:nvGrpSpPr>
        <p:grpSpPr>
          <a:xfrm>
            <a:off x="251520" y="1556792"/>
            <a:ext cx="2163919" cy="4392488"/>
            <a:chOff x="3440832" y="1268759"/>
            <a:chExt cx="2163919" cy="4392488"/>
          </a:xfrm>
        </p:grpSpPr>
        <p:pic>
          <p:nvPicPr>
            <p:cNvPr id="15" name="Picture 14" descr="50ngimage.jpg"/>
            <p:cNvPicPr>
              <a:picLocks noChangeAspect="1"/>
            </p:cNvPicPr>
            <p:nvPr/>
          </p:nvPicPr>
          <p:blipFill>
            <a:blip r:embed="rId5" cstate="print"/>
            <a:srcRect b="10195"/>
            <a:stretch>
              <a:fillRect/>
            </a:stretch>
          </p:blipFill>
          <p:spPr>
            <a:xfrm>
              <a:off x="3440832" y="4149079"/>
              <a:ext cx="2160240" cy="1512168"/>
            </a:xfrm>
            <a:prstGeom prst="rect">
              <a:avLst/>
            </a:prstGeom>
          </p:spPr>
        </p:pic>
        <p:pic>
          <p:nvPicPr>
            <p:cNvPr id="16" name="Picture 15" descr="controlimage.jpg"/>
            <p:cNvPicPr>
              <a:picLocks noChangeAspect="1"/>
            </p:cNvPicPr>
            <p:nvPr/>
          </p:nvPicPr>
          <p:blipFill>
            <a:blip r:embed="rId6" cstate="print"/>
            <a:srcRect b="13636"/>
            <a:stretch>
              <a:fillRect/>
            </a:stretch>
          </p:blipFill>
          <p:spPr>
            <a:xfrm>
              <a:off x="3440832" y="1268760"/>
              <a:ext cx="2163919" cy="1368151"/>
            </a:xfrm>
            <a:prstGeom prst="rect">
              <a:avLst/>
            </a:prstGeom>
          </p:spPr>
        </p:pic>
        <p:pic>
          <p:nvPicPr>
            <p:cNvPr id="17" name="Picture 16" descr="1ngimage.jpg"/>
            <p:cNvPicPr>
              <a:picLocks noChangeAspect="1"/>
            </p:cNvPicPr>
            <p:nvPr/>
          </p:nvPicPr>
          <p:blipFill>
            <a:blip r:embed="rId7" cstate="print"/>
            <a:srcRect b="13636"/>
            <a:stretch>
              <a:fillRect/>
            </a:stretch>
          </p:blipFill>
          <p:spPr>
            <a:xfrm>
              <a:off x="3440832" y="2708919"/>
              <a:ext cx="2163919" cy="1368152"/>
            </a:xfrm>
            <a:prstGeom prst="rect">
              <a:avLst/>
            </a:prstGeom>
          </p:spPr>
        </p:pic>
        <p:cxnSp>
          <p:nvCxnSpPr>
            <p:cNvPr id="18" name="Straight Connector 17"/>
            <p:cNvCxnSpPr/>
            <p:nvPr/>
          </p:nvCxnSpPr>
          <p:spPr>
            <a:xfrm flipH="1">
              <a:off x="5097016" y="3933055"/>
              <a:ext cx="360040" cy="0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flipH="1">
              <a:off x="5097016" y="2492895"/>
              <a:ext cx="360040" cy="0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5097016" y="5517231"/>
              <a:ext cx="360040" cy="0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Box 20"/>
            <p:cNvSpPr txBox="1"/>
            <p:nvPr/>
          </p:nvSpPr>
          <p:spPr>
            <a:xfrm>
              <a:off x="3440832" y="1268759"/>
              <a:ext cx="11521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800" b="1" dirty="0" smtClean="0">
                  <a:solidFill>
                    <a:schemeClr val="bg1"/>
                  </a:solidFill>
                  <a:latin typeface="Calibri" pitchFamily="34" charset="0"/>
                </a:rPr>
                <a:t>Untreated</a:t>
              </a:r>
              <a:endParaRPr lang="en-GB" sz="1800" b="1" dirty="0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3440832" y="2708919"/>
              <a:ext cx="11521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800" b="1" dirty="0" smtClean="0">
                  <a:solidFill>
                    <a:schemeClr val="bg1"/>
                  </a:solidFill>
                  <a:latin typeface="Calibri" pitchFamily="34" charset="0"/>
                </a:rPr>
                <a:t>1ng/ml</a:t>
              </a:r>
              <a:endParaRPr lang="en-GB" sz="1800" b="1" dirty="0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440832" y="4149079"/>
              <a:ext cx="11521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800" b="1" dirty="0" smtClean="0">
                  <a:solidFill>
                    <a:schemeClr val="bg1"/>
                  </a:solidFill>
                  <a:latin typeface="Calibri" pitchFamily="34" charset="0"/>
                </a:rPr>
                <a:t>50ng/ml</a:t>
              </a:r>
              <a:endParaRPr lang="en-GB" sz="1800" b="1" dirty="0">
                <a:solidFill>
                  <a:schemeClr val="bg1"/>
                </a:solidFill>
                <a:latin typeface="Calibri" pitchFamily="34" charset="0"/>
              </a:endParaRP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179512" y="980728"/>
            <a:ext cx="41382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800" b="1" dirty="0" smtClean="0">
                <a:solidFill>
                  <a:srgbClr val="002060"/>
                </a:solidFill>
                <a:latin typeface="Calibri" pitchFamily="34" charset="0"/>
              </a:rPr>
              <a:t>Quantification LDL+ cells in random fields</a:t>
            </a:r>
            <a:endParaRPr lang="en-GB" sz="1800" b="1" dirty="0">
              <a:solidFill>
                <a:srgbClr val="00206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Migration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CAC migration towards SDF-1 (100ng/ml) in modified Boyden chambers</a:t>
            </a:r>
            <a:endParaRPr lang="en-GB" dirty="0"/>
          </a:p>
        </p:txBody>
      </p:sp>
      <p:graphicFrame>
        <p:nvGraphicFramePr>
          <p:cNvPr id="71683" name="Object 3"/>
          <p:cNvGraphicFramePr>
            <a:graphicFrameLocks noChangeAspect="1"/>
          </p:cNvGraphicFramePr>
          <p:nvPr/>
        </p:nvGraphicFramePr>
        <p:xfrm>
          <a:off x="4427984" y="2784275"/>
          <a:ext cx="4530234" cy="35236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87" name="Prism 6" r:id="rId3" imgW="4880199" imgH="3796384" progId="Prism6.Document">
                  <p:embed/>
                </p:oleObj>
              </mc:Choice>
              <mc:Fallback>
                <p:oleObj name="Prism 6" r:id="rId3" imgW="4880199" imgH="3796384" progId="Prism6.Document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27984" y="2784275"/>
                        <a:ext cx="4530234" cy="352368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684" name="Object 4"/>
          <p:cNvGraphicFramePr>
            <a:graphicFrameLocks noChangeAspect="1"/>
          </p:cNvGraphicFramePr>
          <p:nvPr/>
        </p:nvGraphicFramePr>
        <p:xfrm>
          <a:off x="187325" y="2834282"/>
          <a:ext cx="4425950" cy="3475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88" name="Prism 6" r:id="rId5" imgW="4776480" imgH="3750644" progId="Prism6.Document">
                  <p:embed/>
                </p:oleObj>
              </mc:Choice>
              <mc:Fallback>
                <p:oleObj name="Prism 6" r:id="rId5" imgW="4776480" imgH="3750644" progId="Prism6.Document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7325" y="2834282"/>
                        <a:ext cx="4425950" cy="3475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79512" y="2348880"/>
            <a:ext cx="38519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800" b="1" dirty="0" smtClean="0">
                <a:solidFill>
                  <a:srgbClr val="002060"/>
                </a:solidFill>
                <a:latin typeface="Calibri" pitchFamily="34" charset="0"/>
              </a:rPr>
              <a:t>Migration Significantly Impaired in SLE</a:t>
            </a:r>
            <a:endParaRPr lang="en-GB" sz="1800" b="1" dirty="0">
              <a:solidFill>
                <a:srgbClr val="00206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Adhesion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Fluorescent-labelled CACs allowed to adhere for TNF</a:t>
            </a:r>
            <a:r>
              <a:rPr lang="el-GR" dirty="0" smtClean="0"/>
              <a:t>α</a:t>
            </a:r>
            <a:r>
              <a:rPr lang="en-GB" dirty="0" smtClean="0"/>
              <a:t>-activated aortic endothelium for 1 hour</a:t>
            </a:r>
          </a:p>
          <a:p>
            <a:r>
              <a:rPr lang="en-GB" dirty="0" smtClean="0"/>
              <a:t>Cells enumerated in random fields</a:t>
            </a:r>
            <a:endParaRPr lang="en-GB" dirty="0"/>
          </a:p>
        </p:txBody>
      </p:sp>
      <p:graphicFrame>
        <p:nvGraphicFramePr>
          <p:cNvPr id="58370" name="Object 2"/>
          <p:cNvGraphicFramePr>
            <a:graphicFrameLocks noChangeAspect="1"/>
          </p:cNvGraphicFramePr>
          <p:nvPr/>
        </p:nvGraphicFramePr>
        <p:xfrm>
          <a:off x="179512" y="2780928"/>
          <a:ext cx="4579937" cy="3586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74" name="Prism 6" r:id="rId3" imgW="4579846" imgH="3586054" progId="Prism6.Document">
                  <p:embed/>
                </p:oleObj>
              </mc:Choice>
              <mc:Fallback>
                <p:oleObj name="Prism 6" r:id="rId3" imgW="4579846" imgH="3586054" progId="Prism6.Document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512" y="2780928"/>
                        <a:ext cx="4579937" cy="3586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371" name="Object 3"/>
          <p:cNvGraphicFramePr>
            <a:graphicFrameLocks noChangeAspect="1"/>
          </p:cNvGraphicFramePr>
          <p:nvPr/>
        </p:nvGraphicFramePr>
        <p:xfrm>
          <a:off x="4562475" y="2785641"/>
          <a:ext cx="4581525" cy="3595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75" name="Prism 6" r:id="rId5" imgW="4581286" imgH="3595058" progId="Prism6.Document">
                  <p:embed/>
                </p:oleObj>
              </mc:Choice>
              <mc:Fallback>
                <p:oleObj name="Prism 6" r:id="rId5" imgW="4581286" imgH="3595058" progId="Prism6.Document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62475" y="2785641"/>
                        <a:ext cx="4581525" cy="35956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Development of Angiogenesis Assay</a:t>
            </a:r>
            <a:endParaRPr lang="en-GB" dirty="0"/>
          </a:p>
        </p:txBody>
      </p:sp>
      <p:pic>
        <p:nvPicPr>
          <p:cNvPr id="5" name="Content Placeholder 3" descr="P1010033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grayscl/>
          </a:blip>
          <a:srcRect l="6321"/>
          <a:stretch>
            <a:fillRect/>
          </a:stretch>
        </p:blipFill>
        <p:spPr>
          <a:xfrm>
            <a:off x="6588224" y="1115452"/>
            <a:ext cx="2134217" cy="1739926"/>
          </a:xfrm>
        </p:spPr>
      </p:pic>
      <p:pic>
        <p:nvPicPr>
          <p:cNvPr id="6" name="Picture 5" descr="P1010001.JPG"/>
          <p:cNvPicPr>
            <a:picLocks noChangeAspect="1"/>
          </p:cNvPicPr>
          <p:nvPr/>
        </p:nvPicPr>
        <p:blipFill>
          <a:blip r:embed="rId3" cstate="print">
            <a:grayscl/>
          </a:blip>
          <a:srcRect l="74589" t="45851" b="26390"/>
          <a:stretch>
            <a:fillRect/>
          </a:stretch>
        </p:blipFill>
        <p:spPr bwMode="auto">
          <a:xfrm>
            <a:off x="4283968" y="1115452"/>
            <a:ext cx="2123257" cy="1739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TextBox 22"/>
          <p:cNvSpPr txBox="1"/>
          <p:nvPr/>
        </p:nvSpPr>
        <p:spPr>
          <a:xfrm>
            <a:off x="395536" y="2627620"/>
            <a:ext cx="11022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>
                <a:solidFill>
                  <a:srgbClr val="002060"/>
                </a:solidFill>
                <a:latin typeface="Calibri" pitchFamily="34" charset="0"/>
              </a:rPr>
              <a:t>Matrigel</a:t>
            </a:r>
            <a:endParaRPr lang="en-GB" sz="1600" b="1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51520" y="1835532"/>
            <a:ext cx="15841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>
                <a:solidFill>
                  <a:srgbClr val="002060"/>
                </a:solidFill>
                <a:latin typeface="Calibri" pitchFamily="34" charset="0"/>
              </a:rPr>
              <a:t>Endothelial Cells </a:t>
            </a:r>
            <a:endParaRPr lang="en-GB" sz="1600" b="1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79512" y="1187460"/>
            <a:ext cx="22131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>
                <a:solidFill>
                  <a:srgbClr val="002060"/>
                </a:solidFill>
                <a:latin typeface="Calibri" pitchFamily="34" charset="0"/>
              </a:rPr>
              <a:t>CAC Supernatant</a:t>
            </a:r>
            <a:endParaRPr lang="en-GB" sz="1600" b="1" dirty="0">
              <a:solidFill>
                <a:srgbClr val="002060"/>
              </a:solidFill>
              <a:latin typeface="Calibri" pitchFamily="34" charset="0"/>
            </a:endParaRPr>
          </a:p>
        </p:txBody>
      </p:sp>
      <p:cxnSp>
        <p:nvCxnSpPr>
          <p:cNvPr id="27" name="Straight Arrow Connector 26"/>
          <p:cNvCxnSpPr/>
          <p:nvPr/>
        </p:nvCxnSpPr>
        <p:spPr>
          <a:xfrm>
            <a:off x="1691680" y="1556792"/>
            <a:ext cx="720080" cy="576064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ight Arrow 34"/>
          <p:cNvSpPr/>
          <p:nvPr/>
        </p:nvSpPr>
        <p:spPr>
          <a:xfrm>
            <a:off x="5940152" y="1835532"/>
            <a:ext cx="1080120" cy="360040"/>
          </a:xfrm>
          <a:prstGeom prst="rightArrow">
            <a:avLst/>
          </a:prstGeom>
          <a:solidFill>
            <a:schemeClr val="accent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3" name="Group 35"/>
          <p:cNvGrpSpPr/>
          <p:nvPr/>
        </p:nvGrpSpPr>
        <p:grpSpPr>
          <a:xfrm>
            <a:off x="2060104" y="2059940"/>
            <a:ext cx="1872208" cy="648072"/>
            <a:chOff x="539552" y="5157192"/>
            <a:chExt cx="1872208" cy="648072"/>
          </a:xfrm>
        </p:grpSpPr>
        <p:sp>
          <p:nvSpPr>
            <p:cNvPr id="37" name="Rectangle 36"/>
            <p:cNvSpPr/>
            <p:nvPr/>
          </p:nvSpPr>
          <p:spPr>
            <a:xfrm>
              <a:off x="539552" y="5229200"/>
              <a:ext cx="1872208" cy="216024"/>
            </a:xfrm>
            <a:prstGeom prst="rect">
              <a:avLst/>
            </a:prstGeom>
            <a:solidFill>
              <a:srgbClr val="FFFF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8" name="Flowchart: Process 37"/>
            <p:cNvSpPr/>
            <p:nvPr/>
          </p:nvSpPr>
          <p:spPr>
            <a:xfrm>
              <a:off x="971600" y="5445224"/>
              <a:ext cx="1008112" cy="360040"/>
            </a:xfrm>
            <a:prstGeom prst="flowChartProcess">
              <a:avLst/>
            </a:prstGeom>
            <a:solidFill>
              <a:srgbClr val="FF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39" name="Straight Connector 38"/>
            <p:cNvCxnSpPr/>
            <p:nvPr/>
          </p:nvCxnSpPr>
          <p:spPr>
            <a:xfrm flipV="1">
              <a:off x="1979712" y="5445224"/>
              <a:ext cx="0" cy="36004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flipH="1">
              <a:off x="971600" y="5805264"/>
              <a:ext cx="100811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flipV="1">
              <a:off x="971600" y="5445224"/>
              <a:ext cx="0" cy="36004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>
              <a:off x="1979712" y="5445224"/>
              <a:ext cx="432048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flipH="1">
              <a:off x="539552" y="5445224"/>
              <a:ext cx="432048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flipV="1">
              <a:off x="2411760" y="5157192"/>
              <a:ext cx="0" cy="288032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flipV="1">
              <a:off x="539552" y="5157192"/>
              <a:ext cx="0" cy="288032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Oval 45"/>
            <p:cNvSpPr/>
            <p:nvPr/>
          </p:nvSpPr>
          <p:spPr>
            <a:xfrm>
              <a:off x="971600" y="5301208"/>
              <a:ext cx="216024" cy="216024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7" name="Oval 46"/>
            <p:cNvSpPr/>
            <p:nvPr/>
          </p:nvSpPr>
          <p:spPr>
            <a:xfrm>
              <a:off x="1115616" y="5301208"/>
              <a:ext cx="216024" cy="216024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8" name="Oval 47"/>
            <p:cNvSpPr/>
            <p:nvPr/>
          </p:nvSpPr>
          <p:spPr>
            <a:xfrm>
              <a:off x="1331640" y="5301208"/>
              <a:ext cx="216024" cy="216024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9" name="Oval 48"/>
            <p:cNvSpPr/>
            <p:nvPr/>
          </p:nvSpPr>
          <p:spPr>
            <a:xfrm>
              <a:off x="1547664" y="5301208"/>
              <a:ext cx="216024" cy="216024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0" name="Oval 49"/>
            <p:cNvSpPr/>
            <p:nvPr/>
          </p:nvSpPr>
          <p:spPr>
            <a:xfrm>
              <a:off x="1763688" y="5301208"/>
              <a:ext cx="216024" cy="216024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56" name="Picture 55" descr="cac2highstep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6158" y="3618502"/>
            <a:ext cx="2051586" cy="153869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2" name="Picture 61" descr="cac2highstep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3608" y="4077072"/>
            <a:ext cx="2112234" cy="158417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3" name="Picture 62" descr="cac2highstep4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907704" y="4725144"/>
            <a:ext cx="2051586" cy="153869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5" name="Picture 64" descr="cac2highstep5new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139952" y="3212976"/>
            <a:ext cx="3312368" cy="248427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6" name="TextBox 65"/>
          <p:cNvSpPr txBox="1"/>
          <p:nvPr/>
        </p:nvSpPr>
        <p:spPr>
          <a:xfrm>
            <a:off x="107504" y="6372036"/>
            <a:ext cx="33889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800" b="1" dirty="0" smtClean="0">
                <a:solidFill>
                  <a:srgbClr val="002060"/>
                </a:solidFill>
                <a:latin typeface="Calibri" pitchFamily="34" charset="0"/>
              </a:rPr>
              <a:t>Quantification of Tubule Network</a:t>
            </a:r>
            <a:endParaRPr lang="en-GB" sz="1800" b="1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67" name="Oval 66"/>
          <p:cNvSpPr/>
          <p:nvPr/>
        </p:nvSpPr>
        <p:spPr>
          <a:xfrm>
            <a:off x="4788024" y="3356992"/>
            <a:ext cx="432048" cy="36004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69" name="Straight Connector 68"/>
          <p:cNvCxnSpPr/>
          <p:nvPr/>
        </p:nvCxnSpPr>
        <p:spPr>
          <a:xfrm flipH="1">
            <a:off x="5436096" y="3501008"/>
            <a:ext cx="360040" cy="648072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Freeform 69"/>
          <p:cNvSpPr/>
          <p:nvPr/>
        </p:nvSpPr>
        <p:spPr>
          <a:xfrm>
            <a:off x="5292080" y="4437112"/>
            <a:ext cx="1008112" cy="720080"/>
          </a:xfrm>
          <a:custGeom>
            <a:avLst/>
            <a:gdLst>
              <a:gd name="connsiteX0" fmla="*/ 260268 w 629392"/>
              <a:gd name="connsiteY0" fmla="*/ 17813 h 387928"/>
              <a:gd name="connsiteX1" fmla="*/ 58387 w 629392"/>
              <a:gd name="connsiteY1" fmla="*/ 65315 h 387928"/>
              <a:gd name="connsiteX2" fmla="*/ 76200 w 629392"/>
              <a:gd name="connsiteY2" fmla="*/ 290946 h 387928"/>
              <a:gd name="connsiteX3" fmla="*/ 515587 w 629392"/>
              <a:gd name="connsiteY3" fmla="*/ 368136 h 387928"/>
              <a:gd name="connsiteX4" fmla="*/ 586839 w 629392"/>
              <a:gd name="connsiteY4" fmla="*/ 172193 h 387928"/>
              <a:gd name="connsiteX5" fmla="*/ 260268 w 629392"/>
              <a:gd name="connsiteY5" fmla="*/ 17813 h 387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9392" h="387928">
                <a:moveTo>
                  <a:pt x="260268" y="17813"/>
                </a:moveTo>
                <a:cubicBezTo>
                  <a:pt x="172193" y="0"/>
                  <a:pt x="89065" y="19793"/>
                  <a:pt x="58387" y="65315"/>
                </a:cubicBezTo>
                <a:cubicBezTo>
                  <a:pt x="27709" y="110837"/>
                  <a:pt x="0" y="240476"/>
                  <a:pt x="76200" y="290946"/>
                </a:cubicBezTo>
                <a:cubicBezTo>
                  <a:pt x="152400" y="341416"/>
                  <a:pt x="430481" y="387928"/>
                  <a:pt x="515587" y="368136"/>
                </a:cubicBezTo>
                <a:cubicBezTo>
                  <a:pt x="600693" y="348344"/>
                  <a:pt x="629392" y="229591"/>
                  <a:pt x="586839" y="172193"/>
                </a:cubicBezTo>
                <a:cubicBezTo>
                  <a:pt x="544286" y="114796"/>
                  <a:pt x="348343" y="35626"/>
                  <a:pt x="260268" y="17813"/>
                </a:cubicBezTo>
                <a:close/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1" name="TextBox 70"/>
          <p:cNvSpPr txBox="1"/>
          <p:nvPr/>
        </p:nvSpPr>
        <p:spPr>
          <a:xfrm>
            <a:off x="7164288" y="4149080"/>
            <a:ext cx="18002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000" dirty="0" smtClean="0">
                <a:solidFill>
                  <a:srgbClr val="C00000"/>
                </a:solidFill>
                <a:latin typeface="Calibri" pitchFamily="34" charset="0"/>
              </a:rPr>
              <a:t>Junctions</a:t>
            </a:r>
          </a:p>
          <a:p>
            <a:pPr algn="r"/>
            <a:endParaRPr lang="en-GB" sz="2000" dirty="0" smtClean="0">
              <a:solidFill>
                <a:srgbClr val="C00000"/>
              </a:solidFill>
              <a:latin typeface="Calibri" pitchFamily="34" charset="0"/>
            </a:endParaRPr>
          </a:p>
          <a:p>
            <a:pPr algn="r"/>
            <a:r>
              <a:rPr lang="en-GB" sz="2000" dirty="0" smtClean="0">
                <a:solidFill>
                  <a:srgbClr val="C00000"/>
                </a:solidFill>
                <a:latin typeface="Calibri" pitchFamily="34" charset="0"/>
              </a:rPr>
              <a:t>Branches</a:t>
            </a:r>
          </a:p>
          <a:p>
            <a:pPr algn="r"/>
            <a:endParaRPr lang="en-GB" sz="2000" dirty="0" smtClean="0">
              <a:solidFill>
                <a:srgbClr val="C00000"/>
              </a:solidFill>
              <a:latin typeface="Calibri" pitchFamily="34" charset="0"/>
            </a:endParaRPr>
          </a:p>
          <a:p>
            <a:pPr algn="r"/>
            <a:r>
              <a:rPr lang="en-GB" sz="2000" dirty="0" smtClean="0">
                <a:solidFill>
                  <a:srgbClr val="C00000"/>
                </a:solidFill>
                <a:latin typeface="Calibri" pitchFamily="34" charset="0"/>
              </a:rPr>
              <a:t>Closed loops/polygons</a:t>
            </a:r>
          </a:p>
          <a:p>
            <a:pPr algn="r"/>
            <a:endParaRPr lang="en-GB" sz="2000" dirty="0" smtClean="0">
              <a:solidFill>
                <a:srgbClr val="C00000"/>
              </a:solidFill>
              <a:latin typeface="Calibri" pitchFamily="34" charset="0"/>
            </a:endParaRPr>
          </a:p>
          <a:p>
            <a:pPr algn="r"/>
            <a:r>
              <a:rPr lang="en-GB" sz="2000" dirty="0" smtClean="0">
                <a:solidFill>
                  <a:srgbClr val="C00000"/>
                </a:solidFill>
                <a:latin typeface="Calibri" pitchFamily="34" charset="0"/>
              </a:rPr>
              <a:t>Total pixels</a:t>
            </a:r>
            <a:endParaRPr lang="en-GB" sz="2000" dirty="0">
              <a:solidFill>
                <a:srgbClr val="C00000"/>
              </a:solidFill>
              <a:latin typeface="Calibri" pitchFamily="34" charset="0"/>
            </a:endParaRPr>
          </a:p>
        </p:txBody>
      </p:sp>
      <p:cxnSp>
        <p:nvCxnSpPr>
          <p:cNvPr id="36" name="Straight Arrow Connector 35"/>
          <p:cNvCxnSpPr>
            <a:endCxn id="46" idx="2"/>
          </p:cNvCxnSpPr>
          <p:nvPr/>
        </p:nvCxnSpPr>
        <p:spPr>
          <a:xfrm>
            <a:off x="1763688" y="2132856"/>
            <a:ext cx="728464" cy="179112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>
            <a:stCxn id="23" idx="3"/>
          </p:cNvCxnSpPr>
          <p:nvPr/>
        </p:nvCxnSpPr>
        <p:spPr>
          <a:xfrm flipV="1">
            <a:off x="1497760" y="2492896"/>
            <a:ext cx="1130024" cy="304001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  <p:bldP spid="67" grpId="0" animBg="1"/>
      <p:bldP spid="70" grpId="0" animBg="1"/>
      <p:bldP spid="7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Angiogenic Capacity of CACs</a:t>
            </a:r>
            <a:endParaRPr lang="en-GB" dirty="0"/>
          </a:p>
        </p:txBody>
      </p:sp>
      <p:pic>
        <p:nvPicPr>
          <p:cNvPr id="8" name="Picture 7" descr="lowpowerCACbinary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3933056"/>
            <a:ext cx="2376266" cy="1782198"/>
          </a:xfrm>
          <a:prstGeom prst="rect">
            <a:avLst/>
          </a:prstGeom>
        </p:spPr>
      </p:pic>
      <p:sp>
        <p:nvSpPr>
          <p:cNvPr id="9" name="Oval 8"/>
          <p:cNvSpPr/>
          <p:nvPr/>
        </p:nvSpPr>
        <p:spPr>
          <a:xfrm>
            <a:off x="2267744" y="4509120"/>
            <a:ext cx="415846" cy="403245"/>
          </a:xfrm>
          <a:prstGeom prst="ellipse">
            <a:avLst/>
          </a:prstGeom>
          <a:noFill/>
          <a:ln w="381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Oval 9"/>
          <p:cNvSpPr/>
          <p:nvPr/>
        </p:nvSpPr>
        <p:spPr>
          <a:xfrm>
            <a:off x="2051720" y="5157192"/>
            <a:ext cx="415846" cy="403245"/>
          </a:xfrm>
          <a:prstGeom prst="ellipse">
            <a:avLst/>
          </a:prstGeom>
          <a:noFill/>
          <a:ln w="381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Oval 10"/>
          <p:cNvSpPr/>
          <p:nvPr/>
        </p:nvSpPr>
        <p:spPr>
          <a:xfrm>
            <a:off x="2051720" y="4509120"/>
            <a:ext cx="178220" cy="230426"/>
          </a:xfrm>
          <a:prstGeom prst="ellipse">
            <a:avLst/>
          </a:prstGeom>
          <a:noFill/>
          <a:ln w="381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Oval 11"/>
          <p:cNvSpPr/>
          <p:nvPr/>
        </p:nvSpPr>
        <p:spPr>
          <a:xfrm>
            <a:off x="2483768" y="5013176"/>
            <a:ext cx="237626" cy="288032"/>
          </a:xfrm>
          <a:prstGeom prst="ellipse">
            <a:avLst/>
          </a:prstGeom>
          <a:noFill/>
          <a:ln w="381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3" name="Picture 12" descr="lowpowerctrlbinary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5536" y="1412776"/>
            <a:ext cx="2376265" cy="1782198"/>
          </a:xfrm>
          <a:prstGeom prst="rect">
            <a:avLst/>
          </a:prstGeom>
        </p:spPr>
      </p:pic>
      <p:sp>
        <p:nvSpPr>
          <p:cNvPr id="14" name="Oval 13"/>
          <p:cNvSpPr/>
          <p:nvPr/>
        </p:nvSpPr>
        <p:spPr>
          <a:xfrm>
            <a:off x="2339752" y="1700808"/>
            <a:ext cx="297033" cy="288032"/>
          </a:xfrm>
          <a:prstGeom prst="ellipse">
            <a:avLst/>
          </a:prstGeom>
          <a:noFill/>
          <a:ln w="381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Oval 14"/>
          <p:cNvSpPr/>
          <p:nvPr/>
        </p:nvSpPr>
        <p:spPr>
          <a:xfrm>
            <a:off x="2483768" y="1988840"/>
            <a:ext cx="297033" cy="569357"/>
          </a:xfrm>
          <a:prstGeom prst="ellipse">
            <a:avLst/>
          </a:prstGeom>
          <a:noFill/>
          <a:ln w="381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Oval 15"/>
          <p:cNvSpPr/>
          <p:nvPr/>
        </p:nvSpPr>
        <p:spPr>
          <a:xfrm>
            <a:off x="1907704" y="2636912"/>
            <a:ext cx="297033" cy="288032"/>
          </a:xfrm>
          <a:prstGeom prst="ellipse">
            <a:avLst/>
          </a:prstGeom>
          <a:noFill/>
          <a:ln w="381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extBox 16"/>
          <p:cNvSpPr txBox="1"/>
          <p:nvPr/>
        </p:nvSpPr>
        <p:spPr>
          <a:xfrm>
            <a:off x="323528" y="980728"/>
            <a:ext cx="1421479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GB" sz="1600" b="1" dirty="0" smtClean="0">
                <a:solidFill>
                  <a:srgbClr val="002060"/>
                </a:solidFill>
                <a:latin typeface="Calibri" pitchFamily="34" charset="0"/>
              </a:rPr>
              <a:t>Growth Media</a:t>
            </a:r>
            <a:endParaRPr lang="en-GB" sz="1600" b="1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95536" y="3501008"/>
            <a:ext cx="1625510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GB" sz="1600" b="1" dirty="0" smtClean="0">
                <a:solidFill>
                  <a:srgbClr val="002060"/>
                </a:solidFill>
                <a:latin typeface="Calibri" pitchFamily="34" charset="0"/>
              </a:rPr>
              <a:t>CAC Supernatant</a:t>
            </a:r>
            <a:endParaRPr lang="en-GB" sz="1600" b="1" dirty="0">
              <a:solidFill>
                <a:srgbClr val="002060"/>
              </a:solidFill>
              <a:latin typeface="Calibri" pitchFamily="34" charset="0"/>
            </a:endParaRPr>
          </a:p>
        </p:txBody>
      </p:sp>
      <p:graphicFrame>
        <p:nvGraphicFramePr>
          <p:cNvPr id="53253" name="Object 5"/>
          <p:cNvGraphicFramePr>
            <a:graphicFrameLocks noChangeAspect="1"/>
          </p:cNvGraphicFramePr>
          <p:nvPr/>
        </p:nvGraphicFramePr>
        <p:xfrm>
          <a:off x="3082925" y="1844675"/>
          <a:ext cx="6061075" cy="4540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55" name="Prism 6" r:id="rId5" imgW="6348472" imgH="4756915" progId="Prism6.Document">
                  <p:embed/>
                </p:oleObj>
              </mc:Choice>
              <mc:Fallback>
                <p:oleObj name="Prism 6" r:id="rId5" imgW="6348472" imgH="4756915" progId="Prism6.Document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82925" y="1844675"/>
                        <a:ext cx="6061075" cy="4540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3203848" y="980728"/>
            <a:ext cx="53844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800" b="1" dirty="0" smtClean="0">
                <a:solidFill>
                  <a:srgbClr val="002060"/>
                </a:solidFill>
                <a:latin typeface="Calibri" pitchFamily="34" charset="0"/>
              </a:rPr>
              <a:t>Quantification of polygons within endothelial network</a:t>
            </a:r>
            <a:endParaRPr lang="en-GB" sz="1800" b="1" dirty="0">
              <a:solidFill>
                <a:srgbClr val="00206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Angiogenic Capacity of CACs</a:t>
            </a:r>
            <a:endParaRPr lang="en-GB" dirty="0"/>
          </a:p>
        </p:txBody>
      </p:sp>
      <p:graphicFrame>
        <p:nvGraphicFramePr>
          <p:cNvPr id="54274" name="Object 2"/>
          <p:cNvGraphicFramePr>
            <a:graphicFrameLocks noChangeAspect="1"/>
          </p:cNvGraphicFramePr>
          <p:nvPr/>
        </p:nvGraphicFramePr>
        <p:xfrm>
          <a:off x="1115616" y="1124744"/>
          <a:ext cx="6951999" cy="52157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276" name="Prism 6" r:id="rId3" imgW="6279686" imgH="4711175" progId="Prism6.Document">
                  <p:embed/>
                </p:oleObj>
              </mc:Choice>
              <mc:Fallback>
                <p:oleObj name="Prism 6" r:id="rId3" imgW="6279686" imgH="4711175" progId="Prism6.Document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5616" y="1124744"/>
                        <a:ext cx="6951999" cy="521575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Summary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980728"/>
            <a:ext cx="7920880" cy="5616624"/>
          </a:xfrm>
        </p:spPr>
        <p:txBody>
          <a:bodyPr/>
          <a:lstStyle/>
          <a:p>
            <a:r>
              <a:rPr lang="en-GB" dirty="0" smtClean="0"/>
              <a:t>CACs are myeloid cells with an M2 macrophage phenotype which augment angiogenesis </a:t>
            </a:r>
            <a:r>
              <a:rPr lang="en-GB" i="1" dirty="0" smtClean="0"/>
              <a:t>in vitro</a:t>
            </a:r>
          </a:p>
          <a:p>
            <a:endParaRPr lang="en-GB" i="1" dirty="0" smtClean="0"/>
          </a:p>
          <a:p>
            <a:r>
              <a:rPr lang="en-GB" dirty="0" smtClean="0"/>
              <a:t>Effects of IFN</a:t>
            </a:r>
            <a:r>
              <a:rPr lang="el-GR" dirty="0" smtClean="0"/>
              <a:t>α</a:t>
            </a:r>
            <a:r>
              <a:rPr lang="en-GB" dirty="0" smtClean="0"/>
              <a:t>2b on CACs:</a:t>
            </a:r>
          </a:p>
          <a:p>
            <a:pPr lvl="1"/>
            <a:r>
              <a:rPr lang="en-GB" dirty="0" smtClean="0"/>
              <a:t>Impaired survival</a:t>
            </a:r>
          </a:p>
          <a:p>
            <a:pPr lvl="1"/>
            <a:r>
              <a:rPr lang="en-GB" dirty="0" smtClean="0"/>
              <a:t>Reduced angiogenic capacity</a:t>
            </a:r>
          </a:p>
          <a:p>
            <a:pPr lvl="1"/>
            <a:r>
              <a:rPr lang="en-GB" dirty="0" smtClean="0"/>
              <a:t>Partial inhibition of migration</a:t>
            </a:r>
          </a:p>
          <a:p>
            <a:endParaRPr lang="en-GB" dirty="0" smtClean="0"/>
          </a:p>
          <a:p>
            <a:r>
              <a:rPr lang="en-GB" dirty="0" smtClean="0"/>
              <a:t>CAC migration significantly impaired in SLE</a:t>
            </a:r>
          </a:p>
          <a:p>
            <a:endParaRPr lang="en-GB" dirty="0" smtClean="0"/>
          </a:p>
          <a:p>
            <a:r>
              <a:rPr lang="en-GB" dirty="0" smtClean="0"/>
              <a:t>Restoration of CAC function may be a novel therapeutic target to reduce CVD burden in patients with SLE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Acknowledgements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229600" cy="5217443"/>
          </a:xfrm>
        </p:spPr>
        <p:txBody>
          <a:bodyPr>
            <a:normAutofit/>
          </a:bodyPr>
          <a:lstStyle/>
          <a:p>
            <a:pPr lvl="1"/>
            <a:r>
              <a:rPr lang="en-GB" dirty="0" smtClean="0"/>
              <a:t>Professor Ian Bruce</a:t>
            </a:r>
          </a:p>
          <a:p>
            <a:pPr lvl="1"/>
            <a:r>
              <a:rPr lang="en-GB" dirty="0" smtClean="0"/>
              <a:t>Professor Yvonne </a:t>
            </a:r>
            <a:r>
              <a:rPr lang="en-GB" dirty="0" smtClean="0"/>
              <a:t>Alexander</a:t>
            </a:r>
          </a:p>
          <a:p>
            <a:pPr lvl="1"/>
            <a:r>
              <a:rPr lang="en-GB" dirty="0" smtClean="0"/>
              <a:t>Professor David Ray</a:t>
            </a:r>
          </a:p>
          <a:p>
            <a:pPr lvl="1"/>
            <a:r>
              <a:rPr lang="en-GB" dirty="0" smtClean="0"/>
              <a:t>Professor </a:t>
            </a:r>
            <a:r>
              <a:rPr lang="en-GB" dirty="0" smtClean="0"/>
              <a:t>Terence O’Neill</a:t>
            </a:r>
          </a:p>
          <a:p>
            <a:pPr>
              <a:buNone/>
            </a:pPr>
            <a:endParaRPr lang="en-GB" dirty="0" smtClean="0"/>
          </a:p>
          <a:p>
            <a:r>
              <a:rPr lang="en-GB" dirty="0" smtClean="0"/>
              <a:t>Cardiovascular Lab</a:t>
            </a:r>
          </a:p>
          <a:p>
            <a:pPr lvl="1"/>
            <a:r>
              <a:rPr lang="en-GB" dirty="0" smtClean="0"/>
              <a:t>Kate Williamson</a:t>
            </a:r>
          </a:p>
          <a:p>
            <a:pPr lvl="1"/>
            <a:r>
              <a:rPr lang="en-GB" dirty="0" smtClean="0"/>
              <a:t>Sarah Heathfield</a:t>
            </a:r>
          </a:p>
        </p:txBody>
      </p:sp>
      <p:pic>
        <p:nvPicPr>
          <p:cNvPr id="6146" name="Picture 2" descr="MRC: Medical Research Council: Leading science for better health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 r="69953"/>
          <a:stretch>
            <a:fillRect/>
          </a:stretch>
        </p:blipFill>
        <p:spPr bwMode="auto">
          <a:xfrm>
            <a:off x="6084168" y="5517232"/>
            <a:ext cx="2448265" cy="1049271"/>
          </a:xfrm>
          <a:prstGeom prst="rect">
            <a:avLst/>
          </a:prstGeom>
          <a:noFill/>
        </p:spPr>
      </p:pic>
      <p:pic>
        <p:nvPicPr>
          <p:cNvPr id="5" name="Picture 35" descr="NIHR MBRC">
            <a:hlinkClick r:id="rId4" tooltip="NIHR Manchester Biomedical Research Centre website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16216" y="3933056"/>
            <a:ext cx="1849590" cy="12625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200" dirty="0" smtClean="0"/>
              <a:t>Cardiovascular Disease in SLE</a:t>
            </a:r>
            <a:endParaRPr lang="en-GB" sz="3200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323528" y="836712"/>
            <a:ext cx="8496944" cy="5400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GB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itchFamily="34" charset="0"/>
                <a:cs typeface="Arial" charset="0"/>
              </a:rPr>
              <a:t>Cardiovascular disease increased 5-6 fold in SLE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GB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itchFamily="34" charset="0"/>
                <a:cs typeface="Arial" charset="0"/>
              </a:rPr>
              <a:t>Not due to traditional CVD risk factors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2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69" name="Group 68"/>
          <p:cNvGrpSpPr/>
          <p:nvPr/>
        </p:nvGrpSpPr>
        <p:grpSpPr>
          <a:xfrm>
            <a:off x="4572001" y="2060848"/>
            <a:ext cx="4392488" cy="4731042"/>
            <a:chOff x="4572001" y="2060848"/>
            <a:chExt cx="4392488" cy="4731042"/>
          </a:xfrm>
        </p:grpSpPr>
        <p:sp>
          <p:nvSpPr>
            <p:cNvPr id="27" name="TextBox 26"/>
            <p:cNvSpPr txBox="1"/>
            <p:nvPr/>
          </p:nvSpPr>
          <p:spPr>
            <a:xfrm>
              <a:off x="4932040" y="2060848"/>
              <a:ext cx="38164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800" b="1" dirty="0" smtClean="0">
                  <a:solidFill>
                    <a:srgbClr val="002060"/>
                  </a:solidFill>
                  <a:latin typeface="Calibri" pitchFamily="34" charset="0"/>
                </a:rPr>
                <a:t>Impaired Endothelial Repair in SLE</a:t>
              </a:r>
              <a:endParaRPr lang="en-GB" sz="1800" b="1" dirty="0">
                <a:solidFill>
                  <a:srgbClr val="002060"/>
                </a:solidFill>
                <a:latin typeface="Calibri" pitchFamily="34" charset="0"/>
              </a:endParaRPr>
            </a:p>
          </p:txBody>
        </p:sp>
        <p:grpSp>
          <p:nvGrpSpPr>
            <p:cNvPr id="28" name="Group 43"/>
            <p:cNvGrpSpPr/>
            <p:nvPr/>
          </p:nvGrpSpPr>
          <p:grpSpPr>
            <a:xfrm>
              <a:off x="4572001" y="2635425"/>
              <a:ext cx="4392488" cy="3169839"/>
              <a:chOff x="3754294" y="1700808"/>
              <a:chExt cx="4438230" cy="4261526"/>
            </a:xfrm>
          </p:grpSpPr>
          <p:sp>
            <p:nvSpPr>
              <p:cNvPr id="29" name="Text Box 3"/>
              <p:cNvSpPr txBox="1">
                <a:spLocks noChangeArrowheads="1"/>
              </p:cNvSpPr>
              <p:nvPr/>
            </p:nvSpPr>
            <p:spPr bwMode="auto">
              <a:xfrm>
                <a:off x="5125371" y="4733482"/>
                <a:ext cx="1131097" cy="12288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r>
                  <a:rPr lang="en-GB" sz="1600" dirty="0">
                    <a:solidFill>
                      <a:srgbClr val="002060"/>
                    </a:solidFill>
                    <a:latin typeface="+mj-lt"/>
                  </a:rPr>
                  <a:t>SLE </a:t>
                </a:r>
              </a:p>
              <a:p>
                <a:pPr algn="ctr">
                  <a:defRPr/>
                </a:pPr>
                <a:endParaRPr lang="en-GB" sz="1600" dirty="0">
                  <a:solidFill>
                    <a:srgbClr val="002060"/>
                  </a:solidFill>
                </a:endParaRPr>
              </a:p>
              <a:p>
                <a:pPr algn="ctr">
                  <a:defRPr/>
                </a:pPr>
                <a:endParaRPr lang="en-GB" sz="1600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30" name="Text Box 4"/>
              <p:cNvSpPr txBox="1">
                <a:spLocks noChangeArrowheads="1"/>
              </p:cNvSpPr>
              <p:nvPr/>
            </p:nvSpPr>
            <p:spPr bwMode="auto">
              <a:xfrm>
                <a:off x="6783050" y="4733482"/>
                <a:ext cx="1225076" cy="12288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r>
                  <a:rPr lang="en-GB" sz="1600" dirty="0">
                    <a:solidFill>
                      <a:srgbClr val="002060"/>
                    </a:solidFill>
                    <a:latin typeface="+mn-lt"/>
                  </a:rPr>
                  <a:t>Controls</a:t>
                </a:r>
              </a:p>
              <a:p>
                <a:pPr algn="ctr">
                  <a:defRPr/>
                </a:pPr>
                <a:endParaRPr lang="en-GB" sz="1600" dirty="0">
                  <a:solidFill>
                    <a:srgbClr val="002060"/>
                  </a:solidFill>
                </a:endParaRPr>
              </a:p>
              <a:p>
                <a:pPr algn="ctr">
                  <a:defRPr/>
                </a:pPr>
                <a:endParaRPr lang="en-GB" sz="1600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31" name="Text Box 7"/>
              <p:cNvSpPr txBox="1">
                <a:spLocks noChangeArrowheads="1"/>
              </p:cNvSpPr>
              <p:nvPr/>
            </p:nvSpPr>
            <p:spPr bwMode="auto">
              <a:xfrm rot="16200000">
                <a:off x="2601514" y="2853589"/>
                <a:ext cx="3014160" cy="7085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r>
                  <a:rPr lang="en-GB" sz="1600" dirty="0">
                    <a:solidFill>
                      <a:srgbClr val="002060"/>
                    </a:solidFill>
                    <a:latin typeface="+mj-lt"/>
                  </a:rPr>
                  <a:t>Average number of </a:t>
                </a:r>
                <a:r>
                  <a:rPr lang="en-GB" sz="1600" dirty="0" smtClean="0">
                    <a:solidFill>
                      <a:srgbClr val="002060"/>
                    </a:solidFill>
                    <a:latin typeface="+mj-lt"/>
                  </a:rPr>
                  <a:t>colonies</a:t>
                </a:r>
                <a:endParaRPr lang="en-GB" sz="1600" dirty="0">
                  <a:solidFill>
                    <a:srgbClr val="002060"/>
                  </a:solidFill>
                  <a:latin typeface="+mj-lt"/>
                </a:endParaRPr>
              </a:p>
            </p:txBody>
          </p:sp>
          <p:sp>
            <p:nvSpPr>
              <p:cNvPr id="32" name="Text Box 8"/>
              <p:cNvSpPr txBox="1">
                <a:spLocks noChangeArrowheads="1"/>
              </p:cNvSpPr>
              <p:nvPr/>
            </p:nvSpPr>
            <p:spPr bwMode="auto">
              <a:xfrm>
                <a:off x="5004047" y="1700808"/>
                <a:ext cx="1196513" cy="455131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en-GB" sz="1400" dirty="0">
                    <a:solidFill>
                      <a:srgbClr val="002060"/>
                    </a:solidFill>
                    <a:latin typeface="+mj-lt"/>
                  </a:rPr>
                  <a:t>p = 0.05</a:t>
                </a:r>
              </a:p>
            </p:txBody>
          </p:sp>
          <p:grpSp>
            <p:nvGrpSpPr>
              <p:cNvPr id="33" name="Group 234"/>
              <p:cNvGrpSpPr>
                <a:grpSpLocks/>
              </p:cNvGrpSpPr>
              <p:nvPr/>
            </p:nvGrpSpPr>
            <p:grpSpPr bwMode="auto">
              <a:xfrm>
                <a:off x="5141315" y="3253213"/>
                <a:ext cx="1061951" cy="1307736"/>
                <a:chOff x="1211897" y="5601393"/>
                <a:chExt cx="948692" cy="960723"/>
              </a:xfrm>
            </p:grpSpPr>
            <p:sp>
              <p:nvSpPr>
                <p:cNvPr id="57" name="Rectangle 10"/>
                <p:cNvSpPr>
                  <a:spLocks noChangeArrowheads="1"/>
                </p:cNvSpPr>
                <p:nvPr/>
              </p:nvSpPr>
              <p:spPr bwMode="auto">
                <a:xfrm>
                  <a:off x="1211897" y="6202988"/>
                  <a:ext cx="948692" cy="261911"/>
                </a:xfrm>
                <a:prstGeom prst="rect">
                  <a:avLst/>
                </a:prstGeom>
                <a:solidFill>
                  <a:schemeClr val="accent2">
                    <a:lumMod val="75000"/>
                  </a:schemeClr>
                </a:solidFill>
                <a:ln w="19050">
                  <a:solidFill>
                    <a:srgbClr val="00206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GB"/>
                </a:p>
              </p:txBody>
            </p:sp>
            <p:sp>
              <p:nvSpPr>
                <p:cNvPr id="58" name="Line 11"/>
                <p:cNvSpPr>
                  <a:spLocks noChangeShapeType="1"/>
                </p:cNvSpPr>
                <p:nvPr/>
              </p:nvSpPr>
              <p:spPr bwMode="auto">
                <a:xfrm>
                  <a:off x="1211897" y="6300204"/>
                  <a:ext cx="943258" cy="0"/>
                </a:xfrm>
                <a:prstGeom prst="line">
                  <a:avLst/>
                </a:prstGeom>
                <a:noFill/>
                <a:ln w="19050">
                  <a:solidFill>
                    <a:srgbClr val="00206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GB"/>
                </a:p>
              </p:txBody>
            </p:sp>
            <p:sp>
              <p:nvSpPr>
                <p:cNvPr id="59" name="Line 12"/>
                <p:cNvSpPr>
                  <a:spLocks noChangeShapeType="1"/>
                </p:cNvSpPr>
                <p:nvPr/>
              </p:nvSpPr>
              <p:spPr bwMode="auto">
                <a:xfrm>
                  <a:off x="1680266" y="6459181"/>
                  <a:ext cx="0" cy="102935"/>
                </a:xfrm>
                <a:prstGeom prst="line">
                  <a:avLst/>
                </a:prstGeom>
                <a:noFill/>
                <a:ln w="28575">
                  <a:solidFill>
                    <a:srgbClr val="00206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GB"/>
                </a:p>
              </p:txBody>
            </p:sp>
            <p:sp>
              <p:nvSpPr>
                <p:cNvPr id="60" name="Line 13"/>
                <p:cNvSpPr>
                  <a:spLocks noChangeShapeType="1"/>
                </p:cNvSpPr>
                <p:nvPr/>
              </p:nvSpPr>
              <p:spPr bwMode="auto">
                <a:xfrm flipV="1">
                  <a:off x="1680266" y="5832424"/>
                  <a:ext cx="0" cy="370564"/>
                </a:xfrm>
                <a:prstGeom prst="line">
                  <a:avLst/>
                </a:prstGeom>
                <a:noFill/>
                <a:ln w="19050">
                  <a:solidFill>
                    <a:srgbClr val="00206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GB"/>
                </a:p>
              </p:txBody>
            </p:sp>
            <p:sp>
              <p:nvSpPr>
                <p:cNvPr id="61" name="Line 14"/>
                <p:cNvSpPr>
                  <a:spLocks noChangeShapeType="1"/>
                </p:cNvSpPr>
                <p:nvPr/>
              </p:nvSpPr>
              <p:spPr bwMode="auto">
                <a:xfrm>
                  <a:off x="1371642" y="6562115"/>
                  <a:ext cx="629201" cy="0"/>
                </a:xfrm>
                <a:prstGeom prst="line">
                  <a:avLst/>
                </a:prstGeom>
                <a:noFill/>
                <a:ln w="19050">
                  <a:solidFill>
                    <a:srgbClr val="00206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GB"/>
                </a:p>
              </p:txBody>
            </p:sp>
            <p:sp>
              <p:nvSpPr>
                <p:cNvPr id="62" name="Line 15"/>
                <p:cNvSpPr>
                  <a:spLocks noChangeShapeType="1"/>
                </p:cNvSpPr>
                <p:nvPr/>
              </p:nvSpPr>
              <p:spPr bwMode="auto">
                <a:xfrm>
                  <a:off x="1371642" y="5832424"/>
                  <a:ext cx="629201" cy="0"/>
                </a:xfrm>
                <a:prstGeom prst="line">
                  <a:avLst/>
                </a:prstGeom>
                <a:noFill/>
                <a:ln w="19050">
                  <a:solidFill>
                    <a:srgbClr val="00206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GB"/>
                </a:p>
              </p:txBody>
            </p:sp>
            <p:sp>
              <p:nvSpPr>
                <p:cNvPr id="63" name="Oval 16"/>
                <p:cNvSpPr>
                  <a:spLocks noChangeArrowheads="1"/>
                </p:cNvSpPr>
                <p:nvPr/>
              </p:nvSpPr>
              <p:spPr bwMode="auto">
                <a:xfrm>
                  <a:off x="1668312" y="5601393"/>
                  <a:ext cx="36948" cy="43461"/>
                </a:xfrm>
                <a:prstGeom prst="ellipse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 w="19050">
                  <a:solidFill>
                    <a:srgbClr val="00206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GB"/>
                </a:p>
              </p:txBody>
            </p:sp>
          </p:grpSp>
          <p:sp>
            <p:nvSpPr>
              <p:cNvPr id="34" name="Rectangle 18"/>
              <p:cNvSpPr>
                <a:spLocks noChangeArrowheads="1"/>
              </p:cNvSpPr>
              <p:nvPr/>
            </p:nvSpPr>
            <p:spPr bwMode="auto">
              <a:xfrm>
                <a:off x="6845538" y="3722700"/>
                <a:ext cx="1063568" cy="354921"/>
              </a:xfrm>
              <a:prstGeom prst="rect">
                <a:avLst/>
              </a:prstGeom>
              <a:solidFill>
                <a:srgbClr val="00B050"/>
              </a:solidFill>
              <a:ln w="19050">
                <a:solidFill>
                  <a:srgbClr val="00206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35" name="Line 19"/>
              <p:cNvSpPr>
                <a:spLocks noChangeShapeType="1"/>
              </p:cNvSpPr>
              <p:nvPr/>
            </p:nvSpPr>
            <p:spPr bwMode="auto">
              <a:xfrm>
                <a:off x="6846105" y="4011863"/>
                <a:ext cx="1056888" cy="0"/>
              </a:xfrm>
              <a:prstGeom prst="line">
                <a:avLst/>
              </a:prstGeom>
              <a:noFill/>
              <a:ln w="19050">
                <a:solidFill>
                  <a:srgbClr val="00206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6" name="Line 20"/>
              <p:cNvSpPr>
                <a:spLocks noChangeShapeType="1"/>
              </p:cNvSpPr>
              <p:nvPr/>
            </p:nvSpPr>
            <p:spPr bwMode="auto">
              <a:xfrm>
                <a:off x="7378598" y="4070400"/>
                <a:ext cx="0" cy="173273"/>
              </a:xfrm>
              <a:prstGeom prst="line">
                <a:avLst/>
              </a:prstGeom>
              <a:noFill/>
              <a:ln w="19050">
                <a:solidFill>
                  <a:srgbClr val="00206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7" name="Line 21"/>
              <p:cNvSpPr>
                <a:spLocks noChangeShapeType="1"/>
              </p:cNvSpPr>
              <p:nvPr/>
            </p:nvSpPr>
            <p:spPr bwMode="auto">
              <a:xfrm>
                <a:off x="7019215" y="4243672"/>
                <a:ext cx="710667" cy="0"/>
              </a:xfrm>
              <a:prstGeom prst="line">
                <a:avLst/>
              </a:prstGeom>
              <a:noFill/>
              <a:ln w="19050">
                <a:solidFill>
                  <a:srgbClr val="00206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8" name="Oval 22"/>
              <p:cNvSpPr>
                <a:spLocks noChangeArrowheads="1"/>
              </p:cNvSpPr>
              <p:nvPr/>
            </p:nvSpPr>
            <p:spPr bwMode="auto">
              <a:xfrm>
                <a:off x="7356221" y="3313718"/>
                <a:ext cx="42205" cy="56411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 w="19050">
                <a:solidFill>
                  <a:srgbClr val="00206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39" name="Oval 23"/>
              <p:cNvSpPr>
                <a:spLocks noChangeArrowheads="1"/>
              </p:cNvSpPr>
              <p:nvPr/>
            </p:nvSpPr>
            <p:spPr bwMode="auto">
              <a:xfrm>
                <a:off x="7356221" y="3205597"/>
                <a:ext cx="42205" cy="5876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 w="19050">
                <a:solidFill>
                  <a:srgbClr val="00206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40" name="Oval 24"/>
              <p:cNvSpPr>
                <a:spLocks noChangeArrowheads="1"/>
              </p:cNvSpPr>
              <p:nvPr/>
            </p:nvSpPr>
            <p:spPr bwMode="auto">
              <a:xfrm>
                <a:off x="7356221" y="2394688"/>
                <a:ext cx="42205" cy="47009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 w="19050">
                <a:solidFill>
                  <a:srgbClr val="00206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41" name="Oval 25"/>
              <p:cNvSpPr>
                <a:spLocks noChangeArrowheads="1"/>
              </p:cNvSpPr>
              <p:nvPr/>
            </p:nvSpPr>
            <p:spPr bwMode="auto">
              <a:xfrm>
                <a:off x="7356221" y="2046818"/>
                <a:ext cx="42205" cy="56411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 w="19050">
                <a:solidFill>
                  <a:srgbClr val="00206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42" name="Line 26"/>
              <p:cNvSpPr>
                <a:spLocks noChangeShapeType="1"/>
              </p:cNvSpPr>
              <p:nvPr/>
            </p:nvSpPr>
            <p:spPr bwMode="auto">
              <a:xfrm flipH="1" flipV="1">
                <a:off x="4851784" y="1747620"/>
                <a:ext cx="8248" cy="2977523"/>
              </a:xfrm>
              <a:prstGeom prst="line">
                <a:avLst/>
              </a:prstGeom>
              <a:noFill/>
              <a:ln w="38100">
                <a:solidFill>
                  <a:srgbClr val="00206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43" name="Line 27"/>
              <p:cNvSpPr>
                <a:spLocks noChangeShapeType="1"/>
              </p:cNvSpPr>
              <p:nvPr/>
            </p:nvSpPr>
            <p:spPr bwMode="auto">
              <a:xfrm flipH="1">
                <a:off x="4816354" y="4560946"/>
                <a:ext cx="35432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44" name="Rectangle 28"/>
              <p:cNvSpPr>
                <a:spLocks noChangeArrowheads="1"/>
              </p:cNvSpPr>
              <p:nvPr/>
            </p:nvSpPr>
            <p:spPr bwMode="auto">
              <a:xfrm flipH="1">
                <a:off x="4648766" y="4491302"/>
                <a:ext cx="120431" cy="3185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defRPr/>
                </a:pPr>
                <a:r>
                  <a:rPr lang="en-GB" sz="1400" b="1">
                    <a:solidFill>
                      <a:srgbClr val="002060"/>
                    </a:solidFill>
                    <a:latin typeface="+mj-lt"/>
                  </a:rPr>
                  <a:t>0</a:t>
                </a:r>
              </a:p>
            </p:txBody>
          </p:sp>
          <p:sp>
            <p:nvSpPr>
              <p:cNvPr id="45" name="Line 29"/>
              <p:cNvSpPr>
                <a:spLocks noChangeShapeType="1"/>
              </p:cNvSpPr>
              <p:nvPr/>
            </p:nvSpPr>
            <p:spPr bwMode="auto">
              <a:xfrm flipH="1">
                <a:off x="4816354" y="4023569"/>
                <a:ext cx="35432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46" name="Rectangle 30"/>
              <p:cNvSpPr>
                <a:spLocks noChangeArrowheads="1"/>
              </p:cNvSpPr>
              <p:nvPr/>
            </p:nvSpPr>
            <p:spPr bwMode="auto">
              <a:xfrm flipH="1">
                <a:off x="4528480" y="3851976"/>
                <a:ext cx="240861" cy="3185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defRPr/>
                </a:pPr>
                <a:r>
                  <a:rPr lang="en-GB" sz="1400" b="1" dirty="0">
                    <a:solidFill>
                      <a:srgbClr val="002060"/>
                    </a:solidFill>
                    <a:latin typeface="+mj-lt"/>
                  </a:rPr>
                  <a:t>10</a:t>
                </a:r>
              </a:p>
            </p:txBody>
          </p:sp>
          <p:sp>
            <p:nvSpPr>
              <p:cNvPr id="47" name="Line 31"/>
              <p:cNvSpPr>
                <a:spLocks noChangeShapeType="1"/>
              </p:cNvSpPr>
              <p:nvPr/>
            </p:nvSpPr>
            <p:spPr bwMode="auto">
              <a:xfrm flipH="1">
                <a:off x="4816354" y="3477997"/>
                <a:ext cx="35432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48" name="Rectangle 32"/>
              <p:cNvSpPr>
                <a:spLocks noChangeArrowheads="1"/>
              </p:cNvSpPr>
              <p:nvPr/>
            </p:nvSpPr>
            <p:spPr bwMode="auto">
              <a:xfrm flipH="1">
                <a:off x="4528480" y="3318420"/>
                <a:ext cx="240861" cy="3185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defRPr/>
                </a:pPr>
                <a:r>
                  <a:rPr lang="en-GB" sz="1400" b="1" dirty="0">
                    <a:solidFill>
                      <a:srgbClr val="002060"/>
                    </a:solidFill>
                    <a:latin typeface="+mj-lt"/>
                  </a:rPr>
                  <a:t>20</a:t>
                </a:r>
              </a:p>
            </p:txBody>
          </p:sp>
          <p:sp>
            <p:nvSpPr>
              <p:cNvPr id="49" name="Line 33"/>
              <p:cNvSpPr>
                <a:spLocks noChangeShapeType="1"/>
              </p:cNvSpPr>
              <p:nvPr/>
            </p:nvSpPr>
            <p:spPr bwMode="auto">
              <a:xfrm flipH="1">
                <a:off x="4816354" y="2940622"/>
                <a:ext cx="35432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50" name="Rectangle 34"/>
              <p:cNvSpPr>
                <a:spLocks noChangeArrowheads="1"/>
              </p:cNvSpPr>
              <p:nvPr/>
            </p:nvSpPr>
            <p:spPr bwMode="auto">
              <a:xfrm flipH="1">
                <a:off x="4528480" y="2787214"/>
                <a:ext cx="240861" cy="3185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defRPr/>
                </a:pPr>
                <a:r>
                  <a:rPr lang="en-GB" sz="1400" b="1" dirty="0">
                    <a:solidFill>
                      <a:srgbClr val="002060"/>
                    </a:solidFill>
                    <a:latin typeface="+mj-lt"/>
                  </a:rPr>
                  <a:t>30</a:t>
                </a:r>
              </a:p>
            </p:txBody>
          </p:sp>
          <p:sp>
            <p:nvSpPr>
              <p:cNvPr id="51" name="Line 35"/>
              <p:cNvSpPr>
                <a:spLocks noChangeShapeType="1"/>
              </p:cNvSpPr>
              <p:nvPr/>
            </p:nvSpPr>
            <p:spPr bwMode="auto">
              <a:xfrm flipH="1">
                <a:off x="4816354" y="2393878"/>
                <a:ext cx="35432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52" name="Rectangle 36"/>
              <p:cNvSpPr>
                <a:spLocks noChangeArrowheads="1"/>
              </p:cNvSpPr>
              <p:nvPr/>
            </p:nvSpPr>
            <p:spPr bwMode="auto">
              <a:xfrm flipH="1">
                <a:off x="4528480" y="2253658"/>
                <a:ext cx="240861" cy="3185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defRPr/>
                </a:pPr>
                <a:r>
                  <a:rPr lang="en-GB" sz="1400" b="1" dirty="0">
                    <a:solidFill>
                      <a:srgbClr val="002060"/>
                    </a:solidFill>
                    <a:latin typeface="+mj-lt"/>
                  </a:rPr>
                  <a:t>40</a:t>
                </a:r>
              </a:p>
            </p:txBody>
          </p:sp>
          <p:sp>
            <p:nvSpPr>
              <p:cNvPr id="53" name="Line 37"/>
              <p:cNvSpPr>
                <a:spLocks noChangeShapeType="1"/>
              </p:cNvSpPr>
              <p:nvPr/>
            </p:nvSpPr>
            <p:spPr bwMode="auto">
              <a:xfrm flipH="1">
                <a:off x="4816354" y="1856502"/>
                <a:ext cx="35432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54" name="Rectangle 38"/>
              <p:cNvSpPr>
                <a:spLocks noChangeArrowheads="1"/>
              </p:cNvSpPr>
              <p:nvPr/>
            </p:nvSpPr>
            <p:spPr bwMode="auto">
              <a:xfrm flipH="1">
                <a:off x="4528480" y="1720101"/>
                <a:ext cx="240861" cy="3185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>
                  <a:defRPr/>
                </a:pPr>
                <a:r>
                  <a:rPr lang="en-GB" sz="1400" b="1" dirty="0">
                    <a:solidFill>
                      <a:srgbClr val="002060"/>
                    </a:solidFill>
                    <a:latin typeface="+mj-lt"/>
                  </a:rPr>
                  <a:t>50</a:t>
                </a:r>
              </a:p>
            </p:txBody>
          </p:sp>
          <p:sp>
            <p:nvSpPr>
              <p:cNvPr id="55" name="Line 39"/>
              <p:cNvSpPr>
                <a:spLocks noChangeShapeType="1"/>
              </p:cNvSpPr>
              <p:nvPr/>
            </p:nvSpPr>
            <p:spPr bwMode="auto">
              <a:xfrm>
                <a:off x="4851784" y="4668657"/>
                <a:ext cx="1635950" cy="0"/>
              </a:xfrm>
              <a:prstGeom prst="line">
                <a:avLst/>
              </a:prstGeom>
              <a:noFill/>
              <a:ln w="38100">
                <a:solidFill>
                  <a:srgbClr val="00206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56" name="Line 40"/>
              <p:cNvSpPr>
                <a:spLocks noChangeShapeType="1"/>
              </p:cNvSpPr>
              <p:nvPr/>
            </p:nvSpPr>
            <p:spPr bwMode="auto">
              <a:xfrm>
                <a:off x="6556574" y="4668657"/>
                <a:ext cx="1635950" cy="0"/>
              </a:xfrm>
              <a:prstGeom prst="line">
                <a:avLst/>
              </a:prstGeom>
              <a:noFill/>
              <a:ln w="38100">
                <a:solidFill>
                  <a:srgbClr val="00206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GB"/>
              </a:p>
            </p:txBody>
          </p:sp>
        </p:grpSp>
        <p:pic>
          <p:nvPicPr>
            <p:cNvPr id="64" name="Picture 237" descr="figure1.JPG"/>
            <p:cNvPicPr>
              <a:picLocks noChangeAspect="1"/>
            </p:cNvPicPr>
            <p:nvPr/>
          </p:nvPicPr>
          <p:blipFill>
            <a:blip r:embed="rId3" cstate="print"/>
            <a:srcRect l="8263" t="14889" r="61024" b="59261"/>
            <a:stretch>
              <a:fillRect/>
            </a:stretch>
          </p:blipFill>
          <p:spPr bwMode="auto">
            <a:xfrm>
              <a:off x="5724128" y="5229200"/>
              <a:ext cx="1584176" cy="11126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5" name="TextBox 74"/>
            <p:cNvSpPr txBox="1">
              <a:spLocks noChangeArrowheads="1"/>
            </p:cNvSpPr>
            <p:nvPr/>
          </p:nvSpPr>
          <p:spPr bwMode="auto">
            <a:xfrm>
              <a:off x="7236296" y="6453336"/>
              <a:ext cx="1695529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r"/>
              <a:r>
                <a:rPr lang="en-GB" sz="1600" dirty="0" err="1">
                  <a:solidFill>
                    <a:srgbClr val="002060"/>
                  </a:solidFill>
                  <a:latin typeface="Calibri" pitchFamily="34" charset="0"/>
                </a:rPr>
                <a:t>Haque</a:t>
              </a:r>
              <a:r>
                <a:rPr lang="en-GB" sz="1600" dirty="0">
                  <a:solidFill>
                    <a:srgbClr val="002060"/>
                  </a:solidFill>
                  <a:latin typeface="Calibri" pitchFamily="34" charset="0"/>
                </a:rPr>
                <a:t> </a:t>
              </a:r>
              <a:r>
                <a:rPr lang="en-GB" sz="1600" i="1" dirty="0">
                  <a:solidFill>
                    <a:srgbClr val="002060"/>
                  </a:solidFill>
                  <a:latin typeface="Calibri" pitchFamily="34" charset="0"/>
                </a:rPr>
                <a:t>et. al. </a:t>
              </a:r>
              <a:r>
                <a:rPr lang="en-GB" sz="1600" dirty="0">
                  <a:solidFill>
                    <a:srgbClr val="002060"/>
                  </a:solidFill>
                  <a:latin typeface="Calibri" pitchFamily="34" charset="0"/>
                </a:rPr>
                <a:t>2010</a:t>
              </a:r>
            </a:p>
          </p:txBody>
        </p:sp>
        <p:pic>
          <p:nvPicPr>
            <p:cNvPr id="66" name="Picture 237" descr="figure1.JPG"/>
            <p:cNvPicPr>
              <a:picLocks noChangeAspect="1"/>
            </p:cNvPicPr>
            <p:nvPr/>
          </p:nvPicPr>
          <p:blipFill>
            <a:blip r:embed="rId3" cstate="print"/>
            <a:srcRect l="8263" t="42109" r="61024" b="30051"/>
            <a:stretch>
              <a:fillRect/>
            </a:stretch>
          </p:blipFill>
          <p:spPr bwMode="auto">
            <a:xfrm>
              <a:off x="7308304" y="5229200"/>
              <a:ext cx="1584176" cy="11982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70" name="Group 69"/>
          <p:cNvGrpSpPr/>
          <p:nvPr/>
        </p:nvGrpSpPr>
        <p:grpSpPr>
          <a:xfrm>
            <a:off x="0" y="2060848"/>
            <a:ext cx="4323313" cy="4680520"/>
            <a:chOff x="0" y="2060848"/>
            <a:chExt cx="4323313" cy="4680520"/>
          </a:xfrm>
        </p:grpSpPr>
        <p:grpSp>
          <p:nvGrpSpPr>
            <p:cNvPr id="6" name="Group 18"/>
            <p:cNvGrpSpPr>
              <a:grpSpLocks/>
            </p:cNvGrpSpPr>
            <p:nvPr/>
          </p:nvGrpSpPr>
          <p:grpSpPr bwMode="auto">
            <a:xfrm>
              <a:off x="0" y="2348880"/>
              <a:ext cx="4248472" cy="3024336"/>
              <a:chOff x="323850" y="2852738"/>
              <a:chExt cx="4711700" cy="3455987"/>
            </a:xfrm>
          </p:grpSpPr>
          <p:grpSp>
            <p:nvGrpSpPr>
              <p:cNvPr id="14" name="Group 16"/>
              <p:cNvGrpSpPr>
                <a:grpSpLocks/>
              </p:cNvGrpSpPr>
              <p:nvPr/>
            </p:nvGrpSpPr>
            <p:grpSpPr bwMode="auto">
              <a:xfrm>
                <a:off x="323850" y="2852738"/>
                <a:ext cx="4711700" cy="3455987"/>
                <a:chOff x="323528" y="2852936"/>
                <a:chExt cx="4711700" cy="3455988"/>
              </a:xfrm>
            </p:grpSpPr>
            <p:pic>
              <p:nvPicPr>
                <p:cNvPr id="17" name="Picture 4"/>
                <p:cNvPicPr>
                  <a:picLocks noChangeAspect="1" noChangeArrowheads="1"/>
                </p:cNvPicPr>
                <p:nvPr/>
              </p:nvPicPr>
              <p:blipFill>
                <a:blip r:embed="rId4" cstate="print"/>
                <a:srcRect/>
                <a:stretch>
                  <a:fillRect/>
                </a:stretch>
              </p:blipFill>
              <p:spPr bwMode="auto">
                <a:xfrm>
                  <a:off x="323528" y="2852936"/>
                  <a:ext cx="4711700" cy="345598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18" name="Rectangle 8"/>
                <p:cNvSpPr>
                  <a:spLocks noChangeArrowheads="1"/>
                </p:cNvSpPr>
                <p:nvPr/>
              </p:nvSpPr>
              <p:spPr bwMode="auto">
                <a:xfrm>
                  <a:off x="1547490" y="4076899"/>
                  <a:ext cx="1225550" cy="588962"/>
                </a:xfrm>
                <a:prstGeom prst="rect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 w="1905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GB"/>
                </a:p>
              </p:txBody>
            </p:sp>
            <p:sp>
              <p:nvSpPr>
                <p:cNvPr id="19" name="Line 9"/>
                <p:cNvSpPr>
                  <a:spLocks noChangeShapeType="1"/>
                </p:cNvSpPr>
                <p:nvPr/>
              </p:nvSpPr>
              <p:spPr bwMode="auto">
                <a:xfrm>
                  <a:off x="1547491" y="4365824"/>
                  <a:ext cx="1223963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GB"/>
                </a:p>
              </p:txBody>
            </p:sp>
            <p:sp>
              <p:nvSpPr>
                <p:cNvPr id="20" name="Rectangle 10"/>
                <p:cNvSpPr>
                  <a:spLocks noChangeArrowheads="1"/>
                </p:cNvSpPr>
                <p:nvPr/>
              </p:nvSpPr>
              <p:spPr bwMode="auto">
                <a:xfrm>
                  <a:off x="3131816" y="4437261"/>
                  <a:ext cx="1225550" cy="504825"/>
                </a:xfrm>
                <a:prstGeom prst="rect">
                  <a:avLst/>
                </a:prstGeom>
                <a:solidFill>
                  <a:srgbClr val="C00000"/>
                </a:solidFill>
                <a:ln w="1905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GB"/>
                </a:p>
              </p:txBody>
            </p:sp>
            <p:sp>
              <p:nvSpPr>
                <p:cNvPr id="21" name="Line 11"/>
                <p:cNvSpPr>
                  <a:spLocks noChangeShapeType="1"/>
                </p:cNvSpPr>
                <p:nvPr/>
              </p:nvSpPr>
              <p:spPr bwMode="auto">
                <a:xfrm>
                  <a:off x="3131816" y="4653161"/>
                  <a:ext cx="1223963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GB"/>
                </a:p>
              </p:txBody>
            </p:sp>
          </p:grpSp>
          <p:sp>
            <p:nvSpPr>
              <p:cNvPr id="16" name="TextBox 15"/>
              <p:cNvSpPr txBox="1"/>
              <p:nvPr/>
            </p:nvSpPr>
            <p:spPr>
              <a:xfrm>
                <a:off x="3563937" y="3213101"/>
                <a:ext cx="1152525" cy="377191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GB" sz="1800" dirty="0">
                    <a:solidFill>
                      <a:srgbClr val="002060"/>
                    </a:solidFill>
                    <a:latin typeface="Calibri" pitchFamily="34" charset="0"/>
                  </a:rPr>
                  <a:t>p</a:t>
                </a:r>
                <a:r>
                  <a:rPr lang="en-GB" sz="1800" dirty="0" smtClean="0">
                    <a:solidFill>
                      <a:srgbClr val="002060"/>
                    </a:solidFill>
                    <a:latin typeface="Calibri" pitchFamily="34" charset="0"/>
                  </a:rPr>
                  <a:t>=0.001</a:t>
                </a:r>
                <a:endParaRPr lang="en-GB" sz="1800" dirty="0">
                  <a:solidFill>
                    <a:srgbClr val="002060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25" name="TextBox 24"/>
            <p:cNvSpPr txBox="1"/>
            <p:nvPr/>
          </p:nvSpPr>
          <p:spPr>
            <a:xfrm>
              <a:off x="251520" y="2060848"/>
              <a:ext cx="38164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800" b="1" dirty="0" smtClean="0">
                  <a:solidFill>
                    <a:srgbClr val="002060"/>
                  </a:solidFill>
                  <a:latin typeface="Calibri" pitchFamily="34" charset="0"/>
                </a:rPr>
                <a:t>Endothelial Dysfunction in SLE</a:t>
              </a:r>
              <a:endParaRPr lang="en-GB" sz="1800" b="1" dirty="0">
                <a:solidFill>
                  <a:srgbClr val="002060"/>
                </a:solidFill>
                <a:latin typeface="Calibri" pitchFamily="34" charset="0"/>
              </a:endParaRPr>
            </a:p>
          </p:txBody>
        </p:sp>
        <p:sp>
          <p:nvSpPr>
            <p:cNvPr id="67" name="TextBox 74"/>
            <p:cNvSpPr txBox="1">
              <a:spLocks noChangeArrowheads="1"/>
            </p:cNvSpPr>
            <p:nvPr/>
          </p:nvSpPr>
          <p:spPr bwMode="auto">
            <a:xfrm>
              <a:off x="1979712" y="6402814"/>
              <a:ext cx="2343601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r"/>
              <a:r>
                <a:rPr lang="en-GB" sz="1600" dirty="0" smtClean="0">
                  <a:solidFill>
                    <a:srgbClr val="002060"/>
                  </a:solidFill>
                  <a:latin typeface="Calibri" pitchFamily="34" charset="0"/>
                </a:rPr>
                <a:t>El-</a:t>
              </a:r>
              <a:r>
                <a:rPr lang="en-GB" sz="1600" dirty="0" err="1" smtClean="0">
                  <a:solidFill>
                    <a:srgbClr val="002060"/>
                  </a:solidFill>
                  <a:latin typeface="Calibri" pitchFamily="34" charset="0"/>
                </a:rPr>
                <a:t>Magadmi</a:t>
              </a:r>
              <a:r>
                <a:rPr lang="en-GB" sz="1600" dirty="0" smtClean="0">
                  <a:solidFill>
                    <a:srgbClr val="002060"/>
                  </a:solidFill>
                  <a:latin typeface="Calibri" pitchFamily="34" charset="0"/>
                </a:rPr>
                <a:t> </a:t>
              </a:r>
              <a:r>
                <a:rPr lang="en-GB" sz="1600" i="1" dirty="0">
                  <a:solidFill>
                    <a:srgbClr val="002060"/>
                  </a:solidFill>
                  <a:latin typeface="Calibri" pitchFamily="34" charset="0"/>
                </a:rPr>
                <a:t>et. al. </a:t>
              </a:r>
              <a:r>
                <a:rPr lang="en-GB" sz="1600" dirty="0" smtClean="0">
                  <a:solidFill>
                    <a:srgbClr val="002060"/>
                  </a:solidFill>
                  <a:latin typeface="Calibri" pitchFamily="34" charset="0"/>
                </a:rPr>
                <a:t>2004</a:t>
              </a:r>
              <a:endParaRPr lang="en-GB" sz="1600" dirty="0">
                <a:solidFill>
                  <a:srgbClr val="002060"/>
                </a:solidFill>
                <a:latin typeface="Calibri" pitchFamily="34" charset="0"/>
              </a:endParaRPr>
            </a:p>
          </p:txBody>
        </p:sp>
      </p:grpSp>
      <p:sp>
        <p:nvSpPr>
          <p:cNvPr id="68" name="Rectangle 67"/>
          <p:cNvSpPr/>
          <p:nvPr/>
        </p:nvSpPr>
        <p:spPr>
          <a:xfrm>
            <a:off x="5652120" y="6309320"/>
            <a:ext cx="3240360" cy="144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Concept of Endothelial Repair</a:t>
            </a:r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683568" y="4077072"/>
            <a:ext cx="7560840" cy="2377430"/>
          </a:xfrm>
          <a:prstGeom prst="rect">
            <a:avLst/>
          </a:prstGeom>
          <a:gradFill>
            <a:gsLst>
              <a:gs pos="0">
                <a:schemeClr val="bg1"/>
              </a:gs>
              <a:gs pos="50000">
                <a:srgbClr val="FFCCCC"/>
              </a:gs>
              <a:gs pos="100000">
                <a:srgbClr val="FF505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/>
          </a:p>
        </p:txBody>
      </p:sp>
      <p:sp>
        <p:nvSpPr>
          <p:cNvPr id="5" name="Rounded Rectangle 4"/>
          <p:cNvSpPr/>
          <p:nvPr/>
        </p:nvSpPr>
        <p:spPr bwMode="auto">
          <a:xfrm rot="16200000">
            <a:off x="5940153" y="5877269"/>
            <a:ext cx="432049" cy="100811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FCCCC"/>
              </a:gs>
              <a:gs pos="50000">
                <a:srgbClr val="FF7C80"/>
              </a:gs>
              <a:gs pos="100000">
                <a:srgbClr val="FF5050"/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C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6" name="Rounded Rectangle 5"/>
          <p:cNvSpPr/>
          <p:nvPr/>
        </p:nvSpPr>
        <p:spPr bwMode="auto">
          <a:xfrm rot="16200000">
            <a:off x="7956375" y="5877271"/>
            <a:ext cx="432050" cy="100811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FCCCC"/>
              </a:gs>
              <a:gs pos="50000">
                <a:srgbClr val="FF7C80"/>
              </a:gs>
              <a:gs pos="100000">
                <a:srgbClr val="FF5050"/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C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7" name="Rounded Rectangle 6"/>
          <p:cNvSpPr/>
          <p:nvPr/>
        </p:nvSpPr>
        <p:spPr bwMode="auto">
          <a:xfrm rot="16200000">
            <a:off x="4932040" y="5877272"/>
            <a:ext cx="432051" cy="100811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FCCCC"/>
              </a:gs>
              <a:gs pos="50000">
                <a:srgbClr val="FF7C80"/>
              </a:gs>
              <a:gs pos="100000">
                <a:srgbClr val="FF5050"/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C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8" name="Oval 7"/>
          <p:cNvSpPr/>
          <p:nvPr/>
        </p:nvSpPr>
        <p:spPr bwMode="auto">
          <a:xfrm>
            <a:off x="1440336" y="3572978"/>
            <a:ext cx="1152162" cy="936033"/>
          </a:xfrm>
          <a:prstGeom prst="ellipse">
            <a:avLst/>
          </a:prstGeom>
          <a:gradFill flip="none" rotWithShape="1">
            <a:gsLst>
              <a:gs pos="0">
                <a:srgbClr val="33CC33"/>
              </a:gs>
              <a:gs pos="50000">
                <a:srgbClr val="99FF99"/>
              </a:gs>
              <a:gs pos="100000">
                <a:srgbClr val="92D050"/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9" name="TextBox 21"/>
          <p:cNvSpPr txBox="1">
            <a:spLocks noChangeArrowheads="1"/>
          </p:cNvSpPr>
          <p:nvPr/>
        </p:nvSpPr>
        <p:spPr bwMode="auto">
          <a:xfrm>
            <a:off x="6228184" y="2852936"/>
            <a:ext cx="2376264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GB" sz="1800" dirty="0" smtClean="0">
                <a:solidFill>
                  <a:srgbClr val="002060"/>
                </a:solidFill>
                <a:latin typeface="Calibri" pitchFamily="34" charset="0"/>
              </a:rPr>
              <a:t>Endothelial Progenitor </a:t>
            </a:r>
            <a:r>
              <a:rPr lang="en-GB" sz="1800" dirty="0">
                <a:solidFill>
                  <a:srgbClr val="002060"/>
                </a:solidFill>
                <a:latin typeface="Calibri" pitchFamily="34" charset="0"/>
              </a:rPr>
              <a:t>Cells</a:t>
            </a:r>
          </a:p>
          <a:p>
            <a:pPr algn="ctr"/>
            <a:r>
              <a:rPr lang="en-GB" sz="1800" dirty="0">
                <a:solidFill>
                  <a:srgbClr val="002060"/>
                </a:solidFill>
                <a:latin typeface="Calibri" pitchFamily="34" charset="0"/>
              </a:rPr>
              <a:t>(EPCs)</a:t>
            </a:r>
          </a:p>
        </p:txBody>
      </p:sp>
      <p:sp>
        <p:nvSpPr>
          <p:cNvPr id="10" name="TextBox 22"/>
          <p:cNvSpPr txBox="1">
            <a:spLocks noChangeArrowheads="1"/>
          </p:cNvSpPr>
          <p:nvPr/>
        </p:nvSpPr>
        <p:spPr bwMode="auto">
          <a:xfrm>
            <a:off x="611560" y="2564904"/>
            <a:ext cx="303784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GB" sz="1800" dirty="0" smtClean="0">
                <a:solidFill>
                  <a:srgbClr val="002060"/>
                </a:solidFill>
                <a:latin typeface="Calibri" pitchFamily="34" charset="0"/>
              </a:rPr>
              <a:t>“Early EPCs” and</a:t>
            </a:r>
          </a:p>
          <a:p>
            <a:r>
              <a:rPr lang="en-GB" sz="1800" dirty="0" smtClean="0">
                <a:solidFill>
                  <a:srgbClr val="002060"/>
                </a:solidFill>
                <a:latin typeface="Calibri" pitchFamily="34" charset="0"/>
              </a:rPr>
              <a:t>Circulating </a:t>
            </a:r>
            <a:r>
              <a:rPr lang="en-GB" sz="1800" dirty="0">
                <a:solidFill>
                  <a:srgbClr val="002060"/>
                </a:solidFill>
                <a:latin typeface="Calibri" pitchFamily="34" charset="0"/>
              </a:rPr>
              <a:t>Angiogenic Cells</a:t>
            </a:r>
          </a:p>
          <a:p>
            <a:pPr algn="ctr"/>
            <a:r>
              <a:rPr lang="en-GB" sz="1800" dirty="0">
                <a:solidFill>
                  <a:srgbClr val="002060"/>
                </a:solidFill>
                <a:latin typeface="Calibri" pitchFamily="34" charset="0"/>
              </a:rPr>
              <a:t>(CACs)</a:t>
            </a:r>
          </a:p>
        </p:txBody>
      </p:sp>
      <p:grpSp>
        <p:nvGrpSpPr>
          <p:cNvPr id="3" name="Group 27"/>
          <p:cNvGrpSpPr>
            <a:grpSpLocks/>
          </p:cNvGrpSpPr>
          <p:nvPr/>
        </p:nvGrpSpPr>
        <p:grpSpPr bwMode="auto">
          <a:xfrm>
            <a:off x="5004048" y="2708896"/>
            <a:ext cx="1152162" cy="936033"/>
            <a:chOff x="2267744" y="1268760"/>
            <a:chExt cx="1152128" cy="936104"/>
          </a:xfrm>
        </p:grpSpPr>
        <p:sp>
          <p:nvSpPr>
            <p:cNvPr id="12" name="Oval 19"/>
            <p:cNvSpPr/>
            <p:nvPr/>
          </p:nvSpPr>
          <p:spPr>
            <a:xfrm>
              <a:off x="2267744" y="1268760"/>
              <a:ext cx="1152128" cy="936104"/>
            </a:xfrm>
            <a:prstGeom prst="ellipse">
              <a:avLst/>
            </a:prstGeom>
            <a:gradFill flip="none" rotWithShape="1">
              <a:gsLst>
                <a:gs pos="0">
                  <a:srgbClr val="33CC33"/>
                </a:gs>
                <a:gs pos="50000">
                  <a:srgbClr val="99FF99"/>
                </a:gs>
                <a:gs pos="100000">
                  <a:srgbClr val="92D050"/>
                </a:gs>
              </a:gsLst>
              <a:path path="circle">
                <a:fillToRect l="100000" t="100000"/>
              </a:path>
              <a:tileRect r="-100000" b="-100000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sp>
          <p:nvSpPr>
            <p:cNvPr id="13" name="Oval 12"/>
            <p:cNvSpPr/>
            <p:nvPr/>
          </p:nvSpPr>
          <p:spPr>
            <a:xfrm>
              <a:off x="2412928" y="1484004"/>
              <a:ext cx="287330" cy="431833"/>
            </a:xfrm>
            <a:prstGeom prst="ellipse">
              <a:avLst/>
            </a:prstGeom>
            <a:solidFill>
              <a:srgbClr val="33CC33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</p:grpSp>
      <p:sp>
        <p:nvSpPr>
          <p:cNvPr id="14" name="Oval 13"/>
          <p:cNvSpPr/>
          <p:nvPr/>
        </p:nvSpPr>
        <p:spPr bwMode="auto">
          <a:xfrm>
            <a:off x="1585003" y="3788825"/>
            <a:ext cx="287338" cy="431800"/>
          </a:xfrm>
          <a:prstGeom prst="ellipse">
            <a:avLst/>
          </a:prstGeom>
          <a:solidFill>
            <a:srgbClr val="33CC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5" name="Rounded Rectangle 14"/>
          <p:cNvSpPr/>
          <p:nvPr/>
        </p:nvSpPr>
        <p:spPr bwMode="auto">
          <a:xfrm rot="16200000">
            <a:off x="2880509" y="5877272"/>
            <a:ext cx="432049" cy="100811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FCCCC"/>
              </a:gs>
              <a:gs pos="50000">
                <a:srgbClr val="FF7C80"/>
              </a:gs>
              <a:gs pos="100000">
                <a:srgbClr val="FF5050"/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C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6" name="Rounded Rectangle 15"/>
          <p:cNvSpPr/>
          <p:nvPr/>
        </p:nvSpPr>
        <p:spPr bwMode="auto">
          <a:xfrm rot="16200000">
            <a:off x="3888622" y="5877274"/>
            <a:ext cx="432050" cy="100811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FCCCC"/>
              </a:gs>
              <a:gs pos="50000">
                <a:srgbClr val="FF7C80"/>
              </a:gs>
              <a:gs pos="100000">
                <a:srgbClr val="FF5050"/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C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7" name="Rounded Rectangle 16"/>
          <p:cNvSpPr/>
          <p:nvPr/>
        </p:nvSpPr>
        <p:spPr bwMode="auto">
          <a:xfrm rot="16200000">
            <a:off x="827584" y="5877272"/>
            <a:ext cx="432051" cy="100811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FCCCC"/>
              </a:gs>
              <a:gs pos="50000">
                <a:srgbClr val="FF7C80"/>
              </a:gs>
              <a:gs pos="100000">
                <a:srgbClr val="FF5050"/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C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8" name="Down Arrow 17"/>
          <p:cNvSpPr/>
          <p:nvPr/>
        </p:nvSpPr>
        <p:spPr>
          <a:xfrm rot="20437631">
            <a:off x="2389099" y="4600072"/>
            <a:ext cx="360040" cy="1440160"/>
          </a:xfrm>
          <a:prstGeom prst="downArrow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11" name="Group 46"/>
          <p:cNvGrpSpPr/>
          <p:nvPr/>
        </p:nvGrpSpPr>
        <p:grpSpPr>
          <a:xfrm>
            <a:off x="5816928" y="3691661"/>
            <a:ext cx="1275418" cy="1609474"/>
            <a:chOff x="1712440" y="2395519"/>
            <a:chExt cx="1275418" cy="1609474"/>
          </a:xfrm>
        </p:grpSpPr>
        <p:grpSp>
          <p:nvGrpSpPr>
            <p:cNvPr id="19" name="Group 27"/>
            <p:cNvGrpSpPr>
              <a:grpSpLocks/>
            </p:cNvGrpSpPr>
            <p:nvPr/>
          </p:nvGrpSpPr>
          <p:grpSpPr bwMode="auto">
            <a:xfrm>
              <a:off x="1835696" y="3068960"/>
              <a:ext cx="1152162" cy="936033"/>
              <a:chOff x="2267744" y="1268760"/>
              <a:chExt cx="1152128" cy="936104"/>
            </a:xfrm>
            <a:gradFill>
              <a:gsLst>
                <a:gs pos="0">
                  <a:srgbClr val="FF5050"/>
                </a:gs>
                <a:gs pos="100000">
                  <a:srgbClr val="FF9999"/>
                </a:gs>
              </a:gsLst>
              <a:lin ang="5400000" scaled="0"/>
            </a:gradFill>
          </p:grpSpPr>
          <p:sp>
            <p:nvSpPr>
              <p:cNvPr id="22" name="Oval 19"/>
              <p:cNvSpPr/>
              <p:nvPr/>
            </p:nvSpPr>
            <p:spPr>
              <a:xfrm>
                <a:off x="2267744" y="1268760"/>
                <a:ext cx="1152128" cy="936104"/>
              </a:xfrm>
              <a:prstGeom prst="ellipse">
                <a:avLst/>
              </a:prstGeom>
              <a:grp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/>
              </a:p>
            </p:txBody>
          </p:sp>
          <p:sp>
            <p:nvSpPr>
              <p:cNvPr id="23" name="Oval 22"/>
              <p:cNvSpPr/>
              <p:nvPr/>
            </p:nvSpPr>
            <p:spPr>
              <a:xfrm>
                <a:off x="2412928" y="1484004"/>
                <a:ext cx="287330" cy="43183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/>
              </a:p>
            </p:txBody>
          </p:sp>
        </p:grpSp>
        <p:sp>
          <p:nvSpPr>
            <p:cNvPr id="21" name="Down Arrow 20"/>
            <p:cNvSpPr/>
            <p:nvPr/>
          </p:nvSpPr>
          <p:spPr>
            <a:xfrm rot="19505877">
              <a:off x="1712440" y="2395519"/>
              <a:ext cx="381813" cy="695988"/>
            </a:xfrm>
            <a:prstGeom prst="downArrow">
              <a:avLst/>
            </a:prstGeom>
            <a:solidFill>
              <a:schemeClr val="tx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4" name="Down Arrow 23"/>
          <p:cNvSpPr/>
          <p:nvPr/>
        </p:nvSpPr>
        <p:spPr>
          <a:xfrm rot="19505877">
            <a:off x="6825008" y="5347844"/>
            <a:ext cx="381813" cy="695988"/>
          </a:xfrm>
          <a:prstGeom prst="downArrow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extBox 24"/>
          <p:cNvSpPr txBox="1"/>
          <p:nvPr/>
        </p:nvSpPr>
        <p:spPr>
          <a:xfrm>
            <a:off x="7092312" y="4365102"/>
            <a:ext cx="15527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800" dirty="0" smtClean="0">
                <a:solidFill>
                  <a:srgbClr val="002060"/>
                </a:solidFill>
                <a:latin typeface="Calibri" pitchFamily="34" charset="0"/>
              </a:rPr>
              <a:t>Differentiation</a:t>
            </a:r>
            <a:endParaRPr lang="en-GB" sz="1800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26" name="Rounded Rectangle 25"/>
          <p:cNvSpPr/>
          <p:nvPr/>
        </p:nvSpPr>
        <p:spPr bwMode="auto">
          <a:xfrm rot="16200000">
            <a:off x="6948265" y="5877269"/>
            <a:ext cx="432049" cy="100811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FCCCC"/>
              </a:gs>
              <a:gs pos="50000">
                <a:srgbClr val="FF7C80"/>
              </a:gs>
              <a:gs pos="100000">
                <a:srgbClr val="FF5050"/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C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27" name="Down Arrow 26"/>
          <p:cNvSpPr/>
          <p:nvPr/>
        </p:nvSpPr>
        <p:spPr>
          <a:xfrm rot="901597">
            <a:off x="1404866" y="4603179"/>
            <a:ext cx="360040" cy="1440160"/>
          </a:xfrm>
          <a:prstGeom prst="downArrow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TextBox 27"/>
          <p:cNvSpPr txBox="1"/>
          <p:nvPr/>
        </p:nvSpPr>
        <p:spPr>
          <a:xfrm>
            <a:off x="2880511" y="4869160"/>
            <a:ext cx="19080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800" dirty="0" smtClean="0">
                <a:solidFill>
                  <a:srgbClr val="002060"/>
                </a:solidFill>
                <a:latin typeface="Calibri" pitchFamily="34" charset="0"/>
              </a:rPr>
              <a:t>Angiogenic factors</a:t>
            </a:r>
          </a:p>
          <a:p>
            <a:r>
              <a:rPr lang="en-GB" sz="1800" dirty="0" smtClean="0">
                <a:solidFill>
                  <a:srgbClr val="002060"/>
                </a:solidFill>
                <a:latin typeface="Calibri" pitchFamily="34" charset="0"/>
              </a:rPr>
              <a:t>e.g. VEGF, HGF</a:t>
            </a:r>
            <a:endParaRPr lang="en-GB" sz="1800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29" name="Rounded Rectangle 28"/>
          <p:cNvSpPr/>
          <p:nvPr/>
        </p:nvSpPr>
        <p:spPr bwMode="auto">
          <a:xfrm rot="16200000">
            <a:off x="1872397" y="5877271"/>
            <a:ext cx="432049" cy="100811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FCCCC"/>
              </a:gs>
              <a:gs pos="50000">
                <a:srgbClr val="FF7C80"/>
              </a:gs>
              <a:gs pos="100000">
                <a:srgbClr val="FF5050"/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C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30" name="Flowchart: Magnetic Disk 29"/>
          <p:cNvSpPr/>
          <p:nvPr/>
        </p:nvSpPr>
        <p:spPr>
          <a:xfrm>
            <a:off x="1115616" y="1411933"/>
            <a:ext cx="1584325" cy="215900"/>
          </a:xfrm>
          <a:prstGeom prst="flowChartMagneticDisk">
            <a:avLst/>
          </a:prstGeom>
          <a:solidFill>
            <a:srgbClr val="FF5050"/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31" name="Flowchart: Magnetic Disk 30"/>
          <p:cNvSpPr/>
          <p:nvPr/>
        </p:nvSpPr>
        <p:spPr>
          <a:xfrm>
            <a:off x="1115616" y="1267471"/>
            <a:ext cx="1584325" cy="215900"/>
          </a:xfrm>
          <a:prstGeom prst="flowChartMagneticDisk">
            <a:avLst/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32" name="Flowchart: Magnetic Disk 31"/>
          <p:cNvSpPr/>
          <p:nvPr/>
        </p:nvSpPr>
        <p:spPr>
          <a:xfrm>
            <a:off x="3637483" y="1412900"/>
            <a:ext cx="1584325" cy="215900"/>
          </a:xfrm>
          <a:prstGeom prst="flowChartMagneticDisk">
            <a:avLst/>
          </a:prstGeom>
          <a:solidFill>
            <a:srgbClr val="FF5050"/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33" name="Flowchart: Magnetic Disk 32"/>
          <p:cNvSpPr/>
          <p:nvPr/>
        </p:nvSpPr>
        <p:spPr>
          <a:xfrm>
            <a:off x="3637483" y="1268438"/>
            <a:ext cx="1584325" cy="215900"/>
          </a:xfrm>
          <a:prstGeom prst="flowChartMagneticDisk">
            <a:avLst/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34" name="Right Arrow 33"/>
          <p:cNvSpPr/>
          <p:nvPr/>
        </p:nvSpPr>
        <p:spPr>
          <a:xfrm flipV="1">
            <a:off x="2845395" y="1340446"/>
            <a:ext cx="608013" cy="268784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37" name="Flowchart: Magnetic Disk 36"/>
          <p:cNvSpPr/>
          <p:nvPr/>
        </p:nvSpPr>
        <p:spPr>
          <a:xfrm>
            <a:off x="6228184" y="1411933"/>
            <a:ext cx="1584325" cy="215900"/>
          </a:xfrm>
          <a:prstGeom prst="flowChartMagneticDisk">
            <a:avLst/>
          </a:prstGeom>
          <a:solidFill>
            <a:srgbClr val="FF5050"/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38" name="Flowchart: Magnetic Disk 37"/>
          <p:cNvSpPr/>
          <p:nvPr/>
        </p:nvSpPr>
        <p:spPr>
          <a:xfrm>
            <a:off x="6228184" y="1267471"/>
            <a:ext cx="1584325" cy="215900"/>
          </a:xfrm>
          <a:prstGeom prst="flowChartMagneticDisk">
            <a:avLst/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39" name="Right Arrow 38"/>
          <p:cNvSpPr/>
          <p:nvPr/>
        </p:nvSpPr>
        <p:spPr>
          <a:xfrm flipV="1">
            <a:off x="5436096" y="1339479"/>
            <a:ext cx="608013" cy="268784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41" name="TextBox 40"/>
          <p:cNvSpPr txBox="1"/>
          <p:nvPr/>
        </p:nvSpPr>
        <p:spPr>
          <a:xfrm>
            <a:off x="1632825" y="1619508"/>
            <a:ext cx="5629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800" dirty="0" smtClean="0">
                <a:solidFill>
                  <a:srgbClr val="002060"/>
                </a:solidFill>
                <a:latin typeface="Calibri" pitchFamily="34" charset="0"/>
              </a:rPr>
              <a:t>CAC</a:t>
            </a:r>
            <a:endParaRPr lang="en-GB" sz="1800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923928" y="1619508"/>
            <a:ext cx="10069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800" dirty="0" smtClean="0">
                <a:solidFill>
                  <a:srgbClr val="002060"/>
                </a:solidFill>
                <a:latin typeface="Calibri" pitchFamily="34" charset="0"/>
              </a:rPr>
              <a:t>CAC/EPC</a:t>
            </a:r>
            <a:endParaRPr lang="en-GB" sz="1800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732240" y="1628800"/>
            <a:ext cx="5389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800" dirty="0" smtClean="0">
                <a:solidFill>
                  <a:srgbClr val="002060"/>
                </a:solidFill>
                <a:latin typeface="Calibri" pitchFamily="34" charset="0"/>
              </a:rPr>
              <a:t>EPC</a:t>
            </a:r>
            <a:endParaRPr lang="en-GB" sz="1800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475656" y="930206"/>
            <a:ext cx="8881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 smtClean="0">
                <a:solidFill>
                  <a:srgbClr val="002060"/>
                </a:solidFill>
                <a:latin typeface="Calibri" pitchFamily="34" charset="0"/>
              </a:rPr>
              <a:t>5-7 days</a:t>
            </a:r>
            <a:endParaRPr lang="en-GB" sz="1600" b="1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003773" y="930206"/>
            <a:ext cx="9923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 smtClean="0">
                <a:solidFill>
                  <a:srgbClr val="002060"/>
                </a:solidFill>
                <a:latin typeface="Calibri" pitchFamily="34" charset="0"/>
              </a:rPr>
              <a:t>7-21 days</a:t>
            </a:r>
            <a:endParaRPr lang="en-GB" sz="1600" b="1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6524053" y="930206"/>
            <a:ext cx="9282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 smtClean="0">
                <a:solidFill>
                  <a:srgbClr val="002060"/>
                </a:solidFill>
                <a:latin typeface="Calibri" pitchFamily="34" charset="0"/>
              </a:rPr>
              <a:t>&gt;21 days</a:t>
            </a:r>
            <a:endParaRPr lang="en-GB" sz="1600" b="1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47" name="Down Arrow 46"/>
          <p:cNvSpPr/>
          <p:nvPr/>
        </p:nvSpPr>
        <p:spPr>
          <a:xfrm>
            <a:off x="1907704" y="1988840"/>
            <a:ext cx="144016" cy="504056"/>
          </a:xfrm>
          <a:prstGeom prst="downArrow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Down Arrow 47"/>
          <p:cNvSpPr/>
          <p:nvPr/>
        </p:nvSpPr>
        <p:spPr>
          <a:xfrm>
            <a:off x="6876256" y="2060848"/>
            <a:ext cx="144016" cy="504056"/>
          </a:xfrm>
          <a:prstGeom prst="downArrow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9" name="Down Arrow 48"/>
          <p:cNvSpPr/>
          <p:nvPr/>
        </p:nvSpPr>
        <p:spPr>
          <a:xfrm rot="19038265">
            <a:off x="4801696" y="1980307"/>
            <a:ext cx="154676" cy="562309"/>
          </a:xfrm>
          <a:prstGeom prst="downArrow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0" name="Down Arrow 49"/>
          <p:cNvSpPr/>
          <p:nvPr/>
        </p:nvSpPr>
        <p:spPr>
          <a:xfrm rot="2561735" flipH="1">
            <a:off x="3878749" y="1965001"/>
            <a:ext cx="149463" cy="562309"/>
          </a:xfrm>
          <a:prstGeom prst="downArrow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388" y="116905"/>
            <a:ext cx="8569325" cy="719807"/>
          </a:xfrm>
        </p:spPr>
        <p:txBody>
          <a:bodyPr/>
          <a:lstStyle/>
          <a:p>
            <a:r>
              <a:rPr lang="en-GB" sz="3200" dirty="0" smtClean="0"/>
              <a:t>Effects of IFN</a:t>
            </a:r>
            <a:r>
              <a:rPr lang="el-GR" sz="3200" dirty="0" smtClean="0"/>
              <a:t>α</a:t>
            </a:r>
            <a:r>
              <a:rPr lang="en-GB" sz="3200" dirty="0" smtClean="0"/>
              <a:t> on CAC/EPCs</a:t>
            </a:r>
            <a:endParaRPr lang="en-GB" sz="32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683568" y="3284984"/>
            <a:ext cx="8640960" cy="4971256"/>
          </a:xfrm>
        </p:spPr>
        <p:txBody>
          <a:bodyPr/>
          <a:lstStyle/>
          <a:p>
            <a:r>
              <a:rPr lang="en-GB" dirty="0" smtClean="0"/>
              <a:t>IFN</a:t>
            </a:r>
            <a:r>
              <a:rPr lang="el-GR" dirty="0" smtClean="0"/>
              <a:t>α</a:t>
            </a:r>
            <a:r>
              <a:rPr lang="en-GB" dirty="0" smtClean="0"/>
              <a:t>2b:</a:t>
            </a:r>
          </a:p>
          <a:p>
            <a:pPr lvl="1"/>
            <a:r>
              <a:rPr lang="en-GB" dirty="0" smtClean="0"/>
              <a:t>induces EPC/CAC apoptosis</a:t>
            </a:r>
          </a:p>
          <a:p>
            <a:pPr lvl="1"/>
            <a:r>
              <a:rPr lang="en-GB" dirty="0" smtClean="0"/>
              <a:t>skews cells to non-angiogenic phenotype</a:t>
            </a:r>
            <a:endParaRPr lang="en-GB" i="1" dirty="0" smtClean="0"/>
          </a:p>
          <a:p>
            <a:pPr>
              <a:buNone/>
            </a:pPr>
            <a:endParaRPr lang="en-GB" dirty="0" smtClean="0"/>
          </a:p>
          <a:p>
            <a:r>
              <a:rPr lang="en-GB" dirty="0" smtClean="0"/>
              <a:t>Abnormal EPC/CAC phenotype in SLE restored by blocking IFN</a:t>
            </a:r>
            <a:r>
              <a:rPr lang="el-GR" dirty="0" smtClean="0"/>
              <a:t>α</a:t>
            </a:r>
            <a:endParaRPr lang="en-GB" dirty="0" smtClean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827584" y="1052736"/>
            <a:ext cx="3810000" cy="1944216"/>
          </a:xfrm>
        </p:spPr>
        <p:txBody>
          <a:bodyPr/>
          <a:lstStyle/>
          <a:p>
            <a:r>
              <a:rPr lang="en-GB" dirty="0" smtClean="0"/>
              <a:t>Negative association between early EPC number and IFN signature</a:t>
            </a:r>
          </a:p>
          <a:p>
            <a:endParaRPr lang="en-GB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4211960" y="6381328"/>
            <a:ext cx="47884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 smtClean="0">
                <a:solidFill>
                  <a:srgbClr val="002060"/>
                </a:solidFill>
                <a:latin typeface="Calibri" pitchFamily="34" charset="0"/>
              </a:rPr>
              <a:t>Denny </a:t>
            </a:r>
            <a:r>
              <a:rPr lang="en-GB" sz="1600" i="1" dirty="0" smtClean="0">
                <a:solidFill>
                  <a:srgbClr val="002060"/>
                </a:solidFill>
                <a:latin typeface="Calibri" pitchFamily="34" charset="0"/>
              </a:rPr>
              <a:t>et. al. </a:t>
            </a:r>
            <a:r>
              <a:rPr lang="en-GB" sz="1600" dirty="0" smtClean="0">
                <a:solidFill>
                  <a:srgbClr val="002060"/>
                </a:solidFill>
                <a:latin typeface="Calibri" pitchFamily="34" charset="0"/>
              </a:rPr>
              <a:t>2007, Lee </a:t>
            </a:r>
            <a:r>
              <a:rPr lang="en-GB" sz="1600" i="1" dirty="0" smtClean="0">
                <a:solidFill>
                  <a:srgbClr val="002060"/>
                </a:solidFill>
                <a:latin typeface="Calibri" pitchFamily="34" charset="0"/>
              </a:rPr>
              <a:t>et. al. </a:t>
            </a:r>
            <a:r>
              <a:rPr lang="en-GB" sz="1600" dirty="0" smtClean="0">
                <a:solidFill>
                  <a:srgbClr val="002060"/>
                </a:solidFill>
                <a:latin typeface="Calibri" pitchFamily="34" charset="0"/>
              </a:rPr>
              <a:t>2007,  Somers </a:t>
            </a:r>
            <a:r>
              <a:rPr lang="en-GB" sz="1600" i="1" dirty="0" smtClean="0">
                <a:solidFill>
                  <a:srgbClr val="002060"/>
                </a:solidFill>
                <a:latin typeface="Calibri" pitchFamily="34" charset="0"/>
              </a:rPr>
              <a:t>et. al. </a:t>
            </a:r>
            <a:r>
              <a:rPr lang="en-GB" sz="1600" dirty="0" smtClean="0">
                <a:solidFill>
                  <a:srgbClr val="002060"/>
                </a:solidFill>
                <a:latin typeface="Calibri" pitchFamily="34" charset="0"/>
              </a:rPr>
              <a:t>2012</a:t>
            </a:r>
            <a:endParaRPr lang="en-GB" sz="1600" dirty="0">
              <a:solidFill>
                <a:srgbClr val="002060"/>
              </a:solidFill>
              <a:latin typeface="Calibri" pitchFamily="34" charset="0"/>
            </a:endParaRPr>
          </a:p>
        </p:txBody>
      </p:sp>
      <p:pic>
        <p:nvPicPr>
          <p:cNvPr id="9318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692696"/>
            <a:ext cx="3888432" cy="2650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4"/>
          <p:cNvSpPr txBox="1">
            <a:spLocks/>
          </p:cNvSpPr>
          <p:nvPr/>
        </p:nvSpPr>
        <p:spPr bwMode="auto">
          <a:xfrm rot="10800000" flipV="1">
            <a:off x="323528" y="260648"/>
            <a:ext cx="8229600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0" cap="none" spc="0" normalizeH="0" baseline="0" noProof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itchFamily="34" charset="0"/>
                <a:ea typeface="+mj-ea"/>
                <a:cs typeface="+mj-cs"/>
              </a:rPr>
              <a:t>Hypothesis</a:t>
            </a:r>
            <a:endParaRPr kumimoji="0" lang="en-GB" sz="2800" b="1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itchFamily="34" charset="0"/>
              <a:ea typeface="+mj-ea"/>
              <a:cs typeface="+mj-cs"/>
            </a:endParaRPr>
          </a:p>
        </p:txBody>
      </p:sp>
      <p:sp>
        <p:nvSpPr>
          <p:cNvPr id="5" name="Content Placeholder 5"/>
          <p:cNvSpPr txBox="1">
            <a:spLocks/>
          </p:cNvSpPr>
          <p:nvPr/>
        </p:nvSpPr>
        <p:spPr bwMode="auto">
          <a:xfrm>
            <a:off x="683568" y="908720"/>
            <a:ext cx="7848872" cy="1150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2800" kern="0" noProof="0" dirty="0" smtClean="0">
                <a:solidFill>
                  <a:srgbClr val="002060"/>
                </a:solidFill>
                <a:latin typeface="Calibri" pitchFamily="34" charset="0"/>
              </a:rPr>
              <a:t>IFN-alpha impairs the function of CACs leading to failed endothelial repair </a:t>
            </a:r>
            <a:r>
              <a:rPr lang="en-GB" sz="2800" kern="0" dirty="0" smtClean="0">
                <a:solidFill>
                  <a:srgbClr val="002060"/>
                </a:solidFill>
                <a:latin typeface="Calibri" pitchFamily="34" charset="0"/>
              </a:rPr>
              <a:t>in lupus</a:t>
            </a:r>
            <a:endParaRPr kumimoji="0" lang="en-GB" sz="2800" b="0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323528" y="2420888"/>
            <a:ext cx="8496300" cy="3744912"/>
            <a:chOff x="323850" y="2492375"/>
            <a:chExt cx="8496300" cy="3745359"/>
          </a:xfrm>
        </p:grpSpPr>
        <p:sp>
          <p:nvSpPr>
            <p:cNvPr id="7" name="Title 4"/>
            <p:cNvSpPr txBox="1">
              <a:spLocks/>
            </p:cNvSpPr>
            <p:nvPr/>
          </p:nvSpPr>
          <p:spPr bwMode="auto">
            <a:xfrm>
              <a:off x="323850" y="2492375"/>
              <a:ext cx="8496300" cy="8637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eaLnBrk="0" hangingPunct="0">
                <a:defRPr/>
              </a:pPr>
              <a:r>
                <a:rPr lang="en-GB" sz="2800" b="1" kern="0" dirty="0">
                  <a:solidFill>
                    <a:srgbClr val="002060"/>
                  </a:solidFill>
                  <a:latin typeface="Calibri" pitchFamily="34" charset="0"/>
                  <a:ea typeface="+mj-ea"/>
                  <a:cs typeface="+mj-cs"/>
                </a:rPr>
                <a:t>Aims</a:t>
              </a:r>
            </a:p>
          </p:txBody>
        </p:sp>
        <p:sp>
          <p:nvSpPr>
            <p:cNvPr id="8" name="Content Placeholder 5"/>
            <p:cNvSpPr txBox="1">
              <a:spLocks/>
            </p:cNvSpPr>
            <p:nvPr/>
          </p:nvSpPr>
          <p:spPr bwMode="auto">
            <a:xfrm>
              <a:off x="827088" y="3284632"/>
              <a:ext cx="7561262" cy="29531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457200" indent="-457200" eaLnBrk="0" hangingPunct="0">
                <a:spcBef>
                  <a:spcPct val="20000"/>
                </a:spcBef>
                <a:buFont typeface="Arial" pitchFamily="34" charset="0"/>
                <a:buChar char="•"/>
                <a:defRPr/>
              </a:pPr>
              <a:r>
                <a:rPr lang="en-GB" sz="2400" kern="0" dirty="0" smtClean="0">
                  <a:solidFill>
                    <a:srgbClr val="002060"/>
                  </a:solidFill>
                  <a:latin typeface="Calibri" pitchFamily="34" charset="0"/>
                </a:rPr>
                <a:t>To characteris</a:t>
              </a:r>
              <a:r>
                <a:rPr lang="en-GB" kern="0" dirty="0" smtClean="0">
                  <a:solidFill>
                    <a:srgbClr val="002060"/>
                  </a:solidFill>
                  <a:latin typeface="Calibri" pitchFamily="34" charset="0"/>
                </a:rPr>
                <a:t>e CACs isolated from healthy controls</a:t>
              </a:r>
            </a:p>
            <a:p>
              <a:pPr marL="457200" indent="-457200" eaLnBrk="0" hangingPunct="0">
                <a:spcBef>
                  <a:spcPct val="20000"/>
                </a:spcBef>
                <a:buFont typeface="Arial" pitchFamily="34" charset="0"/>
                <a:buChar char="•"/>
                <a:defRPr/>
              </a:pPr>
              <a:endParaRPr lang="en-GB" kern="0" dirty="0" smtClean="0">
                <a:solidFill>
                  <a:srgbClr val="002060"/>
                </a:solidFill>
                <a:latin typeface="Calibri" pitchFamily="34" charset="0"/>
              </a:endParaRPr>
            </a:p>
            <a:p>
              <a:pPr marL="457200" indent="-457200" eaLnBrk="0" hangingPunct="0">
                <a:spcBef>
                  <a:spcPct val="20000"/>
                </a:spcBef>
                <a:buFont typeface="Arial" pitchFamily="34" charset="0"/>
                <a:buChar char="•"/>
                <a:defRPr/>
              </a:pPr>
              <a:r>
                <a:rPr lang="en-GB" sz="2400" kern="0" dirty="0" smtClean="0">
                  <a:solidFill>
                    <a:srgbClr val="002060"/>
                  </a:solidFill>
                  <a:latin typeface="Calibri" pitchFamily="34" charset="0"/>
                </a:rPr>
                <a:t>Determine the effect of IFN</a:t>
              </a:r>
              <a:r>
                <a:rPr lang="el-GR" sz="2400" kern="0" dirty="0" smtClean="0">
                  <a:solidFill>
                    <a:srgbClr val="002060"/>
                  </a:solidFill>
                  <a:latin typeface="Calibri" pitchFamily="34" charset="0"/>
                </a:rPr>
                <a:t>α</a:t>
              </a:r>
              <a:r>
                <a:rPr lang="en-GB" sz="2400" kern="0" dirty="0" smtClean="0">
                  <a:solidFill>
                    <a:srgbClr val="002060"/>
                  </a:solidFill>
                  <a:latin typeface="Calibri" pitchFamily="34" charset="0"/>
                </a:rPr>
                <a:t>2b on the function of CACs from healthy controls</a:t>
              </a:r>
            </a:p>
            <a:p>
              <a:pPr marL="457200" indent="-457200" eaLnBrk="0" hangingPunct="0">
                <a:spcBef>
                  <a:spcPct val="20000"/>
                </a:spcBef>
                <a:buFont typeface="Arial" pitchFamily="34" charset="0"/>
                <a:buChar char="•"/>
                <a:defRPr/>
              </a:pPr>
              <a:endParaRPr lang="en-GB" kern="0" dirty="0" smtClean="0">
                <a:solidFill>
                  <a:srgbClr val="002060"/>
                </a:solidFill>
                <a:latin typeface="Calibri" pitchFamily="34" charset="0"/>
              </a:endParaRPr>
            </a:p>
            <a:p>
              <a:pPr marL="457200" indent="-457200" eaLnBrk="0" hangingPunct="0">
                <a:spcBef>
                  <a:spcPct val="20000"/>
                </a:spcBef>
                <a:buFont typeface="Arial" pitchFamily="34" charset="0"/>
                <a:buChar char="•"/>
                <a:defRPr/>
              </a:pPr>
              <a:r>
                <a:rPr lang="en-GB" sz="2400" kern="0" dirty="0" smtClean="0">
                  <a:solidFill>
                    <a:srgbClr val="002060"/>
                  </a:solidFill>
                  <a:latin typeface="Calibri" pitchFamily="34" charset="0"/>
                </a:rPr>
                <a:t>Compare function of healthy CACs with lupus CACs</a:t>
              </a:r>
              <a:endParaRPr lang="en-GB" sz="2400" kern="0" dirty="0">
                <a:solidFill>
                  <a:srgbClr val="002060"/>
                </a:solidFill>
                <a:latin typeface="Calibri" pitchFamily="34" charset="0"/>
              </a:endParaRPr>
            </a:p>
            <a:p>
              <a:pPr marL="342900" indent="-342900" algn="ctr" eaLnBrk="0" hangingPunct="0">
                <a:spcBef>
                  <a:spcPct val="20000"/>
                </a:spcBef>
                <a:defRPr/>
              </a:pPr>
              <a:endParaRPr lang="en-GB" sz="2800" kern="0" dirty="0">
                <a:latin typeface="Calibri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tabLst>
                <a:tab pos="1617663" algn="l"/>
              </a:tabLst>
            </a:pPr>
            <a:r>
              <a:rPr lang="en-GB" dirty="0" smtClean="0"/>
              <a:t>Isolation of CACs</a:t>
            </a:r>
            <a:endParaRPr lang="en-GB" dirty="0"/>
          </a:p>
        </p:txBody>
      </p:sp>
      <p:grpSp>
        <p:nvGrpSpPr>
          <p:cNvPr id="3" name="Group 142"/>
          <p:cNvGrpSpPr>
            <a:grpSpLocks/>
          </p:cNvGrpSpPr>
          <p:nvPr/>
        </p:nvGrpSpPr>
        <p:grpSpPr bwMode="auto">
          <a:xfrm>
            <a:off x="2916610" y="1339999"/>
            <a:ext cx="503237" cy="1441450"/>
            <a:chOff x="6084157" y="908050"/>
            <a:chExt cx="719868" cy="2808288"/>
          </a:xfrm>
        </p:grpSpPr>
        <p:sp>
          <p:nvSpPr>
            <p:cNvPr id="32" name="AutoShape 5"/>
            <p:cNvSpPr>
              <a:spLocks noChangeArrowheads="1"/>
            </p:cNvSpPr>
            <p:nvPr/>
          </p:nvSpPr>
          <p:spPr bwMode="auto">
            <a:xfrm>
              <a:off x="6084157" y="1556792"/>
              <a:ext cx="719138" cy="2087562"/>
            </a:xfrm>
            <a:prstGeom prst="can">
              <a:avLst>
                <a:gd name="adj" fmla="val 10590"/>
              </a:avLst>
            </a:prstGeom>
            <a:solidFill>
              <a:srgbClr val="FFFF99"/>
            </a:solidFill>
            <a:ln w="28575">
              <a:solidFill>
                <a:srgbClr val="5F5F5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33" name="AutoShape 6"/>
            <p:cNvSpPr>
              <a:spLocks noChangeArrowheads="1"/>
            </p:cNvSpPr>
            <p:nvPr/>
          </p:nvSpPr>
          <p:spPr bwMode="auto">
            <a:xfrm>
              <a:off x="6084888" y="2636838"/>
              <a:ext cx="719137" cy="1008062"/>
            </a:xfrm>
            <a:prstGeom prst="can">
              <a:avLst>
                <a:gd name="adj" fmla="val 10598"/>
              </a:avLst>
            </a:prstGeom>
            <a:solidFill>
              <a:schemeClr val="bg1"/>
            </a:solidFill>
            <a:ln w="28575">
              <a:solidFill>
                <a:srgbClr val="5F5F5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34" name="AutoShape 7"/>
            <p:cNvSpPr>
              <a:spLocks noChangeArrowheads="1"/>
            </p:cNvSpPr>
            <p:nvPr/>
          </p:nvSpPr>
          <p:spPr bwMode="auto">
            <a:xfrm>
              <a:off x="6084888" y="908050"/>
              <a:ext cx="719137" cy="2808288"/>
            </a:xfrm>
            <a:prstGeom prst="can">
              <a:avLst>
                <a:gd name="adj" fmla="val 10160"/>
              </a:avLst>
            </a:prstGeom>
            <a:noFill/>
            <a:ln w="28575">
              <a:solidFill>
                <a:srgbClr val="5F5F5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35" name="AutoShape 8"/>
            <p:cNvSpPr>
              <a:spLocks noChangeArrowheads="1"/>
            </p:cNvSpPr>
            <p:nvPr/>
          </p:nvSpPr>
          <p:spPr bwMode="auto">
            <a:xfrm>
              <a:off x="6084888" y="2924175"/>
              <a:ext cx="719137" cy="792163"/>
            </a:xfrm>
            <a:prstGeom prst="can">
              <a:avLst>
                <a:gd name="adj" fmla="val 10154"/>
              </a:avLst>
            </a:prstGeom>
            <a:solidFill>
              <a:srgbClr val="CC0000"/>
            </a:solidFill>
            <a:ln w="28575">
              <a:solidFill>
                <a:srgbClr val="5F5F5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</p:grpSp>
      <p:sp>
        <p:nvSpPr>
          <p:cNvPr id="36" name="Curved Left Arrow 35"/>
          <p:cNvSpPr/>
          <p:nvPr/>
        </p:nvSpPr>
        <p:spPr>
          <a:xfrm rot="5400000" flipH="1" flipV="1">
            <a:off x="3960390" y="1018531"/>
            <a:ext cx="576263" cy="1943100"/>
          </a:xfrm>
          <a:prstGeom prst="curvedLeftArrow">
            <a:avLst>
              <a:gd name="adj1" fmla="val 31710"/>
              <a:gd name="adj2" fmla="val 50000"/>
              <a:gd name="adj3" fmla="val 25000"/>
            </a:avLst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>
              <a:solidFill>
                <a:schemeClr val="tx1"/>
              </a:solidFill>
            </a:endParaRPr>
          </a:p>
        </p:txBody>
      </p:sp>
      <p:sp>
        <p:nvSpPr>
          <p:cNvPr id="37" name="TextBox 22"/>
          <p:cNvSpPr txBox="1">
            <a:spLocks noChangeArrowheads="1"/>
          </p:cNvSpPr>
          <p:nvPr/>
        </p:nvSpPr>
        <p:spPr bwMode="auto">
          <a:xfrm>
            <a:off x="3563888" y="1124744"/>
            <a:ext cx="23606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800" dirty="0">
                <a:solidFill>
                  <a:srgbClr val="002060"/>
                </a:solidFill>
                <a:latin typeface="Calibri" pitchFamily="34" charset="0"/>
              </a:rPr>
              <a:t>Isolation of PBMC layer</a:t>
            </a:r>
          </a:p>
        </p:txBody>
      </p:sp>
      <p:sp>
        <p:nvSpPr>
          <p:cNvPr id="38" name="Right Arrow 37"/>
          <p:cNvSpPr/>
          <p:nvPr/>
        </p:nvSpPr>
        <p:spPr>
          <a:xfrm>
            <a:off x="1403722" y="1916262"/>
            <a:ext cx="1296988" cy="288925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39" name="TextBox 24"/>
          <p:cNvSpPr txBox="1">
            <a:spLocks noChangeArrowheads="1"/>
          </p:cNvSpPr>
          <p:nvPr/>
        </p:nvSpPr>
        <p:spPr bwMode="auto">
          <a:xfrm>
            <a:off x="900485" y="1125687"/>
            <a:ext cx="20177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GB" sz="1800">
                <a:solidFill>
                  <a:srgbClr val="002060"/>
                </a:solidFill>
                <a:latin typeface="Calibri" pitchFamily="34" charset="0"/>
              </a:rPr>
              <a:t>Density </a:t>
            </a:r>
          </a:p>
          <a:p>
            <a:pPr algn="ctr"/>
            <a:r>
              <a:rPr lang="en-GB" sz="1800">
                <a:solidFill>
                  <a:srgbClr val="002060"/>
                </a:solidFill>
                <a:latin typeface="Calibri" pitchFamily="34" charset="0"/>
              </a:rPr>
              <a:t>separation</a:t>
            </a:r>
          </a:p>
        </p:txBody>
      </p:sp>
      <p:sp>
        <p:nvSpPr>
          <p:cNvPr id="40" name="Flowchart: Magnetic Disk 39"/>
          <p:cNvSpPr/>
          <p:nvPr/>
        </p:nvSpPr>
        <p:spPr>
          <a:xfrm>
            <a:off x="4427910" y="2565549"/>
            <a:ext cx="1584325" cy="215900"/>
          </a:xfrm>
          <a:prstGeom prst="flowChartMagneticDisk">
            <a:avLst/>
          </a:prstGeom>
          <a:solidFill>
            <a:srgbClr val="FF5050"/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41" name="Flowchart: Magnetic Disk 40"/>
          <p:cNvSpPr/>
          <p:nvPr/>
        </p:nvSpPr>
        <p:spPr>
          <a:xfrm>
            <a:off x="4427910" y="2421087"/>
            <a:ext cx="1584325" cy="215900"/>
          </a:xfrm>
          <a:prstGeom prst="flowChartMagneticDisk">
            <a:avLst/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42" name="AutoShape 5"/>
          <p:cNvSpPr>
            <a:spLocks noChangeArrowheads="1"/>
          </p:cNvSpPr>
          <p:nvPr/>
        </p:nvSpPr>
        <p:spPr bwMode="auto">
          <a:xfrm>
            <a:off x="611560" y="1844824"/>
            <a:ext cx="504825" cy="936625"/>
          </a:xfrm>
          <a:prstGeom prst="can">
            <a:avLst>
              <a:gd name="adj" fmla="val 10600"/>
            </a:avLst>
          </a:prstGeom>
          <a:solidFill>
            <a:srgbClr val="C00000"/>
          </a:solidFill>
          <a:ln w="28575">
            <a:solidFill>
              <a:srgbClr val="5F5F5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>
              <a:latin typeface="Calibri" pitchFamily="34" charset="0"/>
            </a:endParaRPr>
          </a:p>
        </p:txBody>
      </p:sp>
      <p:sp>
        <p:nvSpPr>
          <p:cNvPr id="43" name="AutoShape 7"/>
          <p:cNvSpPr>
            <a:spLocks noChangeArrowheads="1"/>
          </p:cNvSpPr>
          <p:nvPr/>
        </p:nvSpPr>
        <p:spPr bwMode="auto">
          <a:xfrm>
            <a:off x="611560" y="1339999"/>
            <a:ext cx="504825" cy="1441450"/>
          </a:xfrm>
          <a:prstGeom prst="can">
            <a:avLst>
              <a:gd name="adj" fmla="val 10166"/>
            </a:avLst>
          </a:prstGeom>
          <a:noFill/>
          <a:ln w="28575">
            <a:solidFill>
              <a:srgbClr val="5F5F5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>
              <a:latin typeface="Calibri" pitchFamily="34" charset="0"/>
            </a:endParaRPr>
          </a:p>
        </p:txBody>
      </p:sp>
      <p:sp>
        <p:nvSpPr>
          <p:cNvPr id="44" name="Flowchart: Magnetic Disk 43"/>
          <p:cNvSpPr/>
          <p:nvPr/>
        </p:nvSpPr>
        <p:spPr>
          <a:xfrm>
            <a:off x="6949777" y="2566516"/>
            <a:ext cx="1584325" cy="215900"/>
          </a:xfrm>
          <a:prstGeom prst="flowChartMagneticDisk">
            <a:avLst/>
          </a:prstGeom>
          <a:solidFill>
            <a:srgbClr val="FF5050"/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45" name="Flowchart: Magnetic Disk 44"/>
          <p:cNvSpPr/>
          <p:nvPr/>
        </p:nvSpPr>
        <p:spPr>
          <a:xfrm>
            <a:off x="6949777" y="2422054"/>
            <a:ext cx="1584325" cy="215900"/>
          </a:xfrm>
          <a:prstGeom prst="flowChartMagneticDisk">
            <a:avLst/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46" name="Right Arrow 45"/>
          <p:cNvSpPr/>
          <p:nvPr/>
        </p:nvSpPr>
        <p:spPr>
          <a:xfrm flipV="1">
            <a:off x="6157689" y="2494062"/>
            <a:ext cx="608013" cy="268784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47" name="TextBox 31"/>
          <p:cNvSpPr txBox="1">
            <a:spLocks noChangeArrowheads="1"/>
          </p:cNvSpPr>
          <p:nvPr/>
        </p:nvSpPr>
        <p:spPr bwMode="auto">
          <a:xfrm>
            <a:off x="6804248" y="2780928"/>
            <a:ext cx="201612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GB" sz="1800" dirty="0" smtClean="0">
                <a:solidFill>
                  <a:srgbClr val="002060"/>
                </a:solidFill>
                <a:latin typeface="Calibri" pitchFamily="34" charset="0"/>
              </a:rPr>
              <a:t>CACs</a:t>
            </a:r>
            <a:endParaRPr lang="en-GB" sz="1800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48" name="TextBox 31"/>
          <p:cNvSpPr txBox="1">
            <a:spLocks noChangeArrowheads="1"/>
          </p:cNvSpPr>
          <p:nvPr/>
        </p:nvSpPr>
        <p:spPr bwMode="auto">
          <a:xfrm>
            <a:off x="4211960" y="2780928"/>
            <a:ext cx="201612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GB" sz="1800" dirty="0" smtClean="0">
                <a:solidFill>
                  <a:srgbClr val="002060"/>
                </a:solidFill>
                <a:latin typeface="Calibri" pitchFamily="34" charset="0"/>
              </a:rPr>
              <a:t>Fibronectin</a:t>
            </a:r>
            <a:endParaRPr lang="en-GB" sz="1800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49" name="TextBox 31"/>
          <p:cNvSpPr txBox="1">
            <a:spLocks noChangeArrowheads="1"/>
          </p:cNvSpPr>
          <p:nvPr/>
        </p:nvSpPr>
        <p:spPr bwMode="auto">
          <a:xfrm>
            <a:off x="5436096" y="2060848"/>
            <a:ext cx="201612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GB" sz="1800" dirty="0" smtClean="0">
                <a:solidFill>
                  <a:srgbClr val="002060"/>
                </a:solidFill>
                <a:latin typeface="Calibri" pitchFamily="34" charset="0"/>
              </a:rPr>
              <a:t>7 Days</a:t>
            </a:r>
            <a:endParaRPr lang="en-GB" sz="1800" dirty="0">
              <a:solidFill>
                <a:srgbClr val="002060"/>
              </a:solidFill>
              <a:latin typeface="Calibri" pitchFamily="34" charset="0"/>
            </a:endParaRPr>
          </a:p>
        </p:txBody>
      </p:sp>
      <p:pic>
        <p:nvPicPr>
          <p:cNvPr id="50" name="Picture 49" descr="UEAalone.jpg"/>
          <p:cNvPicPr>
            <a:picLocks noChangeAspect="1"/>
          </p:cNvPicPr>
          <p:nvPr/>
        </p:nvPicPr>
        <p:blipFill>
          <a:blip r:embed="rId3" cstate="print"/>
          <a:srcRect l="15152" b="14205"/>
          <a:stretch>
            <a:fillRect/>
          </a:stretch>
        </p:blipFill>
        <p:spPr>
          <a:xfrm>
            <a:off x="467545" y="4365104"/>
            <a:ext cx="1440159" cy="1080119"/>
          </a:xfrm>
          <a:prstGeom prst="rect">
            <a:avLst/>
          </a:prstGeom>
        </p:spPr>
      </p:pic>
      <p:pic>
        <p:nvPicPr>
          <p:cNvPr id="51" name="Picture 50" descr="DualnoDAPI.jpg"/>
          <p:cNvPicPr>
            <a:picLocks noChangeAspect="1"/>
          </p:cNvPicPr>
          <p:nvPr/>
        </p:nvPicPr>
        <p:blipFill>
          <a:blip r:embed="rId4" cstate="print"/>
          <a:srcRect l="15152" b="14775"/>
          <a:stretch>
            <a:fillRect/>
          </a:stretch>
        </p:blipFill>
        <p:spPr>
          <a:xfrm>
            <a:off x="467545" y="5517232"/>
            <a:ext cx="1440160" cy="1080120"/>
          </a:xfrm>
          <a:prstGeom prst="rect">
            <a:avLst/>
          </a:prstGeom>
        </p:spPr>
      </p:pic>
      <p:pic>
        <p:nvPicPr>
          <p:cNvPr id="52" name="Picture 51" descr="LDLalone.jpg"/>
          <p:cNvPicPr>
            <a:picLocks noChangeAspect="1"/>
          </p:cNvPicPr>
          <p:nvPr/>
        </p:nvPicPr>
        <p:blipFill>
          <a:blip r:embed="rId5" cstate="print"/>
          <a:srcRect l="15251" r="-2160" b="14216"/>
          <a:stretch>
            <a:fillRect/>
          </a:stretch>
        </p:blipFill>
        <p:spPr>
          <a:xfrm>
            <a:off x="467544" y="3212977"/>
            <a:ext cx="1465514" cy="1080120"/>
          </a:xfrm>
          <a:prstGeom prst="rect">
            <a:avLst/>
          </a:prstGeom>
        </p:spPr>
      </p:pic>
      <p:sp>
        <p:nvSpPr>
          <p:cNvPr id="53" name="TextBox 52"/>
          <p:cNvSpPr txBox="1"/>
          <p:nvPr/>
        </p:nvSpPr>
        <p:spPr>
          <a:xfrm>
            <a:off x="467544" y="3212976"/>
            <a:ext cx="7920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>
                <a:solidFill>
                  <a:schemeClr val="bg1"/>
                </a:solidFill>
                <a:latin typeface="Calibri" pitchFamily="34" charset="0"/>
              </a:rPr>
              <a:t>LDL</a:t>
            </a:r>
            <a:endParaRPr lang="en-GB" sz="16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467544" y="4365104"/>
            <a:ext cx="6912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 smtClean="0">
                <a:solidFill>
                  <a:schemeClr val="bg1"/>
                </a:solidFill>
                <a:latin typeface="Calibri" pitchFamily="34" charset="0"/>
              </a:rPr>
              <a:t>Lectin</a:t>
            </a:r>
            <a:endParaRPr lang="en-GB" sz="16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5868144" y="4113076"/>
            <a:ext cx="67358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b="1" dirty="0" smtClean="0">
                <a:solidFill>
                  <a:schemeClr val="bg1"/>
                </a:solidFill>
                <a:latin typeface="Calibri" pitchFamily="34" charset="0"/>
              </a:rPr>
              <a:t>Dual</a:t>
            </a:r>
            <a:endParaRPr lang="en-GB" sz="20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graphicFrame>
        <p:nvGraphicFramePr>
          <p:cNvPr id="30" name="Object 3"/>
          <p:cNvGraphicFramePr>
            <a:graphicFrameLocks noChangeAspect="1"/>
          </p:cNvGraphicFramePr>
          <p:nvPr/>
        </p:nvGraphicFramePr>
        <p:xfrm>
          <a:off x="5364088" y="3356992"/>
          <a:ext cx="3621087" cy="3362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04" name="Prism 6" r:id="rId6" imgW="4928817" imgH="4573956" progId="Prism6.Document">
                  <p:embed/>
                </p:oleObj>
              </mc:Choice>
              <mc:Fallback>
                <p:oleObj name="Prism 6" r:id="rId6" imgW="4928817" imgH="4573956" progId="Prism6.Document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64088" y="3356992"/>
                        <a:ext cx="3621087" cy="3362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1" name="Picture 30" descr="JW016BD21.jpg"/>
          <p:cNvPicPr>
            <a:picLocks noChangeAspect="1"/>
          </p:cNvPicPr>
          <p:nvPr/>
        </p:nvPicPr>
        <p:blipFill>
          <a:blip r:embed="rId8" cstate="print"/>
          <a:srcRect l="7860" t="50000" r="54806" b="10526"/>
          <a:stretch>
            <a:fillRect/>
          </a:stretch>
        </p:blipFill>
        <p:spPr>
          <a:xfrm>
            <a:off x="3419872" y="3645024"/>
            <a:ext cx="1732993" cy="1368152"/>
          </a:xfrm>
          <a:prstGeom prst="rect">
            <a:avLst/>
          </a:prstGeom>
        </p:spPr>
      </p:pic>
      <p:pic>
        <p:nvPicPr>
          <p:cNvPr id="58" name="Picture 57" descr="JW016BD9.jpg"/>
          <p:cNvPicPr>
            <a:picLocks noChangeAspect="1"/>
          </p:cNvPicPr>
          <p:nvPr/>
        </p:nvPicPr>
        <p:blipFill>
          <a:blip r:embed="rId9" cstate="print"/>
          <a:srcRect l="7824" t="60249" r="55013" b="459"/>
          <a:stretch>
            <a:fillRect/>
          </a:stretch>
        </p:blipFill>
        <p:spPr>
          <a:xfrm>
            <a:off x="3419872" y="5085184"/>
            <a:ext cx="1732993" cy="1368152"/>
          </a:xfrm>
          <a:prstGeom prst="rect">
            <a:avLst/>
          </a:prstGeom>
        </p:spPr>
      </p:pic>
      <p:sp>
        <p:nvSpPr>
          <p:cNvPr id="60" name="TextBox 59"/>
          <p:cNvSpPr txBox="1"/>
          <p:nvPr/>
        </p:nvSpPr>
        <p:spPr>
          <a:xfrm>
            <a:off x="467544" y="5517232"/>
            <a:ext cx="57579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 smtClean="0">
                <a:solidFill>
                  <a:schemeClr val="bg1"/>
                </a:solidFill>
                <a:latin typeface="Calibri" pitchFamily="34" charset="0"/>
              </a:rPr>
              <a:t>Dual</a:t>
            </a:r>
            <a:endParaRPr lang="en-GB" sz="16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3419872" y="3645024"/>
            <a:ext cx="7920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>
                <a:solidFill>
                  <a:schemeClr val="bg1"/>
                </a:solidFill>
                <a:latin typeface="Calibri" pitchFamily="34" charset="0"/>
              </a:rPr>
              <a:t>Day 2</a:t>
            </a:r>
            <a:endParaRPr lang="en-GB" sz="16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3419872" y="5085184"/>
            <a:ext cx="7920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>
                <a:solidFill>
                  <a:schemeClr val="bg1"/>
                </a:solidFill>
                <a:latin typeface="Calibri" pitchFamily="34" charset="0"/>
              </a:rPr>
              <a:t>Day 8</a:t>
            </a:r>
            <a:endParaRPr lang="en-GB" sz="16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57" name="Picture 56" descr="IFNCtrlfixed.JPG"/>
          <p:cNvPicPr>
            <a:picLocks noChangeAspect="1"/>
          </p:cNvPicPr>
          <p:nvPr/>
        </p:nvPicPr>
        <p:blipFill>
          <a:blip r:embed="rId10" cstate="print"/>
          <a:srcRect l="11025" r="47238" b="53801"/>
          <a:stretch>
            <a:fillRect/>
          </a:stretch>
        </p:blipFill>
        <p:spPr>
          <a:xfrm>
            <a:off x="6732240" y="188640"/>
            <a:ext cx="2160494" cy="17936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6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Characterisation of CACs</a:t>
            </a:r>
            <a:endParaRPr lang="en-GB" dirty="0"/>
          </a:p>
        </p:txBody>
      </p:sp>
      <p:pic>
        <p:nvPicPr>
          <p:cNvPr id="5" name="Picture 4" descr="Characterisation2.jpg"/>
          <p:cNvPicPr>
            <a:picLocks noChangeAspect="1"/>
          </p:cNvPicPr>
          <p:nvPr/>
        </p:nvPicPr>
        <p:blipFill>
          <a:blip r:embed="rId2" cstate="print"/>
          <a:srcRect l="9800" t="14300" r="23400" b="37400"/>
          <a:stretch>
            <a:fillRect/>
          </a:stretch>
        </p:blipFill>
        <p:spPr>
          <a:xfrm>
            <a:off x="5996144" y="3789040"/>
            <a:ext cx="2968344" cy="2861667"/>
          </a:xfrm>
          <a:prstGeom prst="rect">
            <a:avLst/>
          </a:prstGeom>
        </p:spPr>
      </p:pic>
      <p:pic>
        <p:nvPicPr>
          <p:cNvPr id="6" name="Picture 5" descr="Characterisation1jpg.jpg"/>
          <p:cNvPicPr>
            <a:picLocks noChangeAspect="1"/>
          </p:cNvPicPr>
          <p:nvPr/>
        </p:nvPicPr>
        <p:blipFill>
          <a:blip r:embed="rId3" cstate="print"/>
          <a:srcRect l="8400" t="16400" r="23001" b="24800"/>
          <a:stretch>
            <a:fillRect/>
          </a:stretch>
        </p:blipFill>
        <p:spPr>
          <a:xfrm>
            <a:off x="5940152" y="476672"/>
            <a:ext cx="3048297" cy="3483768"/>
          </a:xfrm>
          <a:prstGeom prst="rect">
            <a:avLst/>
          </a:prstGeom>
        </p:spPr>
      </p:pic>
      <p:sp>
        <p:nvSpPr>
          <p:cNvPr id="31" name="Rectangle 30"/>
          <p:cNvSpPr/>
          <p:nvPr/>
        </p:nvSpPr>
        <p:spPr>
          <a:xfrm>
            <a:off x="251520" y="3717032"/>
            <a:ext cx="5652120" cy="144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30" name="Group 29"/>
          <p:cNvGrpSpPr/>
          <p:nvPr/>
        </p:nvGrpSpPr>
        <p:grpSpPr>
          <a:xfrm>
            <a:off x="251520" y="908720"/>
            <a:ext cx="5409926" cy="2883183"/>
            <a:chOff x="251520" y="908720"/>
            <a:chExt cx="5409926" cy="2883183"/>
          </a:xfrm>
        </p:grpSpPr>
        <p:pic>
          <p:nvPicPr>
            <p:cNvPr id="7" name="Picture 6" descr="CD206greebblue2.jpg"/>
            <p:cNvPicPr>
              <a:picLocks noChangeAspect="1"/>
            </p:cNvPicPr>
            <p:nvPr/>
          </p:nvPicPr>
          <p:blipFill>
            <a:blip r:embed="rId4" cstate="print"/>
            <a:srcRect l="16679" t="22784" r="40035" b="25687"/>
            <a:stretch>
              <a:fillRect/>
            </a:stretch>
          </p:blipFill>
          <p:spPr>
            <a:xfrm>
              <a:off x="2997150" y="1268761"/>
              <a:ext cx="1296144" cy="1152128"/>
            </a:xfrm>
            <a:prstGeom prst="rect">
              <a:avLst/>
            </a:prstGeom>
          </p:spPr>
        </p:pic>
        <p:pic>
          <p:nvPicPr>
            <p:cNvPr id="8" name="Picture 7" descr="CD14greenblue.jpg"/>
            <p:cNvPicPr>
              <a:picLocks noChangeAspect="1"/>
            </p:cNvPicPr>
            <p:nvPr/>
          </p:nvPicPr>
          <p:blipFill>
            <a:blip r:embed="rId5" cstate="print"/>
            <a:srcRect l="16679" t="22784" r="40035" b="25687"/>
            <a:stretch>
              <a:fillRect/>
            </a:stretch>
          </p:blipFill>
          <p:spPr>
            <a:xfrm>
              <a:off x="4365302" y="1268761"/>
              <a:ext cx="1296144" cy="1152128"/>
            </a:xfrm>
            <a:prstGeom prst="rect">
              <a:avLst/>
            </a:prstGeom>
          </p:spPr>
        </p:pic>
        <p:pic>
          <p:nvPicPr>
            <p:cNvPr id="9" name="Picture 8" descr="CD68greenblue.jpg"/>
            <p:cNvPicPr>
              <a:picLocks noChangeAspect="1"/>
            </p:cNvPicPr>
            <p:nvPr/>
          </p:nvPicPr>
          <p:blipFill>
            <a:blip r:embed="rId6" cstate="print"/>
            <a:srcRect l="16679" t="22784" r="40035" b="22338"/>
            <a:stretch>
              <a:fillRect/>
            </a:stretch>
          </p:blipFill>
          <p:spPr>
            <a:xfrm>
              <a:off x="1628998" y="2564905"/>
              <a:ext cx="1296144" cy="1226998"/>
            </a:xfrm>
            <a:prstGeom prst="rect">
              <a:avLst/>
            </a:prstGeom>
          </p:spPr>
        </p:pic>
        <p:pic>
          <p:nvPicPr>
            <p:cNvPr id="10" name="Picture 9" descr="RE green blue.jpg"/>
            <p:cNvPicPr>
              <a:picLocks noChangeAspect="1"/>
            </p:cNvPicPr>
            <p:nvPr/>
          </p:nvPicPr>
          <p:blipFill>
            <a:blip r:embed="rId7" cstate="print">
              <a:lum contrast="30000"/>
            </a:blip>
            <a:srcRect l="16679" t="22784" r="40035" b="25687"/>
            <a:stretch>
              <a:fillRect/>
            </a:stretch>
          </p:blipFill>
          <p:spPr>
            <a:xfrm>
              <a:off x="260846" y="1268761"/>
              <a:ext cx="1296144" cy="1152128"/>
            </a:xfrm>
            <a:prstGeom prst="rect">
              <a:avLst/>
            </a:prstGeom>
          </p:spPr>
        </p:pic>
        <p:pic>
          <p:nvPicPr>
            <p:cNvPr id="11" name="Picture 10" descr="IgG.jpg"/>
            <p:cNvPicPr>
              <a:picLocks noChangeAspect="1"/>
            </p:cNvPicPr>
            <p:nvPr/>
          </p:nvPicPr>
          <p:blipFill>
            <a:blip r:embed="rId8" cstate="print"/>
            <a:srcRect l="16679" t="22784" r="39689" b="22338"/>
            <a:stretch>
              <a:fillRect/>
            </a:stretch>
          </p:blipFill>
          <p:spPr>
            <a:xfrm>
              <a:off x="260846" y="2564905"/>
              <a:ext cx="1296144" cy="1217276"/>
            </a:xfrm>
            <a:prstGeom prst="rect">
              <a:avLst/>
            </a:prstGeom>
          </p:spPr>
        </p:pic>
        <p:pic>
          <p:nvPicPr>
            <p:cNvPr id="12" name="Picture 11" descr="CD31green2.jpg"/>
            <p:cNvPicPr>
              <a:picLocks noChangeAspect="1"/>
            </p:cNvPicPr>
            <p:nvPr/>
          </p:nvPicPr>
          <p:blipFill>
            <a:blip r:embed="rId9" cstate="print"/>
            <a:srcRect l="16679" t="22784" r="39689" b="22338"/>
            <a:stretch>
              <a:fillRect/>
            </a:stretch>
          </p:blipFill>
          <p:spPr>
            <a:xfrm>
              <a:off x="2997150" y="2564905"/>
              <a:ext cx="1296144" cy="1217276"/>
            </a:xfrm>
            <a:prstGeom prst="rect">
              <a:avLst/>
            </a:prstGeom>
          </p:spPr>
        </p:pic>
        <p:pic>
          <p:nvPicPr>
            <p:cNvPr id="13" name="Picture 12" descr="CD45green.jpg"/>
            <p:cNvPicPr>
              <a:picLocks noChangeAspect="1"/>
            </p:cNvPicPr>
            <p:nvPr/>
          </p:nvPicPr>
          <p:blipFill>
            <a:blip r:embed="rId10" cstate="print"/>
            <a:srcRect l="16679" t="22784" r="39689" b="25275"/>
            <a:stretch>
              <a:fillRect/>
            </a:stretch>
          </p:blipFill>
          <p:spPr>
            <a:xfrm>
              <a:off x="1628998" y="1268761"/>
              <a:ext cx="1296144" cy="1152128"/>
            </a:xfrm>
            <a:prstGeom prst="rect">
              <a:avLst/>
            </a:prstGeom>
          </p:spPr>
        </p:pic>
        <p:sp>
          <p:nvSpPr>
            <p:cNvPr id="17" name="TextBox 16"/>
            <p:cNvSpPr txBox="1"/>
            <p:nvPr/>
          </p:nvSpPr>
          <p:spPr>
            <a:xfrm>
              <a:off x="260846" y="1268761"/>
              <a:ext cx="102239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 b="1" dirty="0" err="1" smtClean="0">
                  <a:solidFill>
                    <a:schemeClr val="bg1"/>
                  </a:solidFill>
                  <a:latin typeface="Calibri" pitchFamily="34" charset="0"/>
                </a:rPr>
                <a:t>IgG</a:t>
              </a:r>
              <a:r>
                <a:rPr lang="en-GB" sz="1400" b="1" dirty="0" smtClean="0">
                  <a:solidFill>
                    <a:schemeClr val="bg1"/>
                  </a:solidFill>
                  <a:latin typeface="Calibri" pitchFamily="34" charset="0"/>
                </a:rPr>
                <a:t> Control</a:t>
              </a:r>
              <a:endParaRPr lang="en-GB" sz="1400" b="1" dirty="0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60846" y="2564905"/>
              <a:ext cx="118269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 b="1" dirty="0" smtClean="0">
                  <a:solidFill>
                    <a:schemeClr val="bg1"/>
                  </a:solidFill>
                  <a:latin typeface="Calibri" pitchFamily="34" charset="0"/>
                </a:rPr>
                <a:t>No 1° Control</a:t>
              </a:r>
              <a:endParaRPr lang="en-GB" sz="1400" b="1" dirty="0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628998" y="1268761"/>
              <a:ext cx="57579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 b="1" dirty="0" smtClean="0">
                  <a:solidFill>
                    <a:schemeClr val="bg1"/>
                  </a:solidFill>
                  <a:latin typeface="Calibri" pitchFamily="34" charset="0"/>
                </a:rPr>
                <a:t>CD45</a:t>
              </a:r>
              <a:endParaRPr lang="en-GB" sz="1400" b="1" dirty="0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628998" y="2564905"/>
              <a:ext cx="57579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 b="1" dirty="0" smtClean="0">
                  <a:solidFill>
                    <a:schemeClr val="bg1"/>
                  </a:solidFill>
                  <a:latin typeface="Calibri" pitchFamily="34" charset="0"/>
                </a:rPr>
                <a:t>CD68</a:t>
              </a:r>
              <a:endParaRPr lang="en-GB" sz="1400" b="1" dirty="0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997150" y="1268761"/>
              <a:ext cx="66717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 b="1" dirty="0" smtClean="0">
                  <a:solidFill>
                    <a:schemeClr val="bg1"/>
                  </a:solidFill>
                  <a:latin typeface="Calibri" pitchFamily="34" charset="0"/>
                </a:rPr>
                <a:t>CD206</a:t>
              </a:r>
              <a:endParaRPr lang="en-GB" sz="1400" b="1" dirty="0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4365302" y="1268761"/>
              <a:ext cx="57579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 b="1" dirty="0" smtClean="0">
                  <a:solidFill>
                    <a:schemeClr val="bg1"/>
                  </a:solidFill>
                  <a:latin typeface="Calibri" pitchFamily="34" charset="0"/>
                </a:rPr>
                <a:t>CD14</a:t>
              </a:r>
              <a:endParaRPr lang="en-GB" sz="1400" b="1" dirty="0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2997150" y="2564905"/>
              <a:ext cx="57579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 b="1" dirty="0" smtClean="0">
                  <a:solidFill>
                    <a:schemeClr val="bg1"/>
                  </a:solidFill>
                  <a:latin typeface="Calibri" pitchFamily="34" charset="0"/>
                </a:rPr>
                <a:t>CD31</a:t>
              </a:r>
              <a:endParaRPr lang="en-GB" sz="1400" b="1" dirty="0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pic>
          <p:nvPicPr>
            <p:cNvPr id="25" name="Picture 24" descr="d8CACvWF2.jpg"/>
            <p:cNvPicPr>
              <a:picLocks noChangeAspect="1"/>
            </p:cNvPicPr>
            <p:nvPr/>
          </p:nvPicPr>
          <p:blipFill>
            <a:blip r:embed="rId11" cstate="print"/>
            <a:srcRect r="18075" b="-2881"/>
            <a:stretch>
              <a:fillRect/>
            </a:stretch>
          </p:blipFill>
          <p:spPr>
            <a:xfrm>
              <a:off x="4355976" y="2564904"/>
              <a:ext cx="1305470" cy="1224137"/>
            </a:xfrm>
            <a:prstGeom prst="rect">
              <a:avLst/>
            </a:prstGeom>
          </p:spPr>
        </p:pic>
        <p:sp>
          <p:nvSpPr>
            <p:cNvPr id="27" name="TextBox 26"/>
            <p:cNvSpPr txBox="1"/>
            <p:nvPr/>
          </p:nvSpPr>
          <p:spPr>
            <a:xfrm>
              <a:off x="4345147" y="2564905"/>
              <a:ext cx="51488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 b="1" dirty="0" err="1" smtClean="0">
                  <a:solidFill>
                    <a:schemeClr val="bg1"/>
                  </a:solidFill>
                  <a:latin typeface="Calibri" pitchFamily="34" charset="0"/>
                </a:rPr>
                <a:t>vWF</a:t>
              </a:r>
              <a:endParaRPr lang="en-GB" sz="1400" b="1" dirty="0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251520" y="908720"/>
              <a:ext cx="33843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b="1" dirty="0" smtClean="0">
                  <a:solidFill>
                    <a:srgbClr val="002060"/>
                  </a:solidFill>
                  <a:latin typeface="Calibri" pitchFamily="34" charset="0"/>
                </a:rPr>
                <a:t>Expression of myeloid markers (ICC)</a:t>
              </a:r>
              <a:endParaRPr lang="en-GB" sz="1600" b="1" dirty="0">
                <a:solidFill>
                  <a:srgbClr val="002060"/>
                </a:solidFill>
                <a:latin typeface="Calibri" pitchFamily="34" charset="0"/>
              </a:endParaRPr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5327576" y="116632"/>
            <a:ext cx="36369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>
                <a:solidFill>
                  <a:srgbClr val="002060"/>
                </a:solidFill>
                <a:latin typeface="Calibri" pitchFamily="34" charset="0"/>
              </a:rPr>
              <a:t>Expression of myeloid markers (RT-PCR)</a:t>
            </a:r>
            <a:endParaRPr lang="en-GB" sz="1600" b="1" dirty="0">
              <a:solidFill>
                <a:srgbClr val="002060"/>
              </a:solidFill>
              <a:latin typeface="Calibri" pitchFamily="34" charset="0"/>
            </a:endParaRPr>
          </a:p>
        </p:txBody>
      </p:sp>
      <p:grpSp>
        <p:nvGrpSpPr>
          <p:cNvPr id="3" name="Group 27"/>
          <p:cNvGrpSpPr/>
          <p:nvPr/>
        </p:nvGrpSpPr>
        <p:grpSpPr>
          <a:xfrm>
            <a:off x="323528" y="4221088"/>
            <a:ext cx="5112568" cy="2305615"/>
            <a:chOff x="251520" y="4005064"/>
            <a:chExt cx="5400600" cy="2521639"/>
          </a:xfrm>
        </p:grpSpPr>
        <p:sp>
          <p:nvSpPr>
            <p:cNvPr id="34" name="TextBox 33"/>
            <p:cNvSpPr txBox="1"/>
            <p:nvPr/>
          </p:nvSpPr>
          <p:spPr>
            <a:xfrm>
              <a:off x="251520" y="4005064"/>
              <a:ext cx="363691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b="1" dirty="0" err="1" smtClean="0">
                  <a:solidFill>
                    <a:srgbClr val="002060"/>
                  </a:solidFill>
                  <a:latin typeface="Calibri" pitchFamily="34" charset="0"/>
                </a:rPr>
                <a:t>Phagocytosis</a:t>
              </a:r>
              <a:r>
                <a:rPr lang="en-GB" sz="1600" b="1" dirty="0" smtClean="0">
                  <a:solidFill>
                    <a:srgbClr val="002060"/>
                  </a:solidFill>
                  <a:latin typeface="Calibri" pitchFamily="34" charset="0"/>
                </a:rPr>
                <a:t> of FITC-beads</a:t>
              </a:r>
              <a:endParaRPr lang="en-GB" sz="1600" b="1" dirty="0">
                <a:solidFill>
                  <a:srgbClr val="002060"/>
                </a:solidFill>
                <a:latin typeface="Calibri" pitchFamily="34" charset="0"/>
              </a:endParaRPr>
            </a:p>
          </p:txBody>
        </p:sp>
        <p:pic>
          <p:nvPicPr>
            <p:cNvPr id="36" name="Picture 35" descr="CAC.jpg"/>
            <p:cNvPicPr>
              <a:picLocks noChangeAspect="1"/>
            </p:cNvPicPr>
            <p:nvPr/>
          </p:nvPicPr>
          <p:blipFill>
            <a:blip r:embed="rId12" cstate="print"/>
            <a:srcRect l="7793" t="6781" r="23365" b="18463"/>
            <a:stretch>
              <a:fillRect/>
            </a:stretch>
          </p:blipFill>
          <p:spPr>
            <a:xfrm>
              <a:off x="323528" y="4365104"/>
              <a:ext cx="2664296" cy="2161599"/>
            </a:xfrm>
            <a:prstGeom prst="rect">
              <a:avLst/>
            </a:prstGeom>
          </p:spPr>
        </p:pic>
        <p:pic>
          <p:nvPicPr>
            <p:cNvPr id="37" name="Picture 36" descr="CompositeCAC.jpg"/>
            <p:cNvPicPr>
              <a:picLocks noChangeAspect="1"/>
            </p:cNvPicPr>
            <p:nvPr/>
          </p:nvPicPr>
          <p:blipFill>
            <a:blip r:embed="rId13" cstate="print"/>
            <a:srcRect l="7793" t="6781" r="23365" b="18463"/>
            <a:stretch>
              <a:fillRect/>
            </a:stretch>
          </p:blipFill>
          <p:spPr>
            <a:xfrm>
              <a:off x="2987824" y="4365104"/>
              <a:ext cx="2664296" cy="2161599"/>
            </a:xfrm>
            <a:prstGeom prst="rect">
              <a:avLst/>
            </a:prstGeom>
          </p:spPr>
        </p:pic>
      </p:grpSp>
      <p:sp>
        <p:nvSpPr>
          <p:cNvPr id="28" name="Rectangle 27"/>
          <p:cNvSpPr/>
          <p:nvPr/>
        </p:nvSpPr>
        <p:spPr>
          <a:xfrm>
            <a:off x="8172400" y="4077072"/>
            <a:ext cx="648072" cy="2448272"/>
          </a:xfrm>
          <a:prstGeom prst="rect">
            <a:avLst/>
          </a:prstGeom>
          <a:noFill/>
          <a:ln>
            <a:solidFill>
              <a:srgbClr val="C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Tubule Formation in Matrigel</a:t>
            </a:r>
            <a:endParaRPr lang="en-GB" dirty="0"/>
          </a:p>
        </p:txBody>
      </p:sp>
      <p:pic>
        <p:nvPicPr>
          <p:cNvPr id="4" name="Content Placeholder 3" descr="CACtubulesmerge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6516216" y="4206971"/>
            <a:ext cx="2236940" cy="1670301"/>
          </a:xfrm>
        </p:spPr>
      </p:pic>
      <p:pic>
        <p:nvPicPr>
          <p:cNvPr id="5" name="Picture 4" descr="CACsaloneBF.jpg"/>
          <p:cNvPicPr>
            <a:picLocks noChangeAspect="1"/>
          </p:cNvPicPr>
          <p:nvPr/>
        </p:nvPicPr>
        <p:blipFill>
          <a:blip r:embed="rId4" cstate="print">
            <a:grayscl/>
          </a:blip>
          <a:stretch>
            <a:fillRect/>
          </a:stretch>
        </p:blipFill>
        <p:spPr>
          <a:xfrm>
            <a:off x="2051720" y="2620719"/>
            <a:ext cx="2220813" cy="1658260"/>
          </a:xfrm>
          <a:prstGeom prst="rect">
            <a:avLst/>
          </a:prstGeom>
        </p:spPr>
      </p:pic>
      <p:pic>
        <p:nvPicPr>
          <p:cNvPr id="6" name="Picture 5" descr="CACsalonefluor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283968" y="2620719"/>
            <a:ext cx="2220813" cy="1658260"/>
          </a:xfrm>
          <a:prstGeom prst="rect">
            <a:avLst/>
          </a:prstGeom>
        </p:spPr>
      </p:pic>
      <p:pic>
        <p:nvPicPr>
          <p:cNvPr id="7" name="Picture 6" descr="CACsalonemerge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516216" y="2620719"/>
            <a:ext cx="2220813" cy="1586252"/>
          </a:xfrm>
          <a:prstGeom prst="rect">
            <a:avLst/>
          </a:prstGeom>
        </p:spPr>
      </p:pic>
      <p:pic>
        <p:nvPicPr>
          <p:cNvPr id="8" name="Picture 7" descr="CACtubulesBF.jpg"/>
          <p:cNvPicPr>
            <a:picLocks noChangeAspect="1"/>
          </p:cNvPicPr>
          <p:nvPr/>
        </p:nvPicPr>
        <p:blipFill>
          <a:blip r:embed="rId7" cstate="print">
            <a:lum bright="-10000"/>
          </a:blip>
          <a:stretch>
            <a:fillRect/>
          </a:stretch>
        </p:blipFill>
        <p:spPr>
          <a:xfrm>
            <a:off x="2051720" y="4206971"/>
            <a:ext cx="2220813" cy="1658260"/>
          </a:xfrm>
          <a:prstGeom prst="rect">
            <a:avLst/>
          </a:prstGeom>
        </p:spPr>
      </p:pic>
      <p:pic>
        <p:nvPicPr>
          <p:cNvPr id="9" name="Picture 8" descr="CACtubulesfluor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283968" y="4206971"/>
            <a:ext cx="2220813" cy="165826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283526" y="3143044"/>
            <a:ext cx="16732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 smtClean="0">
                <a:solidFill>
                  <a:srgbClr val="002060"/>
                </a:solidFill>
                <a:latin typeface="Calibri" pitchFamily="34" charset="0"/>
              </a:rPr>
              <a:t>CACs Alone</a:t>
            </a:r>
            <a:endParaRPr lang="en-GB" sz="1800" b="1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28592" y="4437112"/>
            <a:ext cx="15841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 smtClean="0">
                <a:solidFill>
                  <a:srgbClr val="002060"/>
                </a:solidFill>
                <a:latin typeface="Calibri" pitchFamily="34" charset="0"/>
              </a:rPr>
              <a:t>CACs and Endothelial Co-culture</a:t>
            </a:r>
            <a:endParaRPr lang="en-GB" sz="1800" b="1" dirty="0">
              <a:solidFill>
                <a:srgbClr val="002060"/>
              </a:solidFill>
              <a:latin typeface="Calibri" pitchFamily="34" charset="0"/>
            </a:endParaRPr>
          </a:p>
        </p:txBody>
      </p:sp>
      <p:pic>
        <p:nvPicPr>
          <p:cNvPr id="22" name="Picture 21" descr="P1010018.JPG"/>
          <p:cNvPicPr>
            <a:picLocks noChangeAspect="1"/>
          </p:cNvPicPr>
          <p:nvPr/>
        </p:nvPicPr>
        <p:blipFill>
          <a:blip r:embed="rId9" cstate="print">
            <a:grayscl/>
            <a:lum bright="10000"/>
          </a:blip>
          <a:stretch>
            <a:fillRect/>
          </a:stretch>
        </p:blipFill>
        <p:spPr>
          <a:xfrm>
            <a:off x="2028792" y="1036543"/>
            <a:ext cx="2208245" cy="1656184"/>
          </a:xfrm>
          <a:prstGeom prst="rect">
            <a:avLst/>
          </a:prstGeom>
        </p:spPr>
      </p:pic>
      <p:sp>
        <p:nvSpPr>
          <p:cNvPr id="26" name="Rectangle 25"/>
          <p:cNvSpPr/>
          <p:nvPr/>
        </p:nvSpPr>
        <p:spPr>
          <a:xfrm>
            <a:off x="4237037" y="1036543"/>
            <a:ext cx="2232248" cy="1656184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7" name="Picture 26" descr="P1010018.JPG"/>
          <p:cNvPicPr>
            <a:picLocks noChangeAspect="1"/>
          </p:cNvPicPr>
          <p:nvPr/>
        </p:nvPicPr>
        <p:blipFill>
          <a:blip r:embed="rId9" cstate="print">
            <a:grayscl/>
            <a:lum bright="10000"/>
          </a:blip>
          <a:stretch>
            <a:fillRect/>
          </a:stretch>
        </p:blipFill>
        <p:spPr>
          <a:xfrm>
            <a:off x="6528784" y="1036543"/>
            <a:ext cx="2208245" cy="1656184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210399" y="1556792"/>
            <a:ext cx="17463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 smtClean="0">
                <a:solidFill>
                  <a:srgbClr val="002060"/>
                </a:solidFill>
                <a:latin typeface="Calibri" pitchFamily="34" charset="0"/>
              </a:rPr>
              <a:t>Endothelial Cells </a:t>
            </a:r>
            <a:r>
              <a:rPr lang="en-GB" sz="1800" b="1" dirty="0" smtClean="0">
                <a:solidFill>
                  <a:srgbClr val="002060"/>
                </a:solidFill>
                <a:latin typeface="Calibri" pitchFamily="34" charset="0"/>
              </a:rPr>
              <a:t>Alone</a:t>
            </a:r>
            <a:endParaRPr lang="en-GB" sz="1800" b="1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6421280" y="836712"/>
            <a:ext cx="144016" cy="51845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Rectangle 29"/>
          <p:cNvSpPr/>
          <p:nvPr/>
        </p:nvSpPr>
        <p:spPr>
          <a:xfrm>
            <a:off x="4189032" y="908720"/>
            <a:ext cx="144016" cy="51845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Rectangle 30"/>
          <p:cNvSpPr/>
          <p:nvPr/>
        </p:nvSpPr>
        <p:spPr>
          <a:xfrm rot="5400000">
            <a:off x="5328084" y="-799661"/>
            <a:ext cx="144016" cy="6840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Rectangle 31"/>
          <p:cNvSpPr/>
          <p:nvPr/>
        </p:nvSpPr>
        <p:spPr>
          <a:xfrm rot="5400000">
            <a:off x="5328084" y="728700"/>
            <a:ext cx="144016" cy="6840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Rectangle 32"/>
          <p:cNvSpPr/>
          <p:nvPr/>
        </p:nvSpPr>
        <p:spPr>
          <a:xfrm>
            <a:off x="8725536" y="908720"/>
            <a:ext cx="144016" cy="51845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Rectangle 34"/>
          <p:cNvSpPr/>
          <p:nvPr/>
        </p:nvSpPr>
        <p:spPr>
          <a:xfrm rot="5400000">
            <a:off x="5256076" y="2512707"/>
            <a:ext cx="432048" cy="6840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Rectangle 35"/>
          <p:cNvSpPr/>
          <p:nvPr/>
        </p:nvSpPr>
        <p:spPr>
          <a:xfrm>
            <a:off x="1907704" y="892527"/>
            <a:ext cx="144016" cy="51845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TextBox 38"/>
          <p:cNvSpPr txBox="1"/>
          <p:nvPr/>
        </p:nvSpPr>
        <p:spPr>
          <a:xfrm>
            <a:off x="251520" y="6309320"/>
            <a:ext cx="88924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>
                <a:solidFill>
                  <a:srgbClr val="002060"/>
                </a:solidFill>
                <a:latin typeface="Calibri" pitchFamily="34" charset="0"/>
              </a:rPr>
              <a:t>CACs are unable to form tubules spontaneously in Matrigel but adhere to endothelial tubules</a:t>
            </a:r>
            <a:endParaRPr lang="en-GB" sz="1600" b="1" dirty="0">
              <a:solidFill>
                <a:srgbClr val="00206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Picture 41" descr="DGimage.jpg"/>
          <p:cNvPicPr>
            <a:picLocks noChangeAspect="1" noChangeArrowheads="1"/>
          </p:cNvPicPr>
          <p:nvPr/>
        </p:nvPicPr>
        <p:blipFill>
          <a:blip r:embed="rId3" cstate="print"/>
          <a:srcRect t="15237" r="46709" b="25969"/>
          <a:stretch>
            <a:fillRect/>
          </a:stretch>
        </p:blipFill>
        <p:spPr bwMode="auto">
          <a:xfrm>
            <a:off x="2339752" y="4437112"/>
            <a:ext cx="2304257" cy="1975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0" name="Title 1"/>
          <p:cNvSpPr>
            <a:spLocks noGrp="1"/>
          </p:cNvSpPr>
          <p:nvPr>
            <p:ph type="title"/>
          </p:nvPr>
        </p:nvSpPr>
        <p:spPr>
          <a:xfrm>
            <a:off x="179388" y="115888"/>
            <a:ext cx="8785225" cy="720725"/>
          </a:xfrm>
        </p:spPr>
        <p:txBody>
          <a:bodyPr/>
          <a:lstStyle/>
          <a:p>
            <a:pPr>
              <a:tabLst>
                <a:tab pos="4040188" algn="l"/>
              </a:tabLst>
            </a:pPr>
            <a:r>
              <a:rPr lang="en-GB" sz="3200" dirty="0" smtClean="0"/>
              <a:t>Development of a Model </a:t>
            </a:r>
            <a:r>
              <a:rPr lang="en-GB" dirty="0" smtClean="0"/>
              <a:t>o</a:t>
            </a:r>
            <a:r>
              <a:rPr lang="en-GB" sz="3200" dirty="0" smtClean="0"/>
              <a:t>f Vascular Repair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539303" y="3212976"/>
            <a:ext cx="2016125" cy="431800"/>
          </a:xfrm>
          <a:prstGeom prst="roundRect">
            <a:avLst>
              <a:gd name="adj" fmla="val 21706"/>
            </a:avLst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800" b="1" u="none" dirty="0">
                <a:latin typeface="Calibri" pitchFamily="34" charset="0"/>
              </a:rPr>
              <a:t>Cell Survival</a:t>
            </a:r>
          </a:p>
        </p:txBody>
      </p:sp>
      <p:sp>
        <p:nvSpPr>
          <p:cNvPr id="6" name="Rectangle 5"/>
          <p:cNvSpPr/>
          <p:nvPr/>
        </p:nvSpPr>
        <p:spPr>
          <a:xfrm>
            <a:off x="900113" y="1125538"/>
            <a:ext cx="7559675" cy="1655762"/>
          </a:xfrm>
          <a:prstGeom prst="rect">
            <a:avLst/>
          </a:prstGeom>
          <a:gradFill>
            <a:gsLst>
              <a:gs pos="0">
                <a:schemeClr val="bg1"/>
              </a:gs>
              <a:gs pos="50000">
                <a:srgbClr val="FFCCCC"/>
              </a:gs>
              <a:gs pos="100000">
                <a:srgbClr val="FF505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u="none" dirty="0"/>
          </a:p>
        </p:txBody>
      </p:sp>
      <p:sp>
        <p:nvSpPr>
          <p:cNvPr id="7" name="Rounded Rectangle 6"/>
          <p:cNvSpPr/>
          <p:nvPr/>
        </p:nvSpPr>
        <p:spPr bwMode="auto">
          <a:xfrm rot="16200000">
            <a:off x="1907705" y="2204863"/>
            <a:ext cx="432049" cy="100811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FCCCC"/>
              </a:gs>
              <a:gs pos="50000">
                <a:srgbClr val="FF7C80"/>
              </a:gs>
              <a:gs pos="100000">
                <a:srgbClr val="FF5050"/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C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u="none"/>
          </a:p>
        </p:txBody>
      </p:sp>
      <p:sp>
        <p:nvSpPr>
          <p:cNvPr id="8" name="Rounded Rectangle 7"/>
          <p:cNvSpPr/>
          <p:nvPr/>
        </p:nvSpPr>
        <p:spPr bwMode="auto">
          <a:xfrm rot="16200000">
            <a:off x="3923927" y="2204865"/>
            <a:ext cx="432050" cy="100811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FCCCC"/>
              </a:gs>
              <a:gs pos="50000">
                <a:srgbClr val="FF7C80"/>
              </a:gs>
              <a:gs pos="100000">
                <a:srgbClr val="FF5050"/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C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u="none"/>
          </a:p>
        </p:txBody>
      </p:sp>
      <p:sp>
        <p:nvSpPr>
          <p:cNvPr id="9" name="Rounded Rectangle 8"/>
          <p:cNvSpPr/>
          <p:nvPr/>
        </p:nvSpPr>
        <p:spPr bwMode="auto">
          <a:xfrm rot="16200000">
            <a:off x="899592" y="2204864"/>
            <a:ext cx="432051" cy="100811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FCCCC"/>
              </a:gs>
              <a:gs pos="50000">
                <a:srgbClr val="FF7C80"/>
              </a:gs>
              <a:gs pos="100000">
                <a:srgbClr val="FF5050"/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C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u="none"/>
          </a:p>
        </p:txBody>
      </p:sp>
      <p:sp>
        <p:nvSpPr>
          <p:cNvPr id="10" name="Rounded Rectangle 9"/>
          <p:cNvSpPr/>
          <p:nvPr/>
        </p:nvSpPr>
        <p:spPr bwMode="auto">
          <a:xfrm rot="16200000">
            <a:off x="8028383" y="2204866"/>
            <a:ext cx="432050" cy="100811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FCCCC"/>
              </a:gs>
              <a:gs pos="50000">
                <a:srgbClr val="FF7C80"/>
              </a:gs>
              <a:gs pos="100000">
                <a:srgbClr val="FF5050"/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C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u="none"/>
          </a:p>
        </p:txBody>
      </p:sp>
      <p:sp>
        <p:nvSpPr>
          <p:cNvPr id="11" name="Rounded Rectangle 10"/>
          <p:cNvSpPr/>
          <p:nvPr/>
        </p:nvSpPr>
        <p:spPr bwMode="auto">
          <a:xfrm rot="16200000">
            <a:off x="6012158" y="2204863"/>
            <a:ext cx="432049" cy="100811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FCCCC"/>
              </a:gs>
              <a:gs pos="50000">
                <a:srgbClr val="FF7C80"/>
              </a:gs>
              <a:gs pos="100000">
                <a:srgbClr val="FF5050"/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C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u="none"/>
          </a:p>
        </p:txBody>
      </p:sp>
      <p:sp>
        <p:nvSpPr>
          <p:cNvPr id="12" name="Oval 11"/>
          <p:cNvSpPr/>
          <p:nvPr/>
        </p:nvSpPr>
        <p:spPr bwMode="auto">
          <a:xfrm>
            <a:off x="1043608" y="980728"/>
            <a:ext cx="792122" cy="720009"/>
          </a:xfrm>
          <a:prstGeom prst="ellipse">
            <a:avLst/>
          </a:prstGeom>
          <a:gradFill flip="none" rotWithShape="1">
            <a:gsLst>
              <a:gs pos="0">
                <a:srgbClr val="33CC33"/>
              </a:gs>
              <a:gs pos="50000">
                <a:srgbClr val="99FF99"/>
              </a:gs>
              <a:gs pos="100000">
                <a:srgbClr val="92D050"/>
              </a:gs>
            </a:gsLst>
            <a:path path="circle">
              <a:fillToRect l="100000" t="100000"/>
            </a:path>
            <a:tileRect r="-100000" b="-100000"/>
          </a:gra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u="none"/>
          </a:p>
        </p:txBody>
      </p:sp>
      <p:sp>
        <p:nvSpPr>
          <p:cNvPr id="13" name="Oval 12"/>
          <p:cNvSpPr/>
          <p:nvPr/>
        </p:nvSpPr>
        <p:spPr bwMode="auto">
          <a:xfrm>
            <a:off x="1187450" y="1125538"/>
            <a:ext cx="287338" cy="431800"/>
          </a:xfrm>
          <a:prstGeom prst="ellipse">
            <a:avLst/>
          </a:prstGeom>
          <a:solidFill>
            <a:srgbClr val="33CC33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u="none"/>
          </a:p>
        </p:txBody>
      </p:sp>
      <p:sp>
        <p:nvSpPr>
          <p:cNvPr id="15" name="Rounded Rectangle 14"/>
          <p:cNvSpPr/>
          <p:nvPr/>
        </p:nvSpPr>
        <p:spPr>
          <a:xfrm>
            <a:off x="6803578" y="3212976"/>
            <a:ext cx="2016125" cy="431800"/>
          </a:xfrm>
          <a:prstGeom prst="roundRect">
            <a:avLst>
              <a:gd name="adj" fmla="val 21706"/>
            </a:avLst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800" b="1" u="none" dirty="0">
                <a:latin typeface="Calibri" pitchFamily="34" charset="0"/>
              </a:rPr>
              <a:t>Angiogenesis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2626866" y="3212976"/>
            <a:ext cx="2016125" cy="431800"/>
          </a:xfrm>
          <a:prstGeom prst="roundRect">
            <a:avLst>
              <a:gd name="adj" fmla="val 21706"/>
            </a:avLst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800" b="1" u="none" dirty="0">
                <a:latin typeface="Calibri" pitchFamily="34" charset="0"/>
              </a:rPr>
              <a:t>Migration</a:t>
            </a:r>
          </a:p>
        </p:txBody>
      </p:sp>
      <p:sp>
        <p:nvSpPr>
          <p:cNvPr id="22" name="Down Arrow 21"/>
          <p:cNvSpPr/>
          <p:nvPr/>
        </p:nvSpPr>
        <p:spPr>
          <a:xfrm rot="18236325">
            <a:off x="2101057" y="1456531"/>
            <a:ext cx="381000" cy="842963"/>
          </a:xfrm>
          <a:prstGeom prst="downArrow">
            <a:avLst/>
          </a:prstGeom>
          <a:solidFill>
            <a:schemeClr val="tx2">
              <a:lumMod val="60000"/>
              <a:lumOff val="40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u="none"/>
          </a:p>
        </p:txBody>
      </p:sp>
      <p:sp>
        <p:nvSpPr>
          <p:cNvPr id="24" name="Rounded Rectangle 23"/>
          <p:cNvSpPr/>
          <p:nvPr/>
        </p:nvSpPr>
        <p:spPr>
          <a:xfrm>
            <a:off x="4716016" y="3212976"/>
            <a:ext cx="2016125" cy="431800"/>
          </a:xfrm>
          <a:prstGeom prst="roundRect">
            <a:avLst>
              <a:gd name="adj" fmla="val 21706"/>
            </a:avLst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800" b="1" u="none" dirty="0">
                <a:latin typeface="Calibri" pitchFamily="34" charset="0"/>
              </a:rPr>
              <a:t>Adhesion</a:t>
            </a:r>
          </a:p>
        </p:txBody>
      </p:sp>
      <p:sp>
        <p:nvSpPr>
          <p:cNvPr id="30" name="Oval 29"/>
          <p:cNvSpPr/>
          <p:nvPr/>
        </p:nvSpPr>
        <p:spPr bwMode="auto">
          <a:xfrm>
            <a:off x="2915816" y="1772816"/>
            <a:ext cx="792122" cy="720009"/>
          </a:xfrm>
          <a:prstGeom prst="ellipse">
            <a:avLst/>
          </a:prstGeom>
          <a:gradFill flip="none" rotWithShape="1">
            <a:gsLst>
              <a:gs pos="0">
                <a:srgbClr val="33CC33"/>
              </a:gs>
              <a:gs pos="50000">
                <a:srgbClr val="99FF99"/>
              </a:gs>
              <a:gs pos="100000">
                <a:srgbClr val="92D050"/>
              </a:gs>
            </a:gsLst>
            <a:path path="circle">
              <a:fillToRect l="100000" t="100000"/>
            </a:path>
            <a:tileRect r="-100000" b="-100000"/>
          </a:gra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u="none"/>
          </a:p>
        </p:txBody>
      </p:sp>
      <p:sp>
        <p:nvSpPr>
          <p:cNvPr id="31" name="Oval 30"/>
          <p:cNvSpPr/>
          <p:nvPr/>
        </p:nvSpPr>
        <p:spPr bwMode="auto">
          <a:xfrm>
            <a:off x="3059113" y="1916113"/>
            <a:ext cx="287337" cy="431800"/>
          </a:xfrm>
          <a:prstGeom prst="ellipse">
            <a:avLst/>
          </a:prstGeom>
          <a:solidFill>
            <a:srgbClr val="33CC33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u="none"/>
          </a:p>
        </p:txBody>
      </p:sp>
      <p:sp>
        <p:nvSpPr>
          <p:cNvPr id="32" name="Oval 31"/>
          <p:cNvSpPr/>
          <p:nvPr/>
        </p:nvSpPr>
        <p:spPr bwMode="auto">
          <a:xfrm>
            <a:off x="4932040" y="1772816"/>
            <a:ext cx="792122" cy="720009"/>
          </a:xfrm>
          <a:prstGeom prst="ellipse">
            <a:avLst/>
          </a:prstGeom>
          <a:gradFill flip="none" rotWithShape="1">
            <a:gsLst>
              <a:gs pos="0">
                <a:srgbClr val="33CC33"/>
              </a:gs>
              <a:gs pos="50000">
                <a:srgbClr val="99FF99"/>
              </a:gs>
              <a:gs pos="100000">
                <a:srgbClr val="92D050"/>
              </a:gs>
            </a:gsLst>
            <a:path path="circle">
              <a:fillToRect l="100000" t="100000"/>
            </a:path>
            <a:tileRect r="-100000" b="-100000"/>
          </a:gra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u="none"/>
          </a:p>
        </p:txBody>
      </p:sp>
      <p:sp>
        <p:nvSpPr>
          <p:cNvPr id="33" name="Oval 32"/>
          <p:cNvSpPr/>
          <p:nvPr/>
        </p:nvSpPr>
        <p:spPr bwMode="auto">
          <a:xfrm>
            <a:off x="5076825" y="1916113"/>
            <a:ext cx="287338" cy="431800"/>
          </a:xfrm>
          <a:prstGeom prst="ellipse">
            <a:avLst/>
          </a:prstGeom>
          <a:solidFill>
            <a:srgbClr val="33CC33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u="none"/>
          </a:p>
        </p:txBody>
      </p:sp>
      <p:sp>
        <p:nvSpPr>
          <p:cNvPr id="34" name="Oval 33"/>
          <p:cNvSpPr/>
          <p:nvPr/>
        </p:nvSpPr>
        <p:spPr bwMode="auto">
          <a:xfrm>
            <a:off x="7308304" y="1916832"/>
            <a:ext cx="792122" cy="720009"/>
          </a:xfrm>
          <a:prstGeom prst="ellipse">
            <a:avLst/>
          </a:prstGeom>
          <a:gradFill flip="none" rotWithShape="1">
            <a:gsLst>
              <a:gs pos="0">
                <a:srgbClr val="33CC33"/>
              </a:gs>
              <a:gs pos="50000">
                <a:srgbClr val="99FF99"/>
              </a:gs>
              <a:gs pos="100000">
                <a:srgbClr val="92D050"/>
              </a:gs>
            </a:gsLst>
            <a:path path="circle">
              <a:fillToRect l="100000" t="100000"/>
            </a:path>
            <a:tileRect r="-100000" b="-100000"/>
          </a:gra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u="none"/>
          </a:p>
        </p:txBody>
      </p:sp>
      <p:sp>
        <p:nvSpPr>
          <p:cNvPr id="35" name="Oval 34"/>
          <p:cNvSpPr/>
          <p:nvPr/>
        </p:nvSpPr>
        <p:spPr bwMode="auto">
          <a:xfrm>
            <a:off x="7451725" y="2060575"/>
            <a:ext cx="287338" cy="431800"/>
          </a:xfrm>
          <a:prstGeom prst="ellipse">
            <a:avLst/>
          </a:prstGeom>
          <a:solidFill>
            <a:srgbClr val="33CC33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u="none"/>
          </a:p>
        </p:txBody>
      </p:sp>
      <p:sp>
        <p:nvSpPr>
          <p:cNvPr id="36" name="Down Arrow 35"/>
          <p:cNvSpPr/>
          <p:nvPr/>
        </p:nvSpPr>
        <p:spPr>
          <a:xfrm rot="16200000">
            <a:off x="4153694" y="1686719"/>
            <a:ext cx="382587" cy="841375"/>
          </a:xfrm>
          <a:prstGeom prst="downArrow">
            <a:avLst/>
          </a:prstGeom>
          <a:solidFill>
            <a:schemeClr val="tx2">
              <a:lumMod val="60000"/>
              <a:lumOff val="40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u="none"/>
          </a:p>
        </p:txBody>
      </p:sp>
      <p:sp>
        <p:nvSpPr>
          <p:cNvPr id="37" name="Down Arrow 36"/>
          <p:cNvSpPr/>
          <p:nvPr/>
        </p:nvSpPr>
        <p:spPr>
          <a:xfrm rot="16200000">
            <a:off x="6361907" y="1567656"/>
            <a:ext cx="381000" cy="1223963"/>
          </a:xfrm>
          <a:prstGeom prst="downArrow">
            <a:avLst/>
          </a:prstGeom>
          <a:solidFill>
            <a:schemeClr val="tx2">
              <a:lumMod val="60000"/>
              <a:lumOff val="40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u="none"/>
          </a:p>
        </p:txBody>
      </p:sp>
      <p:pic>
        <p:nvPicPr>
          <p:cNvPr id="43051" name="Picture 37" descr="lowpowerctrlbinary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20272" y="3789040"/>
            <a:ext cx="1628775" cy="12207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43052" name="Picture 38" descr="lowpowerCACbinary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20272" y="5157192"/>
            <a:ext cx="1603375" cy="12033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43054" name="TextBox 43"/>
          <p:cNvSpPr txBox="1">
            <a:spLocks noChangeArrowheads="1"/>
          </p:cNvSpPr>
          <p:nvPr/>
        </p:nvSpPr>
        <p:spPr bwMode="auto">
          <a:xfrm>
            <a:off x="2555776" y="3933056"/>
            <a:ext cx="2016224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GB" sz="1100" i="1" u="none" dirty="0" err="1">
                <a:latin typeface="Calibri" pitchFamily="34" charset="0"/>
              </a:rPr>
              <a:t>Transwell</a:t>
            </a:r>
            <a:r>
              <a:rPr lang="en-GB" sz="1100" i="1" u="none" dirty="0">
                <a:latin typeface="Calibri" pitchFamily="34" charset="0"/>
              </a:rPr>
              <a:t> Migration in Modified Boyden Chamber</a:t>
            </a:r>
          </a:p>
        </p:txBody>
      </p:sp>
      <p:sp>
        <p:nvSpPr>
          <p:cNvPr id="43055" name="TextBox 44"/>
          <p:cNvSpPr txBox="1">
            <a:spLocks noChangeArrowheads="1"/>
          </p:cNvSpPr>
          <p:nvPr/>
        </p:nvSpPr>
        <p:spPr bwMode="auto">
          <a:xfrm>
            <a:off x="6876256" y="6453336"/>
            <a:ext cx="2016224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GB" sz="1100" i="1" u="none" dirty="0">
                <a:latin typeface="Calibri" pitchFamily="34" charset="0"/>
              </a:rPr>
              <a:t>Tubule formation </a:t>
            </a:r>
            <a:r>
              <a:rPr lang="en-GB" sz="1100" i="1" u="none" dirty="0" smtClean="0">
                <a:latin typeface="Calibri" pitchFamily="34" charset="0"/>
              </a:rPr>
              <a:t>Assay</a:t>
            </a:r>
            <a:endParaRPr lang="en-GB" sz="1100" i="1" u="none" dirty="0">
              <a:latin typeface="Calibri" pitchFamily="34" charset="0"/>
            </a:endParaRPr>
          </a:p>
        </p:txBody>
      </p:sp>
      <p:sp>
        <p:nvSpPr>
          <p:cNvPr id="43056" name="TextBox 45"/>
          <p:cNvSpPr txBox="1">
            <a:spLocks noChangeArrowheads="1"/>
          </p:cNvSpPr>
          <p:nvPr/>
        </p:nvSpPr>
        <p:spPr bwMode="auto">
          <a:xfrm>
            <a:off x="7092280" y="3861048"/>
            <a:ext cx="1003300" cy="2778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200" b="1" u="none" dirty="0">
                <a:latin typeface="Calibri" pitchFamily="34" charset="0"/>
              </a:rPr>
              <a:t>Media Alone</a:t>
            </a:r>
          </a:p>
        </p:txBody>
      </p:sp>
      <p:sp>
        <p:nvSpPr>
          <p:cNvPr id="43057" name="TextBox 46"/>
          <p:cNvSpPr txBox="1">
            <a:spLocks noChangeArrowheads="1"/>
          </p:cNvSpPr>
          <p:nvPr/>
        </p:nvSpPr>
        <p:spPr bwMode="auto">
          <a:xfrm>
            <a:off x="7092280" y="5229200"/>
            <a:ext cx="1263650" cy="2762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200" b="1" u="none" dirty="0">
                <a:latin typeface="Calibri" pitchFamily="34" charset="0"/>
              </a:rPr>
              <a:t>CAC Supernatant</a:t>
            </a:r>
          </a:p>
        </p:txBody>
      </p:sp>
      <p:pic>
        <p:nvPicPr>
          <p:cNvPr id="43058" name="Picture 47" descr="AdhesionNGimagejpg.jpg"/>
          <p:cNvPicPr>
            <a:picLocks noChangeAspect="1" noChangeArrowheads="1"/>
          </p:cNvPicPr>
          <p:nvPr/>
        </p:nvPicPr>
        <p:blipFill>
          <a:blip r:embed="rId6" cstate="print"/>
          <a:srcRect l="5431" t="64967" r="68507" b="9757"/>
          <a:stretch>
            <a:fillRect/>
          </a:stretch>
        </p:blipFill>
        <p:spPr bwMode="auto">
          <a:xfrm>
            <a:off x="4932040" y="3717032"/>
            <a:ext cx="1578429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59" name="Picture 48" descr="AdhesionNGimagejpg.jpg"/>
          <p:cNvPicPr>
            <a:picLocks noChangeAspect="1" noChangeArrowheads="1"/>
          </p:cNvPicPr>
          <p:nvPr/>
        </p:nvPicPr>
        <p:blipFill>
          <a:blip r:embed="rId6" cstate="print"/>
          <a:srcRect l="33662" t="64967" r="40276" b="9776"/>
          <a:stretch>
            <a:fillRect/>
          </a:stretch>
        </p:blipFill>
        <p:spPr bwMode="auto">
          <a:xfrm>
            <a:off x="4932040" y="4869160"/>
            <a:ext cx="1578429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60" name="TextBox 49"/>
          <p:cNvSpPr txBox="1">
            <a:spLocks noChangeArrowheads="1"/>
          </p:cNvSpPr>
          <p:nvPr/>
        </p:nvSpPr>
        <p:spPr bwMode="auto">
          <a:xfrm>
            <a:off x="4932040" y="6093296"/>
            <a:ext cx="1944216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GB" sz="1100" i="1" u="none" dirty="0">
                <a:latin typeface="Calibri" pitchFamily="34" charset="0"/>
              </a:rPr>
              <a:t>CAC (fluorescent labelled) adhesion to activated endothelium </a:t>
            </a:r>
          </a:p>
        </p:txBody>
      </p:sp>
      <p:pic>
        <p:nvPicPr>
          <p:cNvPr id="43061" name="Picture 72" descr="LDLalone.jpg"/>
          <p:cNvPicPr>
            <a:picLocks noChangeAspect="1"/>
          </p:cNvPicPr>
          <p:nvPr/>
        </p:nvPicPr>
        <p:blipFill>
          <a:blip r:embed="rId7" cstate="print"/>
          <a:srcRect l="15251" r="-2161" b="14217"/>
          <a:stretch>
            <a:fillRect/>
          </a:stretch>
        </p:blipFill>
        <p:spPr bwMode="auto">
          <a:xfrm>
            <a:off x="539552" y="4149080"/>
            <a:ext cx="1709737" cy="126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62" name="TextBox 73"/>
          <p:cNvSpPr txBox="1">
            <a:spLocks noChangeArrowheads="1"/>
          </p:cNvSpPr>
          <p:nvPr/>
        </p:nvSpPr>
        <p:spPr bwMode="auto">
          <a:xfrm>
            <a:off x="539552" y="4149080"/>
            <a:ext cx="4492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400" b="1" u="none" dirty="0">
                <a:solidFill>
                  <a:schemeClr val="bg1"/>
                </a:solidFill>
                <a:latin typeface="Calibri" pitchFamily="34" charset="0"/>
              </a:rPr>
              <a:t>LDL</a:t>
            </a:r>
          </a:p>
        </p:txBody>
      </p:sp>
      <p:sp>
        <p:nvSpPr>
          <p:cNvPr id="43065" name="TextBox 77"/>
          <p:cNvSpPr txBox="1">
            <a:spLocks noChangeArrowheads="1"/>
          </p:cNvSpPr>
          <p:nvPr/>
        </p:nvSpPr>
        <p:spPr bwMode="auto">
          <a:xfrm>
            <a:off x="467544" y="5589240"/>
            <a:ext cx="1871985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GB" sz="1100" i="1" u="none" dirty="0">
                <a:latin typeface="Calibri" pitchFamily="34" charset="0"/>
              </a:rPr>
              <a:t>Survival of CACs ex vivo</a:t>
            </a:r>
          </a:p>
          <a:p>
            <a:r>
              <a:rPr lang="en-GB" sz="1100" i="1" u="none" dirty="0">
                <a:latin typeface="Calibri" pitchFamily="34" charset="0"/>
              </a:rPr>
              <a:t>CACs defined by ability to take-up LDL (red) and bind UEA-lectin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3170</TotalTime>
  <Words>665</Words>
  <Application>Microsoft Office PowerPoint</Application>
  <PresentationFormat>Presentación en pantalla (4:3)</PresentationFormat>
  <Paragraphs>163</Paragraphs>
  <Slides>17</Slides>
  <Notes>3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17</vt:i4>
      </vt:variant>
    </vt:vector>
  </HeadingPairs>
  <TitlesOfParts>
    <vt:vector size="19" baseType="lpstr">
      <vt:lpstr>Default Design</vt:lpstr>
      <vt:lpstr>Prism 6</vt:lpstr>
      <vt:lpstr>Interferon-alpha May Impair Endothelial Repair Mechanisms in Patients with SLE</vt:lpstr>
      <vt:lpstr>Cardiovascular Disease in SLE</vt:lpstr>
      <vt:lpstr>Concept of Endothelial Repair</vt:lpstr>
      <vt:lpstr>Effects of IFNα on CAC/EPCs</vt:lpstr>
      <vt:lpstr>Presentación de PowerPoint</vt:lpstr>
      <vt:lpstr>Isolation of CACs</vt:lpstr>
      <vt:lpstr>Characterisation of CACs</vt:lpstr>
      <vt:lpstr>Tubule Formation in Matrigel</vt:lpstr>
      <vt:lpstr>Development of a Model of Vascular Repair</vt:lpstr>
      <vt:lpstr>CAC Survival in vitro</vt:lpstr>
      <vt:lpstr>Migration</vt:lpstr>
      <vt:lpstr>Adhesion</vt:lpstr>
      <vt:lpstr>Development of Angiogenesis Assay</vt:lpstr>
      <vt:lpstr>Angiogenic Capacity of CACs</vt:lpstr>
      <vt:lpstr>Angiogenic Capacity of CACs</vt:lpstr>
      <vt:lpstr>Summary</vt:lpstr>
      <vt:lpstr>Acknowledgements</vt:lpstr>
    </vt:vector>
  </TitlesOfParts>
  <Company>The University of Manchester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Cathy Morgan</dc:creator>
  <dc:description>arc Unit template based on the University guidelines</dc:description>
  <cp:lastModifiedBy>tecno</cp:lastModifiedBy>
  <cp:revision>359</cp:revision>
  <dcterms:created xsi:type="dcterms:W3CDTF">2005-02-09T10:04:47Z</dcterms:created>
  <dcterms:modified xsi:type="dcterms:W3CDTF">2013-04-19T06:42:45Z</dcterms:modified>
</cp:coreProperties>
</file>