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71" r:id="rId4"/>
    <p:sldId id="273" r:id="rId5"/>
    <p:sldId id="274" r:id="rId6"/>
    <p:sldId id="275" r:id="rId7"/>
    <p:sldId id="277" r:id="rId8"/>
    <p:sldId id="278" r:id="rId9"/>
    <p:sldId id="279" r:id="rId10"/>
    <p:sldId id="280" r:id="rId11"/>
    <p:sldId id="290" r:id="rId12"/>
    <p:sldId id="281" r:id="rId13"/>
    <p:sldId id="291" r:id="rId14"/>
    <p:sldId id="302" r:id="rId15"/>
    <p:sldId id="293" r:id="rId16"/>
    <p:sldId id="298" r:id="rId17"/>
    <p:sldId id="294" r:id="rId18"/>
    <p:sldId id="284" r:id="rId19"/>
    <p:sldId id="295" r:id="rId20"/>
    <p:sldId id="299" r:id="rId21"/>
    <p:sldId id="285" r:id="rId22"/>
    <p:sldId id="297" r:id="rId23"/>
    <p:sldId id="303" r:id="rId24"/>
    <p:sldId id="300" r:id="rId25"/>
    <p:sldId id="301" r:id="rId26"/>
    <p:sldId id="289" r:id="rId27"/>
    <p:sldId id="296" r:id="rId28"/>
    <p:sldId id="287" r:id="rId29"/>
    <p:sldId id="288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4FF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80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  <p:sp>
        <p:nvSpPr>
          <p:cNvPr id="7" name="Rectangle 6"/>
          <p:cNvSpPr/>
          <p:nvPr userDrawn="1"/>
        </p:nvSpPr>
        <p:spPr>
          <a:xfrm>
            <a:off x="0" y="5805264"/>
            <a:ext cx="9144000" cy="9361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 userDrawn="1"/>
        </p:nvSpPr>
        <p:spPr>
          <a:xfrm>
            <a:off x="0" y="5927566"/>
            <a:ext cx="9144000" cy="9304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008" y="5958959"/>
            <a:ext cx="1739479" cy="78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57"/>
          <a:stretch/>
        </p:blipFill>
        <p:spPr bwMode="auto">
          <a:xfrm>
            <a:off x="35496" y="6207390"/>
            <a:ext cx="2520280" cy="46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208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8259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574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327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976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667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602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0525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945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4707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157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25309-EF08-4176-84A5-0CBE5879970D}" type="datetimeFigureOut">
              <a:rPr lang="en-CA" smtClean="0"/>
              <a:t>13-04-19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2B736-D2EA-4139-AC86-73761DFCC465}" type="slidenum">
              <a:rPr lang="en-CA" smtClean="0"/>
              <a:t>‹#›</a:t>
            </a:fld>
            <a:endParaRPr lang="en-CA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C25309-EF08-4176-84A5-0CBE5879970D}" type="datetimeFigureOut">
              <a:rPr lang="en-CA" smtClean="0"/>
              <a:pPr/>
              <a:t>13-04-19</a:t>
            </a:fld>
            <a:endParaRPr lang="en-CA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C2B736-D2EA-4139-AC86-73761DFCC465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Rectangle 8"/>
          <p:cNvSpPr/>
          <p:nvPr userDrawn="1"/>
        </p:nvSpPr>
        <p:spPr>
          <a:xfrm>
            <a:off x="-17760" y="5733256"/>
            <a:ext cx="9144000" cy="8640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6609"/>
                    </a14:imgEffect>
                    <a14:imgEffect>
                      <a14:saturation sat="13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0420" y="5845026"/>
            <a:ext cx="9174420" cy="1051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6986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 smtClean="0"/>
              <a:t>Long</a:t>
            </a:r>
            <a:r>
              <a:rPr lang="en-CA" sz="4000" b="1" dirty="0"/>
              <a:t>-Term Outcomes of Children Born to Women with </a:t>
            </a:r>
            <a:r>
              <a:rPr lang="en-CA" sz="4000" b="1" dirty="0" smtClean="0"/>
              <a:t>Systemic </a:t>
            </a:r>
            <a:r>
              <a:rPr lang="en-CA" sz="4000" b="1" dirty="0"/>
              <a:t>Lupus </a:t>
            </a:r>
            <a:r>
              <a:rPr lang="en-CA" sz="4000" b="1" dirty="0" err="1" smtClean="0"/>
              <a:t>Erythematosus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2996952"/>
            <a:ext cx="568863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i="1" dirty="0"/>
              <a:t>Vinet E, Scott S, </a:t>
            </a:r>
            <a:r>
              <a:rPr lang="en-CA" sz="3200" i="1" dirty="0" err="1"/>
              <a:t>Pineau</a:t>
            </a:r>
            <a:r>
              <a:rPr lang="en-CA" sz="3200" i="1" dirty="0"/>
              <a:t> CA, Clarke AE, Gordon C, </a:t>
            </a:r>
            <a:r>
              <a:rPr lang="en-CA" sz="3200" i="1" dirty="0" smtClean="0"/>
              <a:t>Platt </a:t>
            </a:r>
            <a:r>
              <a:rPr lang="en-CA" sz="3200" i="1" dirty="0"/>
              <a:t>R, </a:t>
            </a:r>
            <a:r>
              <a:rPr lang="en-CA" sz="3200" i="1" dirty="0" err="1"/>
              <a:t>Bernatsky</a:t>
            </a:r>
            <a:r>
              <a:rPr lang="en-CA" sz="3200" i="1" dirty="0"/>
              <a:t> </a:t>
            </a:r>
            <a:r>
              <a:rPr lang="en-CA" sz="3200" i="1" dirty="0" smtClean="0"/>
              <a:t>S</a:t>
            </a:r>
            <a:endParaRPr lang="en-US" sz="3200" i="1" dirty="0"/>
          </a:p>
          <a:p>
            <a:pPr algn="ctr"/>
            <a:endParaRPr lang="en-US" sz="2800" i="1" dirty="0" smtClean="0"/>
          </a:p>
          <a:p>
            <a:pPr algn="ctr"/>
            <a:r>
              <a:rPr lang="en-US" sz="2800" dirty="0" smtClean="0"/>
              <a:t>McGill University Health Centre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653136"/>
            <a:ext cx="838155" cy="976997"/>
          </a:xfrm>
          <a:prstGeom prst="rect">
            <a:avLst/>
          </a:prstGeom>
        </p:spPr>
      </p:pic>
      <p:pic>
        <p:nvPicPr>
          <p:cNvPr id="7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3800" y="762000"/>
            <a:ext cx="19462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6200" y="914400"/>
            <a:ext cx="19462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8600" y="1066800"/>
            <a:ext cx="19462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4600" y="609600"/>
            <a:ext cx="19462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Mcgi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545843"/>
            <a:ext cx="936104" cy="109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809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22123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1. Maternal characteristics of children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628800"/>
            <a:ext cx="8952035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14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22123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1. Maternal characteristics of children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628800"/>
            <a:ext cx="8952035" cy="4032448"/>
          </a:xfrm>
          <a:prstGeom prst="rect">
            <a:avLst/>
          </a:prstGeom>
        </p:spPr>
      </p:pic>
      <p:sp>
        <p:nvSpPr>
          <p:cNvPr id="3" name="Frame 2"/>
          <p:cNvSpPr/>
          <p:nvPr/>
        </p:nvSpPr>
        <p:spPr>
          <a:xfrm>
            <a:off x="4572000" y="4149080"/>
            <a:ext cx="3024336" cy="1296144"/>
          </a:xfrm>
          <a:prstGeom prst="frame">
            <a:avLst>
              <a:gd name="adj1" fmla="val 4513"/>
            </a:avLst>
          </a:prstGeom>
          <a:solidFill>
            <a:srgbClr val="F4FF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795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31163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1052736"/>
            <a:ext cx="8857174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2. Obstetrical &amp; perinatal characteristics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00808"/>
            <a:ext cx="9991056" cy="418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451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31163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1052736"/>
            <a:ext cx="8857174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2. Obstetrical &amp; perinatal characteristics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00808"/>
            <a:ext cx="9991056" cy="4185442"/>
          </a:xfrm>
          <a:prstGeom prst="rect">
            <a:avLst/>
          </a:prstGeom>
        </p:spPr>
      </p:pic>
      <p:sp>
        <p:nvSpPr>
          <p:cNvPr id="5" name="Frame 4"/>
          <p:cNvSpPr/>
          <p:nvPr/>
        </p:nvSpPr>
        <p:spPr>
          <a:xfrm>
            <a:off x="4427984" y="2636912"/>
            <a:ext cx="3960440" cy="504056"/>
          </a:xfrm>
          <a:prstGeom prst="frame">
            <a:avLst>
              <a:gd name="adj1" fmla="val 14592"/>
            </a:avLst>
          </a:prstGeom>
          <a:solidFill>
            <a:srgbClr val="F4FF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35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31163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1052736"/>
            <a:ext cx="8857174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2. Obstetrical &amp; perinatal characteristics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00808"/>
            <a:ext cx="9991056" cy="4185442"/>
          </a:xfrm>
          <a:prstGeom prst="rect">
            <a:avLst/>
          </a:prstGeom>
        </p:spPr>
      </p:pic>
      <p:sp>
        <p:nvSpPr>
          <p:cNvPr id="6" name="Frame 5"/>
          <p:cNvSpPr/>
          <p:nvPr/>
        </p:nvSpPr>
        <p:spPr>
          <a:xfrm>
            <a:off x="4427984" y="3789040"/>
            <a:ext cx="3960440" cy="1872208"/>
          </a:xfrm>
          <a:prstGeom prst="frame">
            <a:avLst>
              <a:gd name="adj1" fmla="val 4051"/>
            </a:avLst>
          </a:prstGeom>
          <a:solidFill>
            <a:srgbClr val="F4FF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0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556792"/>
            <a:ext cx="10313403" cy="4320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667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55576" y="90872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3. Effect estimates for main outcomes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5805264"/>
            <a:ext cx="7292569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*adjusted for race, maternal age, marital status, education, sex, birth order, 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hypertension, asthma, diabetes, depression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857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667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55576" y="90872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3. Effect estimates for main outcomes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5805264"/>
            <a:ext cx="7292569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*adjusted for race, maternal age, marital status, education, sex, birth order, 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hypertension, asthma, diabetes, depression</a:t>
            </a:r>
            <a:endParaRPr lang="en-US" dirty="0"/>
          </a:p>
        </p:txBody>
      </p:sp>
      <p:sp>
        <p:nvSpPr>
          <p:cNvPr id="6" name="Frame 5"/>
          <p:cNvSpPr/>
          <p:nvPr/>
        </p:nvSpPr>
        <p:spPr>
          <a:xfrm>
            <a:off x="6300192" y="2852936"/>
            <a:ext cx="2016224" cy="1872208"/>
          </a:xfrm>
          <a:prstGeom prst="frame">
            <a:avLst>
              <a:gd name="adj1" fmla="val 3674"/>
            </a:avLst>
          </a:prstGeom>
          <a:solidFill>
            <a:srgbClr val="F4FF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556792"/>
            <a:ext cx="10313403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994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204864"/>
            <a:ext cx="10298990" cy="27139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0486" y="1484784"/>
            <a:ext cx="8523514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4. Subsample with public drug coverage</a:t>
            </a:r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6372200" y="3501008"/>
            <a:ext cx="2160240" cy="1008112"/>
          </a:xfrm>
          <a:prstGeom prst="frame">
            <a:avLst>
              <a:gd name="adj1" fmla="val 7873"/>
            </a:avLst>
          </a:prstGeom>
          <a:solidFill>
            <a:srgbClr val="F4FF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8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180528" y="1052736"/>
            <a:ext cx="95250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en-US" dirty="0" smtClean="0"/>
              <a:t>Table 5. Predictors of serious infections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dirty="0" smtClean="0"/>
              <a:t> in subsample (n=1925)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09487" y="5877272"/>
            <a:ext cx="7634513" cy="54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*also adjusted </a:t>
            </a:r>
            <a:r>
              <a:rPr lang="en-US" dirty="0"/>
              <a:t>for race, </a:t>
            </a:r>
            <a:r>
              <a:rPr lang="en-US" dirty="0" smtClean="0"/>
              <a:t>maternal age, marital </a:t>
            </a:r>
            <a:r>
              <a:rPr lang="en-US" dirty="0"/>
              <a:t>status, education, 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sex</a:t>
            </a:r>
            <a:r>
              <a:rPr lang="en-US" dirty="0"/>
              <a:t>, </a:t>
            </a:r>
            <a:r>
              <a:rPr lang="en-US" dirty="0" smtClean="0"/>
              <a:t>birth </a:t>
            </a:r>
            <a:r>
              <a:rPr lang="en-US" dirty="0"/>
              <a:t>order</a:t>
            </a:r>
            <a:r>
              <a:rPr lang="en-US" dirty="0" smtClean="0"/>
              <a:t>, hypertension</a:t>
            </a:r>
            <a:r>
              <a:rPr lang="en-US" dirty="0"/>
              <a:t>, asthma, </a:t>
            </a:r>
            <a:r>
              <a:rPr lang="en-US" dirty="0" smtClean="0"/>
              <a:t>diabetes</a:t>
            </a:r>
            <a:r>
              <a:rPr lang="en-US" dirty="0"/>
              <a:t>, depression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132856"/>
            <a:ext cx="10697590" cy="38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58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180528" y="1052736"/>
            <a:ext cx="95250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en-US" dirty="0" smtClean="0"/>
              <a:t>Table 5. Predictors of serious infections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dirty="0" smtClean="0"/>
              <a:t> in subsample (n=1925)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09487" y="5877272"/>
            <a:ext cx="7634513" cy="54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*also adjusted </a:t>
            </a:r>
            <a:r>
              <a:rPr lang="en-US" dirty="0"/>
              <a:t>for race, </a:t>
            </a:r>
            <a:r>
              <a:rPr lang="en-US" dirty="0" smtClean="0"/>
              <a:t>maternal age, marital </a:t>
            </a:r>
            <a:r>
              <a:rPr lang="en-US" dirty="0"/>
              <a:t>status, education, 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sex</a:t>
            </a:r>
            <a:r>
              <a:rPr lang="en-US" dirty="0"/>
              <a:t>, </a:t>
            </a:r>
            <a:r>
              <a:rPr lang="en-US" dirty="0" smtClean="0"/>
              <a:t>birth </a:t>
            </a:r>
            <a:r>
              <a:rPr lang="en-US" dirty="0"/>
              <a:t>order</a:t>
            </a:r>
            <a:r>
              <a:rPr lang="en-US" dirty="0" smtClean="0"/>
              <a:t>, hypertension</a:t>
            </a:r>
            <a:r>
              <a:rPr lang="en-US" dirty="0"/>
              <a:t>, asthma, </a:t>
            </a:r>
            <a:r>
              <a:rPr lang="en-US" dirty="0" smtClean="0"/>
              <a:t>diabetes</a:t>
            </a:r>
            <a:r>
              <a:rPr lang="en-US" dirty="0"/>
              <a:t>, depression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132856"/>
            <a:ext cx="10697590" cy="3806800"/>
          </a:xfrm>
          <a:prstGeom prst="rect">
            <a:avLst/>
          </a:prstGeom>
        </p:spPr>
      </p:pic>
      <p:sp>
        <p:nvSpPr>
          <p:cNvPr id="3" name="Left Arrow 2"/>
          <p:cNvSpPr/>
          <p:nvPr/>
        </p:nvSpPr>
        <p:spPr>
          <a:xfrm rot="10800000">
            <a:off x="4067944" y="2924944"/>
            <a:ext cx="648072" cy="288032"/>
          </a:xfrm>
          <a:prstGeom prst="leftArrow">
            <a:avLst>
              <a:gd name="adj1" fmla="val 50000"/>
              <a:gd name="adj2" fmla="val 59699"/>
            </a:avLst>
          </a:prstGeom>
          <a:solidFill>
            <a:srgbClr val="F4FF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 rot="10800000">
            <a:off x="4067944" y="4293096"/>
            <a:ext cx="648072" cy="288032"/>
          </a:xfrm>
          <a:prstGeom prst="leftArrow">
            <a:avLst>
              <a:gd name="adj1" fmla="val 50000"/>
              <a:gd name="adj2" fmla="val 59699"/>
            </a:avLst>
          </a:prstGeom>
          <a:solidFill>
            <a:srgbClr val="F4FF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93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2708920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None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4096341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US" dirty="0" smtClean="0"/>
              <a:t>Serious infections:</a:t>
            </a:r>
          </a:p>
          <a:p>
            <a:pPr lvl="1"/>
            <a:r>
              <a:rPr lang="en-US" dirty="0" smtClean="0"/>
              <a:t>Mean time to first event</a:t>
            </a:r>
          </a:p>
          <a:p>
            <a:pPr lvl="2"/>
            <a:r>
              <a:rPr lang="en-US" dirty="0" smtClean="0"/>
              <a:t>Exposed	2.0 years	(95% CI 1.7, 2.1)</a:t>
            </a:r>
          </a:p>
          <a:p>
            <a:pPr lvl="2"/>
            <a:r>
              <a:rPr lang="en-US" dirty="0" smtClean="0"/>
              <a:t>Unexposed	2.2 years	(95% CI 2.1, 2.3)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No difference in serious infection types</a:t>
            </a:r>
          </a:p>
          <a:p>
            <a:pPr lvl="2"/>
            <a:r>
              <a:rPr lang="en-US" dirty="0" smtClean="0"/>
              <a:t>Most common in both groups:</a:t>
            </a:r>
          </a:p>
          <a:p>
            <a:pPr lvl="3"/>
            <a:r>
              <a:rPr lang="en-US" dirty="0" smtClean="0"/>
              <a:t>Upper respiratory tract infections</a:t>
            </a:r>
          </a:p>
          <a:p>
            <a:pPr lvl="3"/>
            <a:r>
              <a:rPr lang="en-US" dirty="0" smtClean="0"/>
              <a:t>Bronchiolitis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44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352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12747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6. Effect estimates for </a:t>
            </a:r>
            <a:r>
              <a:rPr lang="en-US" dirty="0" err="1" smtClean="0"/>
              <a:t>septal</a:t>
            </a:r>
            <a:r>
              <a:rPr lang="en-US" dirty="0" smtClean="0"/>
              <a:t> defects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988840"/>
            <a:ext cx="10556118" cy="344738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3568" y="5157192"/>
            <a:ext cx="8064896" cy="54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*adjusted for race, </a:t>
            </a:r>
            <a:r>
              <a:rPr lang="en-US" dirty="0" smtClean="0"/>
              <a:t>maternal age, marital </a:t>
            </a:r>
            <a:r>
              <a:rPr lang="en-US" dirty="0"/>
              <a:t>status, education</a:t>
            </a:r>
            <a:r>
              <a:rPr lang="en-US" dirty="0" smtClean="0"/>
              <a:t>, sex</a:t>
            </a:r>
            <a:r>
              <a:rPr lang="en-US" dirty="0"/>
              <a:t>, birth order, hypertension, </a:t>
            </a:r>
            <a:r>
              <a:rPr lang="en-US" dirty="0" smtClean="0"/>
              <a:t>asthma</a:t>
            </a:r>
            <a:r>
              <a:rPr lang="en-US" dirty="0"/>
              <a:t>, diabetes, </a:t>
            </a:r>
            <a:r>
              <a:rPr lang="en-US" dirty="0" smtClean="0"/>
              <a:t>cardiac conduction disturbance within first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471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352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912747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Table 6. Effect estimates for </a:t>
            </a:r>
            <a:r>
              <a:rPr lang="en-US" dirty="0" err="1" smtClean="0"/>
              <a:t>septal</a:t>
            </a:r>
            <a:r>
              <a:rPr lang="en-US" dirty="0" smtClean="0"/>
              <a:t> defects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988840"/>
            <a:ext cx="10556118" cy="344738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3568" y="5157192"/>
            <a:ext cx="8064896" cy="54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*adjusted for race, </a:t>
            </a:r>
            <a:r>
              <a:rPr lang="en-US" dirty="0" smtClean="0"/>
              <a:t>maternal age, marital </a:t>
            </a:r>
            <a:r>
              <a:rPr lang="en-US" dirty="0"/>
              <a:t>status, education</a:t>
            </a:r>
            <a:r>
              <a:rPr lang="en-US" dirty="0" smtClean="0"/>
              <a:t>, sex</a:t>
            </a:r>
            <a:r>
              <a:rPr lang="en-US" dirty="0"/>
              <a:t>, birth order, hypertension, </a:t>
            </a:r>
            <a:r>
              <a:rPr lang="en-US" dirty="0" smtClean="0"/>
              <a:t>asthma</a:t>
            </a:r>
            <a:r>
              <a:rPr lang="en-US" dirty="0"/>
              <a:t>, diabetes, </a:t>
            </a:r>
            <a:r>
              <a:rPr lang="en-US" dirty="0" smtClean="0"/>
              <a:t>cardiac conduction disturbance within first year</a:t>
            </a:r>
            <a:endParaRPr lang="en-US" dirty="0"/>
          </a:p>
        </p:txBody>
      </p:sp>
      <p:sp>
        <p:nvSpPr>
          <p:cNvPr id="6" name="Frame 5"/>
          <p:cNvSpPr/>
          <p:nvPr/>
        </p:nvSpPr>
        <p:spPr>
          <a:xfrm>
            <a:off x="6444208" y="3356992"/>
            <a:ext cx="2160240" cy="1512168"/>
          </a:xfrm>
          <a:prstGeom prst="frame">
            <a:avLst>
              <a:gd name="adj1" fmla="val 5633"/>
            </a:avLst>
          </a:prstGeom>
          <a:solidFill>
            <a:srgbClr val="F4FF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38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for detection bias:</a:t>
            </a:r>
          </a:p>
          <a:p>
            <a:pPr lvl="1"/>
            <a:r>
              <a:rPr lang="en-US" dirty="0" smtClean="0"/>
              <a:t>Routine fetal echocardiography in anti-Ro/La positive pregnancies</a:t>
            </a:r>
          </a:p>
          <a:p>
            <a:pPr lvl="1"/>
            <a:r>
              <a:rPr lang="en-US" dirty="0" smtClean="0"/>
              <a:t>May lead to increased detection of cardiac </a:t>
            </a:r>
            <a:r>
              <a:rPr lang="en-US" dirty="0" err="1" smtClean="0"/>
              <a:t>septal</a:t>
            </a:r>
            <a:r>
              <a:rPr lang="en-US" dirty="0" smtClean="0"/>
              <a:t> defects in SLE exposed children</a:t>
            </a:r>
          </a:p>
          <a:p>
            <a:pPr lvl="1"/>
            <a:r>
              <a:rPr lang="en-US" dirty="0" smtClean="0"/>
              <a:t>Children with fetal echocardiography:</a:t>
            </a:r>
          </a:p>
          <a:p>
            <a:pPr lvl="2"/>
            <a:r>
              <a:rPr lang="en-US" dirty="0" smtClean="0"/>
              <a:t>16.3% SLE exposed children</a:t>
            </a:r>
          </a:p>
          <a:p>
            <a:pPr lvl="2"/>
            <a:r>
              <a:rPr lang="en-US" dirty="0" smtClean="0"/>
              <a:t>2.5% unexposed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97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95536" y="1340768"/>
            <a:ext cx="944339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Table 7. Excluding children with fetal echocardiography</a:t>
            </a:r>
            <a:endParaRPr lang="en-US" sz="2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88840"/>
            <a:ext cx="1112933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42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395536" y="1340768"/>
            <a:ext cx="944339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Table 7. Excluding children with fetal echocardiography</a:t>
            </a:r>
            <a:endParaRPr lang="en-US" sz="2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88840"/>
            <a:ext cx="11129338" cy="3960440"/>
          </a:xfrm>
          <a:prstGeom prst="rect">
            <a:avLst/>
          </a:prstGeom>
        </p:spPr>
      </p:pic>
      <p:sp>
        <p:nvSpPr>
          <p:cNvPr id="5" name="Frame 4"/>
          <p:cNvSpPr/>
          <p:nvPr/>
        </p:nvSpPr>
        <p:spPr>
          <a:xfrm>
            <a:off x="6588224" y="3356992"/>
            <a:ext cx="2160240" cy="1656184"/>
          </a:xfrm>
          <a:prstGeom prst="frame">
            <a:avLst>
              <a:gd name="adj1" fmla="val 5633"/>
            </a:avLst>
          </a:prstGeom>
          <a:solidFill>
            <a:srgbClr val="F4FF3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91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Cardiac conduction disturbances:</a:t>
            </a:r>
          </a:p>
          <a:p>
            <a:pPr lvl="1"/>
            <a:r>
              <a:rPr lang="en-US" dirty="0" smtClean="0"/>
              <a:t>Mean time to first event</a:t>
            </a:r>
          </a:p>
          <a:p>
            <a:pPr lvl="2"/>
            <a:r>
              <a:rPr lang="en-US" dirty="0" smtClean="0"/>
              <a:t>Exposed	0.18  year	(95% CI 0.16, 0.20)</a:t>
            </a:r>
          </a:p>
          <a:p>
            <a:pPr lvl="2"/>
            <a:r>
              <a:rPr lang="en-US" dirty="0" smtClean="0"/>
              <a:t>Unexposed	1.91 year	(95% CI 1.73, 1.99)</a:t>
            </a:r>
          </a:p>
          <a:p>
            <a:pPr lvl="2"/>
            <a:endParaRPr lang="en-US" dirty="0"/>
          </a:p>
          <a:p>
            <a:pPr lvl="1"/>
            <a:r>
              <a:rPr lang="en-US" dirty="0" err="1" smtClean="0"/>
              <a:t>Bradyarrhythmias</a:t>
            </a:r>
            <a:r>
              <a:rPr lang="en-US" dirty="0" smtClean="0"/>
              <a:t> most frequent type</a:t>
            </a:r>
          </a:p>
          <a:p>
            <a:pPr lvl="2"/>
            <a:r>
              <a:rPr lang="en-US" dirty="0" smtClean="0"/>
              <a:t>Exposed	91% 	(95% CI 72, 97)      </a:t>
            </a:r>
          </a:p>
          <a:p>
            <a:pPr lvl="2"/>
            <a:r>
              <a:rPr lang="en-US" dirty="0" smtClean="0"/>
              <a:t>Unexposed	77%	(95% CI 68, 84) 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075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Limitations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507288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Subsample analysis for medication exposure only for serious infections:</a:t>
            </a:r>
            <a:endParaRPr lang="en-US" dirty="0"/>
          </a:p>
          <a:p>
            <a:pPr lvl="1"/>
            <a:r>
              <a:rPr lang="en-US" dirty="0" smtClean="0"/>
              <a:t>Small number of events for major congenital anomalies and cardiac conduction disturbances</a:t>
            </a:r>
          </a:p>
          <a:p>
            <a:endParaRPr lang="en-US" dirty="0"/>
          </a:p>
          <a:p>
            <a:r>
              <a:rPr lang="en-US" dirty="0" smtClean="0"/>
              <a:t>Imperfect case ascertainment in administrative databases:</a:t>
            </a:r>
          </a:p>
          <a:p>
            <a:pPr lvl="1"/>
            <a:r>
              <a:rPr lang="en-US" dirty="0" smtClean="0"/>
              <a:t>Bayesian latent class model analyses</a:t>
            </a:r>
          </a:p>
        </p:txBody>
      </p:sp>
    </p:spTree>
    <p:extLst>
      <p:ext uri="{BB962C8B-B14F-4D97-AF65-F5344CB8AC3E}">
        <p14:creationId xmlns:p14="http://schemas.microsoft.com/office/powerpoint/2010/main" val="3785885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en-CA" dirty="0" smtClean="0"/>
              <a:t>Offspring of mothers </a:t>
            </a:r>
            <a:r>
              <a:rPr lang="en-CA" dirty="0"/>
              <a:t>with SLE have an increased risk of major congenital anomalies, </a:t>
            </a:r>
            <a:r>
              <a:rPr lang="en-CA" dirty="0" smtClean="0"/>
              <a:t>cardiac </a:t>
            </a:r>
            <a:r>
              <a:rPr lang="en-CA" dirty="0"/>
              <a:t>conduction </a:t>
            </a:r>
            <a:r>
              <a:rPr lang="en-CA" dirty="0" smtClean="0"/>
              <a:t>disturbances, and serious infections </a:t>
            </a:r>
          </a:p>
          <a:p>
            <a:endParaRPr lang="en-CA" dirty="0"/>
          </a:p>
          <a:p>
            <a:r>
              <a:rPr lang="en-CA" dirty="0" smtClean="0"/>
              <a:t>Substantial increase in the risk of cardiac </a:t>
            </a:r>
            <a:r>
              <a:rPr lang="en-CA" dirty="0" err="1" smtClean="0"/>
              <a:t>septal</a:t>
            </a:r>
            <a:r>
              <a:rPr lang="en-CA" dirty="0" smtClean="0"/>
              <a:t> defects needs to be further </a:t>
            </a:r>
            <a:r>
              <a:rPr lang="en-CA" dirty="0" smtClean="0"/>
              <a:t>elucidated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114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3573016"/>
            <a:ext cx="2686823" cy="18722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1700808"/>
            <a:ext cx="2689368" cy="1679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Sasha </a:t>
            </a:r>
            <a:r>
              <a:rPr lang="en-US" dirty="0" err="1" smtClean="0"/>
              <a:t>Bernatsky</a:t>
            </a:r>
            <a:endParaRPr lang="en-US" dirty="0" smtClean="0"/>
          </a:p>
          <a:p>
            <a:r>
              <a:rPr lang="en-US" dirty="0" smtClean="0"/>
              <a:t>Robert Platt</a:t>
            </a:r>
          </a:p>
          <a:p>
            <a:r>
              <a:rPr lang="en-US" dirty="0" smtClean="0"/>
              <a:t>Susan Scott</a:t>
            </a:r>
          </a:p>
          <a:p>
            <a:r>
              <a:rPr lang="en-US" dirty="0" smtClean="0"/>
              <a:t>Christian </a:t>
            </a:r>
            <a:r>
              <a:rPr lang="en-US" dirty="0" err="1" smtClean="0"/>
              <a:t>Pineau</a:t>
            </a:r>
            <a:endParaRPr lang="en-US" dirty="0" smtClean="0"/>
          </a:p>
          <a:p>
            <a:r>
              <a:rPr lang="en-US" dirty="0" smtClean="0"/>
              <a:t>Ann Clarke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884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/>
              <a:t>Background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449774" cy="4525963"/>
          </a:xfrm>
        </p:spPr>
        <p:txBody>
          <a:bodyPr>
            <a:normAutofit/>
          </a:bodyPr>
          <a:lstStyle/>
          <a:p>
            <a:r>
              <a:rPr lang="en-CA" dirty="0"/>
              <a:t>SLE can </a:t>
            </a:r>
            <a:r>
              <a:rPr lang="en-CA" dirty="0" smtClean="0"/>
              <a:t>affect the </a:t>
            </a:r>
            <a:r>
              <a:rPr lang="en-CA" dirty="0" err="1" smtClean="0"/>
              <a:t>fetus</a:t>
            </a:r>
            <a:r>
              <a:rPr lang="en-CA" dirty="0" smtClean="0"/>
              <a:t> through different ways</a:t>
            </a:r>
          </a:p>
          <a:p>
            <a:endParaRPr lang="en-CA" dirty="0"/>
          </a:p>
          <a:p>
            <a:r>
              <a:rPr lang="en-CA" dirty="0"/>
              <a:t>S</a:t>
            </a:r>
            <a:r>
              <a:rPr lang="en-CA" dirty="0" smtClean="0"/>
              <a:t>everal </a:t>
            </a:r>
            <a:r>
              <a:rPr lang="en-CA" dirty="0"/>
              <a:t>studies have evaluated </a:t>
            </a:r>
            <a:r>
              <a:rPr lang="en-CA" dirty="0" err="1" smtClean="0"/>
              <a:t>fetal</a:t>
            </a:r>
            <a:r>
              <a:rPr lang="en-CA" dirty="0" smtClean="0"/>
              <a:t> outcomes </a:t>
            </a:r>
            <a:r>
              <a:rPr lang="en-CA" dirty="0"/>
              <a:t>in lupus </a:t>
            </a:r>
            <a:r>
              <a:rPr lang="en-CA" dirty="0" smtClean="0"/>
              <a:t>pregnancies</a:t>
            </a:r>
            <a:endParaRPr lang="en-CA" dirty="0"/>
          </a:p>
          <a:p>
            <a:endParaRPr lang="en-CA" dirty="0" smtClean="0"/>
          </a:p>
          <a:p>
            <a:r>
              <a:rPr lang="en-CA" dirty="0"/>
              <a:t>F</a:t>
            </a:r>
            <a:r>
              <a:rPr lang="en-CA" dirty="0" smtClean="0"/>
              <a:t>ew </a:t>
            </a:r>
            <a:r>
              <a:rPr lang="en-CA" dirty="0"/>
              <a:t>have examined the long-term </a:t>
            </a:r>
            <a:r>
              <a:rPr lang="en-CA" dirty="0" smtClean="0"/>
              <a:t>outcomes </a:t>
            </a:r>
            <a:r>
              <a:rPr lang="en-CA" dirty="0"/>
              <a:t>of children born to mothers with </a:t>
            </a:r>
            <a:r>
              <a:rPr lang="en-CA" dirty="0" smtClean="0"/>
              <a:t>SLE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12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9299377" cy="4525963"/>
          </a:xfrm>
        </p:spPr>
        <p:txBody>
          <a:bodyPr/>
          <a:lstStyle/>
          <a:p>
            <a:r>
              <a:rPr lang="en-CA" dirty="0" smtClean="0"/>
              <a:t>Determine </a:t>
            </a:r>
            <a:r>
              <a:rPr lang="en-CA" dirty="0"/>
              <a:t>if children born to women with SLE </a:t>
            </a:r>
            <a:r>
              <a:rPr lang="en-CA" dirty="0" smtClean="0"/>
              <a:t>    have </a:t>
            </a:r>
            <a:r>
              <a:rPr lang="en-CA" dirty="0"/>
              <a:t>an increased risk </a:t>
            </a:r>
            <a:r>
              <a:rPr lang="en-CA" dirty="0" smtClean="0"/>
              <a:t>of:</a:t>
            </a:r>
          </a:p>
          <a:p>
            <a:pPr lvl="1"/>
            <a:r>
              <a:rPr lang="en-CA" dirty="0"/>
              <a:t>M</a:t>
            </a:r>
            <a:r>
              <a:rPr lang="en-CA" dirty="0" smtClean="0"/>
              <a:t>ajor </a:t>
            </a:r>
            <a:r>
              <a:rPr lang="en-CA" dirty="0"/>
              <a:t>congenital </a:t>
            </a:r>
            <a:r>
              <a:rPr lang="en-CA" dirty="0" smtClean="0"/>
              <a:t>anomalies</a:t>
            </a:r>
            <a:endParaRPr lang="en-CA" dirty="0"/>
          </a:p>
          <a:p>
            <a:pPr lvl="1"/>
            <a:r>
              <a:rPr lang="en-CA" dirty="0" smtClean="0"/>
              <a:t>Cardiac </a:t>
            </a:r>
            <a:r>
              <a:rPr lang="en-CA" dirty="0"/>
              <a:t>conduction disturbances </a:t>
            </a:r>
            <a:endParaRPr lang="en-CA" dirty="0" smtClean="0"/>
          </a:p>
          <a:p>
            <a:pPr lvl="1"/>
            <a:r>
              <a:rPr lang="en-CA" dirty="0" smtClean="0"/>
              <a:t>Serious infections</a:t>
            </a:r>
          </a:p>
          <a:p>
            <a:pPr marL="0" indent="0">
              <a:buNone/>
            </a:pPr>
            <a:r>
              <a:rPr lang="en-CA" sz="3600" dirty="0"/>
              <a:t> </a:t>
            </a:r>
            <a:r>
              <a:rPr lang="en-CA" sz="3600" dirty="0" smtClean="0"/>
              <a:t>  </a:t>
            </a:r>
            <a:r>
              <a:rPr lang="en-CA" dirty="0" smtClean="0"/>
              <a:t>compared </a:t>
            </a:r>
            <a:r>
              <a:rPr lang="en-CA" dirty="0"/>
              <a:t>to children born to women </a:t>
            </a:r>
            <a:r>
              <a:rPr lang="en-CA" dirty="0" smtClean="0"/>
              <a:t>without SLE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480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686800" cy="4525963"/>
          </a:xfrm>
        </p:spPr>
        <p:txBody>
          <a:bodyPr>
            <a:normAutofit/>
          </a:bodyPr>
          <a:lstStyle/>
          <a:p>
            <a:r>
              <a:rPr lang="en-CA" dirty="0" smtClean="0"/>
              <a:t>All </a:t>
            </a:r>
            <a:r>
              <a:rPr lang="en-CA" dirty="0"/>
              <a:t>women who had ≥1 hospitalization for delivery after SLE </a:t>
            </a:r>
            <a:r>
              <a:rPr lang="en-CA" dirty="0" smtClean="0"/>
              <a:t>dx </a:t>
            </a:r>
            <a:r>
              <a:rPr lang="en-CA" dirty="0"/>
              <a:t>using Quebec's administrative databases (1989-2009</a:t>
            </a:r>
            <a:r>
              <a:rPr lang="en-CA" dirty="0" smtClean="0"/>
              <a:t>)</a:t>
            </a:r>
            <a:endParaRPr lang="en-CA" dirty="0"/>
          </a:p>
          <a:p>
            <a:pPr lvl="1"/>
            <a:endParaRPr lang="en-CA" dirty="0" smtClean="0"/>
          </a:p>
          <a:p>
            <a:r>
              <a:rPr lang="en-CA" dirty="0" smtClean="0"/>
              <a:t>Defined as SLE cases if any of the following:</a:t>
            </a:r>
          </a:p>
          <a:p>
            <a:pPr lvl="1"/>
            <a:r>
              <a:rPr lang="en-CA" sz="2600" dirty="0" smtClean="0"/>
              <a:t>≥</a:t>
            </a:r>
            <a:r>
              <a:rPr lang="en-CA" sz="2600" dirty="0"/>
              <a:t>1 hospitalization with </a:t>
            </a:r>
            <a:r>
              <a:rPr lang="en-CA" sz="2600" dirty="0" smtClean="0"/>
              <a:t>SLE dx prior to delivery </a:t>
            </a:r>
          </a:p>
          <a:p>
            <a:pPr lvl="1"/>
            <a:r>
              <a:rPr lang="en-CA" sz="2600" dirty="0" smtClean="0"/>
              <a:t>SLE dx </a:t>
            </a:r>
            <a:r>
              <a:rPr lang="en-CA" sz="2600" dirty="0"/>
              <a:t>at the time of </a:t>
            </a:r>
            <a:r>
              <a:rPr lang="en-CA" sz="2600" dirty="0" smtClean="0"/>
              <a:t>hospitalization </a:t>
            </a:r>
            <a:r>
              <a:rPr lang="en-CA" sz="2600" dirty="0"/>
              <a:t>for </a:t>
            </a:r>
            <a:r>
              <a:rPr lang="en-CA" sz="2600" dirty="0" smtClean="0"/>
              <a:t>delivery</a:t>
            </a:r>
          </a:p>
          <a:p>
            <a:pPr lvl="1"/>
            <a:r>
              <a:rPr lang="en-CA" sz="2600" dirty="0" smtClean="0"/>
              <a:t>≥</a:t>
            </a:r>
            <a:r>
              <a:rPr lang="en-CA" sz="2600" dirty="0"/>
              <a:t>2 </a:t>
            </a:r>
            <a:r>
              <a:rPr lang="en-CA" sz="2600" dirty="0" smtClean="0"/>
              <a:t>visits with SLE dx (2</a:t>
            </a:r>
            <a:r>
              <a:rPr lang="en-CA" sz="2600" dirty="0"/>
              <a:t>-24 </a:t>
            </a:r>
            <a:r>
              <a:rPr lang="en-CA" sz="2600" dirty="0" smtClean="0"/>
              <a:t>months) </a:t>
            </a:r>
            <a:r>
              <a:rPr lang="en-CA" sz="2600" dirty="0"/>
              <a:t>prior </a:t>
            </a:r>
            <a:r>
              <a:rPr lang="en-CA" sz="2600" dirty="0" smtClean="0"/>
              <a:t>to </a:t>
            </a:r>
            <a:r>
              <a:rPr lang="en-CA" sz="2600" dirty="0"/>
              <a:t>delivery</a:t>
            </a:r>
            <a:r>
              <a:rPr lang="en-US" sz="2600" dirty="0" smtClean="0">
                <a:effectLst/>
              </a:rPr>
              <a:t>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210991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Methods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1960"/>
            <a:ext cx="8867288" cy="4525963"/>
          </a:xfrm>
        </p:spPr>
        <p:txBody>
          <a:bodyPr/>
          <a:lstStyle/>
          <a:p>
            <a:r>
              <a:rPr lang="en-CA" dirty="0" smtClean="0"/>
              <a:t>Randomly </a:t>
            </a:r>
            <a:r>
              <a:rPr lang="en-CA" dirty="0"/>
              <a:t>selected </a:t>
            </a:r>
            <a:r>
              <a:rPr lang="en-CA" dirty="0" smtClean="0"/>
              <a:t>a control group:</a:t>
            </a:r>
          </a:p>
          <a:p>
            <a:pPr lvl="1"/>
            <a:r>
              <a:rPr lang="en-CA" dirty="0"/>
              <a:t>W</a:t>
            </a:r>
            <a:r>
              <a:rPr lang="en-CA" dirty="0" smtClean="0"/>
              <a:t>omen </a:t>
            </a:r>
            <a:r>
              <a:rPr lang="en-CA" dirty="0"/>
              <a:t>matched ≥4</a:t>
            </a:r>
            <a:r>
              <a:rPr lang="en-CA" dirty="0" smtClean="0"/>
              <a:t>:</a:t>
            </a:r>
            <a:r>
              <a:rPr lang="en-CA" dirty="0"/>
              <a:t>1 for age and year </a:t>
            </a:r>
            <a:r>
              <a:rPr lang="en-CA" dirty="0" smtClean="0"/>
              <a:t>of delivery, without SLE dx </a:t>
            </a:r>
          </a:p>
          <a:p>
            <a:r>
              <a:rPr lang="en-US" u="sng" dirty="0"/>
              <a:t>Exposed group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Children born live to SLE cases</a:t>
            </a:r>
          </a:p>
          <a:p>
            <a:r>
              <a:rPr lang="en-US" u="sng" dirty="0"/>
              <a:t>Unexposed group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Children born live to matched control women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420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/>
              <a:t>Methods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496944" cy="4525963"/>
          </a:xfrm>
        </p:spPr>
        <p:txBody>
          <a:bodyPr>
            <a:normAutofit/>
          </a:bodyPr>
          <a:lstStyle/>
          <a:p>
            <a:r>
              <a:rPr lang="en-CA" dirty="0" smtClean="0"/>
              <a:t>Outcomes:</a:t>
            </a:r>
          </a:p>
          <a:p>
            <a:pPr lvl="1"/>
            <a:r>
              <a:rPr lang="en-CA" dirty="0"/>
              <a:t>M</a:t>
            </a:r>
            <a:r>
              <a:rPr lang="en-CA" dirty="0" smtClean="0"/>
              <a:t>ajor </a:t>
            </a:r>
            <a:r>
              <a:rPr lang="en-CA" dirty="0"/>
              <a:t>congenital </a:t>
            </a:r>
            <a:r>
              <a:rPr lang="en-CA" dirty="0" smtClean="0"/>
              <a:t>anomalies</a:t>
            </a:r>
          </a:p>
          <a:p>
            <a:pPr lvl="2"/>
            <a:r>
              <a:rPr lang="en-CA" dirty="0" smtClean="0"/>
              <a:t>≥</a:t>
            </a:r>
            <a:r>
              <a:rPr lang="en-CA" dirty="0"/>
              <a:t>1 </a:t>
            </a:r>
            <a:r>
              <a:rPr lang="en-CA" dirty="0" err="1" smtClean="0"/>
              <a:t>hospit</a:t>
            </a:r>
            <a:r>
              <a:rPr lang="en-CA" dirty="0" smtClean="0"/>
              <a:t> </a:t>
            </a:r>
            <a:r>
              <a:rPr lang="en-CA" dirty="0"/>
              <a:t>or physician visit </a:t>
            </a:r>
            <a:endParaRPr lang="en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Cardiac </a:t>
            </a:r>
            <a:r>
              <a:rPr lang="en-CA" dirty="0"/>
              <a:t>conduction disturbances </a:t>
            </a:r>
          </a:p>
          <a:p>
            <a:pPr lvl="2"/>
            <a:r>
              <a:rPr lang="en-CA" dirty="0" smtClean="0"/>
              <a:t>≥</a:t>
            </a:r>
            <a:r>
              <a:rPr lang="en-CA" dirty="0"/>
              <a:t>1 </a:t>
            </a:r>
            <a:r>
              <a:rPr lang="en-CA" dirty="0" err="1" smtClean="0"/>
              <a:t>hospit</a:t>
            </a:r>
            <a:r>
              <a:rPr lang="en-CA" dirty="0" smtClean="0"/>
              <a:t> </a:t>
            </a:r>
            <a:r>
              <a:rPr lang="en-CA" dirty="0"/>
              <a:t>or 2 physician </a:t>
            </a:r>
            <a:r>
              <a:rPr lang="en-CA" dirty="0" smtClean="0"/>
              <a:t>visits (2</a:t>
            </a:r>
            <a:r>
              <a:rPr lang="en-CA" dirty="0"/>
              <a:t>-24 </a:t>
            </a:r>
            <a:r>
              <a:rPr lang="en-CA" dirty="0" smtClean="0"/>
              <a:t>months) </a:t>
            </a:r>
            <a:endParaRPr lang="fr-CA" dirty="0" smtClean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Serious </a:t>
            </a:r>
            <a:r>
              <a:rPr lang="en-CA" dirty="0"/>
              <a:t>infections</a:t>
            </a:r>
          </a:p>
          <a:p>
            <a:pPr lvl="2"/>
            <a:r>
              <a:rPr lang="en-CA" dirty="0"/>
              <a:t>≥1 </a:t>
            </a:r>
            <a:r>
              <a:rPr lang="en-CA" dirty="0" err="1" smtClean="0"/>
              <a:t>hospit</a:t>
            </a:r>
            <a:r>
              <a:rPr lang="en-CA" dirty="0" smtClean="0"/>
              <a:t> </a:t>
            </a:r>
            <a:r>
              <a:rPr lang="en-CA" dirty="0"/>
              <a:t>with a primary dx of infection</a:t>
            </a:r>
          </a:p>
          <a:p>
            <a:pPr lvl="1"/>
            <a:endParaRPr lang="en-US" dirty="0"/>
          </a:p>
        </p:txBody>
      </p:sp>
      <p:sp>
        <p:nvSpPr>
          <p:cNvPr id="4" name="Right Bracket 3"/>
          <p:cNvSpPr/>
          <p:nvPr/>
        </p:nvSpPr>
        <p:spPr>
          <a:xfrm>
            <a:off x="7236296" y="1844824"/>
            <a:ext cx="216024" cy="1130424"/>
          </a:xfrm>
          <a:prstGeom prst="rightBracke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Bracket 4"/>
          <p:cNvSpPr/>
          <p:nvPr/>
        </p:nvSpPr>
        <p:spPr>
          <a:xfrm>
            <a:off x="7236296" y="3356992"/>
            <a:ext cx="288032" cy="2232248"/>
          </a:xfrm>
          <a:prstGeom prst="rightBracke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65277" y="1772816"/>
            <a:ext cx="138210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Within</a:t>
            </a:r>
          </a:p>
          <a:p>
            <a:pPr algn="ctr"/>
            <a:r>
              <a:rPr lang="en-US" sz="2400" dirty="0" smtClean="0"/>
              <a:t>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year </a:t>
            </a:r>
          </a:p>
          <a:p>
            <a:pPr algn="ctr"/>
            <a:r>
              <a:rPr lang="en-US" sz="2400" dirty="0" smtClean="0"/>
              <a:t>of life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Through</a:t>
            </a:r>
          </a:p>
          <a:p>
            <a:pPr algn="ctr"/>
            <a:r>
              <a:rPr lang="en-US" sz="2400" dirty="0" smtClean="0"/>
              <a:t>to end of</a:t>
            </a:r>
          </a:p>
          <a:p>
            <a:pPr algn="ctr"/>
            <a:r>
              <a:rPr lang="en-US" sz="2400" dirty="0" smtClean="0"/>
              <a:t>database</a:t>
            </a:r>
          </a:p>
          <a:p>
            <a:pPr algn="ctr"/>
            <a:r>
              <a:rPr lang="en-US" sz="2400" dirty="0"/>
              <a:t>f</a:t>
            </a:r>
            <a:r>
              <a:rPr lang="en-US" sz="2400" dirty="0" smtClean="0"/>
              <a:t>ollow-up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0055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b="1" dirty="0" smtClean="0"/>
              <a:t>Methods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CA" dirty="0"/>
              <a:t>M</a:t>
            </a:r>
            <a:r>
              <a:rPr lang="en-CA" dirty="0" smtClean="0"/>
              <a:t>ultivariate analyses:</a:t>
            </a:r>
          </a:p>
          <a:p>
            <a:pPr lvl="1"/>
            <a:r>
              <a:rPr lang="en-CA" dirty="0" smtClean="0"/>
              <a:t>Adjusted for maternal demographics, co-morbidities, obstetrical complications, sex </a:t>
            </a:r>
            <a:r>
              <a:rPr lang="en-CA" dirty="0"/>
              <a:t>and birth order of </a:t>
            </a:r>
            <a:r>
              <a:rPr lang="en-CA" dirty="0" smtClean="0"/>
              <a:t>child</a:t>
            </a:r>
          </a:p>
          <a:p>
            <a:pPr lvl="2"/>
            <a:r>
              <a:rPr lang="en-CA" dirty="0"/>
              <a:t>M</a:t>
            </a:r>
            <a:r>
              <a:rPr lang="en-CA" dirty="0" smtClean="0"/>
              <a:t>aternal medication in subsample with public drug coverage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r>
              <a:rPr lang="en-CA" dirty="0" smtClean="0"/>
              <a:t>Unconditional hierarchical logistic regression and Cox proportional hazards frailty models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34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identified:</a:t>
            </a:r>
          </a:p>
          <a:p>
            <a:pPr lvl="1"/>
            <a:r>
              <a:rPr lang="en-US" sz="3200" dirty="0" smtClean="0"/>
              <a:t>509 women with SLE who had 719 children after diagnosis</a:t>
            </a:r>
          </a:p>
          <a:p>
            <a:endParaRPr lang="en-US" sz="3600" dirty="0"/>
          </a:p>
          <a:p>
            <a:pPr lvl="1"/>
            <a:r>
              <a:rPr lang="en-US" sz="3200" dirty="0" smtClean="0"/>
              <a:t>5829 matched control women who had 8493 children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91496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</TotalTime>
  <Words>770</Words>
  <Application>Microsoft Macintosh PowerPoint</Application>
  <PresentationFormat>On-screen Show (4:3)</PresentationFormat>
  <Paragraphs>144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Disclosures</vt:lpstr>
      <vt:lpstr>Background</vt:lpstr>
      <vt:lpstr>Objectives</vt:lpstr>
      <vt:lpstr>Methods</vt:lpstr>
      <vt:lpstr>Methods</vt:lpstr>
      <vt:lpstr>Methods</vt:lpstr>
      <vt:lpstr>Methods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Results</vt:lpstr>
      <vt:lpstr>Limitations</vt:lpstr>
      <vt:lpstr>Conclusion</vt:lpstr>
      <vt:lpstr>Acknowledgements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Canadian Rheumatology Assocation Annual Scientific Meeting  2013</dc:title>
  <dc:creator>Owner</dc:creator>
  <cp:lastModifiedBy>Evelyne Vinet</cp:lastModifiedBy>
  <cp:revision>75</cp:revision>
  <dcterms:created xsi:type="dcterms:W3CDTF">2013-01-29T14:55:36Z</dcterms:created>
  <dcterms:modified xsi:type="dcterms:W3CDTF">2013-04-20T02:22:16Z</dcterms:modified>
</cp:coreProperties>
</file>