
<file path=[Content_Types].xml><?xml version="1.0" encoding="utf-8"?>
<Types xmlns="http://schemas.openxmlformats.org/package/2006/content-types">
  <Default Extension="png" ContentType="image/png"/>
  <Default Extension="bin" ContentType="application/vnd.openxmlformats-officedocument.oleObject"/>
  <Default Extension="bmp" ContentType="image/bmp"/>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8"/>
  </p:notesMasterIdLst>
  <p:sldIdLst>
    <p:sldId id="256" r:id="rId2"/>
    <p:sldId id="257" r:id="rId3"/>
    <p:sldId id="362" r:id="rId4"/>
    <p:sldId id="377" r:id="rId5"/>
    <p:sldId id="324" r:id="rId6"/>
    <p:sldId id="325" r:id="rId7"/>
    <p:sldId id="378" r:id="rId8"/>
    <p:sldId id="307" r:id="rId9"/>
    <p:sldId id="306" r:id="rId10"/>
    <p:sldId id="271" r:id="rId11"/>
    <p:sldId id="299" r:id="rId12"/>
    <p:sldId id="382" r:id="rId13"/>
    <p:sldId id="351" r:id="rId14"/>
    <p:sldId id="321" r:id="rId15"/>
    <p:sldId id="310" r:id="rId16"/>
    <p:sldId id="281" r:id="rId17"/>
    <p:sldId id="311" r:id="rId18"/>
    <p:sldId id="312" r:id="rId19"/>
    <p:sldId id="314" r:id="rId20"/>
    <p:sldId id="315" r:id="rId21"/>
    <p:sldId id="316" r:id="rId22"/>
    <p:sldId id="318" r:id="rId23"/>
    <p:sldId id="301" r:id="rId24"/>
    <p:sldId id="303" r:id="rId25"/>
    <p:sldId id="346" r:id="rId26"/>
    <p:sldId id="365" r:id="rId27"/>
    <p:sldId id="387" r:id="rId28"/>
    <p:sldId id="363" r:id="rId29"/>
    <p:sldId id="317" r:id="rId30"/>
    <p:sldId id="344" r:id="rId31"/>
    <p:sldId id="381" r:id="rId32"/>
    <p:sldId id="287" r:id="rId33"/>
    <p:sldId id="273" r:id="rId34"/>
    <p:sldId id="329" r:id="rId35"/>
    <p:sldId id="328" r:id="rId36"/>
    <p:sldId id="335" r:id="rId37"/>
    <p:sldId id="336" r:id="rId38"/>
    <p:sldId id="338" r:id="rId39"/>
    <p:sldId id="376" r:id="rId40"/>
    <p:sldId id="372" r:id="rId41"/>
    <p:sldId id="374" r:id="rId42"/>
    <p:sldId id="370" r:id="rId43"/>
    <p:sldId id="334" r:id="rId44"/>
    <p:sldId id="276" r:id="rId45"/>
    <p:sldId id="386" r:id="rId46"/>
    <p:sldId id="383" r:id="rId4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DF4F"/>
    <a:srgbClr val="FFFF00"/>
    <a:srgbClr val="CC0000"/>
    <a:srgbClr val="FFFF99"/>
    <a:srgbClr val="E8DD4E"/>
    <a:srgbClr val="FF9900"/>
    <a:srgbClr val="C0E498"/>
    <a:srgbClr val="B2DE82"/>
    <a:srgbClr val="FFFFB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93" autoAdjust="0"/>
    <p:restoredTop sz="89631" autoAdjust="0"/>
  </p:normalViewPr>
  <p:slideViewPr>
    <p:cSldViewPr>
      <p:cViewPr>
        <p:scale>
          <a:sx n="63" d="100"/>
          <a:sy n="63" d="100"/>
        </p:scale>
        <p:origin x="-252" y="-168"/>
      </p:cViewPr>
      <p:guideLst>
        <p:guide orient="horz" pos="2160"/>
        <p:guide pos="2880"/>
      </p:guideLst>
    </p:cSldViewPr>
  </p:slideViewPr>
  <p:outlineViewPr>
    <p:cViewPr>
      <p:scale>
        <a:sx n="33" d="100"/>
        <a:sy n="33" d="100"/>
      </p:scale>
      <p:origin x="0" y="27444"/>
    </p:cViewPr>
  </p:outlineViewPr>
  <p:notesTextViewPr>
    <p:cViewPr>
      <p:scale>
        <a:sx n="100" d="100"/>
        <a:sy n="100" d="100"/>
      </p:scale>
      <p:origin x="0" y="0"/>
    </p:cViewPr>
  </p:notesTextViewPr>
  <p:sorterViewPr>
    <p:cViewPr>
      <p:scale>
        <a:sx n="66" d="100"/>
        <a:sy n="66" d="100"/>
      </p:scale>
      <p:origin x="0" y="6888"/>
    </p:cViewPr>
  </p:sorterViewPr>
  <p:notesViewPr>
    <p:cSldViewPr>
      <p:cViewPr varScale="1">
        <p:scale>
          <a:sx n="55" d="100"/>
          <a:sy n="55" d="100"/>
        </p:scale>
        <p:origin x="-285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E28FD8-B9F3-40E2-AC5E-19DD1765C71E}" type="doc">
      <dgm:prSet loTypeId="urn:microsoft.com/office/officeart/2005/8/layout/chevron1" loCatId="process" qsTypeId="urn:microsoft.com/office/officeart/2005/8/quickstyle/simple1#1" qsCatId="simple" csTypeId="urn:microsoft.com/office/officeart/2005/8/colors/accent1_2#1" csCatId="accent1" phldr="1"/>
      <dgm:spPr/>
    </dgm:pt>
    <dgm:pt modelId="{95A645DD-26F8-46EA-9477-F54CE461947B}">
      <dgm:prSet phldrT="[Text]" custT="1"/>
      <dgm:spPr>
        <a:solidFill>
          <a:srgbClr val="002060"/>
        </a:solidFill>
      </dgm:spPr>
      <dgm:t>
        <a:bodyPr/>
        <a:lstStyle/>
        <a:p>
          <a:r>
            <a:rPr lang="en-US" sz="3600" b="1" dirty="0" smtClean="0"/>
            <a:t>FMD</a:t>
          </a:r>
          <a:endParaRPr lang="en-US" sz="3600" b="1" dirty="0"/>
        </a:p>
      </dgm:t>
    </dgm:pt>
    <dgm:pt modelId="{B780E70F-7AD7-4EEA-B323-94E0F63023CB}" type="parTrans" cxnId="{52B9D8E2-12E3-4D66-9ECB-9D9BE883913D}">
      <dgm:prSet/>
      <dgm:spPr/>
      <dgm:t>
        <a:bodyPr/>
        <a:lstStyle/>
        <a:p>
          <a:endParaRPr lang="en-US"/>
        </a:p>
      </dgm:t>
    </dgm:pt>
    <dgm:pt modelId="{F89AC77D-E4C8-4EB9-A0FE-55F21D867BF4}" type="sibTrans" cxnId="{52B9D8E2-12E3-4D66-9ECB-9D9BE883913D}">
      <dgm:prSet/>
      <dgm:spPr/>
      <dgm:t>
        <a:bodyPr/>
        <a:lstStyle/>
        <a:p>
          <a:endParaRPr lang="en-US"/>
        </a:p>
      </dgm:t>
    </dgm:pt>
    <dgm:pt modelId="{A5AB419F-B0E2-4201-AAC6-BE25773F24C3}">
      <dgm:prSet phldrT="[Text]" custT="1"/>
      <dgm:spPr>
        <a:solidFill>
          <a:srgbClr val="002060"/>
        </a:solidFill>
      </dgm:spPr>
      <dgm:t>
        <a:bodyPr/>
        <a:lstStyle/>
        <a:p>
          <a:r>
            <a:rPr lang="en-US" sz="3200" b="1" dirty="0" smtClean="0"/>
            <a:t>CIMT</a:t>
          </a:r>
          <a:endParaRPr lang="en-US" sz="2000" b="1" dirty="0"/>
        </a:p>
      </dgm:t>
    </dgm:pt>
    <dgm:pt modelId="{DAA49EE7-CA3D-40D0-8CC4-C7297B82CCF4}" type="parTrans" cxnId="{65A839EB-BCBC-4FE9-9774-638F2E64C3BA}">
      <dgm:prSet/>
      <dgm:spPr/>
      <dgm:t>
        <a:bodyPr/>
        <a:lstStyle/>
        <a:p>
          <a:endParaRPr lang="en-US"/>
        </a:p>
      </dgm:t>
    </dgm:pt>
    <dgm:pt modelId="{068BDB4B-07D4-4A94-BB7A-CE629308F196}" type="sibTrans" cxnId="{65A839EB-BCBC-4FE9-9774-638F2E64C3BA}">
      <dgm:prSet/>
      <dgm:spPr/>
      <dgm:t>
        <a:bodyPr/>
        <a:lstStyle/>
        <a:p>
          <a:endParaRPr lang="en-US"/>
        </a:p>
      </dgm:t>
    </dgm:pt>
    <dgm:pt modelId="{1C212AEB-4230-425B-848A-CE7074FBB0E9}">
      <dgm:prSet phldrT="[Text]" custT="1"/>
      <dgm:spPr>
        <a:solidFill>
          <a:srgbClr val="002060"/>
        </a:solidFill>
      </dgm:spPr>
      <dgm:t>
        <a:bodyPr/>
        <a:lstStyle/>
        <a:p>
          <a:r>
            <a:rPr lang="en-US" sz="2400" b="1" dirty="0" smtClean="0"/>
            <a:t>Carotid plaque</a:t>
          </a:r>
        </a:p>
        <a:p>
          <a:r>
            <a:rPr lang="en-US" sz="2400" b="1" dirty="0" smtClean="0"/>
            <a:t>Coronary calcium</a:t>
          </a:r>
          <a:endParaRPr lang="en-US" sz="2400" b="1" dirty="0"/>
        </a:p>
      </dgm:t>
    </dgm:pt>
    <dgm:pt modelId="{EEE9EAE0-E708-4DF5-B7D7-B20BE8AACFA8}" type="parTrans" cxnId="{741D85A2-9224-4085-8DC7-E393C8A12285}">
      <dgm:prSet/>
      <dgm:spPr/>
      <dgm:t>
        <a:bodyPr/>
        <a:lstStyle/>
        <a:p>
          <a:endParaRPr lang="en-US"/>
        </a:p>
      </dgm:t>
    </dgm:pt>
    <dgm:pt modelId="{C9942EA5-ECB1-4595-8F3B-DB47B78114A2}" type="sibTrans" cxnId="{741D85A2-9224-4085-8DC7-E393C8A12285}">
      <dgm:prSet/>
      <dgm:spPr/>
      <dgm:t>
        <a:bodyPr/>
        <a:lstStyle/>
        <a:p>
          <a:endParaRPr lang="en-US"/>
        </a:p>
      </dgm:t>
    </dgm:pt>
    <dgm:pt modelId="{C652C334-5E1A-4D19-916B-F60A4B141EAC}" type="pres">
      <dgm:prSet presAssocID="{FBE28FD8-B9F3-40E2-AC5E-19DD1765C71E}" presName="Name0" presStyleCnt="0">
        <dgm:presLayoutVars>
          <dgm:dir/>
          <dgm:animLvl val="lvl"/>
          <dgm:resizeHandles val="exact"/>
        </dgm:presLayoutVars>
      </dgm:prSet>
      <dgm:spPr/>
    </dgm:pt>
    <dgm:pt modelId="{0EEDC72C-7B08-433D-A412-E22FDA38B3F4}" type="pres">
      <dgm:prSet presAssocID="{95A645DD-26F8-46EA-9477-F54CE461947B}" presName="parTxOnly" presStyleLbl="node1" presStyleIdx="0" presStyleCnt="3" custScaleY="157062" custLinFactNeighborX="-821" custLinFactNeighborY="-15733">
        <dgm:presLayoutVars>
          <dgm:chMax val="0"/>
          <dgm:chPref val="0"/>
          <dgm:bulletEnabled val="1"/>
        </dgm:presLayoutVars>
      </dgm:prSet>
      <dgm:spPr/>
      <dgm:t>
        <a:bodyPr/>
        <a:lstStyle/>
        <a:p>
          <a:endParaRPr lang="en-US"/>
        </a:p>
      </dgm:t>
    </dgm:pt>
    <dgm:pt modelId="{76780552-D55D-4EF9-85C1-5E7EA017A5CA}" type="pres">
      <dgm:prSet presAssocID="{F89AC77D-E4C8-4EB9-A0FE-55F21D867BF4}" presName="parTxOnlySpace" presStyleCnt="0"/>
      <dgm:spPr/>
    </dgm:pt>
    <dgm:pt modelId="{9EB07CEA-2BF4-4D87-94B8-8F727541FE8A}" type="pres">
      <dgm:prSet presAssocID="{A5AB419F-B0E2-4201-AAC6-BE25773F24C3}" presName="parTxOnly" presStyleLbl="node1" presStyleIdx="1" presStyleCnt="3" custScaleY="157062" custLinFactNeighborY="-19978">
        <dgm:presLayoutVars>
          <dgm:chMax val="0"/>
          <dgm:chPref val="0"/>
          <dgm:bulletEnabled val="1"/>
        </dgm:presLayoutVars>
      </dgm:prSet>
      <dgm:spPr/>
      <dgm:t>
        <a:bodyPr/>
        <a:lstStyle/>
        <a:p>
          <a:endParaRPr lang="en-US"/>
        </a:p>
      </dgm:t>
    </dgm:pt>
    <dgm:pt modelId="{670265BE-728F-4A7C-AE35-64AEE8DB2B69}" type="pres">
      <dgm:prSet presAssocID="{068BDB4B-07D4-4A94-BB7A-CE629308F196}" presName="parTxOnlySpace" presStyleCnt="0"/>
      <dgm:spPr/>
    </dgm:pt>
    <dgm:pt modelId="{A84108D0-CE60-40BA-BA3E-6671BDF10E52}" type="pres">
      <dgm:prSet presAssocID="{1C212AEB-4230-425B-848A-CE7074FBB0E9}" presName="parTxOnly" presStyleLbl="node1" presStyleIdx="2" presStyleCnt="3" custScaleX="107587" custScaleY="157062" custLinFactNeighborY="-19978">
        <dgm:presLayoutVars>
          <dgm:chMax val="0"/>
          <dgm:chPref val="0"/>
          <dgm:bulletEnabled val="1"/>
        </dgm:presLayoutVars>
      </dgm:prSet>
      <dgm:spPr/>
      <dgm:t>
        <a:bodyPr/>
        <a:lstStyle/>
        <a:p>
          <a:endParaRPr lang="en-US"/>
        </a:p>
      </dgm:t>
    </dgm:pt>
  </dgm:ptLst>
  <dgm:cxnLst>
    <dgm:cxn modelId="{67D470AC-E138-41A8-932D-21BC7A6DE2BB}" type="presOf" srcId="{FBE28FD8-B9F3-40E2-AC5E-19DD1765C71E}" destId="{C652C334-5E1A-4D19-916B-F60A4B141EAC}" srcOrd="0" destOrd="0" presId="urn:microsoft.com/office/officeart/2005/8/layout/chevron1"/>
    <dgm:cxn modelId="{52B9D8E2-12E3-4D66-9ECB-9D9BE883913D}" srcId="{FBE28FD8-B9F3-40E2-AC5E-19DD1765C71E}" destId="{95A645DD-26F8-46EA-9477-F54CE461947B}" srcOrd="0" destOrd="0" parTransId="{B780E70F-7AD7-4EEA-B323-94E0F63023CB}" sibTransId="{F89AC77D-E4C8-4EB9-A0FE-55F21D867BF4}"/>
    <dgm:cxn modelId="{741D85A2-9224-4085-8DC7-E393C8A12285}" srcId="{FBE28FD8-B9F3-40E2-AC5E-19DD1765C71E}" destId="{1C212AEB-4230-425B-848A-CE7074FBB0E9}" srcOrd="2" destOrd="0" parTransId="{EEE9EAE0-E708-4DF5-B7D7-B20BE8AACFA8}" sibTransId="{C9942EA5-ECB1-4595-8F3B-DB47B78114A2}"/>
    <dgm:cxn modelId="{92E5F44E-EA13-4CFF-8CDE-EFF03DE3692D}" type="presOf" srcId="{95A645DD-26F8-46EA-9477-F54CE461947B}" destId="{0EEDC72C-7B08-433D-A412-E22FDA38B3F4}" srcOrd="0" destOrd="0" presId="urn:microsoft.com/office/officeart/2005/8/layout/chevron1"/>
    <dgm:cxn modelId="{65A839EB-BCBC-4FE9-9774-638F2E64C3BA}" srcId="{FBE28FD8-B9F3-40E2-AC5E-19DD1765C71E}" destId="{A5AB419F-B0E2-4201-AAC6-BE25773F24C3}" srcOrd="1" destOrd="0" parTransId="{DAA49EE7-CA3D-40D0-8CC4-C7297B82CCF4}" sibTransId="{068BDB4B-07D4-4A94-BB7A-CE629308F196}"/>
    <dgm:cxn modelId="{AB6CCB18-9636-40EE-8F29-1ADD717B7A75}" type="presOf" srcId="{A5AB419F-B0E2-4201-AAC6-BE25773F24C3}" destId="{9EB07CEA-2BF4-4D87-94B8-8F727541FE8A}" srcOrd="0" destOrd="0" presId="urn:microsoft.com/office/officeart/2005/8/layout/chevron1"/>
    <dgm:cxn modelId="{1F250C89-571D-4B92-93EC-F400B1826EA6}" type="presOf" srcId="{1C212AEB-4230-425B-848A-CE7074FBB0E9}" destId="{A84108D0-CE60-40BA-BA3E-6671BDF10E52}" srcOrd="0" destOrd="0" presId="urn:microsoft.com/office/officeart/2005/8/layout/chevron1"/>
    <dgm:cxn modelId="{386A6FD3-4B09-407F-B141-EB4669E89F20}" type="presParOf" srcId="{C652C334-5E1A-4D19-916B-F60A4B141EAC}" destId="{0EEDC72C-7B08-433D-A412-E22FDA38B3F4}" srcOrd="0" destOrd="0" presId="urn:microsoft.com/office/officeart/2005/8/layout/chevron1"/>
    <dgm:cxn modelId="{C2C9F26A-960C-4255-86FF-B6154C8E05B3}" type="presParOf" srcId="{C652C334-5E1A-4D19-916B-F60A4B141EAC}" destId="{76780552-D55D-4EF9-85C1-5E7EA017A5CA}" srcOrd="1" destOrd="0" presId="urn:microsoft.com/office/officeart/2005/8/layout/chevron1"/>
    <dgm:cxn modelId="{CCB5175B-D6E9-4B8D-A598-EEF2E3054AB3}" type="presParOf" srcId="{C652C334-5E1A-4D19-916B-F60A4B141EAC}" destId="{9EB07CEA-2BF4-4D87-94B8-8F727541FE8A}" srcOrd="2" destOrd="0" presId="urn:microsoft.com/office/officeart/2005/8/layout/chevron1"/>
    <dgm:cxn modelId="{E91DDB3C-0838-43AA-894B-8567364F0FCD}" type="presParOf" srcId="{C652C334-5E1A-4D19-916B-F60A4B141EAC}" destId="{670265BE-728F-4A7C-AE35-64AEE8DB2B69}" srcOrd="3" destOrd="0" presId="urn:microsoft.com/office/officeart/2005/8/layout/chevron1"/>
    <dgm:cxn modelId="{C853B4B3-2C10-48B8-976E-2BCB000F7384}" type="presParOf" srcId="{C652C334-5E1A-4D19-916B-F60A4B141EAC}" destId="{A84108D0-CE60-40BA-BA3E-6671BDF10E52}"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EDC72C-7B08-433D-A412-E22FDA38B3F4}">
      <dsp:nvSpPr>
        <dsp:cNvPr id="0" name=""/>
        <dsp:cNvSpPr/>
      </dsp:nvSpPr>
      <dsp:spPr>
        <a:xfrm>
          <a:off x="0" y="1162694"/>
          <a:ext cx="3046511" cy="1913964"/>
        </a:xfrm>
        <a:prstGeom prst="chevron">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en-US" sz="3600" b="1" kern="1200" dirty="0" smtClean="0"/>
            <a:t>FMD</a:t>
          </a:r>
          <a:endParaRPr lang="en-US" sz="3600" b="1" kern="1200" dirty="0"/>
        </a:p>
      </dsp:txBody>
      <dsp:txXfrm>
        <a:off x="956982" y="1162694"/>
        <a:ext cx="1132547" cy="1913964"/>
      </dsp:txXfrm>
    </dsp:sp>
    <dsp:sp modelId="{9EB07CEA-2BF4-4D87-94B8-8F727541FE8A}">
      <dsp:nvSpPr>
        <dsp:cNvPr id="0" name=""/>
        <dsp:cNvSpPr/>
      </dsp:nvSpPr>
      <dsp:spPr>
        <a:xfrm>
          <a:off x="2742674" y="1110964"/>
          <a:ext cx="3046511" cy="1913964"/>
        </a:xfrm>
        <a:prstGeom prst="chevron">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b="1" kern="1200" dirty="0" smtClean="0"/>
            <a:t>CIMT</a:t>
          </a:r>
          <a:endParaRPr lang="en-US" sz="2000" b="1" kern="1200" dirty="0"/>
        </a:p>
      </dsp:txBody>
      <dsp:txXfrm>
        <a:off x="3699656" y="1110964"/>
        <a:ext cx="1132547" cy="1913964"/>
      </dsp:txXfrm>
    </dsp:sp>
    <dsp:sp modelId="{A84108D0-CE60-40BA-BA3E-6671BDF10E52}">
      <dsp:nvSpPr>
        <dsp:cNvPr id="0" name=""/>
        <dsp:cNvSpPr/>
      </dsp:nvSpPr>
      <dsp:spPr>
        <a:xfrm>
          <a:off x="5484535" y="1110964"/>
          <a:ext cx="3277650" cy="1913964"/>
        </a:xfrm>
        <a:prstGeom prst="chevron">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b="1" kern="1200" dirty="0" smtClean="0"/>
            <a:t>Carotid plaque</a:t>
          </a:r>
        </a:p>
        <a:p>
          <a:pPr lvl="0" algn="ctr" defTabSz="1066800">
            <a:lnSpc>
              <a:spcPct val="90000"/>
            </a:lnSpc>
            <a:spcBef>
              <a:spcPct val="0"/>
            </a:spcBef>
            <a:spcAft>
              <a:spcPct val="35000"/>
            </a:spcAft>
          </a:pPr>
          <a:r>
            <a:rPr lang="en-US" sz="2400" b="1" kern="1200" dirty="0" smtClean="0"/>
            <a:t>Coronary calcium</a:t>
          </a:r>
          <a:endParaRPr lang="en-US" sz="2400" b="1" kern="1200" dirty="0"/>
        </a:p>
      </dsp:txBody>
      <dsp:txXfrm>
        <a:off x="6441517" y="1110964"/>
        <a:ext cx="1363686" cy="191396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58FA247D-963A-47C1-8E5B-D7A2DC61BA7E}" type="datetimeFigureOut">
              <a:rPr lang="en-US"/>
              <a:pPr>
                <a:defRPr/>
              </a:pPr>
              <a:t>4/19/2013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22719050-E21E-4F9D-A319-BFB867B199F2}" type="slidenum">
              <a:rPr lang="en-US"/>
              <a:pPr>
                <a:defRPr/>
              </a:pPr>
              <a:t>‹Nº›</a:t>
            </a:fld>
            <a:endParaRPr lang="en-US"/>
          </a:p>
        </p:txBody>
      </p:sp>
    </p:spTree>
    <p:extLst>
      <p:ext uri="{BB962C8B-B14F-4D97-AF65-F5344CB8AC3E}">
        <p14:creationId xmlns:p14="http://schemas.microsoft.com/office/powerpoint/2010/main" val="233861815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CA31556-078B-49C9-99FE-38709441DE72}" type="slidenum">
              <a:rPr lang="en-US"/>
              <a:pPr eaLnBrk="1" hangingPunct="1"/>
              <a:t>4</a:t>
            </a:fld>
            <a:endParaRPr lang="en-US"/>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p:spPr>
        <p:txBody>
          <a:bodyPr/>
          <a:lstStyle/>
          <a:p>
            <a:pPr eaLnBrk="1" hangingPunct="1"/>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FC4E6B-40F6-49BD-AAA4-61F4DE51A7AE}" type="slidenum">
              <a:rPr lang="en-US"/>
              <a:pPr fontAlgn="base">
                <a:spcBef>
                  <a:spcPct val="0"/>
                </a:spcBef>
                <a:spcAft>
                  <a:spcPct val="0"/>
                </a:spcAft>
              </a:pPr>
              <a:t>18</a:t>
            </a:fld>
            <a:endParaRPr lang="en-US"/>
          </a:p>
        </p:txBody>
      </p:sp>
      <p:sp>
        <p:nvSpPr>
          <p:cNvPr id="156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66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E7192F-A898-40E0-8E23-EA282564758C}" type="slidenum">
              <a:rPr lang="en-US"/>
              <a:pPr fontAlgn="base">
                <a:spcBef>
                  <a:spcPct val="0"/>
                </a:spcBef>
                <a:spcAft>
                  <a:spcPct val="0"/>
                </a:spcAft>
              </a:pPr>
              <a:t>19</a:t>
            </a:fld>
            <a:endParaRPr lang="en-US"/>
          </a:p>
        </p:txBody>
      </p:sp>
      <p:sp>
        <p:nvSpPr>
          <p:cNvPr id="158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87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A59964-E306-4983-B720-6A9A366AD085}" type="slidenum">
              <a:rPr lang="en-US"/>
              <a:pPr fontAlgn="base">
                <a:spcBef>
                  <a:spcPct val="0"/>
                </a:spcBef>
                <a:spcAft>
                  <a:spcPct val="0"/>
                </a:spcAft>
              </a:pPr>
              <a:t>20</a:t>
            </a:fld>
            <a:endParaRPr lang="en-US"/>
          </a:p>
        </p:txBody>
      </p:sp>
      <p:sp>
        <p:nvSpPr>
          <p:cNvPr id="160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07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59C65C8-6A47-42EE-A981-868DE7A48FC1}" type="slidenum">
              <a:rPr lang="en-US"/>
              <a:pPr fontAlgn="base">
                <a:spcBef>
                  <a:spcPct val="0"/>
                </a:spcBef>
                <a:spcAft>
                  <a:spcPct val="0"/>
                </a:spcAft>
              </a:pPr>
              <a:t>21</a:t>
            </a:fld>
            <a:endParaRPr lang="en-US"/>
          </a:p>
        </p:txBody>
      </p:sp>
      <p:sp>
        <p:nvSpPr>
          <p:cNvPr id="162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28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75C057-5DBB-4E5D-AC17-54F23897C325}" type="slidenum">
              <a:rPr lang="en-US"/>
              <a:pPr fontAlgn="base">
                <a:spcBef>
                  <a:spcPct val="0"/>
                </a:spcBef>
                <a:spcAft>
                  <a:spcPct val="0"/>
                </a:spcAft>
              </a:pPr>
              <a:t>22</a:t>
            </a:fld>
            <a:endParaRPr lang="en-US"/>
          </a:p>
        </p:txBody>
      </p:sp>
      <p:sp>
        <p:nvSpPr>
          <p:cNvPr id="164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48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Slide Image Placeholder 1"/>
          <p:cNvSpPr>
            <a:spLocks noGrp="1" noRot="1" noChangeAspect="1"/>
          </p:cNvSpPr>
          <p:nvPr>
            <p:ph type="sldImg"/>
          </p:nvPr>
        </p:nvSpPr>
        <p:spPr bwMode="auto">
          <a:noFill/>
          <a:ln>
            <a:solidFill>
              <a:srgbClr val="000000"/>
            </a:solidFill>
            <a:miter lim="800000"/>
            <a:headEnd/>
            <a:tailEnd/>
          </a:ln>
        </p:spPr>
      </p:sp>
      <p:sp>
        <p:nvSpPr>
          <p:cNvPr id="168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8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E69351-57F8-4241-97E3-D09C76CBDB31}" type="slidenum">
              <a:rPr lang="en-US"/>
              <a:pPr fontAlgn="base">
                <a:spcBef>
                  <a:spcPct val="0"/>
                </a:spcBef>
                <a:spcAft>
                  <a:spcPct val="0"/>
                </a:spcAft>
              </a:pPr>
              <a:t>24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2B5591-D5AE-4D14-86E1-0434E664629B}" type="slidenum">
              <a:rPr lang="en-US"/>
              <a:pPr fontAlgn="base">
                <a:spcBef>
                  <a:spcPct val="0"/>
                </a:spcBef>
                <a:spcAft>
                  <a:spcPct val="0"/>
                </a:spcAft>
              </a:pPr>
              <a:t>25</a:t>
            </a:fld>
            <a:endParaRPr lang="en-US"/>
          </a:p>
        </p:txBody>
      </p:sp>
      <p:sp>
        <p:nvSpPr>
          <p:cNvPr id="1812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12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One way to evaluate endothelail function is measurement of brachial artery diameter after flow-mediated vasodilator response.  Brachial aratery is measured with ultrasound. Cuff on patient insfufflated aobve systolic  4 min, deflated and data obtained 2 minutes later. </a:t>
            </a:r>
          </a:p>
          <a:p>
            <a:pPr>
              <a:spcBef>
                <a:spcPct val="0"/>
              </a:spcBef>
            </a:pPr>
            <a:r>
              <a:rPr lang="en-US" smtClean="0"/>
              <a:t>Measures the vessel’s ability to produce changes in vasomotor tone as a result of change in blood flow.  In a normal artery, the blood vessel dilates in responses to ischemia after relase of NO.  In a diseased vessel, this resposne is lost. </a:t>
            </a:r>
          </a:p>
          <a:p>
            <a:pPr>
              <a:spcBef>
                <a:spcPct val="0"/>
              </a:spcBef>
            </a:pPr>
            <a:endParaRPr lang="en-US" smtClean="0"/>
          </a:p>
          <a:p>
            <a:pPr>
              <a:spcBef>
                <a:spcPct val="0"/>
              </a:spcBef>
            </a:pPr>
            <a:r>
              <a:rPr lang="en-US" smtClean="0"/>
              <a:t>After this test can give nitroglycerine and monitor dilation of brachial artery 3-4 mintes later.  This represents non-endothelial dependent vasodliation as nitriglycerine has direct vasodilator impact on vessels. </a:t>
            </a:r>
          </a:p>
          <a:p>
            <a:pPr>
              <a:spcBef>
                <a:spcPct val="0"/>
              </a:spcBef>
            </a:pPr>
            <a:endParaRPr lang="en-US" smtClean="0"/>
          </a:p>
          <a:p>
            <a:pPr>
              <a:spcBef>
                <a:spcPct val="0"/>
              </a:spcBef>
            </a:pPr>
            <a:r>
              <a:rPr lang="en-US" smtClean="0"/>
              <a:t>Brachial artery is used due to accessibility.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FC48DE-511A-483F-99DC-F29BD53B25BA}" type="slidenum">
              <a:rPr lang="en-US"/>
              <a:pPr fontAlgn="base">
                <a:spcBef>
                  <a:spcPct val="0"/>
                </a:spcBef>
                <a:spcAft>
                  <a:spcPct val="0"/>
                </a:spcAft>
              </a:pPr>
              <a:t>26</a:t>
            </a:fld>
            <a:endParaRPr lang="en-US"/>
          </a:p>
        </p:txBody>
      </p:sp>
      <p:sp>
        <p:nvSpPr>
          <p:cNvPr id="1884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84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A28998A-C032-45AD-ABA4-2871B8E3B9F1}" type="slidenum">
              <a:rPr lang="en-US"/>
              <a:pPr eaLnBrk="1" hangingPunct="1"/>
              <a:t>31</a:t>
            </a:fld>
            <a:endParaRPr lang="en-US"/>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p:spPr>
        <p:txBody>
          <a:bodyPr/>
          <a:lstStyle/>
          <a:p>
            <a:pPr eaLnBrk="1" hangingPunct="1"/>
            <a:endParaRPr lang="en-US" dirty="0"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Image Placeholder 1"/>
          <p:cNvSpPr>
            <a:spLocks noGrp="1" noRot="1" noChangeAspect="1"/>
          </p:cNvSpPr>
          <p:nvPr>
            <p:ph type="sldImg"/>
          </p:nvPr>
        </p:nvSpPr>
        <p:spPr bwMode="auto">
          <a:noFill/>
          <a:ln>
            <a:solidFill>
              <a:srgbClr val="000000"/>
            </a:solidFill>
            <a:miter lim="800000"/>
            <a:headEnd/>
            <a:tailEnd/>
          </a:ln>
        </p:spPr>
      </p:sp>
      <p:sp>
        <p:nvSpPr>
          <p:cNvPr id="2017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DAS 28 improved by -0.5 @ 6 months</a:t>
            </a:r>
          </a:p>
          <a:p>
            <a:pPr>
              <a:spcBef>
                <a:spcPct val="0"/>
              </a:spcBef>
            </a:pPr>
            <a:r>
              <a:rPr lang="en-US" smtClean="0"/>
              <a:t>40 mg/day atorvastatin </a:t>
            </a:r>
          </a:p>
        </p:txBody>
      </p:sp>
      <p:sp>
        <p:nvSpPr>
          <p:cNvPr id="201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F314E7-C04F-4394-B31E-1B1B6263A323}" type="slidenum">
              <a:rPr lang="en-US"/>
              <a:pPr fontAlgn="base">
                <a:spcBef>
                  <a:spcPct val="0"/>
                </a:spcBef>
                <a:spcAft>
                  <a:spcPct val="0"/>
                </a:spcAft>
              </a:pPr>
              <a:t>32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42E7795-3232-49FA-8768-4F3746930C55}" type="slidenum">
              <a:rPr lang="en-US"/>
              <a:pPr fontAlgn="base">
                <a:spcBef>
                  <a:spcPct val="0"/>
                </a:spcBef>
                <a:spcAft>
                  <a:spcPct val="0"/>
                </a:spcAft>
              </a:pPr>
              <a:t>5</a:t>
            </a:fld>
            <a:endParaRPr lang="en-US"/>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C2469B3-0D08-422E-B894-3E7340DD8A1D}" type="slidenum">
              <a:rPr lang="en-US"/>
              <a:pPr fontAlgn="base">
                <a:spcBef>
                  <a:spcPct val="0"/>
                </a:spcBef>
                <a:spcAft>
                  <a:spcPct val="0"/>
                </a:spcAft>
              </a:pPr>
              <a:t>33</a:t>
            </a:fld>
            <a:endParaRPr lang="en-US"/>
          </a:p>
        </p:txBody>
      </p:sp>
      <p:sp>
        <p:nvSpPr>
          <p:cNvPr id="2099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99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ALT abnl placebo 31%, Atorvatatin 51%</a:t>
            </a:r>
          </a:p>
          <a:p>
            <a:pPr>
              <a:spcBef>
                <a:spcPct val="0"/>
              </a:spcBef>
            </a:pPr>
            <a:r>
              <a:rPr lang="en-US" smtClean="0"/>
              <a:t>CKs same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Rot="1" noChangeAspect="1" noTextEdit="1"/>
          </p:cNvSpPr>
          <p:nvPr>
            <p:ph type="sldImg"/>
          </p:nvPr>
        </p:nvSpPr>
        <p:spPr bwMode="auto">
          <a:noFill/>
          <a:ln>
            <a:solidFill>
              <a:srgbClr val="000000"/>
            </a:solidFill>
            <a:miter lim="800000"/>
            <a:headEnd/>
            <a:tailEnd/>
          </a:ln>
        </p:spPr>
      </p:sp>
      <p:sp>
        <p:nvSpPr>
          <p:cNvPr id="233475"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Cardiac MRI may be a method to identify non atherosclerotic mechanisms of cardiovascular disease. Patients with SLE have increased incidence of both transient and chronic non-ischemic cardiomyopathy. Preliminary studies suggest that patients with SLE flare may demonstrate increased T2 signal on MRI that improves with treatment of SLE activity.  In this study, the patient with an SLE flare had a normal echocardiogram and normal levels of CK and troponin yet MRI identified substantial myocardial inflammation (detected by measurement of T2 edema) that resolved post flare treatment.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592209-367C-451D-A4E5-9E1F525CAFE7}" type="slidenum">
              <a:rPr lang="en-US"/>
              <a:pPr/>
              <a:t>45</a:t>
            </a:fld>
            <a:endParaRPr lang="en-US"/>
          </a:p>
        </p:txBody>
      </p:sp>
      <p:sp>
        <p:nvSpPr>
          <p:cNvPr id="151554" name="Rectangle 2"/>
          <p:cNvSpPr>
            <a:spLocks noGrp="1" noRot="1" noChangeAspect="1" noChangeArrowheads="1" noTextEdit="1"/>
          </p:cNvSpPr>
          <p:nvPr>
            <p:ph type="sldImg"/>
          </p:nvPr>
        </p:nvSpPr>
        <p:spPr>
          <a:xfrm>
            <a:off x="1143000" y="685800"/>
            <a:ext cx="4572000" cy="3429000"/>
          </a:xfrm>
          <a:ln/>
        </p:spPr>
      </p:sp>
      <p:sp>
        <p:nvSpPr>
          <p:cNvPr id="151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2F408A5-896F-475A-A396-5A7DA80D084A}" type="slidenum">
              <a:rPr lang="en-US"/>
              <a:pPr fontAlgn="base">
                <a:spcBef>
                  <a:spcPct val="0"/>
                </a:spcBef>
                <a:spcAft>
                  <a:spcPct val="0"/>
                </a:spcAft>
              </a:pPr>
              <a:t>6</a:t>
            </a:fld>
            <a:endParaRPr lang="en-US"/>
          </a:p>
        </p:txBody>
      </p:sp>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AFC912-0385-48F4-979F-626ED2A248DD}" type="slidenum">
              <a:rPr lang="en-US">
                <a:latin typeface="Arial" charset="0"/>
              </a:rPr>
              <a:pPr fontAlgn="base">
                <a:spcBef>
                  <a:spcPct val="0"/>
                </a:spcBef>
                <a:spcAft>
                  <a:spcPct val="0"/>
                </a:spcAft>
              </a:pPr>
              <a:t>9</a:t>
            </a:fld>
            <a:endParaRPr lang="en-US">
              <a:latin typeface="Arial" charset="0"/>
            </a:endParaRPr>
          </a:p>
        </p:txBody>
      </p:sp>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B2A1C5-B882-43A7-AFCE-FDCAABEB7A02}" type="slidenum">
              <a:rPr lang="en-US"/>
              <a:pPr fontAlgn="base">
                <a:spcBef>
                  <a:spcPct val="0"/>
                </a:spcBef>
                <a:spcAft>
                  <a:spcPct val="0"/>
                </a:spcAft>
              </a:pPr>
              <a:t>10</a:t>
            </a:fld>
            <a:endParaRPr lang="en-US"/>
          </a:p>
        </p:txBody>
      </p:sp>
      <p:sp>
        <p:nvSpPr>
          <p:cNvPr id="583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5C1F4BB-E170-4BED-A2A3-83BC9F9E46C9}" type="slidenum">
              <a:rPr lang="en-US"/>
              <a:pPr eaLnBrk="1" hangingPunct="1"/>
              <a:t>12</a:t>
            </a:fld>
            <a:endParaRPr lang="en-US"/>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p:spPr>
        <p:txBody>
          <a:bodyPr/>
          <a:lstStyle/>
          <a:p>
            <a:pPr eaLnBrk="1" hangingPunct="1"/>
            <a:endParaRPr lang="en-US"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46525B-E048-4833-80BF-3664C5E348D4}" type="slidenum">
              <a:rPr lang="en-US"/>
              <a:pPr fontAlgn="base">
                <a:spcBef>
                  <a:spcPct val="0"/>
                </a:spcBef>
                <a:spcAft>
                  <a:spcPct val="0"/>
                </a:spcAft>
              </a:pPr>
              <a:t>14</a:t>
            </a:fld>
            <a:endParaRPr lang="en-US"/>
          </a:p>
        </p:txBody>
      </p:sp>
      <p:sp>
        <p:nvSpPr>
          <p:cNvPr id="1413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13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5FAEFE8-DA98-470D-8ACC-9F5B0F8E8697}" type="slidenum">
              <a:rPr lang="en-US"/>
              <a:pPr fontAlgn="base">
                <a:spcBef>
                  <a:spcPct val="0"/>
                </a:spcBef>
                <a:spcAft>
                  <a:spcPct val="0"/>
                </a:spcAft>
              </a:pPr>
              <a:t>15</a:t>
            </a:fld>
            <a:endParaRPr lang="en-US"/>
          </a:p>
        </p:txBody>
      </p:sp>
      <p:sp>
        <p:nvSpPr>
          <p:cNvPr id="152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2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A3A0BDE-8795-448C-AC8F-0543C8CFF30D}" type="slidenum">
              <a:rPr lang="en-US"/>
              <a:pPr fontAlgn="base">
                <a:spcBef>
                  <a:spcPct val="0"/>
                </a:spcBef>
                <a:spcAft>
                  <a:spcPct val="0"/>
                </a:spcAft>
              </a:pPr>
              <a:t>17</a:t>
            </a:fld>
            <a:endParaRPr lang="en-US"/>
          </a:p>
        </p:txBody>
      </p:sp>
      <p:sp>
        <p:nvSpPr>
          <p:cNvPr id="154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A9372FC-3A01-4BF4-A335-D1E717FEC5B8}" type="datetime1">
              <a:rPr lang="en-US" smtClean="0"/>
              <a:t>4/19/2013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09E4AB0-6B40-4985-AB9A-363A5C5F1541}" type="slidenum">
              <a:rPr lang="en-US"/>
              <a:pPr>
                <a:defRPr/>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1D47001-ACAA-4D57-8A1E-A1E6E1529FD3}" type="datetime1">
              <a:rPr lang="en-US" smtClean="0"/>
              <a:t>4/19/2013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9A4D32-3A42-4B63-86AA-823B47199157}" type="slidenum">
              <a:rPr lang="en-US"/>
              <a:pPr>
                <a:defRPr/>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17DA1EB-1872-4C37-B445-783F3E29E4B2}" type="datetime1">
              <a:rPr lang="en-US" smtClean="0"/>
              <a:t>4/19/2013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3A77FA9-5E67-4C25-A40C-773631B7162E}" type="slidenum">
              <a:rPr lang="en-US"/>
              <a:pPr>
                <a:defRPr/>
              </a:pPr>
              <a:t>‹Nº›</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fld id="{1228B63B-8DD8-44D0-AE7E-1D25F6141340}" type="datetime1">
              <a:rPr lang="en-US" smtClean="0"/>
              <a:t>4/19/2013</a:t>
            </a:fld>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9E6A4E84-574F-4C9D-9642-C89E89AC13E4}" type="slidenum">
              <a:rPr lang="en-US"/>
              <a:pPr>
                <a:defRPr/>
              </a:pPr>
              <a:t>‹Nº›</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pPr>
              <a:defRPr/>
            </a:pPr>
            <a:fld id="{C58290F3-EA91-4BAD-8DAC-584F3E2BC3EF}" type="datetime1">
              <a:rPr lang="en-US" smtClean="0"/>
              <a:t>4/19/2013</a:t>
            </a:fld>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pPr>
              <a:defRPr/>
            </a:pPr>
            <a:fld id="{D9974047-0B68-4C35-9C11-98C2A7E4476E}" type="slidenum">
              <a:rPr lang="en-US"/>
              <a:pPr>
                <a:defRPr/>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1AE4812-86C6-46D4-A369-D1D37166167D}" type="datetime1">
              <a:rPr lang="en-US" smtClean="0"/>
              <a:t>4/19/2013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03D280-D4CE-4F1C-8DB6-28BAD9B1465E}" type="slidenum">
              <a:rPr lang="en-US"/>
              <a:pPr>
                <a:defRPr/>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19B337D-83A3-4B26-AE33-A4C8ECCA06D1}" type="datetime1">
              <a:rPr lang="en-US" smtClean="0"/>
              <a:t>4/19/2013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99B9718-47C5-4A32-8167-DD5515784A44}" type="slidenum">
              <a:rPr lang="en-US"/>
              <a:pPr>
                <a:defRPr/>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E6AFAF5-CD40-4B32-8878-815F3D848E28}" type="datetime1">
              <a:rPr lang="en-US" smtClean="0"/>
              <a:t>4/19/2013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B5D7362-E83C-404F-9FF4-7361248C0ECC}" type="slidenum">
              <a:rPr lang="en-US"/>
              <a:pPr>
                <a:defRPr/>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7849F66-8C41-404D-B315-B33B03DE207F}" type="datetime1">
              <a:rPr lang="en-US" smtClean="0"/>
              <a:t>4/19/2013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A15C705-1904-464B-81F1-E75EFC324151}" type="slidenum">
              <a:rPr lang="en-US"/>
              <a:pPr>
                <a:defRPr/>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708AA70-06BB-426D-AEC5-D406B7D9FCF3}" type="datetime1">
              <a:rPr lang="en-US" smtClean="0"/>
              <a:t>4/19/2013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1175046-DC76-4DAA-B819-813ECD430A05}" type="slidenum">
              <a:rPr lang="en-US"/>
              <a:pPr>
                <a:defRPr/>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AF1B613-D6CC-4EB9-889B-287E7EFECEF0}" type="datetime1">
              <a:rPr lang="en-US" smtClean="0"/>
              <a:t>4/19/2013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8108A15-E07F-49AF-8C44-DEEDAFC08B04}" type="slidenum">
              <a:rPr lang="en-US"/>
              <a:pPr>
                <a:defRPr/>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39284AB-FEF5-4426-9120-077AF3DDED60}" type="datetime1">
              <a:rPr lang="en-US" smtClean="0"/>
              <a:t>4/19/2013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563649E-5105-4E2D-830F-BC34768BEE75}" type="slidenum">
              <a:rPr lang="en-US"/>
              <a:pPr>
                <a:defRPr/>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1C662EC-235F-4657-B779-6850AD7C667B}" type="datetime1">
              <a:rPr lang="en-US" smtClean="0"/>
              <a:t>4/19/2013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3894907-F34C-40F7-883F-39220A6A7A90}" type="slidenum">
              <a:rPr lang="en-US"/>
              <a:pPr>
                <a:defRPr/>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997BD9A4-6302-4508-8029-8B4248E231CF}" type="datetime1">
              <a:rPr lang="en-US" smtClean="0"/>
              <a:t>4/19/2013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B72156F5-19B1-4064-B981-8B11CFBDFBE3}" type="slidenum">
              <a:rPr lang="en-US"/>
              <a:pPr>
                <a:defRPr/>
              </a:pPr>
              <a:t>‹Nº›</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62" r:id="rId12"/>
    <p:sldLayoutId id="2147483663" r:id="rId13"/>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19.png"/><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2.bmp"/><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2.bmp"/><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2.bmp"/><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28.png"/><Relationship Id="rId5" Type="http://schemas.openxmlformats.org/officeDocument/2006/relationships/diagramQuickStyle" Target="../diagrams/quickStyle1.xml"/><Relationship Id="rId10" Type="http://schemas.openxmlformats.org/officeDocument/2006/relationships/image" Target="../media/image27.png"/><Relationship Id="rId4" Type="http://schemas.openxmlformats.org/officeDocument/2006/relationships/diagramLayout" Target="../diagrams/layout1.xml"/><Relationship Id="rId9"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8.wmf"/><Relationship Id="rId7" Type="http://schemas.openxmlformats.org/officeDocument/2006/relationships/image" Target="../media/image12.wmf"/><Relationship Id="rId2" Type="http://schemas.openxmlformats.org/officeDocument/2006/relationships/image" Target="../media/image7.wmf"/><Relationship Id="rId1" Type="http://schemas.openxmlformats.org/officeDocument/2006/relationships/slideLayout" Target="../slideLayouts/slideLayout6.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 Id="rId9" Type="http://schemas.openxmlformats.org/officeDocument/2006/relationships/image" Target="../media/image14.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http://kayll.blogs.com/photos/uncategorized/child_drawing_heart.jpg"/>
          <p:cNvPicPr>
            <a:picLocks noChangeAspect="1" noChangeArrowheads="1"/>
          </p:cNvPicPr>
          <p:nvPr/>
        </p:nvPicPr>
        <p:blipFill>
          <a:blip r:embed="rId2"/>
          <a:srcRect l="17511"/>
          <a:stretch>
            <a:fillRect/>
          </a:stretch>
        </p:blipFill>
        <p:spPr bwMode="auto">
          <a:xfrm>
            <a:off x="225425" y="668338"/>
            <a:ext cx="3890963" cy="3141662"/>
          </a:xfrm>
          <a:prstGeom prst="rect">
            <a:avLst/>
          </a:prstGeom>
          <a:noFill/>
          <a:ln w="9525">
            <a:noFill/>
            <a:miter lim="800000"/>
            <a:headEnd/>
            <a:tailEnd/>
          </a:ln>
        </p:spPr>
      </p:pic>
      <p:sp>
        <p:nvSpPr>
          <p:cNvPr id="2" name="Title 1"/>
          <p:cNvSpPr>
            <a:spLocks noGrp="1"/>
          </p:cNvSpPr>
          <p:nvPr>
            <p:ph type="ctrTitle"/>
          </p:nvPr>
        </p:nvSpPr>
        <p:spPr>
          <a:xfrm>
            <a:off x="3429000" y="685800"/>
            <a:ext cx="5383213" cy="2914650"/>
          </a:xfrm>
        </p:spPr>
        <p:txBody>
          <a:bodyPr rtlCol="0">
            <a:normAutofit/>
          </a:bodyPr>
          <a:lstStyle/>
          <a:p>
            <a:pPr algn="r" fontAlgn="auto">
              <a:spcAft>
                <a:spcPts val="0"/>
              </a:spcAft>
              <a:defRPr/>
            </a:pPr>
            <a:r>
              <a:rPr lang="en-US" b="1" dirty="0">
                <a:solidFill>
                  <a:srgbClr val="C00000"/>
                </a:solidFill>
              </a:rPr>
              <a:t>Therapy </a:t>
            </a:r>
            <a:r>
              <a:rPr lang="en-US" b="1" dirty="0" smtClean="0">
                <a:solidFill>
                  <a:srgbClr val="C00000"/>
                </a:solidFill>
              </a:rPr>
              <a:t>Insight</a:t>
            </a:r>
            <a:r>
              <a:rPr lang="en-US" b="1" dirty="0">
                <a:solidFill>
                  <a:srgbClr val="C00000"/>
                </a:solidFill>
              </a:rPr>
              <a:t>: C</a:t>
            </a:r>
            <a:r>
              <a:rPr lang="en-US" b="1" dirty="0" smtClean="0">
                <a:solidFill>
                  <a:srgbClr val="C00000"/>
                </a:solidFill>
              </a:rPr>
              <a:t>ardiovascular Disease in Pediatric  </a:t>
            </a:r>
            <a:r>
              <a:rPr lang="en-US" b="1" dirty="0">
                <a:solidFill>
                  <a:srgbClr val="C00000"/>
                </a:solidFill>
              </a:rPr>
              <a:t/>
            </a:r>
            <a:br>
              <a:rPr lang="en-US" b="1" dirty="0">
                <a:solidFill>
                  <a:srgbClr val="C00000"/>
                </a:solidFill>
              </a:rPr>
            </a:br>
            <a:r>
              <a:rPr lang="en-US" b="1" dirty="0" smtClean="0">
                <a:solidFill>
                  <a:srgbClr val="C00000"/>
                </a:solidFill>
              </a:rPr>
              <a:t>Systemic Lupus</a:t>
            </a:r>
            <a:endParaRPr lang="en-US" b="1" i="1" dirty="0">
              <a:solidFill>
                <a:srgbClr val="C00000"/>
              </a:solidFill>
            </a:endParaRPr>
          </a:p>
        </p:txBody>
      </p:sp>
      <p:sp>
        <p:nvSpPr>
          <p:cNvPr id="3" name="Subtitle 2"/>
          <p:cNvSpPr>
            <a:spLocks noGrp="1"/>
          </p:cNvSpPr>
          <p:nvPr>
            <p:ph type="subTitle" idx="1"/>
          </p:nvPr>
        </p:nvSpPr>
        <p:spPr/>
        <p:txBody>
          <a:bodyPr rtlCol="0">
            <a:normAutofit/>
          </a:bodyPr>
          <a:lstStyle/>
          <a:p>
            <a:pPr fontAlgn="auto">
              <a:spcAft>
                <a:spcPts val="0"/>
              </a:spcAft>
              <a:buFont typeface="Arial" pitchFamily="34" charset="0"/>
              <a:buNone/>
              <a:defRPr/>
            </a:pPr>
            <a:r>
              <a:rPr lang="en-US" dirty="0" smtClean="0">
                <a:solidFill>
                  <a:schemeClr val="tx1">
                    <a:lumMod val="85000"/>
                    <a:lumOff val="15000"/>
                  </a:schemeClr>
                </a:solidFill>
              </a:rPr>
              <a:t>Laura E. Schanberg, MD</a:t>
            </a:r>
          </a:p>
          <a:p>
            <a:pPr fontAlgn="auto">
              <a:spcAft>
                <a:spcPts val="0"/>
              </a:spcAft>
              <a:buFont typeface="Arial" pitchFamily="34" charset="0"/>
              <a:buNone/>
              <a:defRPr/>
            </a:pPr>
            <a:r>
              <a:rPr lang="en-US" dirty="0" smtClean="0">
                <a:solidFill>
                  <a:schemeClr val="tx1">
                    <a:lumMod val="85000"/>
                    <a:lumOff val="15000"/>
                  </a:schemeClr>
                </a:solidFill>
              </a:rPr>
              <a:t>Professor of Pediatrics</a:t>
            </a:r>
          </a:p>
          <a:p>
            <a:pPr fontAlgn="auto">
              <a:spcAft>
                <a:spcPts val="0"/>
              </a:spcAft>
              <a:buFont typeface="Arial" pitchFamily="34" charset="0"/>
              <a:buNone/>
              <a:defRPr/>
            </a:pPr>
            <a:r>
              <a:rPr lang="en-US" dirty="0" smtClean="0">
                <a:solidFill>
                  <a:schemeClr val="tx1">
                    <a:lumMod val="85000"/>
                    <a:lumOff val="15000"/>
                  </a:schemeClr>
                </a:solidFill>
              </a:rPr>
              <a:t>April 19, 2013</a:t>
            </a:r>
          </a:p>
          <a:p>
            <a:pPr fontAlgn="auto">
              <a:spcAft>
                <a:spcPts val="0"/>
              </a:spcAft>
              <a:buFont typeface="Arial" pitchFamily="34" charset="0"/>
              <a:buNone/>
              <a:defRPr/>
            </a:pPr>
            <a:endParaRPr lang="en-US" dirty="0">
              <a:solidFill>
                <a:schemeClr val="tx1">
                  <a:lumMod val="85000"/>
                  <a:lumOff val="15000"/>
                </a:schemeClr>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25" y="5638876"/>
            <a:ext cx="2212665" cy="91432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p:cNvPicPr>
            <a:picLocks noChangeAspect="1" noChangeArrowheads="1"/>
          </p:cNvPicPr>
          <p:nvPr/>
        </p:nvPicPr>
        <p:blipFill>
          <a:blip r:embed="rId3"/>
          <a:srcRect/>
          <a:stretch>
            <a:fillRect/>
          </a:stretch>
        </p:blipFill>
        <p:spPr bwMode="auto">
          <a:xfrm>
            <a:off x="4743450" y="3276600"/>
            <a:ext cx="4171950" cy="2914650"/>
          </a:xfrm>
          <a:prstGeom prst="rect">
            <a:avLst/>
          </a:prstGeom>
          <a:noFill/>
          <a:ln w="9525">
            <a:noFill/>
            <a:miter lim="800000"/>
            <a:headEnd/>
            <a:tailEnd/>
          </a:ln>
        </p:spPr>
      </p:pic>
      <p:sp>
        <p:nvSpPr>
          <p:cNvPr id="461826" name="Rectangle 2"/>
          <p:cNvSpPr>
            <a:spLocks noGrp="1" noChangeArrowheads="1"/>
          </p:cNvSpPr>
          <p:nvPr>
            <p:ph type="title"/>
          </p:nvPr>
        </p:nvSpPr>
        <p:spPr/>
        <p:txBody>
          <a:bodyPr rtlCol="0">
            <a:normAutofit/>
          </a:bodyPr>
          <a:lstStyle/>
          <a:p>
            <a:pPr algn="l" fontAlgn="auto">
              <a:spcAft>
                <a:spcPts val="0"/>
              </a:spcAft>
              <a:defRPr/>
            </a:pPr>
            <a:r>
              <a:rPr lang="en-US" b="1" dirty="0" smtClean="0">
                <a:effectLst>
                  <a:outerShdw blurRad="38100" dist="38100" dir="2700000" algn="tl">
                    <a:srgbClr val="C0C0C0"/>
                  </a:outerShdw>
                </a:effectLst>
              </a:rPr>
              <a:t>Children are not little adults!</a:t>
            </a:r>
            <a:endParaRPr lang="en-US" b="1" dirty="0">
              <a:effectLst>
                <a:outerShdw blurRad="38100" dist="38100" dir="2700000" algn="tl">
                  <a:srgbClr val="C0C0C0"/>
                </a:outerShdw>
              </a:effectLst>
            </a:endParaRPr>
          </a:p>
        </p:txBody>
      </p:sp>
      <p:sp>
        <p:nvSpPr>
          <p:cNvPr id="461827" name="Rectangle 3"/>
          <p:cNvSpPr>
            <a:spLocks noGrp="1" noChangeArrowheads="1"/>
          </p:cNvSpPr>
          <p:nvPr>
            <p:ph type="body" sz="half" idx="1"/>
          </p:nvPr>
        </p:nvSpPr>
        <p:spPr>
          <a:xfrm>
            <a:off x="381000" y="1447800"/>
            <a:ext cx="8229600" cy="5257800"/>
          </a:xfrm>
        </p:spPr>
        <p:txBody>
          <a:bodyPr rtlCol="0">
            <a:normAutofit/>
          </a:bodyPr>
          <a:lstStyle/>
          <a:p>
            <a:pPr fontAlgn="auto">
              <a:spcAft>
                <a:spcPts val="0"/>
              </a:spcAft>
              <a:buFont typeface="Arial" pitchFamily="34" charset="0"/>
              <a:buChar char="•"/>
              <a:defRPr/>
            </a:pPr>
            <a:r>
              <a:rPr lang="en-US" sz="2800" dirty="0" smtClean="0">
                <a:sym typeface="Wingdings" pitchFamily="2" charset="2"/>
              </a:rPr>
              <a:t>Pediatric onset SLE with more disease severity, organ involvement, damage and mortality</a:t>
            </a:r>
            <a:endParaRPr lang="en-US" sz="2800" dirty="0">
              <a:sym typeface="Wingdings" pitchFamily="2" charset="2"/>
            </a:endParaRPr>
          </a:p>
          <a:p>
            <a:pPr marL="857250" lvl="1">
              <a:buFontTx/>
              <a:buChar char="–"/>
            </a:pPr>
            <a:r>
              <a:rPr lang="en-US" sz="2400" dirty="0" smtClean="0"/>
              <a:t>Higher </a:t>
            </a:r>
            <a:r>
              <a:rPr lang="en-US" sz="2400" dirty="0"/>
              <a:t>SLICC scores in </a:t>
            </a:r>
            <a:r>
              <a:rPr lang="en-US" sz="2400" dirty="0" err="1"/>
              <a:t>pSLE</a:t>
            </a:r>
            <a:endParaRPr lang="en-US" sz="2400" dirty="0"/>
          </a:p>
          <a:p>
            <a:pPr marL="857250" lvl="1">
              <a:buFontTx/>
              <a:buChar char="–"/>
            </a:pPr>
            <a:r>
              <a:rPr lang="en-US" sz="2400" dirty="0"/>
              <a:t>Nephritis, malar rash, lymphadenopathy, chorea increased in </a:t>
            </a:r>
            <a:r>
              <a:rPr lang="en-US" sz="2400" dirty="0" err="1"/>
              <a:t>pSLE</a:t>
            </a:r>
            <a:endParaRPr lang="en-US" sz="2400" dirty="0"/>
          </a:p>
          <a:p>
            <a:pPr fontAlgn="auto">
              <a:spcAft>
                <a:spcPts val="0"/>
              </a:spcAft>
              <a:buFont typeface="Arial" pitchFamily="34" charset="0"/>
              <a:buChar char="•"/>
              <a:defRPr/>
            </a:pPr>
            <a:r>
              <a:rPr lang="en-US" sz="2800" dirty="0" smtClean="0">
                <a:sym typeface="Wingdings" pitchFamily="2" charset="2"/>
              </a:rPr>
              <a:t>Extensive burden of exposure</a:t>
            </a:r>
            <a:endParaRPr lang="en-US" sz="2800" dirty="0">
              <a:sym typeface="Wingdings" pitchFamily="2" charset="2"/>
            </a:endParaRPr>
          </a:p>
          <a:p>
            <a:pPr fontAlgn="auto">
              <a:spcAft>
                <a:spcPts val="0"/>
              </a:spcAft>
              <a:buFont typeface="Arial" pitchFamily="34" charset="0"/>
              <a:buChar char="•"/>
              <a:defRPr/>
            </a:pPr>
            <a:r>
              <a:rPr lang="en-US" sz="2800" dirty="0" smtClean="0">
                <a:sym typeface="Wingdings" pitchFamily="2" charset="2"/>
              </a:rPr>
              <a:t>Psychosocial, immunologic differences</a:t>
            </a:r>
            <a:endParaRPr lang="en-US" dirty="0">
              <a:sym typeface="Wingdings" pitchFamily="2" charset="2"/>
            </a:endParaRPr>
          </a:p>
          <a:p>
            <a:pPr fontAlgn="auto">
              <a:spcAft>
                <a:spcPts val="0"/>
              </a:spcAft>
              <a:buFont typeface="Arial" pitchFamily="34" charset="0"/>
              <a:buChar char="•"/>
              <a:defRPr/>
            </a:pPr>
            <a:endParaRPr lang="en-US" sz="2800" dirty="0">
              <a:sym typeface="Wingdings" pitchFamily="2" charset="2"/>
            </a:endParaRPr>
          </a:p>
          <a:p>
            <a:pPr fontAlgn="auto">
              <a:spcAft>
                <a:spcPts val="0"/>
              </a:spcAft>
              <a:buFontTx/>
              <a:buNone/>
              <a:defRPr/>
            </a:pPr>
            <a:endParaRPr lang="en-US" sz="2800" dirty="0"/>
          </a:p>
        </p:txBody>
      </p:sp>
      <p:sp>
        <p:nvSpPr>
          <p:cNvPr id="57348" name="Line 4"/>
          <p:cNvSpPr>
            <a:spLocks noChangeShapeType="1"/>
          </p:cNvSpPr>
          <p:nvPr/>
        </p:nvSpPr>
        <p:spPr bwMode="auto">
          <a:xfrm>
            <a:off x="381000" y="1295400"/>
            <a:ext cx="6705600" cy="0"/>
          </a:xfrm>
          <a:prstGeom prst="line">
            <a:avLst/>
          </a:prstGeom>
          <a:noFill/>
          <a:ln w="76200">
            <a:solidFill>
              <a:srgbClr val="CC0000"/>
            </a:solidFill>
            <a:round/>
            <a:headEnd/>
            <a:tailEnd/>
          </a:ln>
        </p:spPr>
        <p:txBody>
          <a:bodyPr/>
          <a:lstStyle/>
          <a:p>
            <a:endParaRPr lang="en-US"/>
          </a:p>
        </p:txBody>
      </p:sp>
      <p:sp>
        <p:nvSpPr>
          <p:cNvPr id="57349" name="Text Box 13"/>
          <p:cNvSpPr txBox="1">
            <a:spLocks noChangeArrowheads="1"/>
          </p:cNvSpPr>
          <p:nvPr/>
        </p:nvSpPr>
        <p:spPr bwMode="auto">
          <a:xfrm>
            <a:off x="304800" y="5321300"/>
            <a:ext cx="2965450" cy="1384300"/>
          </a:xfrm>
          <a:prstGeom prst="rect">
            <a:avLst/>
          </a:prstGeom>
          <a:noFill/>
          <a:ln w="9525">
            <a:noFill/>
            <a:miter lim="800000"/>
            <a:headEnd/>
            <a:tailEnd/>
          </a:ln>
        </p:spPr>
        <p:txBody>
          <a:bodyPr wrap="none">
            <a:spAutoFit/>
          </a:bodyPr>
          <a:lstStyle/>
          <a:p>
            <a:r>
              <a:rPr lang="en-US" sz="1200" i="1" dirty="0">
                <a:latin typeface="Calibri" pitchFamily="34" charset="0"/>
              </a:rPr>
              <a:t>Mina R, et al, Rheum Dis </a:t>
            </a:r>
            <a:r>
              <a:rPr lang="en-US" sz="1200" i="1" dirty="0" err="1">
                <a:latin typeface="Calibri" pitchFamily="34" charset="0"/>
              </a:rPr>
              <a:t>Clin</a:t>
            </a:r>
            <a:r>
              <a:rPr lang="en-US" sz="1200" i="1" dirty="0">
                <a:latin typeface="Calibri" pitchFamily="34" charset="0"/>
              </a:rPr>
              <a:t> North Am 2010</a:t>
            </a:r>
          </a:p>
          <a:p>
            <a:r>
              <a:rPr lang="en-US" sz="1200" i="1" dirty="0">
                <a:latin typeface="Calibri" pitchFamily="34" charset="0"/>
              </a:rPr>
              <a:t>Tucker LB, et al, Lupus 2008</a:t>
            </a:r>
          </a:p>
          <a:p>
            <a:r>
              <a:rPr lang="en-US" sz="1200" i="1" dirty="0">
                <a:latin typeface="Calibri" pitchFamily="34" charset="0"/>
              </a:rPr>
              <a:t>Brunner HI, et al, Arthritis Rheum 2008</a:t>
            </a:r>
          </a:p>
          <a:p>
            <a:r>
              <a:rPr lang="en-US" sz="1200" i="1" dirty="0" err="1">
                <a:latin typeface="Calibri" pitchFamily="34" charset="0"/>
              </a:rPr>
              <a:t>Mok</a:t>
            </a:r>
            <a:r>
              <a:rPr lang="en-US" sz="1200" i="1" dirty="0">
                <a:latin typeface="Calibri" pitchFamily="34" charset="0"/>
              </a:rPr>
              <a:t> CC, et al, Medicine, 2005</a:t>
            </a:r>
          </a:p>
          <a:p>
            <a:r>
              <a:rPr lang="en-US" sz="1200" i="1" dirty="0">
                <a:latin typeface="Calibri" pitchFamily="34" charset="0"/>
              </a:rPr>
              <a:t>Tucker, LB, et al Br. J Rheum 1995</a:t>
            </a:r>
          </a:p>
          <a:p>
            <a:r>
              <a:rPr lang="en-US" sz="1200" i="1" dirty="0" err="1">
                <a:latin typeface="Calibri" pitchFamily="34" charset="0"/>
              </a:rPr>
              <a:t>Meislin</a:t>
            </a:r>
            <a:r>
              <a:rPr lang="en-US" sz="1200" i="1" dirty="0">
                <a:latin typeface="Calibri" pitchFamily="34" charset="0"/>
              </a:rPr>
              <a:t> AG, et al, 1968</a:t>
            </a:r>
          </a:p>
          <a:p>
            <a:endParaRPr lang="en-US" sz="1200" i="1" dirty="0">
              <a:latin typeface="Calibri" pitchFamily="34" charset="0"/>
            </a:endParaRPr>
          </a:p>
        </p:txBody>
      </p:sp>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rtlCol="0">
            <a:normAutofit/>
          </a:bodyPr>
          <a:lstStyle/>
          <a:p>
            <a:pPr algn="l" fontAlgn="auto">
              <a:spcAft>
                <a:spcPts val="0"/>
              </a:spcAft>
              <a:defRPr/>
            </a:pPr>
            <a:r>
              <a:rPr lang="en-US" b="1" dirty="0" smtClean="0">
                <a:effectLst>
                  <a:outerShdw blurRad="38100" dist="38100" dir="2700000" algn="tl">
                    <a:srgbClr val="000000">
                      <a:alpha val="43137"/>
                    </a:srgbClr>
                  </a:outerShdw>
                </a:effectLst>
              </a:rPr>
              <a:t>Atherosclerosis Mechanisms</a:t>
            </a:r>
            <a:endParaRPr lang="en-US" b="1" dirty="0">
              <a:effectLst>
                <a:outerShdw blurRad="38100" dist="38100" dir="2700000" algn="tl">
                  <a:srgbClr val="000000">
                    <a:alpha val="43137"/>
                  </a:srgbClr>
                </a:outerShdw>
              </a:effectLst>
            </a:endParaRPr>
          </a:p>
        </p:txBody>
      </p:sp>
      <p:sp>
        <p:nvSpPr>
          <p:cNvPr id="147458" name="Rectangle 3"/>
          <p:cNvSpPr>
            <a:spLocks noGrp="1" noChangeArrowheads="1"/>
          </p:cNvSpPr>
          <p:nvPr>
            <p:ph type="body" idx="1"/>
          </p:nvPr>
        </p:nvSpPr>
        <p:spPr>
          <a:xfrm>
            <a:off x="381000" y="1600200"/>
            <a:ext cx="8229600" cy="4525963"/>
          </a:xfrm>
        </p:spPr>
        <p:txBody>
          <a:bodyPr/>
          <a:lstStyle/>
          <a:p>
            <a:r>
              <a:rPr lang="en-US" b="1" smtClean="0"/>
              <a:t>Mechanical</a:t>
            </a:r>
          </a:p>
          <a:p>
            <a:pPr lvl="1"/>
            <a:r>
              <a:rPr lang="en-US" smtClean="0"/>
              <a:t>HTN, shear stress</a:t>
            </a:r>
          </a:p>
          <a:p>
            <a:r>
              <a:rPr lang="en-US" b="1" smtClean="0"/>
              <a:t>Lipid</a:t>
            </a:r>
          </a:p>
          <a:p>
            <a:r>
              <a:rPr lang="en-US" b="1" smtClean="0"/>
              <a:t>Injury/repair balance</a:t>
            </a:r>
          </a:p>
          <a:p>
            <a:pPr lvl="1"/>
            <a:r>
              <a:rPr lang="en-US" smtClean="0"/>
              <a:t>Endothelial progenitor cells</a:t>
            </a:r>
          </a:p>
          <a:p>
            <a:r>
              <a:rPr lang="en-US" b="1" smtClean="0"/>
              <a:t>Endocrine</a:t>
            </a:r>
          </a:p>
          <a:p>
            <a:pPr lvl="1"/>
            <a:r>
              <a:rPr lang="en-US" smtClean="0"/>
              <a:t> Insulin resistance</a:t>
            </a:r>
          </a:p>
          <a:p>
            <a:r>
              <a:rPr lang="en-US" b="1" smtClean="0"/>
              <a:t>Inflammation</a:t>
            </a:r>
          </a:p>
          <a:p>
            <a:endParaRPr lang="en-US" smtClean="0"/>
          </a:p>
        </p:txBody>
      </p:sp>
      <p:pic>
        <p:nvPicPr>
          <p:cNvPr id="147459" name="Picture 5" descr="F1"/>
          <p:cNvPicPr>
            <a:picLocks noChangeAspect="1" noChangeArrowheads="1"/>
          </p:cNvPicPr>
          <p:nvPr/>
        </p:nvPicPr>
        <p:blipFill>
          <a:blip r:embed="rId2"/>
          <a:srcRect/>
          <a:stretch>
            <a:fillRect/>
          </a:stretch>
        </p:blipFill>
        <p:spPr bwMode="auto">
          <a:xfrm>
            <a:off x="6477000" y="1524000"/>
            <a:ext cx="2451100" cy="3505200"/>
          </a:xfrm>
          <a:prstGeom prst="rect">
            <a:avLst/>
          </a:prstGeom>
          <a:noFill/>
          <a:ln w="9525">
            <a:noFill/>
            <a:miter lim="800000"/>
            <a:headEnd/>
            <a:tailEnd/>
          </a:ln>
        </p:spPr>
      </p:pic>
      <p:sp>
        <p:nvSpPr>
          <p:cNvPr id="147460" name="Text Box 6"/>
          <p:cNvSpPr txBox="1">
            <a:spLocks noChangeArrowheads="1"/>
          </p:cNvSpPr>
          <p:nvPr/>
        </p:nvSpPr>
        <p:spPr bwMode="auto">
          <a:xfrm>
            <a:off x="7010400" y="5105400"/>
            <a:ext cx="1819275" cy="304800"/>
          </a:xfrm>
          <a:prstGeom prst="rect">
            <a:avLst/>
          </a:prstGeom>
          <a:noFill/>
          <a:ln w="9525">
            <a:noFill/>
            <a:miter lim="800000"/>
            <a:headEnd/>
            <a:tailEnd/>
          </a:ln>
        </p:spPr>
        <p:txBody>
          <a:bodyPr wrap="none">
            <a:spAutoFit/>
          </a:bodyPr>
          <a:lstStyle/>
          <a:p>
            <a:pPr algn="r"/>
            <a:r>
              <a:rPr lang="en-US" sz="1400">
                <a:latin typeface="Calibri" pitchFamily="34" charset="0"/>
              </a:rPr>
              <a:t>BMJ; 1998: 316: 247</a:t>
            </a:r>
          </a:p>
        </p:txBody>
      </p:sp>
      <p:sp>
        <p:nvSpPr>
          <p:cNvPr id="147461" name="Line 4"/>
          <p:cNvSpPr>
            <a:spLocks noChangeShapeType="1"/>
          </p:cNvSpPr>
          <p:nvPr/>
        </p:nvSpPr>
        <p:spPr bwMode="auto">
          <a:xfrm>
            <a:off x="381000" y="1295400"/>
            <a:ext cx="6705600" cy="0"/>
          </a:xfrm>
          <a:prstGeom prst="line">
            <a:avLst/>
          </a:prstGeom>
          <a:noFill/>
          <a:ln w="76200">
            <a:solidFill>
              <a:srgbClr val="CC0000"/>
            </a:solidFill>
            <a:round/>
            <a:headEnd/>
            <a:tailEnd/>
          </a:ln>
        </p:spPr>
        <p:txBody>
          <a:bodyPr/>
          <a:lstStyle/>
          <a:p>
            <a:endParaRPr lang="en-US"/>
          </a:p>
        </p:txBody>
      </p:sp>
      <p:sp>
        <p:nvSpPr>
          <p:cNvPr id="2" name="Slide Number Placeholder 1"/>
          <p:cNvSpPr>
            <a:spLocks noGrp="1"/>
          </p:cNvSpPr>
          <p:nvPr>
            <p:ph type="sldNum" sz="quarter" idx="12"/>
          </p:nvPr>
        </p:nvSpPr>
        <p:spPr/>
        <p:txBody>
          <a:bodyPr/>
          <a:lstStyle/>
          <a:p>
            <a:pPr>
              <a:defRPr/>
            </a:pPr>
            <a:fld id="{2703D280-D4CE-4F1C-8DB6-28BAD9B1465E}" type="slidenum">
              <a:rPr lang="en-US" smtClean="0"/>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l" eaLnBrk="1" hangingPunct="1">
              <a:tabLst>
                <a:tab pos="2228850" algn="l"/>
              </a:tabLst>
            </a:pPr>
            <a:r>
              <a:rPr lang="en-US" b="1" dirty="0" smtClean="0">
                <a:effectLst>
                  <a:outerShdw blurRad="38100" dist="38100" dir="2700000" algn="tl">
                    <a:srgbClr val="000000">
                      <a:alpha val="43137"/>
                    </a:srgbClr>
                  </a:outerShdw>
                </a:effectLst>
              </a:rPr>
              <a:t>SLE: A Perfect Storm</a:t>
            </a:r>
          </a:p>
        </p:txBody>
      </p:sp>
      <p:sp>
        <p:nvSpPr>
          <p:cNvPr id="27651" name="Line 3"/>
          <p:cNvSpPr>
            <a:spLocks noChangeShapeType="1"/>
          </p:cNvSpPr>
          <p:nvPr/>
        </p:nvSpPr>
        <p:spPr bwMode="auto">
          <a:xfrm>
            <a:off x="381000" y="1295400"/>
            <a:ext cx="6705600" cy="0"/>
          </a:xfrm>
          <a:prstGeom prst="line">
            <a:avLst/>
          </a:prstGeom>
          <a:noFill/>
          <a:ln w="762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652" name="Rectangle 4"/>
          <p:cNvSpPr>
            <a:spLocks noChangeArrowheads="1"/>
          </p:cNvSpPr>
          <p:nvPr/>
        </p:nvSpPr>
        <p:spPr bwMode="auto">
          <a:xfrm>
            <a:off x="228600" y="1524000"/>
            <a:ext cx="80010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857250" lvl="1" indent="-285750">
              <a:spcBef>
                <a:spcPct val="20000"/>
              </a:spcBef>
              <a:buFontTx/>
              <a:buChar char="–"/>
            </a:pPr>
            <a:endParaRPr lang="en-US" sz="2800"/>
          </a:p>
        </p:txBody>
      </p:sp>
      <p:pic>
        <p:nvPicPr>
          <p:cNvPr id="27653" name="Picture 10"/>
          <p:cNvPicPr>
            <a:picLocks noChangeAspect="1" noChangeArrowheads="1"/>
          </p:cNvPicPr>
          <p:nvPr/>
        </p:nvPicPr>
        <p:blipFill>
          <a:blip r:embed="rId3">
            <a:extLst>
              <a:ext uri="{28A0092B-C50C-407E-A947-70E740481C1C}">
                <a14:useLocalDpi xmlns:a14="http://schemas.microsoft.com/office/drawing/2010/main" val="0"/>
              </a:ext>
            </a:extLst>
          </a:blip>
          <a:srcRect l="3488" t="4289" r="3488" b="4201"/>
          <a:stretch>
            <a:fillRect/>
          </a:stretch>
        </p:blipFill>
        <p:spPr bwMode="auto">
          <a:xfrm>
            <a:off x="1143000" y="1447800"/>
            <a:ext cx="6248400" cy="4999038"/>
          </a:xfrm>
          <a:prstGeom prst="rect">
            <a:avLst/>
          </a:prstGeom>
          <a:noFill/>
          <a:ln>
            <a:noFill/>
          </a:ln>
          <a:extLst>
            <a:ext uri="{909E8E84-426E-40DD-AFC4-6F175D3DCCD1}">
              <a14:hiddenFill xmlns:a14="http://schemas.microsoft.com/office/drawing/2010/main">
                <a:blipFill dpi="0" rotWithShape="0">
                  <a:blip/>
                  <a:srcRect l="3488" t="4289" r="3488" b="4201"/>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7712" y="6019800"/>
            <a:ext cx="2630488" cy="43815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6799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438400" y="1676400"/>
            <a:ext cx="4191000" cy="1600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solidFill>
                  <a:schemeClr val="bg1"/>
                </a:solidFill>
              </a:rPr>
              <a:t>Atherosclerosis</a:t>
            </a:r>
          </a:p>
        </p:txBody>
      </p:sp>
      <p:sp>
        <p:nvSpPr>
          <p:cNvPr id="3" name="Rectangle 2"/>
          <p:cNvSpPr/>
          <p:nvPr/>
        </p:nvSpPr>
        <p:spPr>
          <a:xfrm>
            <a:off x="246063" y="161925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err="1"/>
              <a:t>Dyslipidemia</a:t>
            </a:r>
            <a:endParaRPr lang="en-US" sz="2400" b="1" dirty="0"/>
          </a:p>
        </p:txBody>
      </p:sp>
      <p:sp>
        <p:nvSpPr>
          <p:cNvPr id="9" name="Rectangle 8"/>
          <p:cNvSpPr/>
          <p:nvPr/>
        </p:nvSpPr>
        <p:spPr>
          <a:xfrm>
            <a:off x="2396067" y="361315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Oxidized LDL </a:t>
            </a:r>
          </a:p>
        </p:txBody>
      </p:sp>
      <p:sp>
        <p:nvSpPr>
          <p:cNvPr id="11" name="Rectangle 10"/>
          <p:cNvSpPr/>
          <p:nvPr/>
        </p:nvSpPr>
        <p:spPr>
          <a:xfrm>
            <a:off x="246063" y="261620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Insulin Resistance</a:t>
            </a:r>
          </a:p>
        </p:txBody>
      </p:sp>
      <p:sp>
        <p:nvSpPr>
          <p:cNvPr id="12" name="Rectangle 11"/>
          <p:cNvSpPr/>
          <p:nvPr/>
        </p:nvSpPr>
        <p:spPr>
          <a:xfrm>
            <a:off x="6781800" y="161925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Activated complement</a:t>
            </a:r>
          </a:p>
        </p:txBody>
      </p:sp>
      <p:sp>
        <p:nvSpPr>
          <p:cNvPr id="13" name="Rectangle 12"/>
          <p:cNvSpPr/>
          <p:nvPr/>
        </p:nvSpPr>
        <p:spPr>
          <a:xfrm>
            <a:off x="246063" y="4610100"/>
            <a:ext cx="1905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200" b="1" dirty="0" err="1"/>
              <a:t>Homocysteine</a:t>
            </a:r>
            <a:endParaRPr lang="en-US" sz="2200" b="1" dirty="0"/>
          </a:p>
        </p:txBody>
      </p:sp>
      <p:sp>
        <p:nvSpPr>
          <p:cNvPr id="14" name="Rectangle 13"/>
          <p:cNvSpPr/>
          <p:nvPr/>
        </p:nvSpPr>
        <p:spPr>
          <a:xfrm>
            <a:off x="246063" y="62230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HTN</a:t>
            </a:r>
          </a:p>
        </p:txBody>
      </p:sp>
      <p:sp>
        <p:nvSpPr>
          <p:cNvPr id="15" name="Rectangle 14"/>
          <p:cNvSpPr/>
          <p:nvPr/>
        </p:nvSpPr>
        <p:spPr>
          <a:xfrm>
            <a:off x="246063" y="3617913"/>
            <a:ext cx="1905000" cy="7572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smtClean="0"/>
          </a:p>
          <a:p>
            <a:pPr algn="ctr" fontAlgn="auto">
              <a:spcBef>
                <a:spcPts val="0"/>
              </a:spcBef>
              <a:spcAft>
                <a:spcPts val="0"/>
              </a:spcAft>
              <a:defRPr/>
            </a:pPr>
            <a:r>
              <a:rPr lang="en-US" sz="2400" b="1" dirty="0" smtClean="0"/>
              <a:t>Renal disease</a:t>
            </a:r>
            <a:endParaRPr lang="en-US" sz="2400" b="1" dirty="0"/>
          </a:p>
          <a:p>
            <a:pPr algn="ctr" fontAlgn="auto">
              <a:spcBef>
                <a:spcPts val="0"/>
              </a:spcBef>
              <a:spcAft>
                <a:spcPts val="0"/>
              </a:spcAft>
              <a:defRPr/>
            </a:pPr>
            <a:endParaRPr lang="en-US" sz="2400" b="1" dirty="0"/>
          </a:p>
        </p:txBody>
      </p:sp>
      <p:sp>
        <p:nvSpPr>
          <p:cNvPr id="16" name="Rectangle 15"/>
          <p:cNvSpPr/>
          <p:nvPr/>
        </p:nvSpPr>
        <p:spPr>
          <a:xfrm>
            <a:off x="6781800" y="261620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Immune complexes</a:t>
            </a:r>
          </a:p>
        </p:txBody>
      </p:sp>
      <p:sp>
        <p:nvSpPr>
          <p:cNvPr id="17" name="Rectangle 16"/>
          <p:cNvSpPr/>
          <p:nvPr/>
        </p:nvSpPr>
        <p:spPr>
          <a:xfrm>
            <a:off x="6781800" y="579120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APL antibody</a:t>
            </a:r>
          </a:p>
        </p:txBody>
      </p:sp>
      <p:sp>
        <p:nvSpPr>
          <p:cNvPr id="18" name="Rectangle 17"/>
          <p:cNvSpPr/>
          <p:nvPr/>
        </p:nvSpPr>
        <p:spPr>
          <a:xfrm>
            <a:off x="6781800" y="62230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Cytokines</a:t>
            </a:r>
          </a:p>
        </p:txBody>
      </p:sp>
      <p:sp>
        <p:nvSpPr>
          <p:cNvPr id="19" name="Rectangle 18"/>
          <p:cNvSpPr/>
          <p:nvPr/>
        </p:nvSpPr>
        <p:spPr>
          <a:xfrm>
            <a:off x="2396067" y="4610100"/>
            <a:ext cx="1905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200" b="1" dirty="0"/>
              <a:t>Pro-inflammatory HDL</a:t>
            </a:r>
          </a:p>
        </p:txBody>
      </p:sp>
      <p:sp>
        <p:nvSpPr>
          <p:cNvPr id="20" name="Rectangle 19"/>
          <p:cNvSpPr/>
          <p:nvPr/>
        </p:nvSpPr>
        <p:spPr>
          <a:xfrm>
            <a:off x="4631796" y="4610100"/>
            <a:ext cx="1905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Endothelial progenitor cells</a:t>
            </a:r>
          </a:p>
        </p:txBody>
      </p:sp>
      <p:sp>
        <p:nvSpPr>
          <p:cNvPr id="22" name="Rectangle 21"/>
          <p:cNvSpPr/>
          <p:nvPr/>
        </p:nvSpPr>
        <p:spPr>
          <a:xfrm>
            <a:off x="246063" y="579120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CRP</a:t>
            </a:r>
          </a:p>
        </p:txBody>
      </p:sp>
      <p:sp>
        <p:nvSpPr>
          <p:cNvPr id="24" name="Rectangle 23"/>
          <p:cNvSpPr/>
          <p:nvPr/>
        </p:nvSpPr>
        <p:spPr>
          <a:xfrm>
            <a:off x="4631796" y="361315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NO</a:t>
            </a:r>
          </a:p>
        </p:txBody>
      </p:sp>
      <p:sp>
        <p:nvSpPr>
          <p:cNvPr id="21" name="Rectangle 20"/>
          <p:cNvSpPr/>
          <p:nvPr/>
        </p:nvSpPr>
        <p:spPr>
          <a:xfrm>
            <a:off x="6781800" y="361315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MMPs</a:t>
            </a:r>
          </a:p>
        </p:txBody>
      </p:sp>
      <p:sp>
        <p:nvSpPr>
          <p:cNvPr id="23" name="Rectangle 22"/>
          <p:cNvSpPr/>
          <p:nvPr/>
        </p:nvSpPr>
        <p:spPr>
          <a:xfrm>
            <a:off x="2396067" y="579120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err="1"/>
              <a:t>Neutrophils</a:t>
            </a:r>
            <a:endParaRPr lang="en-US" sz="2400" b="1" dirty="0"/>
          </a:p>
        </p:txBody>
      </p:sp>
      <p:sp>
        <p:nvSpPr>
          <p:cNvPr id="25" name="Rectangle 24"/>
          <p:cNvSpPr/>
          <p:nvPr/>
        </p:nvSpPr>
        <p:spPr>
          <a:xfrm>
            <a:off x="4631796" y="62230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200" b="1" dirty="0"/>
              <a:t>Interferon </a:t>
            </a:r>
            <a:r>
              <a:rPr lang="el-GR" sz="2200" b="1" dirty="0"/>
              <a:t>α</a:t>
            </a:r>
            <a:endParaRPr lang="en-US" sz="2200" b="1" dirty="0"/>
          </a:p>
        </p:txBody>
      </p:sp>
      <p:sp>
        <p:nvSpPr>
          <p:cNvPr id="26" name="Rectangle 25"/>
          <p:cNvSpPr/>
          <p:nvPr/>
        </p:nvSpPr>
        <p:spPr>
          <a:xfrm>
            <a:off x="6781800" y="4610100"/>
            <a:ext cx="1905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200" b="1" dirty="0" err="1"/>
              <a:t>Adiponectin</a:t>
            </a:r>
            <a:endParaRPr lang="en-US" sz="2200" b="1" dirty="0"/>
          </a:p>
        </p:txBody>
      </p:sp>
      <p:sp>
        <p:nvSpPr>
          <p:cNvPr id="27" name="Rectangle 26"/>
          <p:cNvSpPr/>
          <p:nvPr/>
        </p:nvSpPr>
        <p:spPr>
          <a:xfrm>
            <a:off x="4631796" y="5791200"/>
            <a:ext cx="1905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Vitamin D</a:t>
            </a:r>
          </a:p>
        </p:txBody>
      </p:sp>
      <p:sp>
        <p:nvSpPr>
          <p:cNvPr id="28" name="Rectangle 27"/>
          <p:cNvSpPr/>
          <p:nvPr/>
        </p:nvSpPr>
        <p:spPr>
          <a:xfrm>
            <a:off x="2396067" y="622300"/>
            <a:ext cx="1990725"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300" b="1" dirty="0"/>
              <a:t>Medications</a:t>
            </a:r>
          </a:p>
        </p:txBody>
      </p:sp>
      <p:sp>
        <p:nvSpPr>
          <p:cNvPr id="4" name="Slide Number Placeholder 3"/>
          <p:cNvSpPr>
            <a:spLocks noGrp="1"/>
          </p:cNvSpPr>
          <p:nvPr>
            <p:ph type="sldNum" sz="quarter" idx="12"/>
          </p:nvPr>
        </p:nvSpPr>
        <p:spPr/>
        <p:txBody>
          <a:bodyPr/>
          <a:lstStyle/>
          <a:p>
            <a:pPr>
              <a:defRPr/>
            </a:pPr>
            <a:fld id="{E8108A15-E07F-49AF-8C44-DEEDAFC08B04}" type="slidenum">
              <a:rPr lang="en-US" smtClean="0"/>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p:txBody>
          <a:bodyPr rtlCol="0">
            <a:normAutofit/>
          </a:bodyPr>
          <a:lstStyle/>
          <a:p>
            <a:pPr algn="l" fontAlgn="auto">
              <a:spcAft>
                <a:spcPts val="0"/>
              </a:spcAft>
              <a:defRPr/>
            </a:pPr>
            <a:r>
              <a:rPr lang="en-US" b="1" dirty="0" smtClean="0">
                <a:effectLst>
                  <a:outerShdw blurRad="38100" dist="38100" dir="2700000" algn="tl">
                    <a:srgbClr val="C0C0C0"/>
                  </a:outerShdw>
                </a:effectLst>
              </a:rPr>
              <a:t>CV </a:t>
            </a:r>
            <a:r>
              <a:rPr lang="en-US" b="1" dirty="0">
                <a:effectLst>
                  <a:outerShdw blurRad="38100" dist="38100" dir="2700000" algn="tl">
                    <a:srgbClr val="C0C0C0"/>
                  </a:outerShdw>
                </a:effectLst>
              </a:rPr>
              <a:t>r</a:t>
            </a:r>
            <a:r>
              <a:rPr lang="en-US" b="1" dirty="0" smtClean="0">
                <a:effectLst>
                  <a:outerShdw blurRad="38100" dist="38100" dir="2700000" algn="tl">
                    <a:srgbClr val="C0C0C0"/>
                  </a:outerShdw>
                </a:effectLst>
              </a:rPr>
              <a:t>isk in pediatric SLE</a:t>
            </a:r>
            <a:endParaRPr lang="en-US" b="1" dirty="0">
              <a:effectLst>
                <a:outerShdw blurRad="38100" dist="38100" dir="2700000" algn="tl">
                  <a:srgbClr val="C0C0C0"/>
                </a:outerShdw>
              </a:effectLst>
            </a:endParaRPr>
          </a:p>
        </p:txBody>
      </p:sp>
      <p:sp>
        <p:nvSpPr>
          <p:cNvPr id="140358" name="Rectangle 3"/>
          <p:cNvSpPr>
            <a:spLocks noGrp="1" noChangeArrowheads="1"/>
          </p:cNvSpPr>
          <p:nvPr>
            <p:ph type="body" sz="half" idx="1"/>
          </p:nvPr>
        </p:nvSpPr>
        <p:spPr>
          <a:xfrm>
            <a:off x="457200" y="1371600"/>
            <a:ext cx="5410200" cy="4953000"/>
          </a:xfrm>
        </p:spPr>
        <p:txBody>
          <a:bodyPr/>
          <a:lstStyle/>
          <a:p>
            <a:pPr>
              <a:spcBef>
                <a:spcPts val="1200"/>
              </a:spcBef>
              <a:spcAft>
                <a:spcPts val="1200"/>
              </a:spcAft>
            </a:pPr>
            <a:r>
              <a:rPr lang="en-US" dirty="0" smtClean="0"/>
              <a:t>Increased rates dyslipidemia</a:t>
            </a:r>
          </a:p>
          <a:p>
            <a:pPr>
              <a:spcBef>
                <a:spcPts val="1200"/>
              </a:spcBef>
              <a:spcAft>
                <a:spcPts val="1200"/>
              </a:spcAft>
            </a:pPr>
            <a:r>
              <a:rPr lang="en-US" dirty="0" smtClean="0"/>
              <a:t>Increased rates HTN</a:t>
            </a:r>
          </a:p>
          <a:p>
            <a:pPr>
              <a:spcBef>
                <a:spcPts val="1200"/>
              </a:spcBef>
              <a:spcAft>
                <a:spcPts val="1200"/>
              </a:spcAft>
            </a:pPr>
            <a:r>
              <a:rPr lang="en-US" dirty="0" smtClean="0"/>
              <a:t>Decreased </a:t>
            </a:r>
            <a:r>
              <a:rPr lang="en-US" dirty="0" smtClean="0"/>
              <a:t>flow-mediated  dilation                                           </a:t>
            </a:r>
            <a:endParaRPr lang="en-US" dirty="0" smtClean="0"/>
          </a:p>
          <a:p>
            <a:pPr>
              <a:spcBef>
                <a:spcPts val="1200"/>
              </a:spcBef>
              <a:spcAft>
                <a:spcPts val="1200"/>
              </a:spcAft>
            </a:pPr>
            <a:r>
              <a:rPr lang="en-US" dirty="0" smtClean="0"/>
              <a:t>Increased </a:t>
            </a:r>
            <a:r>
              <a:rPr lang="en-US" dirty="0" smtClean="0"/>
              <a:t>carotid intima media thickening </a:t>
            </a:r>
            <a:r>
              <a:rPr lang="en-US" dirty="0" smtClean="0"/>
              <a:t>(</a:t>
            </a:r>
            <a:r>
              <a:rPr lang="en-US" dirty="0" smtClean="0"/>
              <a:t>CIMT)</a:t>
            </a:r>
            <a:endParaRPr lang="en-US" dirty="0" smtClean="0"/>
          </a:p>
          <a:p>
            <a:pPr>
              <a:buFontTx/>
              <a:buNone/>
            </a:pPr>
            <a:endParaRPr lang="en-US" sz="1200" dirty="0" smtClean="0"/>
          </a:p>
          <a:p>
            <a:pPr lvl="1">
              <a:buFontTx/>
              <a:buNone/>
            </a:pPr>
            <a:endParaRPr lang="en-US" sz="1200" dirty="0" smtClean="0"/>
          </a:p>
          <a:p>
            <a:endParaRPr lang="en-US" sz="2400" dirty="0" smtClean="0"/>
          </a:p>
        </p:txBody>
      </p:sp>
      <p:sp>
        <p:nvSpPr>
          <p:cNvPr id="140359" name="Line 4"/>
          <p:cNvSpPr>
            <a:spLocks noChangeShapeType="1"/>
          </p:cNvSpPr>
          <p:nvPr/>
        </p:nvSpPr>
        <p:spPr bwMode="auto">
          <a:xfrm>
            <a:off x="381000" y="1295400"/>
            <a:ext cx="6705600" cy="0"/>
          </a:xfrm>
          <a:prstGeom prst="line">
            <a:avLst/>
          </a:prstGeom>
          <a:noFill/>
          <a:ln w="76200">
            <a:solidFill>
              <a:srgbClr val="CC0000"/>
            </a:solidFill>
            <a:round/>
            <a:headEnd/>
            <a:tailEnd/>
          </a:ln>
        </p:spPr>
        <p:txBody>
          <a:bodyPr/>
          <a:lstStyle/>
          <a:p>
            <a:endParaRPr lang="en-US"/>
          </a:p>
        </p:txBody>
      </p:sp>
      <p:sp>
        <p:nvSpPr>
          <p:cNvPr id="140360" name="Text Box 6"/>
          <p:cNvSpPr txBox="1">
            <a:spLocks noChangeArrowheads="1"/>
          </p:cNvSpPr>
          <p:nvPr/>
        </p:nvSpPr>
        <p:spPr bwMode="auto">
          <a:xfrm>
            <a:off x="685800" y="5471160"/>
            <a:ext cx="4052841" cy="1600438"/>
          </a:xfrm>
          <a:prstGeom prst="rect">
            <a:avLst/>
          </a:prstGeom>
          <a:noFill/>
          <a:ln w="9525">
            <a:noFill/>
            <a:miter lim="800000"/>
            <a:headEnd/>
            <a:tailEnd/>
          </a:ln>
        </p:spPr>
        <p:txBody>
          <a:bodyPr wrap="none">
            <a:spAutoFit/>
          </a:bodyPr>
          <a:lstStyle/>
          <a:p>
            <a:r>
              <a:rPr lang="en-US" sz="1600" i="1" dirty="0">
                <a:latin typeface="Calibri" pitchFamily="34" charset="0"/>
              </a:rPr>
              <a:t>Ilowite N et al, J Rheum 1995</a:t>
            </a:r>
          </a:p>
          <a:p>
            <a:r>
              <a:rPr lang="en-US" sz="1600" i="1" dirty="0" err="1">
                <a:latin typeface="Calibri" pitchFamily="34" charset="0"/>
              </a:rPr>
              <a:t>Nascif</a:t>
            </a:r>
            <a:r>
              <a:rPr lang="en-US" sz="1600" i="1" dirty="0">
                <a:latin typeface="Calibri" pitchFamily="34" charset="0"/>
              </a:rPr>
              <a:t> AK  et al, </a:t>
            </a:r>
            <a:r>
              <a:rPr lang="en-US" sz="1600" i="1" dirty="0" err="1">
                <a:latin typeface="Calibri" pitchFamily="34" charset="0"/>
              </a:rPr>
              <a:t>Int</a:t>
            </a:r>
            <a:r>
              <a:rPr lang="en-US" sz="1600" i="1" dirty="0">
                <a:latin typeface="Calibri" pitchFamily="34" charset="0"/>
              </a:rPr>
              <a:t> J </a:t>
            </a:r>
            <a:r>
              <a:rPr lang="en-US" sz="1600" i="1" dirty="0" err="1">
                <a:latin typeface="Calibri" pitchFamily="34" charset="0"/>
              </a:rPr>
              <a:t>Adoles</a:t>
            </a:r>
            <a:r>
              <a:rPr lang="en-US" sz="1600" i="1" dirty="0">
                <a:latin typeface="Calibri" pitchFamily="34" charset="0"/>
              </a:rPr>
              <a:t>. Med Health, 2007</a:t>
            </a:r>
          </a:p>
          <a:p>
            <a:r>
              <a:rPr lang="en-US" sz="1600" i="1" dirty="0" smtClean="0">
                <a:latin typeface="Calibri" pitchFamily="34" charset="0"/>
              </a:rPr>
              <a:t>Schanberg </a:t>
            </a:r>
            <a:r>
              <a:rPr lang="en-US" sz="1600" i="1" dirty="0">
                <a:latin typeface="Calibri" pitchFamily="34" charset="0"/>
              </a:rPr>
              <a:t>et al, Arthritis Rheum, 2009</a:t>
            </a:r>
          </a:p>
          <a:p>
            <a:r>
              <a:rPr lang="en-US" sz="1600" i="1" dirty="0">
                <a:latin typeface="Calibri" pitchFamily="34" charset="0"/>
              </a:rPr>
              <a:t>Huang Y et al, Arthritis </a:t>
            </a:r>
            <a:r>
              <a:rPr lang="en-US" sz="1600" i="1" dirty="0" err="1">
                <a:latin typeface="Calibri" pitchFamily="34" charset="0"/>
              </a:rPr>
              <a:t>Rhem</a:t>
            </a:r>
            <a:r>
              <a:rPr lang="en-US" sz="1600" i="1" dirty="0">
                <a:latin typeface="Calibri" pitchFamily="34" charset="0"/>
              </a:rPr>
              <a:t>, 2009</a:t>
            </a:r>
          </a:p>
          <a:p>
            <a:r>
              <a:rPr lang="en-US" sz="1600" i="1" dirty="0">
                <a:latin typeface="Calibri" pitchFamily="34" charset="0"/>
              </a:rPr>
              <a:t>Ardoin S, et al, Lupus 2010</a:t>
            </a:r>
          </a:p>
          <a:p>
            <a:endParaRPr lang="en-US" sz="1600" i="1" dirty="0">
              <a:latin typeface="Calibri" pitchFamily="34" charset="0"/>
            </a:endParaRPr>
          </a:p>
        </p:txBody>
      </p:sp>
      <p:graphicFrame>
        <p:nvGraphicFramePr>
          <p:cNvPr id="140356" name="Object 68"/>
          <p:cNvGraphicFramePr>
            <a:graphicFrameLocks noGrp="1" noChangeAspect="1"/>
          </p:cNvGraphicFramePr>
          <p:nvPr>
            <p:ph sz="half" idx="2"/>
            <p:extLst>
              <p:ext uri="{D42A27DB-BD31-4B8C-83A1-F6EECF244321}">
                <p14:modId xmlns:p14="http://schemas.microsoft.com/office/powerpoint/2010/main" val="4159069694"/>
              </p:ext>
            </p:extLst>
          </p:nvPr>
        </p:nvGraphicFramePr>
        <p:xfrm>
          <a:off x="5410200" y="2286000"/>
          <a:ext cx="2852738" cy="3810000"/>
        </p:xfrm>
        <a:graphic>
          <a:graphicData uri="http://schemas.openxmlformats.org/presentationml/2006/ole">
            <mc:AlternateContent xmlns:mc="http://schemas.openxmlformats.org/markup-compatibility/2006">
              <mc:Choice xmlns:v="urn:schemas-microsoft-com:vml" Requires="v">
                <p:oleObj spid="_x0000_s140380" name="Photo Editor Photo" r:id="rId4" imgW="5172797" imgH="7400000" progId="">
                  <p:embed/>
                </p:oleObj>
              </mc:Choice>
              <mc:Fallback>
                <p:oleObj name="Photo Editor Photo" r:id="rId4" imgW="5172797" imgH="7400000" progId="">
                  <p:embed/>
                  <p:pic>
                    <p:nvPicPr>
                      <p:cNvPr id="0" name="Picture 68"/>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2286000"/>
                        <a:ext cx="2852738" cy="3810000"/>
                      </a:xfrm>
                      <a:prstGeom prst="rect">
                        <a:avLst/>
                      </a:prstGeom>
                      <a:noFill/>
                      <a:ln>
                        <a:noFill/>
                      </a:ln>
                      <a:effectLst/>
                      <a:extLst/>
                    </p:spPr>
                  </p:pic>
                </p:oleObj>
              </mc:Fallback>
            </mc:AlternateContent>
          </a:graphicData>
        </a:graphic>
      </p:graphicFrame>
      <p:sp>
        <p:nvSpPr>
          <p:cNvPr id="2" name="Slide Number Placeholder 1"/>
          <p:cNvSpPr>
            <a:spLocks noGrp="1"/>
          </p:cNvSpPr>
          <p:nvPr>
            <p:ph type="sldNum" sz="quarter" idx="12"/>
          </p:nvPr>
        </p:nvSpPr>
        <p:spPr/>
        <p:txBody>
          <a:bodyPr/>
          <a:lstStyle/>
          <a:p>
            <a:pPr>
              <a:defRPr/>
            </a:pPr>
            <a:endParaRPr lang="en-US" dirty="0" smtClean="0"/>
          </a:p>
          <a:p>
            <a:pPr>
              <a:defRPr/>
            </a:pPr>
            <a:fld id="{9E6A4E84-574F-4C9D-9642-C89E89AC13E4}" type="slidenum">
              <a:rPr lang="en-US" smtClean="0"/>
              <a:pPr>
                <a:defRPr/>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609600" y="304800"/>
            <a:ext cx="6019800" cy="1143000"/>
          </a:xfrm>
        </p:spPr>
        <p:txBody>
          <a:bodyPr rtlCol="0">
            <a:noAutofit/>
          </a:bodyPr>
          <a:lstStyle/>
          <a:p>
            <a:pPr algn="l" fontAlgn="auto">
              <a:spcAft>
                <a:spcPts val="0"/>
              </a:spcAft>
              <a:defRPr/>
            </a:pPr>
            <a:r>
              <a:rPr lang="en-US" sz="3600" b="1" dirty="0" smtClean="0">
                <a:effectLst>
                  <a:outerShdw blurRad="38100" dist="38100" dir="2700000" algn="tl">
                    <a:srgbClr val="C0C0C0"/>
                  </a:outerShdw>
                </a:effectLst>
              </a:rPr>
              <a:t>Why should we worry about CVD in children with SLE?</a:t>
            </a:r>
            <a:endParaRPr lang="en-US" sz="3600" b="1" dirty="0">
              <a:effectLst>
                <a:outerShdw blurRad="38100" dist="38100" dir="2700000" algn="tl">
                  <a:srgbClr val="C0C0C0"/>
                </a:outerShdw>
              </a:effectLst>
            </a:endParaRPr>
          </a:p>
        </p:txBody>
      </p:sp>
      <p:sp>
        <p:nvSpPr>
          <p:cNvPr id="151554" name="Rectangle 3"/>
          <p:cNvSpPr>
            <a:spLocks noGrp="1" noChangeArrowheads="1"/>
          </p:cNvSpPr>
          <p:nvPr>
            <p:ph type="body" sz="half" idx="1"/>
          </p:nvPr>
        </p:nvSpPr>
        <p:spPr>
          <a:xfrm>
            <a:off x="457200" y="1981200"/>
            <a:ext cx="5791200" cy="3581400"/>
          </a:xfrm>
        </p:spPr>
        <p:txBody>
          <a:bodyPr/>
          <a:lstStyle/>
          <a:p>
            <a:r>
              <a:rPr lang="en-US" sz="2800" dirty="0" smtClean="0"/>
              <a:t>Atherosclerosis begins in childhood</a:t>
            </a:r>
          </a:p>
          <a:p>
            <a:r>
              <a:rPr lang="en-US" sz="2800" dirty="0" smtClean="0"/>
              <a:t>Long burden of disease and medication exposure</a:t>
            </a:r>
          </a:p>
          <a:p>
            <a:r>
              <a:rPr lang="en-US" sz="2800" dirty="0" smtClean="0"/>
              <a:t>Premature CV events</a:t>
            </a:r>
          </a:p>
          <a:p>
            <a:r>
              <a:rPr lang="en-US" sz="2800" dirty="0" smtClean="0"/>
              <a:t>Families, patients unaware of risk</a:t>
            </a:r>
          </a:p>
          <a:p>
            <a:r>
              <a:rPr lang="en-US" sz="2800" dirty="0" smtClean="0"/>
              <a:t>Most prevention efforts begin in adulthood  --&gt; lost opportunity</a:t>
            </a:r>
          </a:p>
        </p:txBody>
      </p:sp>
      <p:sp>
        <p:nvSpPr>
          <p:cNvPr id="151555" name="Line 4"/>
          <p:cNvSpPr>
            <a:spLocks noChangeShapeType="1"/>
          </p:cNvSpPr>
          <p:nvPr/>
        </p:nvSpPr>
        <p:spPr bwMode="auto">
          <a:xfrm>
            <a:off x="381000" y="1600200"/>
            <a:ext cx="6705600" cy="0"/>
          </a:xfrm>
          <a:prstGeom prst="line">
            <a:avLst/>
          </a:prstGeom>
          <a:noFill/>
          <a:ln w="76200">
            <a:solidFill>
              <a:srgbClr val="CC0000"/>
            </a:solidFill>
            <a:round/>
            <a:headEnd/>
            <a:tailEnd/>
          </a:ln>
        </p:spPr>
        <p:txBody>
          <a:bodyPr/>
          <a:lstStyle/>
          <a:p>
            <a:endParaRPr lang="en-US"/>
          </a:p>
        </p:txBody>
      </p:sp>
      <p:pic>
        <p:nvPicPr>
          <p:cNvPr id="151556" name="Picture 5" descr="chol 1"/>
          <p:cNvPicPr>
            <a:picLocks noChangeAspect="1" noChangeArrowheads="1"/>
          </p:cNvPicPr>
          <p:nvPr/>
        </p:nvPicPr>
        <p:blipFill>
          <a:blip r:embed="rId3"/>
          <a:srcRect l="6903" t="9435" r="10258" b="5489"/>
          <a:stretch>
            <a:fillRect/>
          </a:stretch>
        </p:blipFill>
        <p:spPr bwMode="auto">
          <a:xfrm>
            <a:off x="6553200" y="838200"/>
            <a:ext cx="2124075" cy="4114800"/>
          </a:xfrm>
          <a:prstGeom prst="rect">
            <a:avLst/>
          </a:prstGeom>
          <a:noFill/>
          <a:ln w="38100">
            <a:solidFill>
              <a:schemeClr val="tx1"/>
            </a:solidFill>
            <a:miter lim="800000"/>
            <a:headEnd/>
            <a:tailEnd/>
          </a:ln>
        </p:spPr>
      </p:pic>
      <p:sp>
        <p:nvSpPr>
          <p:cNvPr id="151557" name="TextBox 6"/>
          <p:cNvSpPr txBox="1">
            <a:spLocks noChangeArrowheads="1"/>
          </p:cNvSpPr>
          <p:nvPr/>
        </p:nvSpPr>
        <p:spPr bwMode="auto">
          <a:xfrm>
            <a:off x="6553200" y="5105400"/>
            <a:ext cx="2209800" cy="646331"/>
          </a:xfrm>
          <a:prstGeom prst="rect">
            <a:avLst/>
          </a:prstGeom>
          <a:noFill/>
          <a:ln w="9525">
            <a:noFill/>
            <a:miter lim="800000"/>
            <a:headEnd/>
            <a:tailEnd/>
          </a:ln>
        </p:spPr>
        <p:txBody>
          <a:bodyPr>
            <a:spAutoFit/>
          </a:bodyPr>
          <a:lstStyle/>
          <a:p>
            <a:r>
              <a:rPr lang="en-US" dirty="0">
                <a:latin typeface="Calibri" pitchFamily="34" charset="0"/>
              </a:rPr>
              <a:t>Aorta from 10 </a:t>
            </a:r>
            <a:r>
              <a:rPr lang="en-US" dirty="0" err="1">
                <a:latin typeface="Calibri" pitchFamily="34" charset="0"/>
              </a:rPr>
              <a:t>yr</a:t>
            </a:r>
            <a:r>
              <a:rPr lang="en-US" dirty="0">
                <a:latin typeface="Calibri" pitchFamily="34" charset="0"/>
              </a:rPr>
              <a:t> old trauma </a:t>
            </a:r>
            <a:r>
              <a:rPr lang="en-US" dirty="0" smtClean="0">
                <a:latin typeface="Calibri" pitchFamily="34" charset="0"/>
              </a:rPr>
              <a:t>victim</a:t>
            </a:r>
            <a:endParaRPr lang="en-US" dirty="0">
              <a:latin typeface="Calibri" pitchFamily="34" charset="0"/>
            </a:endParaRPr>
          </a:p>
        </p:txBody>
      </p:sp>
      <p:cxnSp>
        <p:nvCxnSpPr>
          <p:cNvPr id="11" name="Straight Arrow Connector 10"/>
          <p:cNvCxnSpPr/>
          <p:nvPr/>
        </p:nvCxnSpPr>
        <p:spPr>
          <a:xfrm flipV="1">
            <a:off x="6096000" y="2439988"/>
            <a:ext cx="1295400" cy="912812"/>
          </a:xfrm>
          <a:prstGeom prst="straightConnector1">
            <a:avLst/>
          </a:prstGeom>
          <a:ln w="381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029200" y="3048000"/>
            <a:ext cx="1295400" cy="954088"/>
          </a:xfrm>
          <a:prstGeom prst="rect">
            <a:avLst/>
          </a:prstGeom>
          <a:noFill/>
        </p:spPr>
        <p:txBody>
          <a:bodyPr>
            <a:spAutoFit/>
          </a:bodyPr>
          <a:lstStyle/>
          <a:p>
            <a:pPr fontAlgn="auto">
              <a:spcBef>
                <a:spcPts val="0"/>
              </a:spcBef>
              <a:spcAft>
                <a:spcPts val="0"/>
              </a:spcAft>
              <a:defRPr/>
            </a:pPr>
            <a:r>
              <a:rPr lang="en-US" sz="2800" b="1" dirty="0">
                <a:solidFill>
                  <a:schemeClr val="bg1">
                    <a:lumMod val="65000"/>
                  </a:schemeClr>
                </a:solidFill>
                <a:latin typeface="+mn-lt"/>
              </a:rPr>
              <a:t>Fatty streak</a:t>
            </a:r>
          </a:p>
        </p:txBody>
      </p:sp>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15</a:t>
            </a:fld>
            <a:endParaRPr lang="en-US"/>
          </a:p>
        </p:txBody>
      </p:sp>
      <p:sp>
        <p:nvSpPr>
          <p:cNvPr id="3" name="TextBox 2"/>
          <p:cNvSpPr txBox="1"/>
          <p:nvPr/>
        </p:nvSpPr>
        <p:spPr>
          <a:xfrm>
            <a:off x="762000" y="5867400"/>
            <a:ext cx="2971800" cy="369332"/>
          </a:xfrm>
          <a:prstGeom prst="rect">
            <a:avLst/>
          </a:prstGeom>
          <a:noFill/>
        </p:spPr>
        <p:txBody>
          <a:bodyPr wrap="square" rtlCol="0">
            <a:spAutoFit/>
          </a:bodyPr>
          <a:lstStyle/>
          <a:p>
            <a:r>
              <a:rPr lang="en-US" dirty="0">
                <a:latin typeface="Calibri" pitchFamily="34" charset="0"/>
              </a:rPr>
              <a:t>Newman et al NEJM </a:t>
            </a:r>
            <a:r>
              <a:rPr lang="en-US" dirty="0" smtClean="0">
                <a:latin typeface="Calibri" pitchFamily="34" charset="0"/>
              </a:rPr>
              <a:t>1986</a:t>
            </a:r>
            <a:endParaRPr lang="en-US" sz="9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3" name="Picture 2" descr="http://www.unimedic.co.uk/images/upload/Atherosclerosis%20timeline.jpg"/>
          <p:cNvPicPr>
            <a:picLocks noChangeAspect="1" noChangeArrowheads="1"/>
          </p:cNvPicPr>
          <p:nvPr/>
        </p:nvPicPr>
        <p:blipFill>
          <a:blip r:embed="rId2"/>
          <a:srcRect/>
          <a:stretch>
            <a:fillRect/>
          </a:stretch>
        </p:blipFill>
        <p:spPr bwMode="auto">
          <a:xfrm>
            <a:off x="0" y="0"/>
            <a:ext cx="9144000" cy="6869113"/>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E8108A15-E07F-49AF-8C44-DEEDAFC08B04}" type="slidenum">
              <a:rPr lang="en-US" smtClean="0"/>
              <a:pPr>
                <a:defRPr/>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457200" y="609600"/>
            <a:ext cx="8229600" cy="1143000"/>
          </a:xfrm>
        </p:spPr>
        <p:txBody>
          <a:bodyPr rtlCol="0">
            <a:normAutofit fontScale="90000"/>
          </a:bodyPr>
          <a:lstStyle/>
          <a:p>
            <a:pPr algn="l" fontAlgn="auto">
              <a:spcAft>
                <a:spcPts val="0"/>
              </a:spcAft>
              <a:defRPr/>
            </a:pPr>
            <a:r>
              <a:rPr lang="en-US" b="1" dirty="0" smtClean="0">
                <a:effectLst>
                  <a:outerShdw blurRad="38100" dist="38100" dir="2700000" algn="tl">
                    <a:srgbClr val="C0C0C0"/>
                  </a:outerShdw>
                </a:effectLst>
              </a:rPr>
              <a:t>Why should we be concerned about CVD in children with SLE?</a:t>
            </a:r>
            <a:endParaRPr lang="en-US" b="1" dirty="0">
              <a:effectLst>
                <a:outerShdw blurRad="38100" dist="38100" dir="2700000" algn="tl">
                  <a:srgbClr val="C0C0C0"/>
                </a:outerShdw>
              </a:effectLst>
            </a:endParaRPr>
          </a:p>
        </p:txBody>
      </p:sp>
      <p:sp>
        <p:nvSpPr>
          <p:cNvPr id="153602" name="Rectangle 3"/>
          <p:cNvSpPr>
            <a:spLocks noGrp="1" noChangeArrowheads="1"/>
          </p:cNvSpPr>
          <p:nvPr>
            <p:ph type="body" sz="half" idx="1"/>
          </p:nvPr>
        </p:nvSpPr>
        <p:spPr>
          <a:xfrm>
            <a:off x="457200" y="2209800"/>
            <a:ext cx="5410200" cy="4953000"/>
          </a:xfrm>
        </p:spPr>
        <p:txBody>
          <a:bodyPr/>
          <a:lstStyle/>
          <a:p>
            <a:pPr>
              <a:buFont typeface="Arial" charset="0"/>
              <a:buNone/>
            </a:pPr>
            <a:endParaRPr lang="en-US" sz="2800" smtClean="0"/>
          </a:p>
          <a:p>
            <a:pPr lvl="1"/>
            <a:endParaRPr lang="en-US" sz="2400" smtClean="0"/>
          </a:p>
          <a:p>
            <a:pPr lvl="1">
              <a:buFontTx/>
              <a:buNone/>
            </a:pPr>
            <a:endParaRPr lang="en-US" sz="1200" smtClean="0"/>
          </a:p>
          <a:p>
            <a:endParaRPr lang="en-US" sz="2400" smtClean="0"/>
          </a:p>
        </p:txBody>
      </p:sp>
      <p:sp>
        <p:nvSpPr>
          <p:cNvPr id="153603" name="Line 4"/>
          <p:cNvSpPr>
            <a:spLocks noChangeShapeType="1"/>
          </p:cNvSpPr>
          <p:nvPr/>
        </p:nvSpPr>
        <p:spPr bwMode="auto">
          <a:xfrm>
            <a:off x="381000" y="1981200"/>
            <a:ext cx="6705600" cy="0"/>
          </a:xfrm>
          <a:prstGeom prst="line">
            <a:avLst/>
          </a:prstGeom>
          <a:noFill/>
          <a:ln w="76200">
            <a:solidFill>
              <a:srgbClr val="CC0000"/>
            </a:solidFill>
            <a:round/>
            <a:headEnd/>
            <a:tailEnd/>
          </a:ln>
        </p:spPr>
        <p:txBody>
          <a:bodyPr/>
          <a:lstStyle/>
          <a:p>
            <a:endParaRPr lang="en-US"/>
          </a:p>
        </p:txBody>
      </p:sp>
      <p:cxnSp>
        <p:nvCxnSpPr>
          <p:cNvPr id="7" name="Straight Connector 6"/>
          <p:cNvCxnSpPr/>
          <p:nvPr/>
        </p:nvCxnSpPr>
        <p:spPr>
          <a:xfrm>
            <a:off x="990600" y="2590800"/>
            <a:ext cx="0" cy="29718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90600" y="5562600"/>
            <a:ext cx="6172200" cy="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3606" name="TextBox 9"/>
          <p:cNvSpPr txBox="1">
            <a:spLocks noChangeArrowheads="1"/>
          </p:cNvSpPr>
          <p:nvPr/>
        </p:nvSpPr>
        <p:spPr bwMode="auto">
          <a:xfrm>
            <a:off x="990600" y="5638800"/>
            <a:ext cx="6324600" cy="461962"/>
          </a:xfrm>
          <a:prstGeom prst="rect">
            <a:avLst/>
          </a:prstGeom>
          <a:noFill/>
          <a:ln w="9525">
            <a:noFill/>
            <a:miter lim="800000"/>
            <a:headEnd/>
            <a:tailEnd/>
          </a:ln>
        </p:spPr>
        <p:txBody>
          <a:bodyPr>
            <a:spAutoFit/>
          </a:bodyPr>
          <a:lstStyle/>
          <a:p>
            <a:pPr algn="ctr"/>
            <a:r>
              <a:rPr lang="en-US" sz="2400" b="1" dirty="0">
                <a:latin typeface="Calibri" pitchFamily="34" charset="0"/>
              </a:rPr>
              <a:t>Time</a:t>
            </a:r>
          </a:p>
        </p:txBody>
      </p:sp>
      <p:sp>
        <p:nvSpPr>
          <p:cNvPr id="153607" name="TextBox 10"/>
          <p:cNvSpPr txBox="1">
            <a:spLocks noChangeArrowheads="1"/>
          </p:cNvSpPr>
          <p:nvPr/>
        </p:nvSpPr>
        <p:spPr bwMode="auto">
          <a:xfrm rot="-5400000">
            <a:off x="-1064418" y="4264818"/>
            <a:ext cx="3505200" cy="461963"/>
          </a:xfrm>
          <a:prstGeom prst="rect">
            <a:avLst/>
          </a:prstGeom>
          <a:noFill/>
          <a:ln w="9525">
            <a:noFill/>
            <a:miter lim="800000"/>
            <a:headEnd/>
            <a:tailEnd/>
          </a:ln>
        </p:spPr>
        <p:txBody>
          <a:bodyPr>
            <a:spAutoFit/>
          </a:bodyPr>
          <a:lstStyle/>
          <a:p>
            <a:pPr algn="ctr"/>
            <a:r>
              <a:rPr lang="en-US" sz="2400" b="1">
                <a:latin typeface="Calibri" pitchFamily="34" charset="0"/>
              </a:rPr>
              <a:t>Atherosclerosis</a:t>
            </a:r>
          </a:p>
        </p:txBody>
      </p:sp>
      <p:sp>
        <p:nvSpPr>
          <p:cNvPr id="153608" name="TextBox 13"/>
          <p:cNvSpPr txBox="1">
            <a:spLocks noChangeArrowheads="1"/>
          </p:cNvSpPr>
          <p:nvPr/>
        </p:nvSpPr>
        <p:spPr bwMode="auto">
          <a:xfrm>
            <a:off x="1295400" y="4572000"/>
            <a:ext cx="5557838" cy="523875"/>
          </a:xfrm>
          <a:prstGeom prst="rect">
            <a:avLst/>
          </a:prstGeom>
          <a:noFill/>
          <a:ln w="9525">
            <a:noFill/>
            <a:miter lim="800000"/>
            <a:headEnd/>
            <a:tailEnd/>
          </a:ln>
        </p:spPr>
        <p:txBody>
          <a:bodyPr wrap="none">
            <a:spAutoFit/>
          </a:bodyPr>
          <a:lstStyle/>
          <a:p>
            <a:r>
              <a:rPr lang="en-US" sz="2800" b="1">
                <a:solidFill>
                  <a:srgbClr val="C00000"/>
                </a:solidFill>
                <a:latin typeface="Calibri" pitchFamily="34" charset="0"/>
              </a:rPr>
              <a:t>No one is born with atherosclerosis!</a:t>
            </a:r>
          </a:p>
        </p:txBody>
      </p:sp>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3"/>
          <p:cNvSpPr>
            <a:spLocks noGrp="1" noChangeArrowheads="1"/>
          </p:cNvSpPr>
          <p:nvPr>
            <p:ph type="body" sz="half" idx="1"/>
          </p:nvPr>
        </p:nvSpPr>
        <p:spPr>
          <a:xfrm>
            <a:off x="457200" y="2209800"/>
            <a:ext cx="5410200" cy="4953000"/>
          </a:xfrm>
        </p:spPr>
        <p:txBody>
          <a:bodyPr/>
          <a:lstStyle/>
          <a:p>
            <a:pPr>
              <a:buFont typeface="Arial" charset="0"/>
              <a:buNone/>
            </a:pPr>
            <a:endParaRPr lang="en-US" sz="2800" smtClean="0"/>
          </a:p>
          <a:p>
            <a:pPr lvl="1"/>
            <a:endParaRPr lang="en-US" sz="2400" smtClean="0"/>
          </a:p>
          <a:p>
            <a:pPr lvl="1">
              <a:buFontTx/>
              <a:buNone/>
            </a:pPr>
            <a:endParaRPr lang="en-US" sz="1200" smtClean="0"/>
          </a:p>
          <a:p>
            <a:endParaRPr lang="en-US" sz="2400" smtClean="0"/>
          </a:p>
        </p:txBody>
      </p:sp>
      <p:cxnSp>
        <p:nvCxnSpPr>
          <p:cNvPr id="7" name="Straight Connector 6"/>
          <p:cNvCxnSpPr/>
          <p:nvPr/>
        </p:nvCxnSpPr>
        <p:spPr>
          <a:xfrm>
            <a:off x="990600" y="2286000"/>
            <a:ext cx="0" cy="28956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90600" y="5181600"/>
            <a:ext cx="7010400" cy="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5654" name="TextBox 10"/>
          <p:cNvSpPr txBox="1">
            <a:spLocks noChangeArrowheads="1"/>
          </p:cNvSpPr>
          <p:nvPr/>
        </p:nvSpPr>
        <p:spPr bwMode="auto">
          <a:xfrm rot="-5400000">
            <a:off x="-912018" y="3655218"/>
            <a:ext cx="3200400" cy="461963"/>
          </a:xfrm>
          <a:prstGeom prst="rect">
            <a:avLst/>
          </a:prstGeom>
          <a:noFill/>
          <a:ln w="9525">
            <a:noFill/>
            <a:miter lim="800000"/>
            <a:headEnd/>
            <a:tailEnd/>
          </a:ln>
        </p:spPr>
        <p:txBody>
          <a:bodyPr>
            <a:spAutoFit/>
          </a:bodyPr>
          <a:lstStyle/>
          <a:p>
            <a:pPr algn="ctr"/>
            <a:r>
              <a:rPr lang="en-US" sz="2400" b="1">
                <a:latin typeface="Calibri" pitchFamily="34" charset="0"/>
              </a:rPr>
              <a:t>Atherosclerosis</a:t>
            </a:r>
          </a:p>
        </p:txBody>
      </p:sp>
      <p:sp>
        <p:nvSpPr>
          <p:cNvPr id="155655" name="TextBox 11"/>
          <p:cNvSpPr txBox="1">
            <a:spLocks noChangeArrowheads="1"/>
          </p:cNvSpPr>
          <p:nvPr/>
        </p:nvSpPr>
        <p:spPr bwMode="auto">
          <a:xfrm>
            <a:off x="1981200" y="2895600"/>
            <a:ext cx="6065838" cy="461963"/>
          </a:xfrm>
          <a:prstGeom prst="rect">
            <a:avLst/>
          </a:prstGeom>
          <a:noFill/>
          <a:ln w="9525">
            <a:noFill/>
            <a:miter lim="800000"/>
            <a:headEnd/>
            <a:tailEnd/>
          </a:ln>
        </p:spPr>
        <p:txBody>
          <a:bodyPr wrap="none">
            <a:spAutoFit/>
          </a:bodyPr>
          <a:lstStyle/>
          <a:p>
            <a:r>
              <a:rPr lang="en-US" sz="2400" b="1">
                <a:solidFill>
                  <a:srgbClr val="C00000"/>
                </a:solidFill>
                <a:latin typeface="Calibri" pitchFamily="34" charset="0"/>
              </a:rPr>
              <a:t>There is a gradual, silent build up over time…. </a:t>
            </a:r>
          </a:p>
        </p:txBody>
      </p:sp>
      <p:graphicFrame>
        <p:nvGraphicFramePr>
          <p:cNvPr id="16" name="Table 15"/>
          <p:cNvGraphicFramePr>
            <a:graphicFrameLocks noGrp="1"/>
          </p:cNvGraphicFramePr>
          <p:nvPr>
            <p:extLst>
              <p:ext uri="{D42A27DB-BD31-4B8C-83A1-F6EECF244321}">
                <p14:modId xmlns:p14="http://schemas.microsoft.com/office/powerpoint/2010/main" val="2535977486"/>
              </p:ext>
            </p:extLst>
          </p:nvPr>
        </p:nvGraphicFramePr>
        <p:xfrm>
          <a:off x="1066800" y="5334000"/>
          <a:ext cx="7010400" cy="396240"/>
        </p:xfrm>
        <a:graphic>
          <a:graphicData uri="http://schemas.openxmlformats.org/drawingml/2006/table">
            <a:tbl>
              <a:tblPr firstRow="1" bandRow="1">
                <a:tableStyleId>{5C22544A-7EE6-4342-B048-85BDC9FD1C3A}</a:tableStyleId>
              </a:tblPr>
              <a:tblGrid>
                <a:gridCol w="1295400"/>
                <a:gridCol w="762000"/>
                <a:gridCol w="1676400"/>
                <a:gridCol w="2221454"/>
                <a:gridCol w="1055146"/>
              </a:tblGrid>
              <a:tr h="218440">
                <a:tc>
                  <a:txBody>
                    <a:bodyPr/>
                    <a:lstStyle/>
                    <a:p>
                      <a:pPr algn="ctr"/>
                      <a:r>
                        <a:rPr lang="en-US" sz="2000" dirty="0" smtClean="0"/>
                        <a:t>Childhood</a:t>
                      </a:r>
                      <a:endParaRPr lang="en-US" sz="2000" dirty="0"/>
                    </a:p>
                  </a:txBody>
                  <a:tcPr>
                    <a:solidFill>
                      <a:schemeClr val="tx1">
                        <a:lumMod val="95000"/>
                        <a:lumOff val="5000"/>
                      </a:schemeClr>
                    </a:solidFill>
                  </a:tcPr>
                </a:tc>
                <a:tc>
                  <a:txBody>
                    <a:bodyPr/>
                    <a:lstStyle/>
                    <a:p>
                      <a:pPr algn="ctr"/>
                      <a:r>
                        <a:rPr lang="en-US" sz="2000" dirty="0" smtClean="0"/>
                        <a:t>Teen</a:t>
                      </a:r>
                      <a:endParaRPr lang="en-US" sz="2000" dirty="0"/>
                    </a:p>
                  </a:txBody>
                  <a:tcPr>
                    <a:solidFill>
                      <a:schemeClr val="tx1">
                        <a:lumMod val="95000"/>
                        <a:lumOff val="5000"/>
                      </a:schemeClr>
                    </a:solidFill>
                  </a:tcPr>
                </a:tc>
                <a:tc>
                  <a:txBody>
                    <a:bodyPr/>
                    <a:lstStyle/>
                    <a:p>
                      <a:pPr algn="ctr"/>
                      <a:r>
                        <a:rPr lang="en-US" sz="2000" dirty="0" smtClean="0"/>
                        <a:t>Young  adult</a:t>
                      </a:r>
                      <a:endParaRPr lang="en-US" sz="2000" dirty="0"/>
                    </a:p>
                  </a:txBody>
                  <a:tcPr>
                    <a:solidFill>
                      <a:schemeClr val="tx1">
                        <a:lumMod val="95000"/>
                        <a:lumOff val="5000"/>
                      </a:schemeClr>
                    </a:solidFill>
                  </a:tcPr>
                </a:tc>
                <a:tc>
                  <a:txBody>
                    <a:bodyPr/>
                    <a:lstStyle/>
                    <a:p>
                      <a:pPr algn="ctr"/>
                      <a:r>
                        <a:rPr lang="en-US" sz="2000" dirty="0" smtClean="0"/>
                        <a:t>Middle age</a:t>
                      </a:r>
                      <a:endParaRPr lang="en-US" sz="2000" dirty="0"/>
                    </a:p>
                  </a:txBody>
                  <a:tcPr>
                    <a:solidFill>
                      <a:schemeClr val="tx1">
                        <a:lumMod val="95000"/>
                        <a:lumOff val="5000"/>
                      </a:schemeClr>
                    </a:solidFill>
                  </a:tcPr>
                </a:tc>
                <a:tc>
                  <a:txBody>
                    <a:bodyPr/>
                    <a:lstStyle/>
                    <a:p>
                      <a:pPr algn="ctr"/>
                      <a:r>
                        <a:rPr lang="en-US" sz="2000" dirty="0" smtClean="0"/>
                        <a:t>Elderly</a:t>
                      </a:r>
                      <a:endParaRPr lang="en-US" sz="2000" dirty="0"/>
                    </a:p>
                  </a:txBody>
                  <a:tcPr>
                    <a:solidFill>
                      <a:schemeClr val="tx1">
                        <a:lumMod val="95000"/>
                        <a:lumOff val="5000"/>
                      </a:schemeClr>
                    </a:solidFill>
                  </a:tcPr>
                </a:tc>
              </a:tr>
            </a:tbl>
          </a:graphicData>
        </a:graphic>
      </p:graphicFrame>
      <p:sp>
        <p:nvSpPr>
          <p:cNvPr id="22" name="Right Arrow 21"/>
          <p:cNvSpPr/>
          <p:nvPr/>
        </p:nvSpPr>
        <p:spPr>
          <a:xfrm>
            <a:off x="1066800" y="5791200"/>
            <a:ext cx="6858000" cy="838200"/>
          </a:xfrm>
          <a:prstGeom prst="rightArrow">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Time</a:t>
            </a:r>
          </a:p>
        </p:txBody>
      </p:sp>
      <p:cxnSp>
        <p:nvCxnSpPr>
          <p:cNvPr id="33" name="Straight Connector 32"/>
          <p:cNvCxnSpPr/>
          <p:nvPr/>
        </p:nvCxnSpPr>
        <p:spPr>
          <a:xfrm flipV="1">
            <a:off x="1066800" y="4841875"/>
            <a:ext cx="2514600" cy="26352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Freeform 34"/>
          <p:cNvSpPr/>
          <p:nvPr/>
        </p:nvSpPr>
        <p:spPr>
          <a:xfrm>
            <a:off x="3581400" y="3582987"/>
            <a:ext cx="2352675" cy="1258888"/>
          </a:xfrm>
          <a:custGeom>
            <a:avLst/>
            <a:gdLst>
              <a:gd name="connsiteX0" fmla="*/ 0 w 2353456"/>
              <a:gd name="connsiteY0" fmla="*/ 1259173 h 1259173"/>
              <a:gd name="connsiteX1" fmla="*/ 1274164 w 2353456"/>
              <a:gd name="connsiteY1" fmla="*/ 854439 h 1259173"/>
              <a:gd name="connsiteX2" fmla="*/ 1993692 w 2353456"/>
              <a:gd name="connsiteY2" fmla="*/ 329783 h 1259173"/>
              <a:gd name="connsiteX3" fmla="*/ 1993692 w 2353456"/>
              <a:gd name="connsiteY3" fmla="*/ 329783 h 1259173"/>
              <a:gd name="connsiteX4" fmla="*/ 2353456 w 2353456"/>
              <a:gd name="connsiteY4" fmla="*/ 0 h 1259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456" h="1259173">
                <a:moveTo>
                  <a:pt x="0" y="1259173"/>
                </a:moveTo>
                <a:cubicBezTo>
                  <a:pt x="470941" y="1134255"/>
                  <a:pt x="941882" y="1009337"/>
                  <a:pt x="1274164" y="854439"/>
                </a:cubicBezTo>
                <a:cubicBezTo>
                  <a:pt x="1606446" y="699541"/>
                  <a:pt x="1993692" y="329783"/>
                  <a:pt x="1993692" y="329783"/>
                </a:cubicBezTo>
                <a:lnTo>
                  <a:pt x="1993692" y="329783"/>
                </a:lnTo>
                <a:lnTo>
                  <a:pt x="2353456" y="0"/>
                </a:lnTo>
              </a:path>
            </a:pathLst>
          </a:custGeom>
          <a:ln w="3810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18</a:t>
            </a:fld>
            <a:endParaRPr lang="en-US"/>
          </a:p>
        </p:txBody>
      </p:sp>
      <p:sp>
        <p:nvSpPr>
          <p:cNvPr id="17" name="Rectangle 2"/>
          <p:cNvSpPr txBox="1">
            <a:spLocks noChangeArrowheads="1"/>
          </p:cNvSpPr>
          <p:nvPr/>
        </p:nvSpPr>
        <p:spPr bwMode="auto">
          <a:xfrm>
            <a:off x="457200" y="609600"/>
            <a:ext cx="8229600" cy="12192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fontAlgn="auto">
              <a:spcAft>
                <a:spcPts val="0"/>
              </a:spcAft>
              <a:defRPr/>
            </a:pPr>
            <a:r>
              <a:rPr lang="en-US" b="1" dirty="0" smtClean="0">
                <a:effectLst>
                  <a:outerShdw blurRad="38100" dist="38100" dir="2700000" algn="tl">
                    <a:srgbClr val="C0C0C0"/>
                  </a:outerShdw>
                </a:effectLst>
              </a:rPr>
              <a:t>Why should we be concerned about CVD in children with SLE?</a:t>
            </a:r>
            <a:endParaRPr lang="en-US" b="1" dirty="0">
              <a:effectLst>
                <a:outerShdw blurRad="38100" dist="38100" dir="2700000" algn="tl">
                  <a:srgbClr val="C0C0C0"/>
                </a:outerShdw>
              </a:effectLst>
            </a:endParaRPr>
          </a:p>
        </p:txBody>
      </p:sp>
      <p:sp>
        <p:nvSpPr>
          <p:cNvPr id="18" name="Line 4"/>
          <p:cNvSpPr>
            <a:spLocks noChangeShapeType="1"/>
          </p:cNvSpPr>
          <p:nvPr/>
        </p:nvSpPr>
        <p:spPr bwMode="auto">
          <a:xfrm>
            <a:off x="381000" y="1981200"/>
            <a:ext cx="6705600" cy="0"/>
          </a:xfrm>
          <a:prstGeom prst="line">
            <a:avLst/>
          </a:prstGeom>
          <a:noFill/>
          <a:ln w="76200">
            <a:solidFill>
              <a:srgbClr val="CC0000"/>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609600" y="609600"/>
            <a:ext cx="8229600" cy="1143000"/>
          </a:xfrm>
        </p:spPr>
        <p:txBody>
          <a:bodyPr rtlCol="0">
            <a:normAutofit fontScale="90000"/>
          </a:bodyPr>
          <a:lstStyle/>
          <a:p>
            <a:pPr algn="l" fontAlgn="auto">
              <a:spcAft>
                <a:spcPts val="0"/>
              </a:spcAft>
              <a:defRPr/>
            </a:pPr>
            <a:r>
              <a:rPr lang="en-US" b="1" dirty="0" smtClean="0">
                <a:effectLst>
                  <a:outerShdw blurRad="38100" dist="38100" dir="2700000" algn="tl">
                    <a:srgbClr val="C0C0C0"/>
                  </a:outerShdw>
                </a:effectLst>
              </a:rPr>
              <a:t>Why should we be concerned about CVD in children with SLE?</a:t>
            </a:r>
            <a:endParaRPr lang="en-US" b="1" dirty="0">
              <a:effectLst>
                <a:outerShdw blurRad="38100" dist="38100" dir="2700000" algn="tl">
                  <a:srgbClr val="C0C0C0"/>
                </a:outerShdw>
              </a:effectLst>
            </a:endParaRPr>
          </a:p>
        </p:txBody>
      </p:sp>
      <p:sp>
        <p:nvSpPr>
          <p:cNvPr id="157698" name="Rectangle 3"/>
          <p:cNvSpPr>
            <a:spLocks noGrp="1" noChangeArrowheads="1"/>
          </p:cNvSpPr>
          <p:nvPr>
            <p:ph type="body" sz="half" idx="1"/>
          </p:nvPr>
        </p:nvSpPr>
        <p:spPr>
          <a:xfrm>
            <a:off x="457200" y="2209800"/>
            <a:ext cx="5410200" cy="4953000"/>
          </a:xfrm>
        </p:spPr>
        <p:txBody>
          <a:bodyPr/>
          <a:lstStyle/>
          <a:p>
            <a:pPr>
              <a:buFont typeface="Arial" charset="0"/>
              <a:buNone/>
            </a:pPr>
            <a:endParaRPr lang="en-US" sz="2800" smtClean="0"/>
          </a:p>
          <a:p>
            <a:pPr lvl="1"/>
            <a:endParaRPr lang="en-US" sz="2400" smtClean="0"/>
          </a:p>
          <a:p>
            <a:pPr lvl="1">
              <a:buFontTx/>
              <a:buNone/>
            </a:pPr>
            <a:endParaRPr lang="en-US" sz="1200" smtClean="0"/>
          </a:p>
          <a:p>
            <a:endParaRPr lang="en-US" sz="2400" smtClean="0"/>
          </a:p>
        </p:txBody>
      </p:sp>
      <p:sp>
        <p:nvSpPr>
          <p:cNvPr id="157699" name="Line 4"/>
          <p:cNvSpPr>
            <a:spLocks noChangeShapeType="1"/>
          </p:cNvSpPr>
          <p:nvPr/>
        </p:nvSpPr>
        <p:spPr bwMode="auto">
          <a:xfrm>
            <a:off x="381000" y="1905000"/>
            <a:ext cx="6705600" cy="0"/>
          </a:xfrm>
          <a:prstGeom prst="line">
            <a:avLst/>
          </a:prstGeom>
          <a:noFill/>
          <a:ln w="76200">
            <a:solidFill>
              <a:srgbClr val="CC0000"/>
            </a:solidFill>
            <a:round/>
            <a:headEnd/>
            <a:tailEnd/>
          </a:ln>
        </p:spPr>
        <p:txBody>
          <a:bodyPr/>
          <a:lstStyle/>
          <a:p>
            <a:endParaRPr lang="en-US"/>
          </a:p>
        </p:txBody>
      </p:sp>
      <p:cxnSp>
        <p:nvCxnSpPr>
          <p:cNvPr id="7" name="Straight Connector 6"/>
          <p:cNvCxnSpPr/>
          <p:nvPr/>
        </p:nvCxnSpPr>
        <p:spPr>
          <a:xfrm>
            <a:off x="990600" y="2286000"/>
            <a:ext cx="0" cy="28956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90600" y="5181600"/>
            <a:ext cx="7010400" cy="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7702" name="TextBox 10"/>
          <p:cNvSpPr txBox="1">
            <a:spLocks noChangeArrowheads="1"/>
          </p:cNvSpPr>
          <p:nvPr/>
        </p:nvSpPr>
        <p:spPr bwMode="auto">
          <a:xfrm rot="-5400000">
            <a:off x="-912018" y="3655218"/>
            <a:ext cx="3200400" cy="461963"/>
          </a:xfrm>
          <a:prstGeom prst="rect">
            <a:avLst/>
          </a:prstGeom>
          <a:noFill/>
          <a:ln w="9525">
            <a:noFill/>
            <a:miter lim="800000"/>
            <a:headEnd/>
            <a:tailEnd/>
          </a:ln>
        </p:spPr>
        <p:txBody>
          <a:bodyPr>
            <a:spAutoFit/>
          </a:bodyPr>
          <a:lstStyle/>
          <a:p>
            <a:pPr algn="ctr"/>
            <a:r>
              <a:rPr lang="en-US" sz="2400" b="1">
                <a:latin typeface="Calibri" pitchFamily="34" charset="0"/>
              </a:rPr>
              <a:t>Atherosclerosis</a:t>
            </a:r>
          </a:p>
        </p:txBody>
      </p:sp>
      <p:graphicFrame>
        <p:nvGraphicFramePr>
          <p:cNvPr id="16" name="Table 15"/>
          <p:cNvGraphicFramePr>
            <a:graphicFrameLocks noGrp="1"/>
          </p:cNvGraphicFramePr>
          <p:nvPr>
            <p:extLst>
              <p:ext uri="{D42A27DB-BD31-4B8C-83A1-F6EECF244321}">
                <p14:modId xmlns:p14="http://schemas.microsoft.com/office/powerpoint/2010/main" val="1282858421"/>
              </p:ext>
            </p:extLst>
          </p:nvPr>
        </p:nvGraphicFramePr>
        <p:xfrm>
          <a:off x="1066800" y="5334000"/>
          <a:ext cx="7010400" cy="396240"/>
        </p:xfrm>
        <a:graphic>
          <a:graphicData uri="http://schemas.openxmlformats.org/drawingml/2006/table">
            <a:tbl>
              <a:tblPr firstRow="1" bandRow="1">
                <a:tableStyleId>{5C22544A-7EE6-4342-B048-85BDC9FD1C3A}</a:tableStyleId>
              </a:tblPr>
              <a:tblGrid>
                <a:gridCol w="1295400"/>
                <a:gridCol w="762000"/>
                <a:gridCol w="1676400"/>
                <a:gridCol w="2221454"/>
                <a:gridCol w="1055146"/>
              </a:tblGrid>
              <a:tr h="218440">
                <a:tc>
                  <a:txBody>
                    <a:bodyPr/>
                    <a:lstStyle/>
                    <a:p>
                      <a:pPr algn="ctr"/>
                      <a:r>
                        <a:rPr lang="en-US" sz="2000" dirty="0" smtClean="0"/>
                        <a:t>Childhood</a:t>
                      </a:r>
                      <a:endParaRPr lang="en-US" sz="2000" dirty="0"/>
                    </a:p>
                  </a:txBody>
                  <a:tcPr>
                    <a:solidFill>
                      <a:schemeClr val="tx1">
                        <a:lumMod val="95000"/>
                        <a:lumOff val="5000"/>
                      </a:schemeClr>
                    </a:solidFill>
                  </a:tcPr>
                </a:tc>
                <a:tc>
                  <a:txBody>
                    <a:bodyPr/>
                    <a:lstStyle/>
                    <a:p>
                      <a:pPr algn="ctr"/>
                      <a:r>
                        <a:rPr lang="en-US" sz="2000" dirty="0" smtClean="0"/>
                        <a:t>Teen</a:t>
                      </a:r>
                      <a:endParaRPr lang="en-US" sz="2000" dirty="0"/>
                    </a:p>
                  </a:txBody>
                  <a:tcPr>
                    <a:solidFill>
                      <a:schemeClr val="tx1">
                        <a:lumMod val="95000"/>
                        <a:lumOff val="5000"/>
                      </a:schemeClr>
                    </a:solidFill>
                  </a:tcPr>
                </a:tc>
                <a:tc>
                  <a:txBody>
                    <a:bodyPr/>
                    <a:lstStyle/>
                    <a:p>
                      <a:pPr algn="ctr"/>
                      <a:r>
                        <a:rPr lang="en-US" sz="2000" dirty="0" smtClean="0"/>
                        <a:t>Young  adult</a:t>
                      </a:r>
                      <a:endParaRPr lang="en-US" sz="2000" dirty="0"/>
                    </a:p>
                  </a:txBody>
                  <a:tcPr>
                    <a:solidFill>
                      <a:schemeClr val="tx1">
                        <a:lumMod val="95000"/>
                        <a:lumOff val="5000"/>
                      </a:schemeClr>
                    </a:solidFill>
                  </a:tcPr>
                </a:tc>
                <a:tc>
                  <a:txBody>
                    <a:bodyPr/>
                    <a:lstStyle/>
                    <a:p>
                      <a:pPr algn="ctr"/>
                      <a:r>
                        <a:rPr lang="en-US" sz="2000" dirty="0" smtClean="0"/>
                        <a:t>Middle age</a:t>
                      </a:r>
                      <a:endParaRPr lang="en-US" sz="2000" dirty="0"/>
                    </a:p>
                  </a:txBody>
                  <a:tcPr>
                    <a:solidFill>
                      <a:schemeClr val="tx1">
                        <a:lumMod val="95000"/>
                        <a:lumOff val="5000"/>
                      </a:schemeClr>
                    </a:solidFill>
                  </a:tcPr>
                </a:tc>
                <a:tc>
                  <a:txBody>
                    <a:bodyPr/>
                    <a:lstStyle/>
                    <a:p>
                      <a:pPr algn="ctr"/>
                      <a:r>
                        <a:rPr lang="en-US" sz="2000" dirty="0" smtClean="0"/>
                        <a:t>Elderly</a:t>
                      </a:r>
                      <a:endParaRPr lang="en-US" sz="2000" dirty="0"/>
                    </a:p>
                  </a:txBody>
                  <a:tcPr>
                    <a:solidFill>
                      <a:schemeClr val="tx1">
                        <a:lumMod val="95000"/>
                        <a:lumOff val="5000"/>
                      </a:schemeClr>
                    </a:solidFill>
                  </a:tcPr>
                </a:tc>
              </a:tr>
            </a:tbl>
          </a:graphicData>
        </a:graphic>
      </p:graphicFrame>
      <p:sp>
        <p:nvSpPr>
          <p:cNvPr id="22" name="Right Arrow 21"/>
          <p:cNvSpPr/>
          <p:nvPr/>
        </p:nvSpPr>
        <p:spPr>
          <a:xfrm>
            <a:off x="1066800" y="5791200"/>
            <a:ext cx="6858000" cy="838200"/>
          </a:xfrm>
          <a:prstGeom prst="rightArrow">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Time</a:t>
            </a:r>
          </a:p>
        </p:txBody>
      </p:sp>
      <p:cxnSp>
        <p:nvCxnSpPr>
          <p:cNvPr id="33" name="Straight Connector 32"/>
          <p:cNvCxnSpPr>
            <a:endCxn id="35" idx="0"/>
          </p:cNvCxnSpPr>
          <p:nvPr/>
        </p:nvCxnSpPr>
        <p:spPr>
          <a:xfrm flipV="1">
            <a:off x="1066800" y="4840288"/>
            <a:ext cx="2514600" cy="26511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3" name="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3028950"/>
            <a:ext cx="1295400" cy="1162050"/>
          </a:xfrm>
          <a:prstGeom prst="rect">
            <a:avLst/>
          </a:prstGeom>
        </p:spPr>
      </p:pic>
      <p:sp>
        <p:nvSpPr>
          <p:cNvPr id="35" name="Freeform 34"/>
          <p:cNvSpPr/>
          <p:nvPr/>
        </p:nvSpPr>
        <p:spPr>
          <a:xfrm>
            <a:off x="3581400" y="3581400"/>
            <a:ext cx="2352675" cy="1258888"/>
          </a:xfrm>
          <a:custGeom>
            <a:avLst/>
            <a:gdLst>
              <a:gd name="connsiteX0" fmla="*/ 0 w 2353456"/>
              <a:gd name="connsiteY0" fmla="*/ 1259173 h 1259173"/>
              <a:gd name="connsiteX1" fmla="*/ 1274164 w 2353456"/>
              <a:gd name="connsiteY1" fmla="*/ 854439 h 1259173"/>
              <a:gd name="connsiteX2" fmla="*/ 1993692 w 2353456"/>
              <a:gd name="connsiteY2" fmla="*/ 329783 h 1259173"/>
              <a:gd name="connsiteX3" fmla="*/ 1993692 w 2353456"/>
              <a:gd name="connsiteY3" fmla="*/ 329783 h 1259173"/>
              <a:gd name="connsiteX4" fmla="*/ 2353456 w 2353456"/>
              <a:gd name="connsiteY4" fmla="*/ 0 h 1259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456" h="1259173">
                <a:moveTo>
                  <a:pt x="0" y="1259173"/>
                </a:moveTo>
                <a:cubicBezTo>
                  <a:pt x="470941" y="1134255"/>
                  <a:pt x="941882" y="1009337"/>
                  <a:pt x="1274164" y="854439"/>
                </a:cubicBezTo>
                <a:cubicBezTo>
                  <a:pt x="1606446" y="699541"/>
                  <a:pt x="1993692" y="329783"/>
                  <a:pt x="1993692" y="329783"/>
                </a:cubicBezTo>
                <a:lnTo>
                  <a:pt x="1993692" y="329783"/>
                </a:lnTo>
                <a:lnTo>
                  <a:pt x="2353456" y="0"/>
                </a:ln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7722" name="TextBox 16"/>
          <p:cNvSpPr txBox="1">
            <a:spLocks noChangeArrowheads="1"/>
          </p:cNvSpPr>
          <p:nvPr/>
        </p:nvSpPr>
        <p:spPr bwMode="auto">
          <a:xfrm>
            <a:off x="4772025" y="2362200"/>
            <a:ext cx="2198688" cy="708025"/>
          </a:xfrm>
          <a:prstGeom prst="rect">
            <a:avLst/>
          </a:prstGeom>
          <a:noFill/>
          <a:ln w="9525">
            <a:noFill/>
            <a:miter lim="800000"/>
            <a:headEnd/>
            <a:tailEnd/>
          </a:ln>
        </p:spPr>
        <p:txBody>
          <a:bodyPr wrap="none">
            <a:spAutoFit/>
          </a:bodyPr>
          <a:lstStyle/>
          <a:p>
            <a:pPr algn="ctr"/>
            <a:r>
              <a:rPr lang="en-US" sz="2000" b="1" dirty="0">
                <a:solidFill>
                  <a:srgbClr val="FF0000"/>
                </a:solidFill>
                <a:latin typeface="Calibri" pitchFamily="34" charset="0"/>
              </a:rPr>
              <a:t>Acute event occurs</a:t>
            </a:r>
          </a:p>
          <a:p>
            <a:pPr algn="ctr"/>
            <a:r>
              <a:rPr lang="en-US" sz="2000" b="1" dirty="0">
                <a:solidFill>
                  <a:srgbClr val="FF0000"/>
                </a:solidFill>
                <a:latin typeface="Calibri" pitchFamily="34" charset="0"/>
              </a:rPr>
              <a:t>(MI, Stroke)</a:t>
            </a:r>
          </a:p>
        </p:txBody>
      </p:sp>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lgn="l" fontAlgn="auto">
              <a:spcAft>
                <a:spcPts val="0"/>
              </a:spcAft>
              <a:defRPr/>
            </a:pPr>
            <a:r>
              <a:rPr lang="en-US" b="1" dirty="0" smtClean="0">
                <a:effectLst>
                  <a:outerShdw blurRad="38100" dist="38100" dir="2700000" algn="tl">
                    <a:srgbClr val="000000">
                      <a:alpha val="43137"/>
                    </a:srgbClr>
                  </a:outerShdw>
                </a:effectLst>
              </a:rPr>
              <a:t>Disclosures</a:t>
            </a:r>
            <a:endParaRPr lang="en-US" b="1" dirty="0">
              <a:effectLst>
                <a:outerShdw blurRad="38100" dist="38100" dir="2700000" algn="tl">
                  <a:srgbClr val="000000">
                    <a:alpha val="43137"/>
                  </a:srgbClr>
                </a:outerShdw>
              </a:effectLst>
            </a:endParaRPr>
          </a:p>
        </p:txBody>
      </p:sp>
      <p:sp>
        <p:nvSpPr>
          <p:cNvPr id="17410" name="TextBox 2"/>
          <p:cNvSpPr txBox="1">
            <a:spLocks noChangeArrowheads="1"/>
          </p:cNvSpPr>
          <p:nvPr/>
        </p:nvSpPr>
        <p:spPr bwMode="auto">
          <a:xfrm>
            <a:off x="685800" y="1752600"/>
            <a:ext cx="4892108" cy="1569660"/>
          </a:xfrm>
          <a:prstGeom prst="rect">
            <a:avLst/>
          </a:prstGeom>
          <a:noFill/>
          <a:ln w="9525">
            <a:noFill/>
            <a:miter lim="800000"/>
            <a:headEnd/>
            <a:tailEnd/>
          </a:ln>
        </p:spPr>
        <p:txBody>
          <a:bodyPr wrap="none">
            <a:spAutoFit/>
          </a:bodyPr>
          <a:lstStyle/>
          <a:p>
            <a:pPr>
              <a:buFont typeface="Arial" charset="0"/>
              <a:buChar char="•"/>
            </a:pPr>
            <a:r>
              <a:rPr lang="en-US" sz="3200" dirty="0">
                <a:latin typeface="Calibri" pitchFamily="34" charset="0"/>
              </a:rPr>
              <a:t>  </a:t>
            </a:r>
            <a:r>
              <a:rPr lang="en-US" sz="3200" dirty="0" smtClean="0">
                <a:latin typeface="Calibri" pitchFamily="34" charset="0"/>
              </a:rPr>
              <a:t>Pfizer provided study drug</a:t>
            </a:r>
            <a:endParaRPr lang="en-US" sz="3200" dirty="0">
              <a:latin typeface="Calibri" pitchFamily="34" charset="0"/>
            </a:endParaRPr>
          </a:p>
          <a:p>
            <a:pPr>
              <a:buFont typeface="Arial" charset="0"/>
              <a:buChar char="•"/>
            </a:pPr>
            <a:r>
              <a:rPr lang="en-US" sz="3200" dirty="0">
                <a:latin typeface="Calibri" pitchFamily="34" charset="0"/>
              </a:rPr>
              <a:t>  </a:t>
            </a:r>
            <a:r>
              <a:rPr lang="en-US" sz="3200" dirty="0" smtClean="0">
                <a:latin typeface="Calibri" pitchFamily="34" charset="0"/>
              </a:rPr>
              <a:t>GSK consulting</a:t>
            </a:r>
          </a:p>
          <a:p>
            <a:pPr>
              <a:buFont typeface="Arial" charset="0"/>
              <a:buChar char="•"/>
            </a:pPr>
            <a:r>
              <a:rPr lang="en-US" sz="3200" dirty="0">
                <a:latin typeface="Calibri" pitchFamily="34" charset="0"/>
              </a:rPr>
              <a:t> </a:t>
            </a:r>
            <a:r>
              <a:rPr lang="en-US" sz="3200" dirty="0" smtClean="0">
                <a:latin typeface="Calibri" pitchFamily="34" charset="0"/>
              </a:rPr>
              <a:t> UCB consulting</a:t>
            </a:r>
            <a:endParaRPr lang="en-US" sz="3200" dirty="0">
              <a:latin typeface="Calibri" pitchFamily="34" charset="0"/>
            </a:endParaRPr>
          </a:p>
        </p:txBody>
      </p:sp>
      <p:sp>
        <p:nvSpPr>
          <p:cNvPr id="17411" name="Line 4"/>
          <p:cNvSpPr>
            <a:spLocks noChangeShapeType="1"/>
          </p:cNvSpPr>
          <p:nvPr/>
        </p:nvSpPr>
        <p:spPr bwMode="auto">
          <a:xfrm>
            <a:off x="381000" y="1371600"/>
            <a:ext cx="6705600" cy="0"/>
          </a:xfrm>
          <a:prstGeom prst="line">
            <a:avLst/>
          </a:prstGeom>
          <a:noFill/>
          <a:ln w="76200">
            <a:solidFill>
              <a:srgbClr val="CC0000"/>
            </a:solidFill>
            <a:round/>
            <a:headEnd/>
            <a:tailEnd/>
          </a:ln>
        </p:spPr>
        <p:txBody>
          <a:bodyPr/>
          <a:lstStyle/>
          <a:p>
            <a:endParaRPr lang="en-US"/>
          </a:p>
        </p:txBody>
      </p:sp>
      <p:sp>
        <p:nvSpPr>
          <p:cNvPr id="3" name="Slide Number Placeholder 2"/>
          <p:cNvSpPr>
            <a:spLocks noGrp="1"/>
          </p:cNvSpPr>
          <p:nvPr>
            <p:ph type="sldNum" sz="quarter" idx="12"/>
          </p:nvPr>
        </p:nvSpPr>
        <p:spPr/>
        <p:txBody>
          <a:bodyPr/>
          <a:lstStyle/>
          <a:p>
            <a:pPr>
              <a:defRPr/>
            </a:pPr>
            <a:fld id="{11175046-DC76-4DAA-B819-813ECD430A05}"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2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3257550"/>
            <a:ext cx="1295400" cy="1162050"/>
          </a:xfrm>
          <a:prstGeom prst="rect">
            <a:avLst/>
          </a:prstGeom>
        </p:spPr>
      </p:pic>
      <p:sp>
        <p:nvSpPr>
          <p:cNvPr id="634882" name="Rectangle 2"/>
          <p:cNvSpPr>
            <a:spLocks noGrp="1" noChangeArrowheads="1"/>
          </p:cNvSpPr>
          <p:nvPr>
            <p:ph type="title"/>
          </p:nvPr>
        </p:nvSpPr>
        <p:spPr>
          <a:xfrm>
            <a:off x="533400" y="457200"/>
            <a:ext cx="8229600" cy="1143000"/>
          </a:xfrm>
        </p:spPr>
        <p:txBody>
          <a:bodyPr rtlCol="0">
            <a:normAutofit fontScale="90000"/>
          </a:bodyPr>
          <a:lstStyle/>
          <a:p>
            <a:pPr algn="l" fontAlgn="auto">
              <a:spcAft>
                <a:spcPts val="0"/>
              </a:spcAft>
              <a:defRPr/>
            </a:pPr>
            <a:r>
              <a:rPr lang="en-US" b="1" dirty="0" smtClean="0">
                <a:effectLst>
                  <a:outerShdw blurRad="38100" dist="38100" dir="2700000" algn="tl">
                    <a:srgbClr val="C0C0C0"/>
                  </a:outerShdw>
                </a:effectLst>
              </a:rPr>
              <a:t>Why should we be concerned about CVD in children with SLE?</a:t>
            </a:r>
            <a:endParaRPr lang="en-US" b="1" dirty="0">
              <a:effectLst>
                <a:outerShdw blurRad="38100" dist="38100" dir="2700000" algn="tl">
                  <a:srgbClr val="C0C0C0"/>
                </a:outerShdw>
              </a:effectLst>
            </a:endParaRPr>
          </a:p>
        </p:txBody>
      </p:sp>
      <p:sp>
        <p:nvSpPr>
          <p:cNvPr id="159746" name="Rectangle 3"/>
          <p:cNvSpPr>
            <a:spLocks noGrp="1" noChangeArrowheads="1"/>
          </p:cNvSpPr>
          <p:nvPr>
            <p:ph type="body" sz="half" idx="1"/>
          </p:nvPr>
        </p:nvSpPr>
        <p:spPr>
          <a:xfrm>
            <a:off x="457200" y="2209800"/>
            <a:ext cx="5410200" cy="4953000"/>
          </a:xfrm>
        </p:spPr>
        <p:txBody>
          <a:bodyPr/>
          <a:lstStyle/>
          <a:p>
            <a:pPr>
              <a:buFont typeface="Arial" charset="0"/>
              <a:buNone/>
            </a:pPr>
            <a:endParaRPr lang="en-US" sz="2800" dirty="0" smtClean="0"/>
          </a:p>
          <a:p>
            <a:pPr lvl="1"/>
            <a:endParaRPr lang="en-US" sz="2400" dirty="0" smtClean="0"/>
          </a:p>
          <a:p>
            <a:pPr lvl="1">
              <a:buFontTx/>
              <a:buNone/>
            </a:pPr>
            <a:endParaRPr lang="en-US" sz="1200" dirty="0" smtClean="0"/>
          </a:p>
          <a:p>
            <a:endParaRPr lang="en-US" sz="2400" dirty="0" smtClean="0"/>
          </a:p>
        </p:txBody>
      </p:sp>
      <p:sp>
        <p:nvSpPr>
          <p:cNvPr id="159747" name="Line 4"/>
          <p:cNvSpPr>
            <a:spLocks noChangeShapeType="1"/>
          </p:cNvSpPr>
          <p:nvPr/>
        </p:nvSpPr>
        <p:spPr bwMode="auto">
          <a:xfrm>
            <a:off x="381000" y="1752600"/>
            <a:ext cx="6705600" cy="0"/>
          </a:xfrm>
          <a:prstGeom prst="line">
            <a:avLst/>
          </a:prstGeom>
          <a:noFill/>
          <a:ln w="76200">
            <a:solidFill>
              <a:srgbClr val="CC0000"/>
            </a:solidFill>
            <a:round/>
            <a:headEnd/>
            <a:tailEnd/>
          </a:ln>
        </p:spPr>
        <p:txBody>
          <a:bodyPr/>
          <a:lstStyle/>
          <a:p>
            <a:endParaRPr lang="en-US"/>
          </a:p>
        </p:txBody>
      </p:sp>
      <p:cxnSp>
        <p:nvCxnSpPr>
          <p:cNvPr id="7" name="Straight Connector 6"/>
          <p:cNvCxnSpPr/>
          <p:nvPr/>
        </p:nvCxnSpPr>
        <p:spPr>
          <a:xfrm rot="5400000">
            <a:off x="-609600" y="3733801"/>
            <a:ext cx="32004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90600" y="5334001"/>
            <a:ext cx="7010400" cy="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9750" name="TextBox 10"/>
          <p:cNvSpPr txBox="1">
            <a:spLocks noChangeArrowheads="1"/>
          </p:cNvSpPr>
          <p:nvPr/>
        </p:nvSpPr>
        <p:spPr bwMode="auto">
          <a:xfrm rot="-5400000">
            <a:off x="-912018" y="3502819"/>
            <a:ext cx="3200400" cy="461963"/>
          </a:xfrm>
          <a:prstGeom prst="rect">
            <a:avLst/>
          </a:prstGeom>
          <a:noFill/>
          <a:ln w="9525">
            <a:noFill/>
            <a:miter lim="800000"/>
            <a:headEnd/>
            <a:tailEnd/>
          </a:ln>
        </p:spPr>
        <p:txBody>
          <a:bodyPr>
            <a:spAutoFit/>
          </a:bodyPr>
          <a:lstStyle/>
          <a:p>
            <a:pPr algn="ctr"/>
            <a:r>
              <a:rPr lang="en-US" sz="2400" b="1">
                <a:latin typeface="Calibri" pitchFamily="34" charset="0"/>
              </a:rPr>
              <a:t>Atherosclerosis</a:t>
            </a:r>
          </a:p>
        </p:txBody>
      </p:sp>
      <p:sp>
        <p:nvSpPr>
          <p:cNvPr id="159751" name="TextBox 14"/>
          <p:cNvSpPr txBox="1">
            <a:spLocks noChangeArrowheads="1"/>
          </p:cNvSpPr>
          <p:nvPr/>
        </p:nvSpPr>
        <p:spPr bwMode="auto">
          <a:xfrm>
            <a:off x="4343400" y="4800601"/>
            <a:ext cx="304800" cy="381000"/>
          </a:xfrm>
          <a:prstGeom prst="rect">
            <a:avLst/>
          </a:prstGeom>
          <a:solidFill>
            <a:schemeClr val="bg1"/>
          </a:solidFill>
          <a:ln w="9525">
            <a:noFill/>
            <a:miter lim="800000"/>
            <a:headEnd/>
            <a:tailEnd/>
          </a:ln>
        </p:spPr>
        <p:txBody>
          <a:bodyPr>
            <a:spAutoFit/>
          </a:bodyPr>
          <a:lstStyle/>
          <a:p>
            <a:endParaRPr lang="en-US">
              <a:latin typeface="Calibri" pitchFamily="34" charset="0"/>
            </a:endParaRPr>
          </a:p>
        </p:txBody>
      </p:sp>
      <p:graphicFrame>
        <p:nvGraphicFramePr>
          <p:cNvPr id="16" name="Table 15"/>
          <p:cNvGraphicFramePr>
            <a:graphicFrameLocks noGrp="1"/>
          </p:cNvGraphicFramePr>
          <p:nvPr>
            <p:extLst>
              <p:ext uri="{D42A27DB-BD31-4B8C-83A1-F6EECF244321}">
                <p14:modId xmlns:p14="http://schemas.microsoft.com/office/powerpoint/2010/main" val="1622505496"/>
              </p:ext>
            </p:extLst>
          </p:nvPr>
        </p:nvGraphicFramePr>
        <p:xfrm>
          <a:off x="1066800" y="5410201"/>
          <a:ext cx="7010400" cy="396240"/>
        </p:xfrm>
        <a:graphic>
          <a:graphicData uri="http://schemas.openxmlformats.org/drawingml/2006/table">
            <a:tbl>
              <a:tblPr firstRow="1" bandRow="1">
                <a:tableStyleId>{5C22544A-7EE6-4342-B048-85BDC9FD1C3A}</a:tableStyleId>
              </a:tblPr>
              <a:tblGrid>
                <a:gridCol w="1295400"/>
                <a:gridCol w="762000"/>
                <a:gridCol w="1676400"/>
                <a:gridCol w="2221454"/>
                <a:gridCol w="1055146"/>
              </a:tblGrid>
              <a:tr h="218440">
                <a:tc>
                  <a:txBody>
                    <a:bodyPr/>
                    <a:lstStyle/>
                    <a:p>
                      <a:pPr algn="ctr"/>
                      <a:r>
                        <a:rPr lang="en-US" sz="2000" dirty="0" smtClean="0"/>
                        <a:t>Childhood</a:t>
                      </a:r>
                      <a:endParaRPr lang="en-US" sz="2000" dirty="0"/>
                    </a:p>
                  </a:txBody>
                  <a:tcPr>
                    <a:solidFill>
                      <a:schemeClr val="tx1">
                        <a:lumMod val="95000"/>
                        <a:lumOff val="5000"/>
                      </a:schemeClr>
                    </a:solidFill>
                  </a:tcPr>
                </a:tc>
                <a:tc>
                  <a:txBody>
                    <a:bodyPr/>
                    <a:lstStyle/>
                    <a:p>
                      <a:pPr algn="ctr"/>
                      <a:r>
                        <a:rPr lang="en-US" sz="2000" dirty="0" smtClean="0"/>
                        <a:t>Teen</a:t>
                      </a:r>
                      <a:endParaRPr lang="en-US" sz="2000" dirty="0"/>
                    </a:p>
                  </a:txBody>
                  <a:tcPr>
                    <a:solidFill>
                      <a:schemeClr val="tx1">
                        <a:lumMod val="95000"/>
                        <a:lumOff val="5000"/>
                      </a:schemeClr>
                    </a:solidFill>
                  </a:tcPr>
                </a:tc>
                <a:tc>
                  <a:txBody>
                    <a:bodyPr/>
                    <a:lstStyle/>
                    <a:p>
                      <a:pPr algn="ctr"/>
                      <a:r>
                        <a:rPr lang="en-US" sz="2000" dirty="0" smtClean="0"/>
                        <a:t>Young  adult</a:t>
                      </a:r>
                      <a:endParaRPr lang="en-US" sz="2000" dirty="0"/>
                    </a:p>
                  </a:txBody>
                  <a:tcPr>
                    <a:solidFill>
                      <a:schemeClr val="tx1">
                        <a:lumMod val="95000"/>
                        <a:lumOff val="5000"/>
                      </a:schemeClr>
                    </a:solidFill>
                  </a:tcPr>
                </a:tc>
                <a:tc>
                  <a:txBody>
                    <a:bodyPr/>
                    <a:lstStyle/>
                    <a:p>
                      <a:pPr algn="ctr"/>
                      <a:r>
                        <a:rPr lang="en-US" sz="2000" dirty="0" smtClean="0"/>
                        <a:t>Middle age</a:t>
                      </a:r>
                      <a:endParaRPr lang="en-US" sz="2000" dirty="0"/>
                    </a:p>
                  </a:txBody>
                  <a:tcPr>
                    <a:solidFill>
                      <a:schemeClr val="tx1">
                        <a:lumMod val="95000"/>
                        <a:lumOff val="5000"/>
                      </a:schemeClr>
                    </a:solidFill>
                  </a:tcPr>
                </a:tc>
                <a:tc>
                  <a:txBody>
                    <a:bodyPr/>
                    <a:lstStyle/>
                    <a:p>
                      <a:pPr algn="ctr"/>
                      <a:r>
                        <a:rPr lang="en-US" sz="2000" dirty="0" smtClean="0"/>
                        <a:t>Elderly</a:t>
                      </a:r>
                      <a:endParaRPr lang="en-US" sz="2000" dirty="0"/>
                    </a:p>
                  </a:txBody>
                  <a:tcPr>
                    <a:solidFill>
                      <a:schemeClr val="tx1">
                        <a:lumMod val="95000"/>
                        <a:lumOff val="5000"/>
                      </a:schemeClr>
                    </a:solidFill>
                  </a:tcPr>
                </a:tc>
              </a:tr>
            </a:tbl>
          </a:graphicData>
        </a:graphic>
      </p:graphicFrame>
      <p:sp>
        <p:nvSpPr>
          <p:cNvPr id="22" name="Right Arrow 21"/>
          <p:cNvSpPr/>
          <p:nvPr/>
        </p:nvSpPr>
        <p:spPr>
          <a:xfrm>
            <a:off x="1066800" y="5867400"/>
            <a:ext cx="6858000" cy="838200"/>
          </a:xfrm>
          <a:prstGeom prst="rightArrow">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Time</a:t>
            </a:r>
          </a:p>
        </p:txBody>
      </p:sp>
      <p:cxnSp>
        <p:nvCxnSpPr>
          <p:cNvPr id="33" name="Straight Connector 32"/>
          <p:cNvCxnSpPr>
            <a:endCxn id="35" idx="0"/>
          </p:cNvCxnSpPr>
          <p:nvPr/>
        </p:nvCxnSpPr>
        <p:spPr>
          <a:xfrm flipV="1">
            <a:off x="1066800" y="5068889"/>
            <a:ext cx="2514600" cy="26511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Freeform 34"/>
          <p:cNvSpPr/>
          <p:nvPr/>
        </p:nvSpPr>
        <p:spPr>
          <a:xfrm>
            <a:off x="3581400" y="3810001"/>
            <a:ext cx="2352675" cy="1258888"/>
          </a:xfrm>
          <a:custGeom>
            <a:avLst/>
            <a:gdLst>
              <a:gd name="connsiteX0" fmla="*/ 0 w 2353456"/>
              <a:gd name="connsiteY0" fmla="*/ 1259173 h 1259173"/>
              <a:gd name="connsiteX1" fmla="*/ 1274164 w 2353456"/>
              <a:gd name="connsiteY1" fmla="*/ 854439 h 1259173"/>
              <a:gd name="connsiteX2" fmla="*/ 1993692 w 2353456"/>
              <a:gd name="connsiteY2" fmla="*/ 329783 h 1259173"/>
              <a:gd name="connsiteX3" fmla="*/ 1993692 w 2353456"/>
              <a:gd name="connsiteY3" fmla="*/ 329783 h 1259173"/>
              <a:gd name="connsiteX4" fmla="*/ 2353456 w 2353456"/>
              <a:gd name="connsiteY4" fmla="*/ 0 h 1259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456" h="1259173">
                <a:moveTo>
                  <a:pt x="0" y="1259173"/>
                </a:moveTo>
                <a:cubicBezTo>
                  <a:pt x="470941" y="1134255"/>
                  <a:pt x="941882" y="1009337"/>
                  <a:pt x="1274164" y="854439"/>
                </a:cubicBezTo>
                <a:cubicBezTo>
                  <a:pt x="1606446" y="699541"/>
                  <a:pt x="1993692" y="329783"/>
                  <a:pt x="1993692" y="329783"/>
                </a:cubicBezTo>
                <a:lnTo>
                  <a:pt x="1993692" y="329783"/>
                </a:lnTo>
                <a:lnTo>
                  <a:pt x="2353456" y="0"/>
                </a:ln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9770" name="TextBox 16"/>
          <p:cNvSpPr txBox="1">
            <a:spLocks noChangeArrowheads="1"/>
          </p:cNvSpPr>
          <p:nvPr/>
        </p:nvSpPr>
        <p:spPr bwMode="auto">
          <a:xfrm>
            <a:off x="4772025" y="2590801"/>
            <a:ext cx="2198688" cy="708025"/>
          </a:xfrm>
          <a:prstGeom prst="rect">
            <a:avLst/>
          </a:prstGeom>
          <a:noFill/>
          <a:ln w="9525">
            <a:noFill/>
            <a:miter lim="800000"/>
            <a:headEnd/>
            <a:tailEnd/>
          </a:ln>
        </p:spPr>
        <p:txBody>
          <a:bodyPr wrap="none">
            <a:spAutoFit/>
          </a:bodyPr>
          <a:lstStyle/>
          <a:p>
            <a:pPr algn="ctr"/>
            <a:r>
              <a:rPr lang="en-US" sz="2000" b="1" dirty="0">
                <a:solidFill>
                  <a:srgbClr val="FF0000"/>
                </a:solidFill>
                <a:latin typeface="Calibri" pitchFamily="34" charset="0"/>
              </a:rPr>
              <a:t>Acute event occurs</a:t>
            </a:r>
          </a:p>
          <a:p>
            <a:pPr algn="ctr"/>
            <a:r>
              <a:rPr lang="en-US" sz="2000" b="1" dirty="0">
                <a:solidFill>
                  <a:srgbClr val="FF0000"/>
                </a:solidFill>
                <a:latin typeface="Calibri" pitchFamily="34" charset="0"/>
              </a:rPr>
              <a:t>(MI, Stroke)</a:t>
            </a:r>
          </a:p>
        </p:txBody>
      </p:sp>
      <p:cxnSp>
        <p:nvCxnSpPr>
          <p:cNvPr id="20" name="Straight Connector 19"/>
          <p:cNvCxnSpPr/>
          <p:nvPr/>
        </p:nvCxnSpPr>
        <p:spPr>
          <a:xfrm rot="5400000" flipH="1" flipV="1">
            <a:off x="5943600" y="2133600"/>
            <a:ext cx="1676400" cy="167640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5943600" y="2971801"/>
            <a:ext cx="1981200" cy="76200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943600" y="3581401"/>
            <a:ext cx="1981200" cy="22860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943600" y="3886201"/>
            <a:ext cx="2057400" cy="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715000" y="4191001"/>
            <a:ext cx="3200400" cy="830263"/>
          </a:xfrm>
          <a:prstGeom prst="rect">
            <a:avLst/>
          </a:prstGeom>
          <a:solidFill>
            <a:schemeClr val="bg1"/>
          </a:solidFill>
          <a:ln>
            <a:solidFill>
              <a:schemeClr val="tx1"/>
            </a:solidFill>
          </a:ln>
        </p:spPr>
        <p:txBody>
          <a:bodyPr>
            <a:spAutoFit/>
          </a:bodyPr>
          <a:lstStyle/>
          <a:p>
            <a:pPr fontAlgn="auto">
              <a:spcBef>
                <a:spcPts val="0"/>
              </a:spcBef>
              <a:spcAft>
                <a:spcPts val="0"/>
              </a:spcAft>
              <a:defRPr/>
            </a:pPr>
            <a:r>
              <a:rPr lang="en-US" sz="2400" b="1" dirty="0">
                <a:solidFill>
                  <a:schemeClr val="tx2">
                    <a:lumMod val="75000"/>
                  </a:schemeClr>
                </a:solidFill>
                <a:latin typeface="+mn-lt"/>
              </a:rPr>
              <a:t>Secondary Prevention: </a:t>
            </a:r>
          </a:p>
          <a:p>
            <a:pPr fontAlgn="auto">
              <a:spcBef>
                <a:spcPts val="0"/>
              </a:spcBef>
              <a:spcAft>
                <a:spcPts val="0"/>
              </a:spcAft>
              <a:defRPr/>
            </a:pPr>
            <a:r>
              <a:rPr lang="en-US" sz="2400" b="1" dirty="0">
                <a:solidFill>
                  <a:schemeClr val="tx2">
                    <a:lumMod val="75000"/>
                  </a:schemeClr>
                </a:solidFill>
                <a:latin typeface="+mn-lt"/>
              </a:rPr>
              <a:t>Delay Progression</a:t>
            </a:r>
          </a:p>
        </p:txBody>
      </p:sp>
      <p:cxnSp>
        <p:nvCxnSpPr>
          <p:cNvPr id="40" name="Straight Connector 39"/>
          <p:cNvCxnSpPr>
            <a:stCxn id="35" idx="4"/>
          </p:cNvCxnSpPr>
          <p:nvPr/>
        </p:nvCxnSpPr>
        <p:spPr>
          <a:xfrm>
            <a:off x="5934075" y="3810001"/>
            <a:ext cx="1990725" cy="381000"/>
          </a:xfrm>
          <a:prstGeom prst="line">
            <a:avLst/>
          </a:prstGeom>
          <a:ln>
            <a:solidFill>
              <a:schemeClr val="accent2"/>
            </a:solidFill>
            <a:prstDash val="lgDash"/>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able 20"/>
          <p:cNvGraphicFramePr>
            <a:graphicFrameLocks noGrp="1"/>
          </p:cNvGraphicFramePr>
          <p:nvPr>
            <p:extLst>
              <p:ext uri="{D42A27DB-BD31-4B8C-83A1-F6EECF244321}">
                <p14:modId xmlns:p14="http://schemas.microsoft.com/office/powerpoint/2010/main" val="878034319"/>
              </p:ext>
            </p:extLst>
          </p:nvPr>
        </p:nvGraphicFramePr>
        <p:xfrm>
          <a:off x="1066800" y="2133601"/>
          <a:ext cx="6934200" cy="3124200"/>
        </p:xfrm>
        <a:graphic>
          <a:graphicData uri="http://schemas.openxmlformats.org/drawingml/2006/table">
            <a:tbl>
              <a:tblPr firstRow="1" bandRow="1">
                <a:tableStyleId>{5C22544A-7EE6-4342-B048-85BDC9FD1C3A}</a:tableStyleId>
              </a:tblPr>
              <a:tblGrid>
                <a:gridCol w="2385961"/>
                <a:gridCol w="2415786"/>
                <a:gridCol w="2132453"/>
              </a:tblGrid>
              <a:tr h="3124200">
                <a:tc>
                  <a:txBody>
                    <a:bodyPr/>
                    <a:lstStyle/>
                    <a:p>
                      <a:endParaRPr lang="en-US" dirty="0"/>
                    </a:p>
                  </a:txBody>
                  <a:tcPr>
                    <a:solidFill>
                      <a:srgbClr val="92D050"/>
                    </a:solidFill>
                  </a:tcPr>
                </a:tc>
                <a:tc>
                  <a:txBody>
                    <a:bodyPr/>
                    <a:lstStyle/>
                    <a:p>
                      <a:endParaRPr lang="en-US" dirty="0"/>
                    </a:p>
                  </a:txBody>
                  <a:tcPr>
                    <a:solidFill>
                      <a:srgbClr val="FFFF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a:txBody>
                  <a:tcPr>
                    <a:solidFill>
                      <a:srgbClr val="FF9900"/>
                    </a:solidFill>
                  </a:tcPr>
                </a:tc>
              </a:tr>
            </a:tbl>
          </a:graphicData>
        </a:graphic>
      </p:graphicFrame>
      <p:sp>
        <p:nvSpPr>
          <p:cNvPr id="634882" name="Rectangle 2"/>
          <p:cNvSpPr>
            <a:spLocks noGrp="1" noChangeArrowheads="1"/>
          </p:cNvSpPr>
          <p:nvPr>
            <p:ph type="title"/>
          </p:nvPr>
        </p:nvSpPr>
        <p:spPr>
          <a:xfrm>
            <a:off x="609600" y="457200"/>
            <a:ext cx="8229600" cy="1143000"/>
          </a:xfrm>
        </p:spPr>
        <p:txBody>
          <a:bodyPr rtlCol="0">
            <a:normAutofit fontScale="90000"/>
          </a:bodyPr>
          <a:lstStyle/>
          <a:p>
            <a:pPr algn="l" fontAlgn="auto">
              <a:spcAft>
                <a:spcPts val="0"/>
              </a:spcAft>
              <a:defRPr/>
            </a:pPr>
            <a:r>
              <a:rPr lang="en-US" b="1" dirty="0" smtClean="0">
                <a:effectLst>
                  <a:outerShdw blurRad="38100" dist="38100" dir="2700000" algn="tl">
                    <a:srgbClr val="C0C0C0"/>
                  </a:outerShdw>
                </a:effectLst>
              </a:rPr>
              <a:t>Why should we be concerned about children with SLE?</a:t>
            </a:r>
            <a:endParaRPr lang="en-US" b="1" dirty="0">
              <a:effectLst>
                <a:outerShdw blurRad="38100" dist="38100" dir="2700000" algn="tl">
                  <a:srgbClr val="C0C0C0"/>
                </a:outerShdw>
              </a:effectLst>
            </a:endParaRPr>
          </a:p>
        </p:txBody>
      </p:sp>
      <p:sp>
        <p:nvSpPr>
          <p:cNvPr id="161804" name="Rectangle 3"/>
          <p:cNvSpPr>
            <a:spLocks noGrp="1" noChangeArrowheads="1"/>
          </p:cNvSpPr>
          <p:nvPr>
            <p:ph type="body" sz="half" idx="1"/>
          </p:nvPr>
        </p:nvSpPr>
        <p:spPr>
          <a:xfrm>
            <a:off x="457200" y="2209800"/>
            <a:ext cx="5410200" cy="4953000"/>
          </a:xfrm>
        </p:spPr>
        <p:txBody>
          <a:bodyPr/>
          <a:lstStyle/>
          <a:p>
            <a:pPr>
              <a:buFont typeface="Arial" charset="0"/>
              <a:buNone/>
            </a:pPr>
            <a:endParaRPr lang="en-US" sz="2800" smtClean="0"/>
          </a:p>
          <a:p>
            <a:pPr lvl="1"/>
            <a:endParaRPr lang="en-US" sz="2400" smtClean="0"/>
          </a:p>
          <a:p>
            <a:pPr lvl="1">
              <a:buFontTx/>
              <a:buNone/>
            </a:pPr>
            <a:endParaRPr lang="en-US" sz="1200" smtClean="0"/>
          </a:p>
        </p:txBody>
      </p:sp>
      <p:sp>
        <p:nvSpPr>
          <p:cNvPr id="161805" name="Line 4"/>
          <p:cNvSpPr>
            <a:spLocks noChangeShapeType="1"/>
          </p:cNvSpPr>
          <p:nvPr/>
        </p:nvSpPr>
        <p:spPr bwMode="auto">
          <a:xfrm>
            <a:off x="381000" y="1752600"/>
            <a:ext cx="6705600" cy="0"/>
          </a:xfrm>
          <a:prstGeom prst="line">
            <a:avLst/>
          </a:prstGeom>
          <a:noFill/>
          <a:ln w="76200">
            <a:solidFill>
              <a:srgbClr val="CC0000"/>
            </a:solidFill>
            <a:round/>
            <a:headEnd/>
            <a:tailEnd/>
          </a:ln>
        </p:spPr>
        <p:txBody>
          <a:bodyPr/>
          <a:lstStyle/>
          <a:p>
            <a:endParaRPr lang="en-US"/>
          </a:p>
        </p:txBody>
      </p:sp>
      <p:cxnSp>
        <p:nvCxnSpPr>
          <p:cNvPr id="7" name="Straight Connector 6"/>
          <p:cNvCxnSpPr/>
          <p:nvPr/>
        </p:nvCxnSpPr>
        <p:spPr>
          <a:xfrm rot="5400000">
            <a:off x="-609600" y="3657601"/>
            <a:ext cx="32004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90600" y="5257801"/>
            <a:ext cx="7010400" cy="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1808" name="TextBox 10"/>
          <p:cNvSpPr txBox="1">
            <a:spLocks noChangeArrowheads="1"/>
          </p:cNvSpPr>
          <p:nvPr/>
        </p:nvSpPr>
        <p:spPr bwMode="auto">
          <a:xfrm rot="-5400000">
            <a:off x="-835818" y="3426619"/>
            <a:ext cx="3200400" cy="461963"/>
          </a:xfrm>
          <a:prstGeom prst="rect">
            <a:avLst/>
          </a:prstGeom>
          <a:noFill/>
          <a:ln w="9525">
            <a:noFill/>
            <a:miter lim="800000"/>
            <a:headEnd/>
            <a:tailEnd/>
          </a:ln>
        </p:spPr>
        <p:txBody>
          <a:bodyPr>
            <a:spAutoFit/>
          </a:bodyPr>
          <a:lstStyle/>
          <a:p>
            <a:pPr algn="ctr"/>
            <a:r>
              <a:rPr lang="en-US" sz="2400" b="1">
                <a:latin typeface="Calibri" pitchFamily="34" charset="0"/>
              </a:rPr>
              <a:t>Atherosclerosis</a:t>
            </a:r>
          </a:p>
        </p:txBody>
      </p:sp>
      <p:graphicFrame>
        <p:nvGraphicFramePr>
          <p:cNvPr id="16" name="Table 15"/>
          <p:cNvGraphicFramePr>
            <a:graphicFrameLocks noGrp="1"/>
          </p:cNvGraphicFramePr>
          <p:nvPr>
            <p:extLst>
              <p:ext uri="{D42A27DB-BD31-4B8C-83A1-F6EECF244321}">
                <p14:modId xmlns:p14="http://schemas.microsoft.com/office/powerpoint/2010/main" val="495065918"/>
              </p:ext>
            </p:extLst>
          </p:nvPr>
        </p:nvGraphicFramePr>
        <p:xfrm>
          <a:off x="1066800" y="5334001"/>
          <a:ext cx="7010400" cy="396240"/>
        </p:xfrm>
        <a:graphic>
          <a:graphicData uri="http://schemas.openxmlformats.org/drawingml/2006/table">
            <a:tbl>
              <a:tblPr firstRow="1" bandRow="1">
                <a:tableStyleId>{5C22544A-7EE6-4342-B048-85BDC9FD1C3A}</a:tableStyleId>
              </a:tblPr>
              <a:tblGrid>
                <a:gridCol w="1295400"/>
                <a:gridCol w="762000"/>
                <a:gridCol w="1676400"/>
                <a:gridCol w="2221454"/>
                <a:gridCol w="1055146"/>
              </a:tblGrid>
              <a:tr h="218440">
                <a:tc>
                  <a:txBody>
                    <a:bodyPr/>
                    <a:lstStyle/>
                    <a:p>
                      <a:pPr algn="ctr"/>
                      <a:r>
                        <a:rPr lang="en-US" sz="2000" dirty="0" smtClean="0"/>
                        <a:t>Childhood</a:t>
                      </a:r>
                      <a:endParaRPr lang="en-US" sz="2000" dirty="0"/>
                    </a:p>
                  </a:txBody>
                  <a:tcPr>
                    <a:solidFill>
                      <a:schemeClr val="tx1">
                        <a:lumMod val="95000"/>
                        <a:lumOff val="5000"/>
                      </a:schemeClr>
                    </a:solidFill>
                  </a:tcPr>
                </a:tc>
                <a:tc>
                  <a:txBody>
                    <a:bodyPr/>
                    <a:lstStyle/>
                    <a:p>
                      <a:pPr algn="ctr"/>
                      <a:r>
                        <a:rPr lang="en-US" sz="2000" dirty="0" smtClean="0"/>
                        <a:t>Teen</a:t>
                      </a:r>
                      <a:endParaRPr lang="en-US" sz="2000" dirty="0"/>
                    </a:p>
                  </a:txBody>
                  <a:tcPr>
                    <a:solidFill>
                      <a:schemeClr val="tx1">
                        <a:lumMod val="95000"/>
                        <a:lumOff val="5000"/>
                      </a:schemeClr>
                    </a:solidFill>
                  </a:tcPr>
                </a:tc>
                <a:tc>
                  <a:txBody>
                    <a:bodyPr/>
                    <a:lstStyle/>
                    <a:p>
                      <a:pPr algn="ctr"/>
                      <a:r>
                        <a:rPr lang="en-US" sz="2000" dirty="0" smtClean="0"/>
                        <a:t>Young  adult</a:t>
                      </a:r>
                      <a:endParaRPr lang="en-US" sz="2000" dirty="0"/>
                    </a:p>
                  </a:txBody>
                  <a:tcPr>
                    <a:solidFill>
                      <a:schemeClr val="tx1">
                        <a:lumMod val="95000"/>
                        <a:lumOff val="5000"/>
                      </a:schemeClr>
                    </a:solidFill>
                  </a:tcPr>
                </a:tc>
                <a:tc>
                  <a:txBody>
                    <a:bodyPr/>
                    <a:lstStyle/>
                    <a:p>
                      <a:pPr algn="ctr"/>
                      <a:r>
                        <a:rPr lang="en-US" sz="2000" dirty="0" smtClean="0"/>
                        <a:t>Middle age</a:t>
                      </a:r>
                      <a:endParaRPr lang="en-US" sz="2000" dirty="0"/>
                    </a:p>
                  </a:txBody>
                  <a:tcPr>
                    <a:solidFill>
                      <a:schemeClr val="tx1">
                        <a:lumMod val="95000"/>
                        <a:lumOff val="5000"/>
                      </a:schemeClr>
                    </a:solidFill>
                  </a:tcPr>
                </a:tc>
                <a:tc>
                  <a:txBody>
                    <a:bodyPr/>
                    <a:lstStyle/>
                    <a:p>
                      <a:pPr algn="ctr"/>
                      <a:r>
                        <a:rPr lang="en-US" sz="2000" dirty="0" smtClean="0"/>
                        <a:t>Elderly</a:t>
                      </a:r>
                      <a:endParaRPr lang="en-US" sz="2000" dirty="0"/>
                    </a:p>
                  </a:txBody>
                  <a:tcPr>
                    <a:solidFill>
                      <a:schemeClr val="tx1">
                        <a:lumMod val="95000"/>
                        <a:lumOff val="5000"/>
                      </a:schemeClr>
                    </a:solidFill>
                  </a:tcPr>
                </a:tc>
              </a:tr>
            </a:tbl>
          </a:graphicData>
        </a:graphic>
      </p:graphicFrame>
      <p:sp>
        <p:nvSpPr>
          <p:cNvPr id="22" name="Right Arrow 21"/>
          <p:cNvSpPr/>
          <p:nvPr/>
        </p:nvSpPr>
        <p:spPr>
          <a:xfrm>
            <a:off x="1066800" y="5791201"/>
            <a:ext cx="6858000" cy="838200"/>
          </a:xfrm>
          <a:prstGeom prst="rightArrow">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Time</a:t>
            </a:r>
          </a:p>
        </p:txBody>
      </p:sp>
      <p:cxnSp>
        <p:nvCxnSpPr>
          <p:cNvPr id="33" name="Straight Connector 32"/>
          <p:cNvCxnSpPr/>
          <p:nvPr/>
        </p:nvCxnSpPr>
        <p:spPr>
          <a:xfrm flipV="1">
            <a:off x="1066800" y="4992689"/>
            <a:ext cx="2514600" cy="26511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61832" name="TextBox 22"/>
          <p:cNvSpPr txBox="1">
            <a:spLocks noChangeArrowheads="1"/>
          </p:cNvSpPr>
          <p:nvPr/>
        </p:nvSpPr>
        <p:spPr bwMode="auto">
          <a:xfrm>
            <a:off x="1066800" y="2209801"/>
            <a:ext cx="2438400" cy="1200150"/>
          </a:xfrm>
          <a:prstGeom prst="rect">
            <a:avLst/>
          </a:prstGeom>
          <a:noFill/>
          <a:ln w="9525">
            <a:noFill/>
            <a:miter lim="800000"/>
            <a:headEnd/>
            <a:tailEnd/>
          </a:ln>
        </p:spPr>
        <p:txBody>
          <a:bodyPr>
            <a:spAutoFit/>
          </a:bodyPr>
          <a:lstStyle/>
          <a:p>
            <a:pPr algn="ctr"/>
            <a:r>
              <a:rPr lang="en-US" sz="2400" b="1">
                <a:latin typeface="Calibri" pitchFamily="34" charset="0"/>
              </a:rPr>
              <a:t>Pediatrician/</a:t>
            </a:r>
          </a:p>
          <a:p>
            <a:pPr algn="ctr"/>
            <a:r>
              <a:rPr lang="en-US" sz="2400" b="1">
                <a:latin typeface="Calibri" pitchFamily="34" charset="0"/>
              </a:rPr>
              <a:t>Pediatric Rheumatologist</a:t>
            </a:r>
          </a:p>
        </p:txBody>
      </p:sp>
      <p:sp>
        <p:nvSpPr>
          <p:cNvPr id="161833" name="TextBox 25"/>
          <p:cNvSpPr txBox="1">
            <a:spLocks noChangeArrowheads="1"/>
          </p:cNvSpPr>
          <p:nvPr/>
        </p:nvSpPr>
        <p:spPr bwMode="auto">
          <a:xfrm>
            <a:off x="3505200" y="2209801"/>
            <a:ext cx="2514600" cy="1200150"/>
          </a:xfrm>
          <a:prstGeom prst="rect">
            <a:avLst/>
          </a:prstGeom>
          <a:noFill/>
          <a:ln w="9525">
            <a:noFill/>
            <a:miter lim="800000"/>
            <a:headEnd/>
            <a:tailEnd/>
          </a:ln>
        </p:spPr>
        <p:txBody>
          <a:bodyPr>
            <a:spAutoFit/>
          </a:bodyPr>
          <a:lstStyle/>
          <a:p>
            <a:pPr algn="ctr"/>
            <a:r>
              <a:rPr lang="en-US" sz="2400" b="1">
                <a:latin typeface="Calibri" pitchFamily="34" charset="0"/>
              </a:rPr>
              <a:t>Adult Primary Care  Provider/ Rheumatologist</a:t>
            </a:r>
          </a:p>
        </p:txBody>
      </p:sp>
      <p:sp>
        <p:nvSpPr>
          <p:cNvPr id="161834" name="TextBox 26"/>
          <p:cNvSpPr txBox="1">
            <a:spLocks noChangeArrowheads="1"/>
          </p:cNvSpPr>
          <p:nvPr/>
        </p:nvSpPr>
        <p:spPr bwMode="auto">
          <a:xfrm>
            <a:off x="5943600" y="2209801"/>
            <a:ext cx="2057400" cy="461963"/>
          </a:xfrm>
          <a:prstGeom prst="rect">
            <a:avLst/>
          </a:prstGeom>
          <a:noFill/>
          <a:ln w="9525">
            <a:noFill/>
            <a:miter lim="800000"/>
            <a:headEnd/>
            <a:tailEnd/>
          </a:ln>
        </p:spPr>
        <p:txBody>
          <a:bodyPr>
            <a:spAutoFit/>
          </a:bodyPr>
          <a:lstStyle/>
          <a:p>
            <a:pPr algn="ctr"/>
            <a:r>
              <a:rPr lang="en-US" sz="2400" b="1">
                <a:latin typeface="Calibri" pitchFamily="34" charset="0"/>
              </a:rPr>
              <a:t>Cardiologist</a:t>
            </a:r>
          </a:p>
        </p:txBody>
      </p:sp>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21</a:t>
            </a:fld>
            <a:endParaRPr lang="en-US"/>
          </a:p>
        </p:txBody>
      </p:sp>
      <p:pic>
        <p:nvPicPr>
          <p:cNvPr id="23" name="2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0070" y="3276601"/>
            <a:ext cx="743260" cy="666748"/>
          </a:xfrm>
          <a:prstGeom prst="rect">
            <a:avLst/>
          </a:prstGeom>
        </p:spPr>
      </p:pic>
      <p:sp>
        <p:nvSpPr>
          <p:cNvPr id="24" name="Freeform 34"/>
          <p:cNvSpPr/>
          <p:nvPr/>
        </p:nvSpPr>
        <p:spPr>
          <a:xfrm>
            <a:off x="3581400" y="3733801"/>
            <a:ext cx="2352675" cy="1258888"/>
          </a:xfrm>
          <a:custGeom>
            <a:avLst/>
            <a:gdLst>
              <a:gd name="connsiteX0" fmla="*/ 0 w 2353456"/>
              <a:gd name="connsiteY0" fmla="*/ 1259173 h 1259173"/>
              <a:gd name="connsiteX1" fmla="*/ 1274164 w 2353456"/>
              <a:gd name="connsiteY1" fmla="*/ 854439 h 1259173"/>
              <a:gd name="connsiteX2" fmla="*/ 1993692 w 2353456"/>
              <a:gd name="connsiteY2" fmla="*/ 329783 h 1259173"/>
              <a:gd name="connsiteX3" fmla="*/ 1993692 w 2353456"/>
              <a:gd name="connsiteY3" fmla="*/ 329783 h 1259173"/>
              <a:gd name="connsiteX4" fmla="*/ 2353456 w 2353456"/>
              <a:gd name="connsiteY4" fmla="*/ 0 h 1259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456" h="1259173">
                <a:moveTo>
                  <a:pt x="0" y="1259173"/>
                </a:moveTo>
                <a:cubicBezTo>
                  <a:pt x="470941" y="1134255"/>
                  <a:pt x="941882" y="1009337"/>
                  <a:pt x="1274164" y="854439"/>
                </a:cubicBezTo>
                <a:cubicBezTo>
                  <a:pt x="1606446" y="699541"/>
                  <a:pt x="1993692" y="329783"/>
                  <a:pt x="1993692" y="329783"/>
                </a:cubicBezTo>
                <a:lnTo>
                  <a:pt x="1993692" y="329783"/>
                </a:lnTo>
                <a:lnTo>
                  <a:pt x="2353456" y="0"/>
                </a:ln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cxnSp>
        <p:nvCxnSpPr>
          <p:cNvPr id="26" name="Straight Connector 19"/>
          <p:cNvCxnSpPr/>
          <p:nvPr/>
        </p:nvCxnSpPr>
        <p:spPr>
          <a:xfrm flipV="1">
            <a:off x="5943600" y="2209801"/>
            <a:ext cx="1600200" cy="152400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7" name="Straight Connector 24"/>
          <p:cNvCxnSpPr/>
          <p:nvPr/>
        </p:nvCxnSpPr>
        <p:spPr>
          <a:xfrm flipV="1">
            <a:off x="5943600" y="2895601"/>
            <a:ext cx="1981200" cy="76200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8" name="Straight Connector 28"/>
          <p:cNvCxnSpPr/>
          <p:nvPr/>
        </p:nvCxnSpPr>
        <p:spPr>
          <a:xfrm flipV="1">
            <a:off x="5943600" y="3505201"/>
            <a:ext cx="1981200" cy="22860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33"/>
          <p:cNvCxnSpPr/>
          <p:nvPr/>
        </p:nvCxnSpPr>
        <p:spPr>
          <a:xfrm>
            <a:off x="5943600" y="3810001"/>
            <a:ext cx="2057400" cy="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31" name="Straight Connector 39"/>
          <p:cNvCxnSpPr>
            <a:stCxn id="24" idx="4"/>
          </p:cNvCxnSpPr>
          <p:nvPr/>
        </p:nvCxnSpPr>
        <p:spPr>
          <a:xfrm>
            <a:off x="5934075" y="3733801"/>
            <a:ext cx="1990725" cy="381000"/>
          </a:xfrm>
          <a:prstGeom prst="line">
            <a:avLst/>
          </a:prstGeom>
          <a:ln>
            <a:solidFill>
              <a:schemeClr val="accent2"/>
            </a:solidFill>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able 20"/>
          <p:cNvGraphicFramePr>
            <a:graphicFrameLocks noGrp="1"/>
          </p:cNvGraphicFramePr>
          <p:nvPr>
            <p:extLst>
              <p:ext uri="{D42A27DB-BD31-4B8C-83A1-F6EECF244321}">
                <p14:modId xmlns:p14="http://schemas.microsoft.com/office/powerpoint/2010/main" val="3526617776"/>
              </p:ext>
            </p:extLst>
          </p:nvPr>
        </p:nvGraphicFramePr>
        <p:xfrm>
          <a:off x="1066800" y="2133601"/>
          <a:ext cx="6934200" cy="3124200"/>
        </p:xfrm>
        <a:graphic>
          <a:graphicData uri="http://schemas.openxmlformats.org/drawingml/2006/table">
            <a:tbl>
              <a:tblPr firstRow="1" bandRow="1">
                <a:tableStyleId>{5C22544A-7EE6-4342-B048-85BDC9FD1C3A}</a:tableStyleId>
              </a:tblPr>
              <a:tblGrid>
                <a:gridCol w="2385961"/>
                <a:gridCol w="2415786"/>
                <a:gridCol w="2132453"/>
              </a:tblGrid>
              <a:tr h="3124200">
                <a:tc>
                  <a:txBody>
                    <a:bodyPr/>
                    <a:lstStyle/>
                    <a:p>
                      <a:endParaRPr lang="en-US" dirty="0"/>
                    </a:p>
                  </a:txBody>
                  <a:tcPr>
                    <a:solidFill>
                      <a:srgbClr val="92D050"/>
                    </a:solidFill>
                  </a:tcPr>
                </a:tc>
                <a:tc>
                  <a:txBody>
                    <a:bodyPr/>
                    <a:lstStyle/>
                    <a:p>
                      <a:endParaRPr lang="en-US" dirty="0"/>
                    </a:p>
                  </a:txBody>
                  <a:tcPr>
                    <a:solidFill>
                      <a:srgbClr val="FFFF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a:txBody>
                  <a:tcPr>
                    <a:solidFill>
                      <a:srgbClr val="FF9900"/>
                    </a:solidFill>
                  </a:tcPr>
                </a:tc>
              </a:tr>
            </a:tbl>
          </a:graphicData>
        </a:graphic>
      </p:graphicFrame>
      <p:sp>
        <p:nvSpPr>
          <p:cNvPr id="634882" name="Rectangle 2"/>
          <p:cNvSpPr>
            <a:spLocks noGrp="1" noChangeArrowheads="1"/>
          </p:cNvSpPr>
          <p:nvPr>
            <p:ph type="title"/>
          </p:nvPr>
        </p:nvSpPr>
        <p:spPr>
          <a:xfrm>
            <a:off x="609600" y="457200"/>
            <a:ext cx="8229600" cy="1143000"/>
          </a:xfrm>
        </p:spPr>
        <p:txBody>
          <a:bodyPr rtlCol="0">
            <a:normAutofit fontScale="90000"/>
          </a:bodyPr>
          <a:lstStyle/>
          <a:p>
            <a:pPr algn="l" fontAlgn="auto">
              <a:spcAft>
                <a:spcPts val="0"/>
              </a:spcAft>
              <a:defRPr/>
            </a:pPr>
            <a:r>
              <a:rPr lang="en-US" b="1" dirty="0" smtClean="0">
                <a:effectLst>
                  <a:outerShdw blurRad="38100" dist="38100" dir="2700000" algn="tl">
                    <a:srgbClr val="C0C0C0"/>
                  </a:outerShdw>
                </a:effectLst>
              </a:rPr>
              <a:t>Why should we be concerned about children with SLE?</a:t>
            </a:r>
            <a:endParaRPr lang="en-US" b="1" dirty="0">
              <a:effectLst>
                <a:outerShdw blurRad="38100" dist="38100" dir="2700000" algn="tl">
                  <a:srgbClr val="C0C0C0"/>
                </a:outerShdw>
              </a:effectLst>
            </a:endParaRPr>
          </a:p>
        </p:txBody>
      </p:sp>
      <p:sp>
        <p:nvSpPr>
          <p:cNvPr id="163852" name="Rectangle 3"/>
          <p:cNvSpPr>
            <a:spLocks noGrp="1" noChangeArrowheads="1"/>
          </p:cNvSpPr>
          <p:nvPr>
            <p:ph type="body" sz="half" idx="1"/>
          </p:nvPr>
        </p:nvSpPr>
        <p:spPr>
          <a:xfrm>
            <a:off x="457200" y="2209800"/>
            <a:ext cx="5410200" cy="4953000"/>
          </a:xfrm>
        </p:spPr>
        <p:txBody>
          <a:bodyPr/>
          <a:lstStyle/>
          <a:p>
            <a:pPr>
              <a:buFont typeface="Arial" charset="0"/>
              <a:buNone/>
            </a:pPr>
            <a:endParaRPr lang="en-US" sz="2800" smtClean="0"/>
          </a:p>
          <a:p>
            <a:pPr lvl="1"/>
            <a:endParaRPr lang="en-US" sz="2400" smtClean="0"/>
          </a:p>
          <a:p>
            <a:pPr lvl="1">
              <a:buFontTx/>
              <a:buNone/>
            </a:pPr>
            <a:endParaRPr lang="en-US" sz="1200" smtClean="0"/>
          </a:p>
        </p:txBody>
      </p:sp>
      <p:sp>
        <p:nvSpPr>
          <p:cNvPr id="163853" name="Line 4"/>
          <p:cNvSpPr>
            <a:spLocks noChangeShapeType="1"/>
          </p:cNvSpPr>
          <p:nvPr/>
        </p:nvSpPr>
        <p:spPr bwMode="auto">
          <a:xfrm>
            <a:off x="457200" y="1752600"/>
            <a:ext cx="6705600" cy="0"/>
          </a:xfrm>
          <a:prstGeom prst="line">
            <a:avLst/>
          </a:prstGeom>
          <a:noFill/>
          <a:ln w="76200">
            <a:solidFill>
              <a:srgbClr val="CC0000"/>
            </a:solidFill>
            <a:round/>
            <a:headEnd/>
            <a:tailEnd/>
          </a:ln>
        </p:spPr>
        <p:txBody>
          <a:bodyPr/>
          <a:lstStyle/>
          <a:p>
            <a:endParaRPr lang="en-US"/>
          </a:p>
        </p:txBody>
      </p:sp>
      <p:cxnSp>
        <p:nvCxnSpPr>
          <p:cNvPr id="7" name="Straight Connector 6"/>
          <p:cNvCxnSpPr/>
          <p:nvPr/>
        </p:nvCxnSpPr>
        <p:spPr>
          <a:xfrm rot="5400000">
            <a:off x="-609600" y="3657601"/>
            <a:ext cx="32004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90600" y="5257801"/>
            <a:ext cx="7010400" cy="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3856" name="TextBox 10"/>
          <p:cNvSpPr txBox="1">
            <a:spLocks noChangeArrowheads="1"/>
          </p:cNvSpPr>
          <p:nvPr/>
        </p:nvSpPr>
        <p:spPr bwMode="auto">
          <a:xfrm rot="-5400000">
            <a:off x="-835818" y="3426619"/>
            <a:ext cx="3200400" cy="461963"/>
          </a:xfrm>
          <a:prstGeom prst="rect">
            <a:avLst/>
          </a:prstGeom>
          <a:noFill/>
          <a:ln w="9525">
            <a:noFill/>
            <a:miter lim="800000"/>
            <a:headEnd/>
            <a:tailEnd/>
          </a:ln>
        </p:spPr>
        <p:txBody>
          <a:bodyPr>
            <a:spAutoFit/>
          </a:bodyPr>
          <a:lstStyle/>
          <a:p>
            <a:pPr algn="ctr"/>
            <a:r>
              <a:rPr lang="en-US" sz="2400" b="1">
                <a:latin typeface="Calibri" pitchFamily="34" charset="0"/>
              </a:rPr>
              <a:t>Atherosclerosis</a:t>
            </a:r>
          </a:p>
        </p:txBody>
      </p:sp>
      <p:graphicFrame>
        <p:nvGraphicFramePr>
          <p:cNvPr id="16" name="Table 15"/>
          <p:cNvGraphicFramePr>
            <a:graphicFrameLocks noGrp="1"/>
          </p:cNvGraphicFramePr>
          <p:nvPr>
            <p:extLst>
              <p:ext uri="{D42A27DB-BD31-4B8C-83A1-F6EECF244321}">
                <p14:modId xmlns:p14="http://schemas.microsoft.com/office/powerpoint/2010/main" val="3220671784"/>
              </p:ext>
            </p:extLst>
          </p:nvPr>
        </p:nvGraphicFramePr>
        <p:xfrm>
          <a:off x="1066800" y="5334001"/>
          <a:ext cx="7010400" cy="396240"/>
        </p:xfrm>
        <a:graphic>
          <a:graphicData uri="http://schemas.openxmlformats.org/drawingml/2006/table">
            <a:tbl>
              <a:tblPr firstRow="1" bandRow="1">
                <a:tableStyleId>{5C22544A-7EE6-4342-B048-85BDC9FD1C3A}</a:tableStyleId>
              </a:tblPr>
              <a:tblGrid>
                <a:gridCol w="1295400"/>
                <a:gridCol w="762000"/>
                <a:gridCol w="1676400"/>
                <a:gridCol w="2221454"/>
                <a:gridCol w="1055146"/>
              </a:tblGrid>
              <a:tr h="218440">
                <a:tc>
                  <a:txBody>
                    <a:bodyPr/>
                    <a:lstStyle/>
                    <a:p>
                      <a:pPr algn="ctr"/>
                      <a:r>
                        <a:rPr lang="en-US" sz="2000" dirty="0" smtClean="0"/>
                        <a:t>Childhood</a:t>
                      </a:r>
                      <a:endParaRPr lang="en-US" sz="2000" dirty="0"/>
                    </a:p>
                  </a:txBody>
                  <a:tcPr>
                    <a:solidFill>
                      <a:schemeClr val="tx1">
                        <a:lumMod val="95000"/>
                        <a:lumOff val="5000"/>
                      </a:schemeClr>
                    </a:solidFill>
                  </a:tcPr>
                </a:tc>
                <a:tc>
                  <a:txBody>
                    <a:bodyPr/>
                    <a:lstStyle/>
                    <a:p>
                      <a:pPr algn="ctr"/>
                      <a:r>
                        <a:rPr lang="en-US" sz="2000" dirty="0" smtClean="0"/>
                        <a:t>Teen</a:t>
                      </a:r>
                      <a:endParaRPr lang="en-US" sz="2000" dirty="0"/>
                    </a:p>
                  </a:txBody>
                  <a:tcPr>
                    <a:solidFill>
                      <a:schemeClr val="tx1">
                        <a:lumMod val="95000"/>
                        <a:lumOff val="5000"/>
                      </a:schemeClr>
                    </a:solidFill>
                  </a:tcPr>
                </a:tc>
                <a:tc>
                  <a:txBody>
                    <a:bodyPr/>
                    <a:lstStyle/>
                    <a:p>
                      <a:pPr algn="ctr"/>
                      <a:r>
                        <a:rPr lang="en-US" sz="2000" dirty="0" smtClean="0"/>
                        <a:t>Young  adult</a:t>
                      </a:r>
                      <a:endParaRPr lang="en-US" sz="2000" dirty="0"/>
                    </a:p>
                  </a:txBody>
                  <a:tcPr>
                    <a:solidFill>
                      <a:schemeClr val="tx1">
                        <a:lumMod val="95000"/>
                        <a:lumOff val="5000"/>
                      </a:schemeClr>
                    </a:solidFill>
                  </a:tcPr>
                </a:tc>
                <a:tc>
                  <a:txBody>
                    <a:bodyPr/>
                    <a:lstStyle/>
                    <a:p>
                      <a:pPr algn="ctr"/>
                      <a:r>
                        <a:rPr lang="en-US" sz="2000" dirty="0" smtClean="0"/>
                        <a:t>Middle age</a:t>
                      </a:r>
                      <a:endParaRPr lang="en-US" sz="2000" dirty="0"/>
                    </a:p>
                  </a:txBody>
                  <a:tcPr>
                    <a:solidFill>
                      <a:schemeClr val="tx1">
                        <a:lumMod val="95000"/>
                        <a:lumOff val="5000"/>
                      </a:schemeClr>
                    </a:solidFill>
                  </a:tcPr>
                </a:tc>
                <a:tc>
                  <a:txBody>
                    <a:bodyPr/>
                    <a:lstStyle/>
                    <a:p>
                      <a:pPr algn="ctr"/>
                      <a:r>
                        <a:rPr lang="en-US" sz="2000" dirty="0" smtClean="0"/>
                        <a:t>Elderly</a:t>
                      </a:r>
                      <a:endParaRPr lang="en-US" sz="2000" dirty="0"/>
                    </a:p>
                  </a:txBody>
                  <a:tcPr>
                    <a:solidFill>
                      <a:schemeClr val="tx1">
                        <a:lumMod val="95000"/>
                        <a:lumOff val="5000"/>
                      </a:schemeClr>
                    </a:solidFill>
                  </a:tcPr>
                </a:tc>
              </a:tr>
            </a:tbl>
          </a:graphicData>
        </a:graphic>
      </p:graphicFrame>
      <p:sp>
        <p:nvSpPr>
          <p:cNvPr id="22" name="Right Arrow 21"/>
          <p:cNvSpPr/>
          <p:nvPr/>
        </p:nvSpPr>
        <p:spPr>
          <a:xfrm>
            <a:off x="1066800" y="5791201"/>
            <a:ext cx="6858000" cy="838200"/>
          </a:xfrm>
          <a:prstGeom prst="rightArrow">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Time</a:t>
            </a:r>
          </a:p>
        </p:txBody>
      </p:sp>
      <p:cxnSp>
        <p:nvCxnSpPr>
          <p:cNvPr id="33" name="Straight Connector 32"/>
          <p:cNvCxnSpPr>
            <a:endCxn id="35" idx="0"/>
          </p:cNvCxnSpPr>
          <p:nvPr/>
        </p:nvCxnSpPr>
        <p:spPr>
          <a:xfrm flipV="1">
            <a:off x="1066800" y="4992689"/>
            <a:ext cx="2514600" cy="26511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63873" name="Picture 2" descr="http://static.tvtropes.org/pmwiki/pub/images/toonbomb.jpg"/>
          <p:cNvPicPr>
            <a:picLocks noChangeAspect="1" noChangeArrowheads="1"/>
          </p:cNvPicPr>
          <p:nvPr/>
        </p:nvPicPr>
        <p:blipFill>
          <a:blip r:embed="rId3"/>
          <a:srcRect/>
          <a:stretch>
            <a:fillRect/>
          </a:stretch>
        </p:blipFill>
        <p:spPr bwMode="auto">
          <a:xfrm>
            <a:off x="5661025" y="3352801"/>
            <a:ext cx="738188" cy="647700"/>
          </a:xfrm>
          <a:prstGeom prst="rect">
            <a:avLst/>
          </a:prstGeom>
          <a:noFill/>
          <a:ln w="9525">
            <a:noFill/>
            <a:miter lim="800000"/>
            <a:headEnd/>
            <a:tailEnd/>
          </a:ln>
        </p:spPr>
      </p:pic>
      <p:sp>
        <p:nvSpPr>
          <p:cNvPr id="35" name="Freeform 34"/>
          <p:cNvSpPr/>
          <p:nvPr/>
        </p:nvSpPr>
        <p:spPr>
          <a:xfrm>
            <a:off x="3581400" y="3733801"/>
            <a:ext cx="2352675" cy="1258888"/>
          </a:xfrm>
          <a:custGeom>
            <a:avLst/>
            <a:gdLst>
              <a:gd name="connsiteX0" fmla="*/ 0 w 2353456"/>
              <a:gd name="connsiteY0" fmla="*/ 1259173 h 1259173"/>
              <a:gd name="connsiteX1" fmla="*/ 1274164 w 2353456"/>
              <a:gd name="connsiteY1" fmla="*/ 854439 h 1259173"/>
              <a:gd name="connsiteX2" fmla="*/ 1993692 w 2353456"/>
              <a:gd name="connsiteY2" fmla="*/ 329783 h 1259173"/>
              <a:gd name="connsiteX3" fmla="*/ 1993692 w 2353456"/>
              <a:gd name="connsiteY3" fmla="*/ 329783 h 1259173"/>
              <a:gd name="connsiteX4" fmla="*/ 2353456 w 2353456"/>
              <a:gd name="connsiteY4" fmla="*/ 0 h 1259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456" h="1259173">
                <a:moveTo>
                  <a:pt x="0" y="1259173"/>
                </a:moveTo>
                <a:cubicBezTo>
                  <a:pt x="470941" y="1134255"/>
                  <a:pt x="941882" y="1009337"/>
                  <a:pt x="1274164" y="854439"/>
                </a:cubicBezTo>
                <a:cubicBezTo>
                  <a:pt x="1606446" y="699541"/>
                  <a:pt x="1993692" y="329783"/>
                  <a:pt x="1993692" y="329783"/>
                </a:cubicBezTo>
                <a:lnTo>
                  <a:pt x="1993692" y="329783"/>
                </a:lnTo>
                <a:lnTo>
                  <a:pt x="2353456" y="0"/>
                </a:ln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cxnSp>
        <p:nvCxnSpPr>
          <p:cNvPr id="20" name="Straight Connector 19"/>
          <p:cNvCxnSpPr/>
          <p:nvPr/>
        </p:nvCxnSpPr>
        <p:spPr>
          <a:xfrm flipV="1">
            <a:off x="5943600" y="2209801"/>
            <a:ext cx="1600200" cy="152400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5943600" y="2895601"/>
            <a:ext cx="1981200" cy="76200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943600" y="3505201"/>
            <a:ext cx="1981200" cy="22860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943600" y="3810001"/>
            <a:ext cx="2057400" cy="0"/>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35" idx="4"/>
          </p:cNvCxnSpPr>
          <p:nvPr/>
        </p:nvCxnSpPr>
        <p:spPr>
          <a:xfrm>
            <a:off x="5934075" y="3733801"/>
            <a:ext cx="1990725" cy="381000"/>
          </a:xfrm>
          <a:prstGeom prst="line">
            <a:avLst/>
          </a:prstGeom>
          <a:ln>
            <a:solidFill>
              <a:schemeClr val="accent2"/>
            </a:solidFill>
            <a:prstDash val="lgDash"/>
          </a:ln>
        </p:spPr>
        <p:style>
          <a:lnRef idx="1">
            <a:schemeClr val="accent1"/>
          </a:lnRef>
          <a:fillRef idx="0">
            <a:schemeClr val="accent1"/>
          </a:fillRef>
          <a:effectRef idx="0">
            <a:schemeClr val="accent1"/>
          </a:effectRef>
          <a:fontRef idx="minor">
            <a:schemeClr val="tx1"/>
          </a:fontRef>
        </p:style>
      </p:cxnSp>
      <p:sp>
        <p:nvSpPr>
          <p:cNvPr id="163880" name="TextBox 22"/>
          <p:cNvSpPr txBox="1">
            <a:spLocks noChangeArrowheads="1"/>
          </p:cNvSpPr>
          <p:nvPr/>
        </p:nvSpPr>
        <p:spPr bwMode="auto">
          <a:xfrm>
            <a:off x="1066800" y="2209801"/>
            <a:ext cx="2438400" cy="923925"/>
          </a:xfrm>
          <a:prstGeom prst="rect">
            <a:avLst/>
          </a:prstGeom>
          <a:noFill/>
          <a:ln w="9525">
            <a:noFill/>
            <a:miter lim="800000"/>
            <a:headEnd/>
            <a:tailEnd/>
          </a:ln>
        </p:spPr>
        <p:txBody>
          <a:bodyPr>
            <a:spAutoFit/>
          </a:bodyPr>
          <a:lstStyle/>
          <a:p>
            <a:pPr algn="ctr"/>
            <a:r>
              <a:rPr lang="en-US" b="1">
                <a:latin typeface="Calibri" pitchFamily="34" charset="0"/>
              </a:rPr>
              <a:t>Pediatrician/</a:t>
            </a:r>
          </a:p>
          <a:p>
            <a:pPr algn="ctr"/>
            <a:r>
              <a:rPr lang="en-US" b="1">
                <a:latin typeface="Calibri" pitchFamily="34" charset="0"/>
              </a:rPr>
              <a:t>Pediatric Rheumatologist</a:t>
            </a:r>
          </a:p>
        </p:txBody>
      </p:sp>
      <p:sp>
        <p:nvSpPr>
          <p:cNvPr id="163881" name="TextBox 25"/>
          <p:cNvSpPr txBox="1">
            <a:spLocks noChangeArrowheads="1"/>
          </p:cNvSpPr>
          <p:nvPr/>
        </p:nvSpPr>
        <p:spPr bwMode="auto">
          <a:xfrm>
            <a:off x="3505200" y="2209801"/>
            <a:ext cx="2514600" cy="923925"/>
          </a:xfrm>
          <a:prstGeom prst="rect">
            <a:avLst/>
          </a:prstGeom>
          <a:noFill/>
          <a:ln w="9525">
            <a:noFill/>
            <a:miter lim="800000"/>
            <a:headEnd/>
            <a:tailEnd/>
          </a:ln>
        </p:spPr>
        <p:txBody>
          <a:bodyPr>
            <a:spAutoFit/>
          </a:bodyPr>
          <a:lstStyle/>
          <a:p>
            <a:pPr algn="ctr"/>
            <a:r>
              <a:rPr lang="en-US" b="1">
                <a:latin typeface="Calibri" pitchFamily="34" charset="0"/>
              </a:rPr>
              <a:t>Adult Primary Care  Provider/ Rheumatologist</a:t>
            </a:r>
          </a:p>
        </p:txBody>
      </p:sp>
      <p:sp>
        <p:nvSpPr>
          <p:cNvPr id="163882" name="TextBox 26"/>
          <p:cNvSpPr txBox="1">
            <a:spLocks noChangeArrowheads="1"/>
          </p:cNvSpPr>
          <p:nvPr/>
        </p:nvSpPr>
        <p:spPr bwMode="auto">
          <a:xfrm>
            <a:off x="5943600" y="2209801"/>
            <a:ext cx="2057400" cy="369888"/>
          </a:xfrm>
          <a:prstGeom prst="rect">
            <a:avLst/>
          </a:prstGeom>
          <a:noFill/>
          <a:ln w="9525">
            <a:noFill/>
            <a:miter lim="800000"/>
            <a:headEnd/>
            <a:tailEnd/>
          </a:ln>
        </p:spPr>
        <p:txBody>
          <a:bodyPr>
            <a:spAutoFit/>
          </a:bodyPr>
          <a:lstStyle/>
          <a:p>
            <a:pPr algn="ctr"/>
            <a:r>
              <a:rPr lang="en-US" b="1">
                <a:latin typeface="Calibri" pitchFamily="34" charset="0"/>
              </a:rPr>
              <a:t>Cardiologist</a:t>
            </a:r>
          </a:p>
        </p:txBody>
      </p:sp>
      <p:sp>
        <p:nvSpPr>
          <p:cNvPr id="30" name="TextBox 29"/>
          <p:cNvSpPr txBox="1"/>
          <p:nvPr/>
        </p:nvSpPr>
        <p:spPr>
          <a:xfrm>
            <a:off x="1447800" y="4038601"/>
            <a:ext cx="3357563" cy="461963"/>
          </a:xfrm>
          <a:prstGeom prst="rect">
            <a:avLst/>
          </a:prstGeom>
          <a:solidFill>
            <a:schemeClr val="bg1"/>
          </a:solidFill>
          <a:ln>
            <a:solidFill>
              <a:schemeClr val="tx1"/>
            </a:solidFill>
          </a:ln>
        </p:spPr>
        <p:txBody>
          <a:bodyPr wrap="none">
            <a:spAutoFit/>
          </a:bodyPr>
          <a:lstStyle/>
          <a:p>
            <a:pPr fontAlgn="auto">
              <a:spcBef>
                <a:spcPts val="0"/>
              </a:spcBef>
              <a:spcAft>
                <a:spcPts val="0"/>
              </a:spcAft>
              <a:defRPr/>
            </a:pPr>
            <a:r>
              <a:rPr lang="en-US" sz="2400" b="1" dirty="0">
                <a:solidFill>
                  <a:srgbClr val="FF0000"/>
                </a:solidFill>
                <a:effectLst>
                  <a:outerShdw blurRad="38100" dist="38100" dir="2700000" algn="tl">
                    <a:srgbClr val="000000">
                      <a:alpha val="43137"/>
                    </a:srgbClr>
                  </a:outerShdw>
                </a:effectLst>
                <a:latin typeface="+mn-lt"/>
              </a:rPr>
              <a:t>The problem begins here</a:t>
            </a:r>
          </a:p>
        </p:txBody>
      </p:sp>
      <p:sp>
        <p:nvSpPr>
          <p:cNvPr id="163884" name="TextBox 30"/>
          <p:cNvSpPr txBox="1">
            <a:spLocks noChangeArrowheads="1"/>
          </p:cNvSpPr>
          <p:nvPr/>
        </p:nvSpPr>
        <p:spPr bwMode="auto">
          <a:xfrm>
            <a:off x="5257800" y="2438401"/>
            <a:ext cx="1309688" cy="461963"/>
          </a:xfrm>
          <a:prstGeom prst="rect">
            <a:avLst/>
          </a:prstGeom>
          <a:solidFill>
            <a:schemeClr val="bg1"/>
          </a:solidFill>
          <a:ln w="9525">
            <a:solidFill>
              <a:schemeClr val="tx1"/>
            </a:solidFill>
            <a:miter lim="800000"/>
            <a:headEnd/>
            <a:tailEnd/>
          </a:ln>
        </p:spPr>
        <p:txBody>
          <a:bodyPr wrap="none">
            <a:spAutoFit/>
          </a:bodyPr>
          <a:lstStyle/>
          <a:p>
            <a:r>
              <a:rPr lang="en-US" sz="2400" b="1">
                <a:solidFill>
                  <a:srgbClr val="FF0000"/>
                </a:solidFill>
                <a:latin typeface="Calibri" pitchFamily="34" charset="0"/>
              </a:rPr>
              <a:t>Not here</a:t>
            </a:r>
          </a:p>
        </p:txBody>
      </p:sp>
      <p:cxnSp>
        <p:nvCxnSpPr>
          <p:cNvPr id="36" name="Straight Arrow Connector 35"/>
          <p:cNvCxnSpPr/>
          <p:nvPr/>
        </p:nvCxnSpPr>
        <p:spPr>
          <a:xfrm rot="5400000">
            <a:off x="2705101" y="4762501"/>
            <a:ext cx="533400" cy="317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5693570" y="3145632"/>
            <a:ext cx="347662" cy="317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609600"/>
            <a:ext cx="8229600" cy="1143000"/>
          </a:xfrm>
        </p:spPr>
        <p:txBody>
          <a:bodyPr rtlCol="0">
            <a:normAutofit fontScale="90000"/>
          </a:bodyPr>
          <a:lstStyle/>
          <a:p>
            <a:pPr algn="l" fontAlgn="auto">
              <a:spcAft>
                <a:spcPts val="0"/>
              </a:spcAft>
              <a:defRPr/>
            </a:pPr>
            <a:r>
              <a:rPr lang="en-US" sz="4000" b="1" dirty="0" smtClean="0">
                <a:effectLst>
                  <a:outerShdw blurRad="38100" dist="38100" dir="2700000" algn="tl">
                    <a:srgbClr val="000000">
                      <a:alpha val="43137"/>
                    </a:srgbClr>
                  </a:outerShdw>
                </a:effectLst>
              </a:rPr>
              <a:t>How do we detect subclinical atherosclerosis?</a:t>
            </a:r>
            <a:r>
              <a:rPr lang="en-US" sz="4000" b="1" dirty="0" smtClean="0"/>
              <a:t/>
            </a:r>
            <a:br>
              <a:rPr lang="en-US" sz="4000" b="1" dirty="0" smtClean="0"/>
            </a:br>
            <a:endParaRPr lang="en-US" sz="4000" b="1" dirty="0"/>
          </a:p>
        </p:txBody>
      </p:sp>
      <p:sp>
        <p:nvSpPr>
          <p:cNvPr id="165890" name="TextBox 5"/>
          <p:cNvSpPr txBox="1">
            <a:spLocks noChangeArrowheads="1"/>
          </p:cNvSpPr>
          <p:nvPr/>
        </p:nvSpPr>
        <p:spPr bwMode="auto">
          <a:xfrm>
            <a:off x="6781800" y="6096000"/>
            <a:ext cx="1981200" cy="369888"/>
          </a:xfrm>
          <a:prstGeom prst="rect">
            <a:avLst/>
          </a:prstGeom>
          <a:noFill/>
          <a:ln w="9525">
            <a:noFill/>
            <a:miter lim="800000"/>
            <a:headEnd/>
            <a:tailEnd/>
          </a:ln>
        </p:spPr>
        <p:txBody>
          <a:bodyPr>
            <a:spAutoFit/>
          </a:bodyPr>
          <a:lstStyle/>
          <a:p>
            <a:pPr algn="r"/>
            <a:r>
              <a:rPr lang="en-US">
                <a:latin typeface="Calibri" pitchFamily="34" charset="0"/>
              </a:rPr>
              <a:t>NCEP</a:t>
            </a:r>
          </a:p>
        </p:txBody>
      </p:sp>
      <p:sp>
        <p:nvSpPr>
          <p:cNvPr id="165891" name="Line 4"/>
          <p:cNvSpPr>
            <a:spLocks noChangeShapeType="1"/>
          </p:cNvSpPr>
          <p:nvPr/>
        </p:nvSpPr>
        <p:spPr bwMode="auto">
          <a:xfrm>
            <a:off x="533400" y="1600200"/>
            <a:ext cx="6705600" cy="0"/>
          </a:xfrm>
          <a:prstGeom prst="line">
            <a:avLst/>
          </a:prstGeom>
          <a:noFill/>
          <a:ln w="76200">
            <a:solidFill>
              <a:srgbClr val="CC0000"/>
            </a:solidFill>
            <a:round/>
            <a:headEnd/>
            <a:tailEnd/>
          </a:ln>
        </p:spPr>
        <p:txBody>
          <a:bodyPr/>
          <a:lstStyle/>
          <a:p>
            <a:endParaRPr lang="en-US"/>
          </a:p>
        </p:txBody>
      </p:sp>
      <p:sp>
        <p:nvSpPr>
          <p:cNvPr id="165892" name="Content Placeholder 8"/>
          <p:cNvSpPr>
            <a:spLocks noGrp="1"/>
          </p:cNvSpPr>
          <p:nvPr>
            <p:ph idx="1"/>
          </p:nvPr>
        </p:nvSpPr>
        <p:spPr>
          <a:xfrm>
            <a:off x="457200" y="2332038"/>
            <a:ext cx="8229600" cy="2925762"/>
          </a:xfrm>
        </p:spPr>
        <p:txBody>
          <a:bodyPr/>
          <a:lstStyle/>
          <a:p>
            <a:r>
              <a:rPr lang="en-US" dirty="0" smtClean="0"/>
              <a:t>Risk factor recognition</a:t>
            </a:r>
          </a:p>
          <a:p>
            <a:r>
              <a:rPr lang="en-US" dirty="0" smtClean="0"/>
              <a:t>Imaging</a:t>
            </a:r>
          </a:p>
          <a:p>
            <a:r>
              <a:rPr lang="en-US" dirty="0" smtClean="0"/>
              <a:t>Biomarkers</a:t>
            </a:r>
          </a:p>
        </p:txBody>
      </p:sp>
      <p:pic>
        <p:nvPicPr>
          <p:cNvPr id="165893" name="Picture 2" descr="http://us.cdn4.123rf.com/168nwm/vladacanon9/vladacanon90701/vladacanon9070100379/713242-a-little-pretty-girl-giving-a-shrug--don-t-know.jpg"/>
          <p:cNvPicPr>
            <a:picLocks noChangeAspect="1" noChangeArrowheads="1"/>
          </p:cNvPicPr>
          <p:nvPr/>
        </p:nvPicPr>
        <p:blipFill>
          <a:blip r:embed="rId2"/>
          <a:srcRect/>
          <a:stretch>
            <a:fillRect/>
          </a:stretch>
        </p:blipFill>
        <p:spPr bwMode="auto">
          <a:xfrm>
            <a:off x="4572000" y="3048000"/>
            <a:ext cx="3962400" cy="2665413"/>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2703D280-D4CE-4F1C-8DB6-28BAD9B1465E}" type="slidenum">
              <a:rPr lang="en-US" smtClean="0"/>
              <a:pPr>
                <a:defRPr/>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81000" y="0"/>
            <a:ext cx="8229600" cy="1143000"/>
          </a:xfrm>
        </p:spPr>
        <p:txBody>
          <a:bodyPr rtlCol="0">
            <a:normAutofit/>
          </a:bodyPr>
          <a:lstStyle/>
          <a:p>
            <a:pPr algn="l" fontAlgn="auto">
              <a:spcAft>
                <a:spcPts val="0"/>
              </a:spcAft>
              <a:defRPr/>
            </a:pPr>
            <a:r>
              <a:rPr lang="en-US" sz="4000" b="1" dirty="0">
                <a:effectLst>
                  <a:outerShdw blurRad="38100" dist="38100" dir="2700000" algn="tl">
                    <a:srgbClr val="000000">
                      <a:alpha val="43137"/>
                    </a:srgbClr>
                  </a:outerShdw>
                </a:effectLst>
              </a:rPr>
              <a:t>Cardiovascular </a:t>
            </a:r>
            <a:r>
              <a:rPr lang="en-US" sz="4000" b="1" dirty="0" smtClean="0">
                <a:effectLst>
                  <a:outerShdw blurRad="38100" dist="38100" dir="2700000" algn="tl">
                    <a:srgbClr val="000000">
                      <a:alpha val="43137"/>
                    </a:srgbClr>
                  </a:outerShdw>
                </a:effectLst>
              </a:rPr>
              <a:t>outcome </a:t>
            </a:r>
            <a:r>
              <a:rPr lang="en-US" sz="4000" b="1" dirty="0">
                <a:effectLst>
                  <a:outerShdw blurRad="38100" dist="38100" dir="2700000" algn="tl">
                    <a:srgbClr val="000000">
                      <a:alpha val="43137"/>
                    </a:srgbClr>
                  </a:outerShdw>
                </a:effectLst>
              </a:rPr>
              <a:t>m</a:t>
            </a:r>
            <a:r>
              <a:rPr lang="en-US" sz="4000" b="1" dirty="0" smtClean="0">
                <a:effectLst>
                  <a:outerShdw blurRad="38100" dist="38100" dir="2700000" algn="tl">
                    <a:srgbClr val="000000">
                      <a:alpha val="43137"/>
                    </a:srgbClr>
                  </a:outerShdw>
                </a:effectLst>
              </a:rPr>
              <a:t>easures</a:t>
            </a:r>
            <a:endParaRPr lang="en-US" sz="4000" b="1" dirty="0">
              <a:effectLst>
                <a:outerShdw blurRad="38100" dist="38100" dir="2700000" algn="tl">
                  <a:srgbClr val="000000">
                    <a:alpha val="43137"/>
                  </a:srgbClr>
                </a:outerShdw>
              </a:effectLst>
            </a:endParaRPr>
          </a:p>
        </p:txBody>
      </p:sp>
      <p:sp>
        <p:nvSpPr>
          <p:cNvPr id="16387" name="Rectangle 3"/>
          <p:cNvSpPr>
            <a:spLocks noGrp="1" noChangeArrowheads="1"/>
          </p:cNvSpPr>
          <p:nvPr>
            <p:ph type="body" idx="1"/>
          </p:nvPr>
        </p:nvSpPr>
        <p:spPr>
          <a:xfrm>
            <a:off x="457200" y="2514600"/>
            <a:ext cx="8153400" cy="3886200"/>
          </a:xfrm>
        </p:spPr>
        <p:txBody>
          <a:bodyPr rtlCol="0">
            <a:normAutofit fontScale="70000" lnSpcReduction="20000"/>
          </a:bodyPr>
          <a:lstStyle/>
          <a:p>
            <a:pPr fontAlgn="auto">
              <a:spcAft>
                <a:spcPts val="0"/>
              </a:spcAft>
              <a:buFontTx/>
              <a:buNone/>
              <a:defRPr/>
            </a:pPr>
            <a:r>
              <a:rPr lang="en-US" sz="4400" b="1" u="sng" dirty="0" smtClean="0"/>
              <a:t>Anatomic</a:t>
            </a:r>
            <a:r>
              <a:rPr lang="en-US" sz="3600" b="1" dirty="0"/>
              <a:t>				</a:t>
            </a:r>
            <a:r>
              <a:rPr lang="en-US" sz="4400" b="1" u="sng" dirty="0" smtClean="0"/>
              <a:t>Functional</a:t>
            </a:r>
            <a:endParaRPr lang="en-US" sz="3600" b="1" u="sng" dirty="0"/>
          </a:p>
          <a:p>
            <a:pPr fontAlgn="auto">
              <a:spcAft>
                <a:spcPts val="0"/>
              </a:spcAft>
              <a:buFontTx/>
              <a:buNone/>
              <a:defRPr/>
            </a:pPr>
            <a:r>
              <a:rPr lang="en-US" sz="3600" b="1" dirty="0" smtClean="0"/>
              <a:t>Coronary angiogram</a:t>
            </a:r>
            <a:r>
              <a:rPr lang="en-US" sz="3600" b="1" dirty="0"/>
              <a:t>			</a:t>
            </a:r>
            <a:r>
              <a:rPr lang="en-US" sz="3600" b="1" dirty="0" smtClean="0"/>
              <a:t>Cardiac </a:t>
            </a:r>
            <a:r>
              <a:rPr lang="en-US" sz="3600" b="1" dirty="0"/>
              <a:t>stress </a:t>
            </a:r>
            <a:r>
              <a:rPr lang="en-US" sz="3600" b="1" dirty="0" smtClean="0"/>
              <a:t>testing</a:t>
            </a:r>
            <a:endParaRPr lang="en-US" sz="3600" b="1" dirty="0"/>
          </a:p>
          <a:p>
            <a:pPr fontAlgn="auto">
              <a:spcAft>
                <a:spcPts val="0"/>
              </a:spcAft>
              <a:buFontTx/>
              <a:buNone/>
              <a:defRPr/>
            </a:pPr>
            <a:r>
              <a:rPr lang="en-US" sz="3600" b="1" dirty="0" smtClean="0"/>
              <a:t>CIMT*</a:t>
            </a:r>
            <a:r>
              <a:rPr lang="en-US" sz="3600" b="1" dirty="0" smtClean="0"/>
              <a:t>					Flow mediated dilation*</a:t>
            </a:r>
            <a:endParaRPr lang="en-US" sz="3600" b="1" dirty="0"/>
          </a:p>
          <a:p>
            <a:pPr fontAlgn="auto">
              <a:spcAft>
                <a:spcPts val="0"/>
              </a:spcAft>
              <a:buFontTx/>
              <a:buNone/>
              <a:defRPr/>
            </a:pPr>
            <a:r>
              <a:rPr lang="en-US" sz="3600" b="1" dirty="0"/>
              <a:t>CT coronary </a:t>
            </a:r>
            <a:r>
              <a:rPr lang="en-US" sz="3600" b="1" dirty="0" smtClean="0"/>
              <a:t>calcium*		Coronary PET</a:t>
            </a:r>
            <a:endParaRPr lang="en-US" sz="3600" b="1" dirty="0"/>
          </a:p>
          <a:p>
            <a:pPr fontAlgn="auto">
              <a:spcAft>
                <a:spcPts val="0"/>
              </a:spcAft>
              <a:buFontTx/>
              <a:buNone/>
              <a:defRPr/>
            </a:pPr>
            <a:r>
              <a:rPr lang="en-US" sz="3600" b="1" dirty="0" smtClean="0"/>
              <a:t>Carotid plaque*</a:t>
            </a:r>
          </a:p>
          <a:p>
            <a:pPr fontAlgn="auto">
              <a:spcAft>
                <a:spcPts val="0"/>
              </a:spcAft>
              <a:buFontTx/>
              <a:buNone/>
              <a:defRPr/>
            </a:pPr>
            <a:r>
              <a:rPr lang="en-US" sz="3600" b="1" dirty="0" smtClean="0"/>
              <a:t>MR angiography</a:t>
            </a:r>
          </a:p>
          <a:p>
            <a:pPr fontAlgn="auto">
              <a:spcAft>
                <a:spcPts val="0"/>
              </a:spcAft>
              <a:buFontTx/>
              <a:buNone/>
              <a:defRPr/>
            </a:pPr>
            <a:r>
              <a:rPr lang="en-US" sz="3600" b="1" dirty="0" smtClean="0"/>
              <a:t>CT angiography</a:t>
            </a:r>
          </a:p>
          <a:p>
            <a:pPr fontAlgn="auto">
              <a:spcAft>
                <a:spcPts val="0"/>
              </a:spcAft>
              <a:buFontTx/>
              <a:buNone/>
              <a:defRPr/>
            </a:pPr>
            <a:r>
              <a:rPr lang="en-US" sz="2000" dirty="0" smtClean="0"/>
              <a:t/>
            </a:r>
            <a:br>
              <a:rPr lang="en-US" sz="2000" dirty="0" smtClean="0"/>
            </a:br>
            <a:endParaRPr lang="en-US" u="sng" dirty="0" smtClean="0"/>
          </a:p>
          <a:p>
            <a:pPr fontAlgn="auto">
              <a:spcAft>
                <a:spcPts val="0"/>
              </a:spcAft>
              <a:buFontTx/>
              <a:buNone/>
              <a:defRPr/>
            </a:pPr>
            <a:endParaRPr lang="en-US" sz="2000" u="sng" dirty="0"/>
          </a:p>
          <a:p>
            <a:pPr fontAlgn="auto">
              <a:spcAft>
                <a:spcPts val="0"/>
              </a:spcAft>
              <a:buFontTx/>
              <a:buNone/>
              <a:defRPr/>
            </a:pPr>
            <a:endParaRPr lang="en-US" sz="2000" dirty="0"/>
          </a:p>
        </p:txBody>
      </p:sp>
      <p:sp>
        <p:nvSpPr>
          <p:cNvPr id="167939" name="TextBox 5"/>
          <p:cNvSpPr txBox="1">
            <a:spLocks noChangeArrowheads="1"/>
          </p:cNvSpPr>
          <p:nvPr/>
        </p:nvSpPr>
        <p:spPr bwMode="auto">
          <a:xfrm>
            <a:off x="457200" y="1143000"/>
            <a:ext cx="8153400" cy="1077218"/>
          </a:xfrm>
          <a:prstGeom prst="rect">
            <a:avLst/>
          </a:prstGeom>
          <a:solidFill>
            <a:srgbClr val="FFFF00"/>
          </a:solidFill>
          <a:ln w="9525">
            <a:noFill/>
            <a:miter lim="800000"/>
            <a:headEnd/>
            <a:tailEnd/>
          </a:ln>
        </p:spPr>
        <p:txBody>
          <a:bodyPr>
            <a:spAutoFit/>
          </a:bodyPr>
          <a:lstStyle/>
          <a:p>
            <a:pPr algn="ctr"/>
            <a:r>
              <a:rPr lang="en-US" sz="3200" b="1" dirty="0">
                <a:latin typeface="Calibri" pitchFamily="34" charset="0"/>
              </a:rPr>
              <a:t>Cardiovascular events</a:t>
            </a:r>
          </a:p>
          <a:p>
            <a:pPr algn="ctr"/>
            <a:r>
              <a:rPr lang="en-US" sz="3200" b="1" dirty="0">
                <a:latin typeface="Calibri" pitchFamily="34" charset="0"/>
              </a:rPr>
              <a:t> (CV death, MI, CHF, stroke</a:t>
            </a:r>
            <a:r>
              <a:rPr lang="en-US" sz="3200" b="1" dirty="0" smtClean="0">
                <a:latin typeface="Calibri" pitchFamily="34" charset="0"/>
              </a:rPr>
              <a:t>)</a:t>
            </a:r>
            <a:endParaRPr lang="en-US" sz="3200" b="1" dirty="0">
              <a:latin typeface="Calibri" pitchFamily="34" charset="0"/>
            </a:endParaRPr>
          </a:p>
        </p:txBody>
      </p:sp>
      <p:sp>
        <p:nvSpPr>
          <p:cNvPr id="167940" name="TextBox 6"/>
          <p:cNvSpPr txBox="1">
            <a:spLocks noChangeArrowheads="1"/>
          </p:cNvSpPr>
          <p:nvPr/>
        </p:nvSpPr>
        <p:spPr bwMode="auto">
          <a:xfrm>
            <a:off x="3124200" y="4800600"/>
            <a:ext cx="3684588" cy="1662113"/>
          </a:xfrm>
          <a:prstGeom prst="rect">
            <a:avLst/>
          </a:prstGeom>
          <a:noFill/>
          <a:ln w="9525">
            <a:noFill/>
            <a:miter lim="800000"/>
            <a:headEnd/>
            <a:tailEnd/>
          </a:ln>
        </p:spPr>
        <p:txBody>
          <a:bodyPr wrap="none">
            <a:spAutoFit/>
          </a:bodyPr>
          <a:lstStyle/>
          <a:p>
            <a:r>
              <a:rPr lang="en-US" sz="3600" b="1" u="sng">
                <a:latin typeface="Calibri" pitchFamily="34" charset="0"/>
              </a:rPr>
              <a:t>Biomarkers</a:t>
            </a:r>
          </a:p>
          <a:p>
            <a:r>
              <a:rPr lang="en-US" sz="2400" b="1">
                <a:latin typeface="Calibri" pitchFamily="34" charset="0"/>
              </a:rPr>
              <a:t>C-reactive protein*</a:t>
            </a:r>
          </a:p>
          <a:p>
            <a:r>
              <a:rPr lang="en-US" sz="2400" b="1">
                <a:latin typeface="Calibri" pitchFamily="34" charset="0"/>
              </a:rPr>
              <a:t>Endothelial progenitor cells</a:t>
            </a:r>
          </a:p>
          <a:p>
            <a:endParaRPr lang="en-US">
              <a:latin typeface="Calibri" pitchFamily="34" charset="0"/>
            </a:endParaRPr>
          </a:p>
        </p:txBody>
      </p:sp>
      <p:sp>
        <p:nvSpPr>
          <p:cNvPr id="167941" name="TextBox 7"/>
          <p:cNvSpPr txBox="1">
            <a:spLocks noChangeArrowheads="1"/>
          </p:cNvSpPr>
          <p:nvPr/>
        </p:nvSpPr>
        <p:spPr bwMode="auto">
          <a:xfrm>
            <a:off x="609600" y="6324600"/>
            <a:ext cx="3222625" cy="369888"/>
          </a:xfrm>
          <a:prstGeom prst="rect">
            <a:avLst/>
          </a:prstGeom>
          <a:noFill/>
          <a:ln w="9525">
            <a:noFill/>
            <a:miter lim="800000"/>
            <a:headEnd/>
            <a:tailEnd/>
          </a:ln>
        </p:spPr>
        <p:txBody>
          <a:bodyPr wrap="none">
            <a:spAutoFit/>
          </a:bodyPr>
          <a:lstStyle/>
          <a:p>
            <a:r>
              <a:rPr lang="en-US">
                <a:latin typeface="Calibri" pitchFamily="34" charset="0"/>
              </a:rPr>
              <a:t>*commonly used in clinical trials</a:t>
            </a:r>
          </a:p>
        </p:txBody>
      </p:sp>
      <p:sp>
        <p:nvSpPr>
          <p:cNvPr id="167942" name="Line 4"/>
          <p:cNvSpPr>
            <a:spLocks noChangeShapeType="1"/>
          </p:cNvSpPr>
          <p:nvPr/>
        </p:nvSpPr>
        <p:spPr bwMode="auto">
          <a:xfrm>
            <a:off x="533400" y="914400"/>
            <a:ext cx="6705600" cy="0"/>
          </a:xfrm>
          <a:prstGeom prst="line">
            <a:avLst/>
          </a:prstGeom>
          <a:noFill/>
          <a:ln w="76200">
            <a:solidFill>
              <a:srgbClr val="CC0000"/>
            </a:solidFill>
            <a:round/>
            <a:headEnd/>
            <a:tailEnd/>
          </a:ln>
        </p:spPr>
        <p:txBody>
          <a:bodyPr/>
          <a:lstStyle/>
          <a:p>
            <a:endParaRPr lang="en-US"/>
          </a:p>
        </p:txBody>
      </p:sp>
      <p:sp>
        <p:nvSpPr>
          <p:cNvPr id="2" name="Slide Number Placeholder 1"/>
          <p:cNvSpPr>
            <a:spLocks noGrp="1"/>
          </p:cNvSpPr>
          <p:nvPr>
            <p:ph type="sldNum" sz="quarter" idx="12"/>
          </p:nvPr>
        </p:nvSpPr>
        <p:spPr/>
        <p:txBody>
          <a:bodyPr/>
          <a:lstStyle/>
          <a:p>
            <a:pPr>
              <a:defRPr/>
            </a:pPr>
            <a:fld id="{2703D280-D4CE-4F1C-8DB6-28BAD9B1465E}" type="slidenum">
              <a:rPr lang="en-US" smtClean="0"/>
              <a:pPr>
                <a:defRPr/>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1163179661"/>
              </p:ext>
            </p:extLst>
          </p:nvPr>
        </p:nvGraphicFramePr>
        <p:xfrm>
          <a:off x="304800" y="381000"/>
          <a:ext cx="8763000" cy="462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06530" name="Rectangle 2"/>
          <p:cNvSpPr>
            <a:spLocks noGrp="1" noChangeArrowheads="1"/>
          </p:cNvSpPr>
          <p:nvPr>
            <p:ph type="title"/>
          </p:nvPr>
        </p:nvSpPr>
        <p:spPr>
          <a:xfrm>
            <a:off x="762000" y="304800"/>
            <a:ext cx="7620000" cy="1143000"/>
          </a:xfrm>
        </p:spPr>
        <p:txBody>
          <a:bodyPr rtlCol="0">
            <a:noAutofit/>
          </a:bodyPr>
          <a:lstStyle/>
          <a:p>
            <a:pPr fontAlgn="auto">
              <a:spcAft>
                <a:spcPts val="0"/>
              </a:spcAft>
              <a:defRPr/>
            </a:pPr>
            <a:r>
              <a:rPr lang="en-US" sz="3600" b="1" dirty="0" smtClean="0">
                <a:effectLst>
                  <a:outerShdw blurRad="38100" dist="38100" dir="2700000" algn="tl">
                    <a:srgbClr val="C0C0C0"/>
                  </a:outerShdw>
                </a:effectLst>
              </a:rPr>
              <a:t>Measuring Subclinical Atherosclerosis</a:t>
            </a:r>
            <a:endParaRPr lang="en-US" sz="3600" b="1" dirty="0">
              <a:effectLst>
                <a:outerShdw blurRad="38100" dist="38100" dir="2700000" algn="tl">
                  <a:srgbClr val="C0C0C0"/>
                </a:outerShdw>
              </a:effectLst>
            </a:endParaRPr>
          </a:p>
        </p:txBody>
      </p:sp>
      <p:sp>
        <p:nvSpPr>
          <p:cNvPr id="2" name="Slide Number Placeholder 1"/>
          <p:cNvSpPr>
            <a:spLocks noGrp="1"/>
          </p:cNvSpPr>
          <p:nvPr>
            <p:ph type="sldNum" sz="quarter" idx="12"/>
          </p:nvPr>
        </p:nvSpPr>
        <p:spPr/>
        <p:txBody>
          <a:bodyPr/>
          <a:lstStyle/>
          <a:p>
            <a:pPr>
              <a:defRPr/>
            </a:pPr>
            <a:fld id="{2703D280-D4CE-4F1C-8DB6-28BAD9B1465E}" type="slidenum">
              <a:rPr lang="en-US" smtClean="0"/>
              <a:pPr>
                <a:defRPr/>
              </a:pPr>
              <a:t>25</a:t>
            </a:fld>
            <a:endParaRPr lang="en-US"/>
          </a:p>
        </p:txBody>
      </p:sp>
      <p:pic>
        <p:nvPicPr>
          <p:cNvPr id="5" name="Picture 4" descr="http://www.bmpe.t.u-tokyo.ac.jp/research/previous%20study/vessel/image/fig01.jpg"/>
          <p:cNvPicPr>
            <a:picLocks noChangeAspect="1" noChangeArrowheads="1"/>
          </p:cNvPicPr>
          <p:nvPr/>
        </p:nvPicPr>
        <p:blipFill>
          <a:blip r:embed="rId8"/>
          <a:srcRect/>
          <a:stretch>
            <a:fillRect/>
          </a:stretch>
        </p:blipFill>
        <p:spPr bwMode="auto">
          <a:xfrm>
            <a:off x="76200" y="3733800"/>
            <a:ext cx="2819400" cy="2584450"/>
          </a:xfrm>
          <a:prstGeom prst="rect">
            <a:avLst/>
          </a:prstGeom>
          <a:noFill/>
          <a:ln w="9525">
            <a:noFill/>
            <a:miter lim="800000"/>
            <a:headEnd/>
            <a:tailEnd/>
          </a:ln>
        </p:spPr>
      </p:pic>
      <p:pic>
        <p:nvPicPr>
          <p:cNvPr id="7" name="Picture 6" descr="us carotid plaque.jpg"/>
          <p:cNvPicPr>
            <a:picLocks noChangeAspect="1"/>
          </p:cNvPicPr>
          <p:nvPr/>
        </p:nvPicPr>
        <p:blipFill rotWithShape="1">
          <a:blip r:embed="rId9"/>
          <a:srcRect l="23853" r="9509" b="6746"/>
          <a:stretch/>
        </p:blipFill>
        <p:spPr bwMode="auto">
          <a:xfrm>
            <a:off x="6410100" y="3429000"/>
            <a:ext cx="1743300" cy="1651083"/>
          </a:xfrm>
          <a:prstGeom prst="rect">
            <a:avLst/>
          </a:prstGeom>
          <a:noFill/>
          <a:ln w="9525">
            <a:noFill/>
            <a:miter lim="800000"/>
            <a:headEnd/>
            <a:tailEnd/>
          </a:ln>
        </p:spPr>
      </p:pic>
      <p:pic>
        <p:nvPicPr>
          <p:cNvPr id="8" name="Picture 2"/>
          <p:cNvPicPr>
            <a:picLocks noChangeAspect="1" noChangeArrowheads="1"/>
          </p:cNvPicPr>
          <p:nvPr/>
        </p:nvPicPr>
        <p:blipFill>
          <a:blip r:embed="rId10"/>
          <a:srcRect/>
          <a:stretch>
            <a:fillRect/>
          </a:stretch>
        </p:blipFill>
        <p:spPr bwMode="auto">
          <a:xfrm>
            <a:off x="6448304" y="5105400"/>
            <a:ext cx="1705096" cy="1592114"/>
          </a:xfrm>
          <a:prstGeom prst="rect">
            <a:avLst/>
          </a:prstGeom>
          <a:noFill/>
          <a:ln w="9525">
            <a:noFill/>
            <a:miter lim="800000"/>
            <a:headEnd/>
            <a:tailEnd/>
          </a:ln>
        </p:spPr>
      </p:pic>
      <p:pic>
        <p:nvPicPr>
          <p:cNvPr id="10" name="Picture 2" descr="C:\Documents and Settings\gevans\Desktop\02700324M11NLC270C0000.TIF"/>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50334" y="3798037"/>
            <a:ext cx="2893266" cy="231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2 CuadroTexto"/>
          <p:cNvSpPr txBox="1"/>
          <p:nvPr/>
        </p:nvSpPr>
        <p:spPr>
          <a:xfrm>
            <a:off x="4267200" y="3962400"/>
            <a:ext cx="914400" cy="338554"/>
          </a:xfrm>
          <a:prstGeom prst="rect">
            <a:avLst/>
          </a:prstGeom>
          <a:noFill/>
        </p:spPr>
        <p:txBody>
          <a:bodyPr wrap="square" rtlCol="0">
            <a:spAutoFit/>
          </a:bodyPr>
          <a:lstStyle/>
          <a:p>
            <a:r>
              <a:rPr lang="es-ES_tradnl" sz="1600" b="1" dirty="0" smtClean="0">
                <a:solidFill>
                  <a:srgbClr val="F7DF4F"/>
                </a:solidFill>
              </a:rPr>
              <a:t>IMT</a:t>
            </a:r>
            <a:endParaRPr lang="es-ES_tradnl" sz="1600" b="1" dirty="0">
              <a:solidFill>
                <a:srgbClr val="F7DF4F"/>
              </a:solidFill>
            </a:endParaRPr>
          </a:p>
        </p:txBody>
      </p:sp>
      <p:cxnSp>
        <p:nvCxnSpPr>
          <p:cNvPr id="6" name="5 Conector recto de flecha"/>
          <p:cNvCxnSpPr/>
          <p:nvPr/>
        </p:nvCxnSpPr>
        <p:spPr>
          <a:xfrm>
            <a:off x="4496967" y="4254541"/>
            <a:ext cx="0" cy="393659"/>
          </a:xfrm>
          <a:prstGeom prst="straightConnector1">
            <a:avLst/>
          </a:prstGeom>
          <a:ln w="12700">
            <a:solidFill>
              <a:srgbClr val="F7DF4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17 CuadroTexto"/>
          <p:cNvSpPr txBox="1"/>
          <p:nvPr/>
        </p:nvSpPr>
        <p:spPr>
          <a:xfrm>
            <a:off x="6629400" y="5300246"/>
            <a:ext cx="1709850" cy="276999"/>
          </a:xfrm>
          <a:prstGeom prst="rect">
            <a:avLst/>
          </a:prstGeom>
          <a:noFill/>
        </p:spPr>
        <p:txBody>
          <a:bodyPr wrap="square" rtlCol="0">
            <a:spAutoFit/>
          </a:bodyPr>
          <a:lstStyle/>
          <a:p>
            <a:r>
              <a:rPr lang="es-ES_tradnl" sz="1200" b="1" dirty="0" err="1" smtClean="0">
                <a:solidFill>
                  <a:srgbClr val="F7DF4F"/>
                </a:solidFill>
              </a:rPr>
              <a:t>Coronary</a:t>
            </a:r>
            <a:r>
              <a:rPr lang="es-ES_tradnl" sz="1200" b="1" dirty="0" smtClean="0">
                <a:solidFill>
                  <a:srgbClr val="F7DF4F"/>
                </a:solidFill>
              </a:rPr>
              <a:t> </a:t>
            </a:r>
            <a:r>
              <a:rPr lang="es-ES_tradnl" sz="1200" b="1" dirty="0" err="1" smtClean="0">
                <a:solidFill>
                  <a:srgbClr val="F7DF4F"/>
                </a:solidFill>
              </a:rPr>
              <a:t>calcium</a:t>
            </a:r>
            <a:endParaRPr lang="es-ES_tradnl" sz="1200" b="1" dirty="0">
              <a:solidFill>
                <a:srgbClr val="F7DF4F"/>
              </a:solidFill>
            </a:endParaRPr>
          </a:p>
        </p:txBody>
      </p:sp>
      <p:cxnSp>
        <p:nvCxnSpPr>
          <p:cNvPr id="19" name="18 Conector recto de flecha"/>
          <p:cNvCxnSpPr/>
          <p:nvPr/>
        </p:nvCxnSpPr>
        <p:spPr>
          <a:xfrm>
            <a:off x="7484325" y="5577245"/>
            <a:ext cx="135675" cy="324212"/>
          </a:xfrm>
          <a:prstGeom prst="straightConnector1">
            <a:avLst/>
          </a:prstGeom>
          <a:ln w="12700">
            <a:solidFill>
              <a:srgbClr val="F7DF4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20 CuadroTexto"/>
          <p:cNvSpPr txBox="1"/>
          <p:nvPr/>
        </p:nvSpPr>
        <p:spPr>
          <a:xfrm>
            <a:off x="6172200" y="3733800"/>
            <a:ext cx="2167050" cy="2862322"/>
          </a:xfrm>
          <a:prstGeom prst="rect">
            <a:avLst/>
          </a:prstGeom>
          <a:noFill/>
        </p:spPr>
        <p:txBody>
          <a:bodyPr wrap="square" rtlCol="0">
            <a:spAutoFit/>
          </a:bodyPr>
          <a:lstStyle/>
          <a:p>
            <a:pPr algn="ctr"/>
            <a:r>
              <a:rPr lang="es-ES_tradnl" sz="18000" dirty="0" smtClean="0">
                <a:solidFill>
                  <a:srgbClr val="C00000"/>
                </a:solidFill>
              </a:rPr>
              <a:t>X</a:t>
            </a:r>
            <a:endParaRPr lang="es-ES_tradnl" sz="18000"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a:xfrm>
            <a:off x="533400" y="228600"/>
            <a:ext cx="7696200" cy="1143000"/>
          </a:xfrm>
        </p:spPr>
        <p:txBody>
          <a:bodyPr rtlCol="0">
            <a:normAutofit fontScale="90000"/>
          </a:bodyPr>
          <a:lstStyle/>
          <a:p>
            <a:pPr algn="l" fontAlgn="auto">
              <a:spcAft>
                <a:spcPts val="0"/>
              </a:spcAft>
              <a:defRPr/>
            </a:pPr>
            <a:r>
              <a:rPr lang="en-US" b="1" dirty="0" smtClean="0">
                <a:effectLst>
                  <a:outerShdw blurRad="38100" dist="38100" dir="2700000" algn="tl">
                    <a:srgbClr val="C0C0C0"/>
                  </a:outerShdw>
                </a:effectLst>
              </a:rPr>
              <a:t>Do medications influence </a:t>
            </a:r>
            <a:r>
              <a:rPr lang="en-US" b="1" dirty="0">
                <a:effectLst>
                  <a:outerShdw blurRad="38100" dist="38100" dir="2700000" algn="tl">
                    <a:srgbClr val="C0C0C0"/>
                  </a:outerShdw>
                </a:effectLst>
              </a:rPr>
              <a:t>a</a:t>
            </a:r>
            <a:r>
              <a:rPr lang="en-US" b="1" dirty="0" smtClean="0">
                <a:effectLst>
                  <a:outerShdw blurRad="38100" dist="38100" dir="2700000" algn="tl">
                    <a:srgbClr val="C0C0C0"/>
                  </a:outerShdw>
                </a:effectLst>
              </a:rPr>
              <a:t>therosclerotic </a:t>
            </a:r>
            <a:r>
              <a:rPr lang="en-US" b="1" dirty="0">
                <a:effectLst>
                  <a:outerShdw blurRad="38100" dist="38100" dir="2700000" algn="tl">
                    <a:srgbClr val="C0C0C0"/>
                  </a:outerShdw>
                </a:effectLst>
              </a:rPr>
              <a:t>r</a:t>
            </a:r>
            <a:r>
              <a:rPr lang="en-US" b="1" dirty="0" smtClean="0">
                <a:effectLst>
                  <a:outerShdw blurRad="38100" dist="38100" dir="2700000" algn="tl">
                    <a:srgbClr val="C0C0C0"/>
                  </a:outerShdw>
                </a:effectLst>
              </a:rPr>
              <a:t>isk?</a:t>
            </a:r>
            <a:endParaRPr lang="en-US" b="1" dirty="0">
              <a:effectLst>
                <a:outerShdw blurRad="38100" dist="38100" dir="2700000" algn="tl">
                  <a:srgbClr val="C0C0C0"/>
                </a:outerShdw>
              </a:effectLst>
            </a:endParaRPr>
          </a:p>
        </p:txBody>
      </p:sp>
      <p:sp>
        <p:nvSpPr>
          <p:cNvPr id="187394" name="Rectangle 3"/>
          <p:cNvSpPr>
            <a:spLocks noGrp="1" noChangeArrowheads="1"/>
          </p:cNvSpPr>
          <p:nvPr>
            <p:ph type="body" idx="1"/>
          </p:nvPr>
        </p:nvSpPr>
        <p:spPr>
          <a:xfrm>
            <a:off x="457200" y="2133600"/>
            <a:ext cx="7924800" cy="2895600"/>
          </a:xfrm>
        </p:spPr>
        <p:txBody>
          <a:bodyPr/>
          <a:lstStyle/>
          <a:p>
            <a:r>
              <a:rPr lang="en-US" dirty="0" smtClean="0"/>
              <a:t>CV outcomes not included in adult or pediatric RCTs</a:t>
            </a:r>
          </a:p>
          <a:p>
            <a:r>
              <a:rPr lang="en-US" dirty="0" smtClean="0"/>
              <a:t>Data from retrospective cohorts</a:t>
            </a:r>
          </a:p>
          <a:p>
            <a:r>
              <a:rPr lang="en-US" dirty="0" smtClean="0"/>
              <a:t>Association ≠</a:t>
            </a:r>
            <a:r>
              <a:rPr lang="en-US" sz="4000" dirty="0" smtClean="0"/>
              <a:t> </a:t>
            </a:r>
            <a:r>
              <a:rPr lang="en-US" dirty="0" smtClean="0"/>
              <a:t>causation</a:t>
            </a:r>
          </a:p>
          <a:p>
            <a:pPr>
              <a:buFont typeface="Arial" charset="0"/>
              <a:buNone/>
            </a:pPr>
            <a:endParaRPr lang="en-US" sz="2800" dirty="0" smtClean="0"/>
          </a:p>
          <a:p>
            <a:pPr lvl="1"/>
            <a:endParaRPr lang="en-US" sz="2400" dirty="0" smtClean="0"/>
          </a:p>
        </p:txBody>
      </p:sp>
      <p:sp>
        <p:nvSpPr>
          <p:cNvPr id="187395" name="Line 4"/>
          <p:cNvSpPr>
            <a:spLocks noChangeShapeType="1"/>
          </p:cNvSpPr>
          <p:nvPr/>
        </p:nvSpPr>
        <p:spPr bwMode="auto">
          <a:xfrm>
            <a:off x="685800" y="1524000"/>
            <a:ext cx="6705600" cy="0"/>
          </a:xfrm>
          <a:prstGeom prst="line">
            <a:avLst/>
          </a:prstGeom>
          <a:noFill/>
          <a:ln w="76200">
            <a:solidFill>
              <a:srgbClr val="CC0000"/>
            </a:solidFill>
            <a:round/>
            <a:headEnd/>
            <a:tailEnd/>
          </a:ln>
        </p:spPr>
        <p:txBody>
          <a:bodyPr/>
          <a:lstStyle/>
          <a:p>
            <a:endParaRPr lang="en-US"/>
          </a:p>
        </p:txBody>
      </p:sp>
      <p:sp>
        <p:nvSpPr>
          <p:cNvPr id="2" name="Slide Number Placeholder 1"/>
          <p:cNvSpPr>
            <a:spLocks noGrp="1"/>
          </p:cNvSpPr>
          <p:nvPr>
            <p:ph type="sldNum" sz="quarter" idx="12"/>
          </p:nvPr>
        </p:nvSpPr>
        <p:spPr/>
        <p:txBody>
          <a:bodyPr/>
          <a:lstStyle/>
          <a:p>
            <a:pPr>
              <a:defRPr/>
            </a:pPr>
            <a:fld id="{2703D280-D4CE-4F1C-8DB6-28BAD9B1465E}" type="slidenum">
              <a:rPr lang="en-US" smtClean="0"/>
              <a:pPr>
                <a:defRPr/>
              </a:pPr>
              <a:t>26</a:t>
            </a:fld>
            <a:endParaRPr lang="en-US"/>
          </a:p>
        </p:txBody>
      </p:sp>
      <p:pic>
        <p:nvPicPr>
          <p:cNvPr id="6" name="Picture 5" descr="corona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8900" y="2971800"/>
            <a:ext cx="1905000" cy="17145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l="8301"/>
          <a:stretch>
            <a:fillRect/>
          </a:stretch>
        </p:blipFill>
        <p:spPr bwMode="auto">
          <a:xfrm>
            <a:off x="4953000" y="4800600"/>
            <a:ext cx="2209800" cy="157321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0531678"/>
              </p:ext>
            </p:extLst>
          </p:nvPr>
        </p:nvGraphicFramePr>
        <p:xfrm>
          <a:off x="685800" y="1143000"/>
          <a:ext cx="7315200" cy="4983480"/>
        </p:xfrm>
        <a:graphic>
          <a:graphicData uri="http://schemas.openxmlformats.org/drawingml/2006/table">
            <a:tbl>
              <a:tblPr firstRow="1" bandRow="1">
                <a:tableStyleId>{5C22544A-7EE6-4342-B048-85BDC9FD1C3A}</a:tableStyleId>
              </a:tblPr>
              <a:tblGrid>
                <a:gridCol w="3067665"/>
                <a:gridCol w="943897"/>
                <a:gridCol w="1809135"/>
                <a:gridCol w="1494503"/>
              </a:tblGrid>
              <a:tr h="882463">
                <a:tc>
                  <a:txBody>
                    <a:bodyPr/>
                    <a:lstStyle/>
                    <a:p>
                      <a:endParaRPr lang="en-US" sz="2400" dirty="0"/>
                    </a:p>
                  </a:txBody>
                  <a:tcPr>
                    <a:solidFill>
                      <a:schemeClr val="bg1">
                        <a:lumMod val="50000"/>
                      </a:schemeClr>
                    </a:solidFill>
                  </a:tcPr>
                </a:tc>
                <a:tc>
                  <a:txBody>
                    <a:bodyPr/>
                    <a:lstStyle/>
                    <a:p>
                      <a:pPr algn="ctr"/>
                      <a:r>
                        <a:rPr lang="en-US" sz="2400" dirty="0" smtClean="0"/>
                        <a:t>Lipids</a:t>
                      </a:r>
                      <a:endParaRPr lang="en-US" sz="2400" dirty="0"/>
                    </a:p>
                  </a:txBody>
                  <a:tcPr anchor="ctr">
                    <a:solidFill>
                      <a:schemeClr val="bg1">
                        <a:lumMod val="50000"/>
                      </a:schemeClr>
                    </a:solidFill>
                  </a:tcPr>
                </a:tc>
                <a:tc>
                  <a:txBody>
                    <a:bodyPr/>
                    <a:lstStyle/>
                    <a:p>
                      <a:pPr algn="ctr"/>
                      <a:r>
                        <a:rPr lang="en-US" sz="2400" dirty="0" err="1" smtClean="0"/>
                        <a:t>Atherogenic</a:t>
                      </a:r>
                      <a:endParaRPr lang="en-US" sz="2400" dirty="0"/>
                    </a:p>
                  </a:txBody>
                  <a:tcPr anchor="ctr">
                    <a:solidFill>
                      <a:schemeClr val="bg1">
                        <a:lumMod val="50000"/>
                      </a:schemeClr>
                    </a:solidFill>
                  </a:tcPr>
                </a:tc>
                <a:tc>
                  <a:txBody>
                    <a:bodyPr/>
                    <a:lstStyle/>
                    <a:p>
                      <a:pPr algn="ctr"/>
                      <a:r>
                        <a:rPr lang="en-US" sz="2400" dirty="0" smtClean="0"/>
                        <a:t>Metabolic syndrome</a:t>
                      </a:r>
                      <a:endParaRPr lang="en-US" sz="2400" dirty="0"/>
                    </a:p>
                  </a:txBody>
                  <a:tcPr anchor="ctr">
                    <a:solidFill>
                      <a:schemeClr val="bg1">
                        <a:lumMod val="50000"/>
                      </a:schemeClr>
                    </a:solidFill>
                  </a:tcPr>
                </a:tc>
              </a:tr>
              <a:tr h="511268">
                <a:tc>
                  <a:txBody>
                    <a:bodyPr/>
                    <a:lstStyle/>
                    <a:p>
                      <a:r>
                        <a:rPr lang="en-US" sz="2600" b="1" dirty="0" smtClean="0"/>
                        <a:t>Corticosteroids</a:t>
                      </a:r>
                      <a:endParaRPr lang="en-US" sz="2600" b="1" dirty="0"/>
                    </a:p>
                  </a:txBody>
                  <a:tcPr/>
                </a:tc>
                <a:tc>
                  <a:txBody>
                    <a:bodyPr/>
                    <a:lstStyle/>
                    <a:p>
                      <a:pPr algn="ctr"/>
                      <a:r>
                        <a:rPr lang="en-US" sz="3200" b="1" dirty="0" smtClean="0"/>
                        <a:t>↑</a:t>
                      </a:r>
                      <a:endParaRPr lang="en-US" sz="3200" b="1" dirty="0"/>
                    </a:p>
                  </a:txBody>
                  <a:tcPr/>
                </a:tc>
                <a:tc>
                  <a:txBody>
                    <a:bodyPr/>
                    <a:lstStyle/>
                    <a:p>
                      <a:pPr algn="ctr"/>
                      <a:r>
                        <a:rPr lang="en-US" sz="3200" b="1" dirty="0" smtClean="0"/>
                        <a:t>+</a:t>
                      </a:r>
                      <a:endParaRPr lang="en-US" sz="3200" b="1" dirty="0"/>
                    </a:p>
                  </a:txBody>
                  <a:tcPr/>
                </a:tc>
                <a:tc>
                  <a:txBody>
                    <a:bodyPr/>
                    <a:lstStyle/>
                    <a:p>
                      <a:pPr algn="ctr"/>
                      <a:r>
                        <a:rPr lang="en-US" sz="3200" b="1" dirty="0" smtClean="0"/>
                        <a:t>+</a:t>
                      </a:r>
                      <a:endParaRPr lang="en-US" sz="3200" b="1" dirty="0"/>
                    </a:p>
                  </a:txBody>
                  <a:tcPr/>
                </a:tc>
              </a:tr>
              <a:tr h="511268">
                <a:tc>
                  <a:txBody>
                    <a:bodyPr/>
                    <a:lstStyle/>
                    <a:p>
                      <a:r>
                        <a:rPr lang="en-US" sz="2600" b="1" dirty="0" smtClean="0"/>
                        <a:t>Hydroxychloroquine</a:t>
                      </a:r>
                      <a:endParaRPr lang="en-US" sz="2600" b="1" dirty="0"/>
                    </a:p>
                  </a:txBody>
                  <a:tcPr/>
                </a:tc>
                <a:tc>
                  <a:txBody>
                    <a:bodyPr/>
                    <a:lstStyle/>
                    <a:p>
                      <a:pPr algn="ctr"/>
                      <a:r>
                        <a:rPr lang="en-US" sz="3200" b="1" dirty="0" smtClean="0"/>
                        <a:t>↓</a:t>
                      </a:r>
                      <a:endParaRPr lang="en-US" sz="3200" b="1" dirty="0"/>
                    </a:p>
                  </a:txBody>
                  <a:tcPr/>
                </a:tc>
                <a:tc>
                  <a:txBody>
                    <a:bodyPr/>
                    <a:lstStyle/>
                    <a:p>
                      <a:pPr algn="ctr"/>
                      <a:r>
                        <a:rPr lang="en-US" sz="3200" b="1" dirty="0" smtClean="0"/>
                        <a:t>-</a:t>
                      </a:r>
                      <a:endParaRPr lang="en-US" sz="3200" b="1" dirty="0"/>
                    </a:p>
                  </a:txBody>
                  <a:tcPr/>
                </a:tc>
                <a:tc>
                  <a:txBody>
                    <a:bodyPr/>
                    <a:lstStyle/>
                    <a:p>
                      <a:pPr algn="ctr"/>
                      <a:r>
                        <a:rPr lang="en-US" sz="3200" b="1" dirty="0" smtClean="0"/>
                        <a:t>-</a:t>
                      </a:r>
                      <a:endParaRPr lang="en-US" sz="3200" b="1" dirty="0"/>
                    </a:p>
                  </a:txBody>
                  <a:tcPr/>
                </a:tc>
              </a:tr>
              <a:tr h="626297">
                <a:tc>
                  <a:txBody>
                    <a:bodyPr/>
                    <a:lstStyle/>
                    <a:p>
                      <a:r>
                        <a:rPr lang="en-US" sz="2600" b="1" dirty="0" smtClean="0"/>
                        <a:t>Azathioprine</a:t>
                      </a:r>
                      <a:endParaRPr lang="en-US" sz="2600" b="1" dirty="0"/>
                    </a:p>
                  </a:txBody>
                  <a:tcPr/>
                </a:tc>
                <a:tc>
                  <a:txBody>
                    <a:bodyPr/>
                    <a:lstStyle/>
                    <a:p>
                      <a:pPr algn="ctr"/>
                      <a:endParaRPr lang="en-US" sz="3200" b="1" dirty="0"/>
                    </a:p>
                  </a:txBody>
                  <a:tcPr/>
                </a:tc>
                <a:tc>
                  <a:txBody>
                    <a:bodyPr/>
                    <a:lstStyle/>
                    <a:p>
                      <a:pPr algn="ctr"/>
                      <a:r>
                        <a:rPr lang="en-US" sz="3200" b="1" dirty="0" smtClean="0"/>
                        <a:t>+</a:t>
                      </a:r>
                      <a:endParaRPr lang="en-US" sz="3200" b="1" dirty="0"/>
                    </a:p>
                  </a:txBody>
                  <a:tcPr/>
                </a:tc>
                <a:tc>
                  <a:txBody>
                    <a:bodyPr/>
                    <a:lstStyle/>
                    <a:p>
                      <a:pPr algn="ctr"/>
                      <a:endParaRPr lang="en-US" sz="3200" b="1" dirty="0"/>
                    </a:p>
                  </a:txBody>
                  <a:tcPr/>
                </a:tc>
              </a:tr>
              <a:tr h="511268">
                <a:tc>
                  <a:txBody>
                    <a:bodyPr/>
                    <a:lstStyle/>
                    <a:p>
                      <a:r>
                        <a:rPr lang="en-US" sz="2600" b="1" dirty="0" err="1" smtClean="0"/>
                        <a:t>Mycophenolate</a:t>
                      </a:r>
                      <a:endParaRPr lang="en-US" sz="2600" b="1" dirty="0"/>
                    </a:p>
                  </a:txBody>
                  <a:tcPr/>
                </a:tc>
                <a:tc>
                  <a:txBody>
                    <a:bodyPr/>
                    <a:lstStyle/>
                    <a:p>
                      <a:pPr algn="ctr"/>
                      <a:endParaRPr lang="en-US" sz="3200" b="1" dirty="0"/>
                    </a:p>
                  </a:txBody>
                  <a:tcPr/>
                </a:tc>
                <a:tc>
                  <a:txBody>
                    <a:bodyPr/>
                    <a:lstStyle/>
                    <a:p>
                      <a:pPr algn="ctr"/>
                      <a:r>
                        <a:rPr lang="en-US" sz="3200" b="1" dirty="0" smtClean="0"/>
                        <a:t>-</a:t>
                      </a:r>
                      <a:endParaRPr lang="en-US" sz="3200" b="1" dirty="0"/>
                    </a:p>
                  </a:txBody>
                  <a:tcPr/>
                </a:tc>
                <a:tc>
                  <a:txBody>
                    <a:bodyPr/>
                    <a:lstStyle/>
                    <a:p>
                      <a:pPr algn="ctr"/>
                      <a:r>
                        <a:rPr lang="en-US" sz="3200" b="1" dirty="0" smtClean="0"/>
                        <a:t>-</a:t>
                      </a:r>
                      <a:endParaRPr lang="en-US" sz="3200" b="1" dirty="0"/>
                    </a:p>
                  </a:txBody>
                  <a:tcPr/>
                </a:tc>
              </a:tr>
              <a:tr h="494572">
                <a:tc>
                  <a:txBody>
                    <a:bodyPr/>
                    <a:lstStyle/>
                    <a:p>
                      <a:r>
                        <a:rPr lang="en-US" sz="2600" b="1" dirty="0" smtClean="0"/>
                        <a:t>Methotrexate</a:t>
                      </a:r>
                      <a:endParaRPr lang="en-US" sz="2600" b="1" dirty="0"/>
                    </a:p>
                  </a:txBody>
                  <a:tcPr/>
                </a:tc>
                <a:tc>
                  <a:txBody>
                    <a:bodyPr/>
                    <a:lstStyle/>
                    <a:p>
                      <a:pPr algn="ctr"/>
                      <a:endParaRPr lang="en-US" sz="3200" b="1" dirty="0"/>
                    </a:p>
                  </a:txBody>
                  <a:tcPr/>
                </a:tc>
                <a:tc>
                  <a:txBody>
                    <a:bodyPr/>
                    <a:lstStyle/>
                    <a:p>
                      <a:pPr algn="ctr"/>
                      <a:r>
                        <a:rPr lang="en-US" sz="3200" b="1" dirty="0" smtClean="0"/>
                        <a:t>+/-</a:t>
                      </a:r>
                      <a:endParaRPr lang="en-US" sz="3200" b="1" dirty="0"/>
                    </a:p>
                  </a:txBody>
                  <a:tcPr/>
                </a:tc>
                <a:tc>
                  <a:txBody>
                    <a:bodyPr/>
                    <a:lstStyle/>
                    <a:p>
                      <a:pPr algn="ctr"/>
                      <a:endParaRPr lang="en-US" sz="3200" b="1" dirty="0"/>
                    </a:p>
                  </a:txBody>
                  <a:tcPr/>
                </a:tc>
              </a:tr>
              <a:tr h="4945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b="1" dirty="0" err="1" smtClean="0"/>
                        <a:t>Leflunomide</a:t>
                      </a:r>
                      <a:endParaRPr lang="en-US" sz="2600" b="1" dirty="0" smtClean="0"/>
                    </a:p>
                  </a:txBody>
                  <a:tcPr/>
                </a:tc>
                <a:tc>
                  <a:txBody>
                    <a:bodyPr/>
                    <a:lstStyle/>
                    <a:p>
                      <a:pPr algn="ctr"/>
                      <a:endParaRPr lang="en-US" sz="3200" b="1" dirty="0"/>
                    </a:p>
                  </a:txBody>
                  <a:tcPr/>
                </a:tc>
                <a:tc>
                  <a:txBody>
                    <a:bodyPr/>
                    <a:lstStyle/>
                    <a:p>
                      <a:pPr algn="ctr"/>
                      <a:r>
                        <a:rPr lang="en-US" sz="3200" b="1" dirty="0" smtClean="0"/>
                        <a:t>+/-</a:t>
                      </a:r>
                      <a:endParaRPr lang="en-US" sz="3200" b="1" dirty="0"/>
                    </a:p>
                  </a:txBody>
                  <a:tcPr/>
                </a:tc>
                <a:tc>
                  <a:txBody>
                    <a:bodyPr/>
                    <a:lstStyle/>
                    <a:p>
                      <a:pPr algn="ctr"/>
                      <a:endParaRPr lang="en-US" sz="3200" b="1" dirty="0"/>
                    </a:p>
                  </a:txBody>
                  <a:tcPr/>
                </a:tc>
              </a:tr>
              <a:tr h="4945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b="1" dirty="0" smtClean="0"/>
                        <a:t>Rituximab</a:t>
                      </a:r>
                    </a:p>
                  </a:txBody>
                  <a:tcPr/>
                </a:tc>
                <a:tc>
                  <a:txBody>
                    <a:bodyPr/>
                    <a:lstStyle/>
                    <a:p>
                      <a:pPr algn="ctr"/>
                      <a:endParaRPr lang="en-US" sz="3200" b="1" dirty="0"/>
                    </a:p>
                  </a:txBody>
                  <a:tcPr/>
                </a:tc>
                <a:tc>
                  <a:txBody>
                    <a:bodyPr/>
                    <a:lstStyle/>
                    <a:p>
                      <a:pPr algn="ctr"/>
                      <a:r>
                        <a:rPr lang="en-US" sz="3200" b="1" dirty="0" smtClean="0"/>
                        <a:t>-</a:t>
                      </a:r>
                      <a:endParaRPr lang="en-US" sz="3200" b="1" dirty="0"/>
                    </a:p>
                  </a:txBody>
                  <a:tcPr/>
                </a:tc>
                <a:tc>
                  <a:txBody>
                    <a:bodyPr/>
                    <a:lstStyle/>
                    <a:p>
                      <a:pPr algn="ctr"/>
                      <a:endParaRPr lang="en-US" sz="3200" b="1" dirty="0"/>
                    </a:p>
                  </a:txBody>
                  <a:tcPr/>
                </a:tc>
              </a:tr>
            </a:tbl>
          </a:graphicData>
        </a:graphic>
      </p:graphicFrame>
      <p:sp>
        <p:nvSpPr>
          <p:cNvPr id="182325" name="TextBox 3"/>
          <p:cNvSpPr txBox="1">
            <a:spLocks noChangeArrowheads="1"/>
          </p:cNvSpPr>
          <p:nvPr/>
        </p:nvSpPr>
        <p:spPr bwMode="auto">
          <a:xfrm>
            <a:off x="1143000" y="330200"/>
            <a:ext cx="6781800" cy="584200"/>
          </a:xfrm>
          <a:prstGeom prst="rect">
            <a:avLst/>
          </a:prstGeom>
          <a:noFill/>
          <a:ln w="9525">
            <a:noFill/>
            <a:miter lim="800000"/>
            <a:headEnd/>
            <a:tailEnd/>
          </a:ln>
        </p:spPr>
        <p:txBody>
          <a:bodyPr wrap="square">
            <a:spAutoFit/>
          </a:bodyPr>
          <a:lstStyle/>
          <a:p>
            <a:pPr algn="ctr"/>
            <a:r>
              <a:rPr lang="en-US" sz="3200" b="1" dirty="0" smtClean="0">
                <a:latin typeface="Calibri" pitchFamily="34" charset="0"/>
              </a:rPr>
              <a:t>Impact of Medications</a:t>
            </a:r>
            <a:endParaRPr lang="en-US" sz="3200" b="1" dirty="0">
              <a:latin typeface="Calibri" pitchFamily="34" charset="0"/>
            </a:endParaRPr>
          </a:p>
        </p:txBody>
      </p:sp>
      <p:sp>
        <p:nvSpPr>
          <p:cNvPr id="10" name="TextBox 5"/>
          <p:cNvSpPr txBox="1">
            <a:spLocks noChangeArrowheads="1"/>
          </p:cNvSpPr>
          <p:nvPr/>
        </p:nvSpPr>
        <p:spPr bwMode="auto">
          <a:xfrm>
            <a:off x="5997921" y="4889718"/>
            <a:ext cx="3069879" cy="1815882"/>
          </a:xfrm>
          <a:prstGeom prst="rect">
            <a:avLst/>
          </a:prstGeom>
          <a:solidFill>
            <a:schemeClr val="bg1"/>
          </a:solidFill>
          <a:ln w="9525">
            <a:noFill/>
            <a:miter lim="800000"/>
            <a:headEnd/>
            <a:tailEnd/>
          </a:ln>
        </p:spPr>
        <p:txBody>
          <a:bodyPr wrap="none">
            <a:spAutoFit/>
          </a:bodyPr>
          <a:lstStyle/>
          <a:p>
            <a:r>
              <a:rPr lang="en-US" sz="1400" dirty="0" err="1">
                <a:latin typeface="Calibri" pitchFamily="34" charset="0"/>
              </a:rPr>
              <a:t>Landewe</a:t>
            </a:r>
            <a:r>
              <a:rPr lang="en-US" sz="1400" dirty="0">
                <a:latin typeface="Calibri" pitchFamily="34" charset="0"/>
              </a:rPr>
              <a:t> et al Lancet 2000</a:t>
            </a:r>
          </a:p>
          <a:p>
            <a:r>
              <a:rPr lang="en-US" sz="1400" dirty="0">
                <a:latin typeface="Calibri" pitchFamily="34" charset="0"/>
              </a:rPr>
              <a:t>Choi et al Lancet 2002</a:t>
            </a:r>
          </a:p>
          <a:p>
            <a:r>
              <a:rPr lang="en-US" sz="1400" dirty="0" err="1">
                <a:latin typeface="Calibri" pitchFamily="34" charset="0"/>
              </a:rPr>
              <a:t>Bernatski</a:t>
            </a:r>
            <a:r>
              <a:rPr lang="en-US" sz="1400" dirty="0">
                <a:latin typeface="Calibri" pitchFamily="34" charset="0"/>
              </a:rPr>
              <a:t> et al Rheumatology 2005</a:t>
            </a:r>
          </a:p>
          <a:p>
            <a:r>
              <a:rPr lang="en-US" sz="1400" dirty="0">
                <a:latin typeface="Calibri" pitchFamily="34" charset="0"/>
              </a:rPr>
              <a:t>Van </a:t>
            </a:r>
            <a:r>
              <a:rPr lang="en-US" sz="1400" dirty="0" err="1">
                <a:latin typeface="Calibri" pitchFamily="34" charset="0"/>
              </a:rPr>
              <a:t>Halm</a:t>
            </a:r>
            <a:r>
              <a:rPr lang="en-US" sz="1400" dirty="0">
                <a:latin typeface="Calibri" pitchFamily="34" charset="0"/>
              </a:rPr>
              <a:t> et al  Arthritis Res </a:t>
            </a:r>
            <a:r>
              <a:rPr lang="en-US" sz="1400" dirty="0" err="1">
                <a:latin typeface="Calibri" pitchFamily="34" charset="0"/>
              </a:rPr>
              <a:t>Ther</a:t>
            </a:r>
            <a:r>
              <a:rPr lang="en-US" sz="1400" dirty="0">
                <a:latin typeface="Calibri" pitchFamily="34" charset="0"/>
              </a:rPr>
              <a:t> </a:t>
            </a:r>
            <a:r>
              <a:rPr lang="en-US" sz="1400" dirty="0" smtClean="0">
                <a:latin typeface="Calibri" pitchFamily="34" charset="0"/>
              </a:rPr>
              <a:t>2006</a:t>
            </a:r>
          </a:p>
          <a:p>
            <a:r>
              <a:rPr lang="da-DK" sz="1400" dirty="0">
                <a:latin typeface="Calibri" pitchFamily="34" charset="0"/>
              </a:rPr>
              <a:t>Schanberg et al Arthritis Rheum 2010    </a:t>
            </a:r>
            <a:endParaRPr lang="da-DK" sz="1400" dirty="0" smtClean="0">
              <a:latin typeface="Calibri" pitchFamily="34" charset="0"/>
            </a:endParaRPr>
          </a:p>
          <a:p>
            <a:r>
              <a:rPr lang="en-US" sz="1400" dirty="0" smtClean="0">
                <a:latin typeface="Calibri" pitchFamily="34" charset="0"/>
              </a:rPr>
              <a:t>Ahmad  </a:t>
            </a:r>
            <a:r>
              <a:rPr lang="en-US" sz="1400" dirty="0">
                <a:latin typeface="Calibri" pitchFamily="34" charset="0"/>
              </a:rPr>
              <a:t>Rheumatology 2007</a:t>
            </a:r>
          </a:p>
          <a:p>
            <a:r>
              <a:rPr lang="en-US" sz="1400" dirty="0">
                <a:latin typeface="Calibri" pitchFamily="34" charset="0"/>
              </a:rPr>
              <a:t>Hague et al J Rheum 2010                        </a:t>
            </a:r>
            <a:endParaRPr lang="en-US" sz="1400" dirty="0" smtClean="0">
              <a:latin typeface="Calibri" pitchFamily="34" charset="0"/>
            </a:endParaRPr>
          </a:p>
          <a:p>
            <a:r>
              <a:rPr lang="en-US" sz="1400" dirty="0" smtClean="0">
                <a:latin typeface="Calibri" pitchFamily="34" charset="0"/>
              </a:rPr>
              <a:t>Miller </a:t>
            </a:r>
            <a:r>
              <a:rPr lang="en-US" sz="1400" dirty="0">
                <a:latin typeface="Calibri" pitchFamily="34" charset="0"/>
              </a:rPr>
              <a:t>LW Am J Transplant </a:t>
            </a:r>
            <a:r>
              <a:rPr lang="en-US" sz="1400" dirty="0" smtClean="0">
                <a:latin typeface="Calibri" pitchFamily="34" charset="0"/>
              </a:rPr>
              <a:t>2002</a:t>
            </a:r>
            <a:endParaRPr lang="en-US" sz="1400" dirty="0">
              <a:latin typeface="Calibri" pitchFamily="34" charset="0"/>
            </a:endParaRPr>
          </a:p>
        </p:txBody>
      </p:sp>
      <p:sp>
        <p:nvSpPr>
          <p:cNvPr id="3" name="Slide Number Placeholder 2"/>
          <p:cNvSpPr>
            <a:spLocks noGrp="1"/>
          </p:cNvSpPr>
          <p:nvPr>
            <p:ph type="sldNum" sz="quarter" idx="12"/>
          </p:nvPr>
        </p:nvSpPr>
        <p:spPr/>
        <p:txBody>
          <a:bodyPr/>
          <a:lstStyle/>
          <a:p>
            <a:pPr>
              <a:defRPr/>
            </a:pPr>
            <a:fld id="{E8108A15-E07F-49AF-8C44-DEEDAFC08B04}" type="slidenum">
              <a:rPr lang="en-US" smtClean="0"/>
              <a:pPr>
                <a:defRPr/>
              </a:pPr>
              <a:t>27</a:t>
            </a:fld>
            <a:endParaRPr lang="en-US" dirty="0"/>
          </a:p>
        </p:txBody>
      </p:sp>
    </p:spTree>
    <p:extLst>
      <p:ext uri="{BB962C8B-B14F-4D97-AF65-F5344CB8AC3E}">
        <p14:creationId xmlns:p14="http://schemas.microsoft.com/office/powerpoint/2010/main" val="38294171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a:xfrm>
            <a:off x="457200" y="274638"/>
            <a:ext cx="5943600" cy="1143000"/>
          </a:xfrm>
        </p:spPr>
        <p:txBody>
          <a:bodyPr rtlCol="0">
            <a:normAutofit fontScale="90000"/>
          </a:bodyPr>
          <a:lstStyle/>
          <a:p>
            <a:pPr algn="l" fontAlgn="auto">
              <a:spcAft>
                <a:spcPts val="0"/>
              </a:spcAft>
              <a:defRPr/>
            </a:pPr>
            <a:r>
              <a:rPr lang="en-US" b="1" dirty="0" smtClean="0">
                <a:effectLst>
                  <a:outerShdw blurRad="38100" dist="38100" dir="2700000" algn="tl">
                    <a:srgbClr val="C0C0C0"/>
                  </a:outerShdw>
                </a:effectLst>
              </a:rPr>
              <a:t>Glucocorticoids:  </a:t>
            </a:r>
            <a:br>
              <a:rPr lang="en-US" b="1" dirty="0" smtClean="0">
                <a:effectLst>
                  <a:outerShdw blurRad="38100" dist="38100" dir="2700000" algn="tl">
                    <a:srgbClr val="C0C0C0"/>
                  </a:outerShdw>
                </a:effectLst>
              </a:rPr>
            </a:br>
            <a:r>
              <a:rPr lang="en-US" b="1" dirty="0" smtClean="0">
                <a:effectLst>
                  <a:outerShdw blurRad="38100" dist="38100" dir="2700000" algn="tl">
                    <a:srgbClr val="C0C0C0"/>
                  </a:outerShdw>
                </a:effectLst>
              </a:rPr>
              <a:t>Therapeutic window?</a:t>
            </a:r>
            <a:endParaRPr lang="en-US" b="1" dirty="0">
              <a:effectLst>
                <a:outerShdw blurRad="38100" dist="38100" dir="2700000" algn="tl">
                  <a:srgbClr val="C0C0C0"/>
                </a:outerShdw>
              </a:effectLst>
            </a:endParaRPr>
          </a:p>
        </p:txBody>
      </p:sp>
      <p:sp>
        <p:nvSpPr>
          <p:cNvPr id="674819" name="Rectangle 3"/>
          <p:cNvSpPr>
            <a:spLocks noGrp="1" noChangeArrowheads="1"/>
          </p:cNvSpPr>
          <p:nvPr>
            <p:ph type="body" sz="half" idx="1"/>
          </p:nvPr>
        </p:nvSpPr>
        <p:spPr>
          <a:xfrm>
            <a:off x="457200" y="1848206"/>
            <a:ext cx="8305800" cy="3866794"/>
          </a:xfrm>
        </p:spPr>
        <p:txBody>
          <a:bodyPr rtlCol="0">
            <a:normAutofit/>
          </a:bodyPr>
          <a:lstStyle/>
          <a:p>
            <a:pPr marL="515938" lvl="1" indent="-236538" fontAlgn="auto">
              <a:spcAft>
                <a:spcPts val="0"/>
              </a:spcAft>
              <a:buFont typeface="Arial" pitchFamily="34" charset="0"/>
              <a:buChar char="•"/>
              <a:defRPr/>
            </a:pPr>
            <a:r>
              <a:rPr lang="en-US" dirty="0" smtClean="0"/>
              <a:t>More steroids </a:t>
            </a:r>
            <a:r>
              <a:rPr lang="en-US" dirty="0">
                <a:sym typeface="Wingdings" pitchFamily="2" charset="2"/>
              </a:rPr>
              <a:t> </a:t>
            </a:r>
            <a:r>
              <a:rPr lang="en-US" dirty="0" smtClean="0"/>
              <a:t>aggressive immunosuppression </a:t>
            </a:r>
            <a:r>
              <a:rPr lang="en-US" dirty="0" smtClean="0">
                <a:sym typeface="Wingdings" pitchFamily="2" charset="2"/>
              </a:rPr>
              <a:t> l</a:t>
            </a:r>
            <a:r>
              <a:rPr lang="en-US" dirty="0" smtClean="0"/>
              <a:t>ess carotid plaque</a:t>
            </a:r>
          </a:p>
          <a:p>
            <a:pPr marL="515938" lvl="1" indent="-236538" fontAlgn="auto">
              <a:spcAft>
                <a:spcPts val="0"/>
              </a:spcAft>
              <a:buFont typeface="Arial" pitchFamily="34" charset="0"/>
              <a:buChar char="•"/>
              <a:defRPr/>
            </a:pPr>
            <a:r>
              <a:rPr lang="en-US" dirty="0" smtClean="0"/>
              <a:t>APPLE</a:t>
            </a:r>
          </a:p>
          <a:p>
            <a:pPr marL="796925" lvl="2" indent="-280988" fontAlgn="auto">
              <a:spcAft>
                <a:spcPts val="0"/>
              </a:spcAft>
              <a:buFont typeface="Arial" pitchFamily="34" charset="0"/>
              <a:buChar char="–"/>
              <a:defRPr/>
            </a:pPr>
            <a:r>
              <a:rPr lang="en-US" sz="2800" dirty="0" smtClean="0"/>
              <a:t>Moderate dose PDN                                                   (0.15 – 0.4 mg/kg/day)                                                     lower CIMT</a:t>
            </a:r>
          </a:p>
          <a:p>
            <a:pPr marL="796925" lvl="2" indent="-280988" fontAlgn="auto">
              <a:spcAft>
                <a:spcPts val="0"/>
              </a:spcAft>
              <a:buFont typeface="Arial" pitchFamily="34" charset="0"/>
              <a:buChar char="–"/>
              <a:defRPr/>
            </a:pPr>
            <a:r>
              <a:rPr lang="en-US" sz="2800" dirty="0" smtClean="0"/>
              <a:t>Lower and higher dose                                              PDN increased CIMT</a:t>
            </a:r>
          </a:p>
          <a:p>
            <a:pPr lvl="1" fontAlgn="auto">
              <a:spcAft>
                <a:spcPts val="0"/>
              </a:spcAft>
              <a:buFont typeface="Arial" pitchFamily="34" charset="0"/>
              <a:buChar char="–"/>
              <a:defRPr/>
            </a:pPr>
            <a:endParaRPr lang="en-US" sz="2000" dirty="0" smtClean="0"/>
          </a:p>
          <a:p>
            <a:pPr lvl="1" fontAlgn="auto">
              <a:spcAft>
                <a:spcPts val="0"/>
              </a:spcAft>
              <a:buFont typeface="Arial" pitchFamily="34" charset="0"/>
              <a:buChar char="–"/>
              <a:defRPr/>
            </a:pPr>
            <a:endParaRPr lang="en-US" sz="1800" dirty="0" smtClean="0"/>
          </a:p>
          <a:p>
            <a:pPr lvl="1" fontAlgn="auto">
              <a:spcAft>
                <a:spcPts val="0"/>
              </a:spcAft>
              <a:buFont typeface="Arial" pitchFamily="34" charset="0"/>
              <a:buChar char="–"/>
              <a:defRPr/>
            </a:pPr>
            <a:endParaRPr lang="en-US" sz="1800" dirty="0" smtClean="0"/>
          </a:p>
          <a:p>
            <a:pPr lvl="1" fontAlgn="auto">
              <a:spcAft>
                <a:spcPts val="0"/>
              </a:spcAft>
              <a:buFont typeface="Arial" pitchFamily="34" charset="0"/>
              <a:buNone/>
              <a:defRPr/>
            </a:pPr>
            <a:endParaRPr lang="en-US" sz="1800" dirty="0" smtClean="0"/>
          </a:p>
          <a:p>
            <a:pPr lvl="1" fontAlgn="auto">
              <a:spcAft>
                <a:spcPts val="0"/>
              </a:spcAft>
              <a:buFont typeface="Arial" pitchFamily="34" charset="0"/>
              <a:buChar char="–"/>
              <a:defRPr/>
            </a:pPr>
            <a:endParaRPr lang="en-US" sz="1800" dirty="0" smtClean="0"/>
          </a:p>
          <a:p>
            <a:pPr fontAlgn="auto">
              <a:spcAft>
                <a:spcPts val="0"/>
              </a:spcAft>
              <a:buFont typeface="Arial" pitchFamily="34" charset="0"/>
              <a:buChar char="•"/>
              <a:defRPr/>
            </a:pPr>
            <a:endParaRPr lang="en-US" sz="2000" dirty="0" smtClean="0"/>
          </a:p>
          <a:p>
            <a:pPr fontAlgn="auto">
              <a:spcAft>
                <a:spcPts val="0"/>
              </a:spcAft>
              <a:buFont typeface="Arial" pitchFamily="34" charset="0"/>
              <a:buChar char="•"/>
              <a:defRPr/>
            </a:pPr>
            <a:endParaRPr lang="en-US" sz="2000" dirty="0" smtClean="0"/>
          </a:p>
        </p:txBody>
      </p:sp>
      <p:sp>
        <p:nvSpPr>
          <p:cNvPr id="190467" name="Line 7"/>
          <p:cNvSpPr>
            <a:spLocks noChangeShapeType="1"/>
          </p:cNvSpPr>
          <p:nvPr/>
        </p:nvSpPr>
        <p:spPr bwMode="auto">
          <a:xfrm>
            <a:off x="533400" y="1524000"/>
            <a:ext cx="6705600" cy="0"/>
          </a:xfrm>
          <a:prstGeom prst="line">
            <a:avLst/>
          </a:prstGeom>
          <a:noFill/>
          <a:ln w="76200">
            <a:solidFill>
              <a:srgbClr val="CC0000"/>
            </a:solidFill>
            <a:round/>
            <a:headEnd/>
            <a:tailEnd/>
          </a:ln>
        </p:spPr>
        <p:txBody>
          <a:bodyPr/>
          <a:lstStyle/>
          <a:p>
            <a:endParaRPr lang="en-US"/>
          </a:p>
        </p:txBody>
      </p:sp>
      <p:sp>
        <p:nvSpPr>
          <p:cNvPr id="190468" name="TextBox 6"/>
          <p:cNvSpPr txBox="1">
            <a:spLocks noChangeArrowheads="1"/>
          </p:cNvSpPr>
          <p:nvPr/>
        </p:nvSpPr>
        <p:spPr bwMode="auto">
          <a:xfrm>
            <a:off x="304800" y="5791200"/>
            <a:ext cx="2926570" cy="307777"/>
          </a:xfrm>
          <a:prstGeom prst="rect">
            <a:avLst/>
          </a:prstGeom>
          <a:noFill/>
          <a:ln w="9525">
            <a:noFill/>
            <a:miter lim="800000"/>
            <a:headEnd/>
            <a:tailEnd/>
          </a:ln>
        </p:spPr>
        <p:txBody>
          <a:bodyPr wrap="none">
            <a:spAutoFit/>
          </a:bodyPr>
          <a:lstStyle/>
          <a:p>
            <a:r>
              <a:rPr lang="en-US" sz="1400" dirty="0" smtClean="0">
                <a:latin typeface="Calibri" pitchFamily="34" charset="0"/>
              </a:rPr>
              <a:t>Del </a:t>
            </a:r>
            <a:r>
              <a:rPr lang="en-US" sz="1400" dirty="0">
                <a:latin typeface="Calibri" pitchFamily="34" charset="0"/>
              </a:rPr>
              <a:t>Rincon et al Arthritis Rheum 2007</a:t>
            </a:r>
          </a:p>
        </p:txBody>
      </p:sp>
      <p:sp>
        <p:nvSpPr>
          <p:cNvPr id="190469" name="Rectangle 5"/>
          <p:cNvSpPr>
            <a:spLocks noChangeArrowheads="1"/>
          </p:cNvSpPr>
          <p:nvPr/>
        </p:nvSpPr>
        <p:spPr bwMode="auto">
          <a:xfrm>
            <a:off x="304800" y="5983288"/>
            <a:ext cx="4572000" cy="522287"/>
          </a:xfrm>
          <a:prstGeom prst="rect">
            <a:avLst/>
          </a:prstGeom>
          <a:noFill/>
          <a:ln w="9525">
            <a:noFill/>
            <a:miter lim="800000"/>
            <a:headEnd/>
            <a:tailEnd/>
          </a:ln>
        </p:spPr>
        <p:txBody>
          <a:bodyPr>
            <a:spAutoFit/>
          </a:bodyPr>
          <a:lstStyle/>
          <a:p>
            <a:r>
              <a:rPr lang="en-US" sz="1400" dirty="0">
                <a:latin typeface="Calibri" pitchFamily="34" charset="0"/>
              </a:rPr>
              <a:t>Roman  et al NEJM 2003</a:t>
            </a:r>
          </a:p>
          <a:p>
            <a:r>
              <a:rPr lang="en-US" sz="1400" dirty="0">
                <a:latin typeface="Calibri" pitchFamily="34" charset="0"/>
              </a:rPr>
              <a:t>Schanberg et al, Arthritis Rheum 2009</a:t>
            </a:r>
          </a:p>
        </p:txBody>
      </p:sp>
      <p:sp>
        <p:nvSpPr>
          <p:cNvPr id="2" name="Slide Number Placeholder 1"/>
          <p:cNvSpPr>
            <a:spLocks noGrp="1"/>
          </p:cNvSpPr>
          <p:nvPr>
            <p:ph type="sldNum" sz="quarter" idx="12"/>
          </p:nvPr>
        </p:nvSpPr>
        <p:spPr/>
        <p:txBody>
          <a:bodyPr/>
          <a:lstStyle/>
          <a:p>
            <a:pPr>
              <a:defRPr/>
            </a:pPr>
            <a:fld id="{D9974047-0B68-4C35-9C11-98C2A7E4476E}" type="slidenum">
              <a:rPr lang="en-US" smtClean="0"/>
              <a:pPr>
                <a:defRPr/>
              </a:pPr>
              <a:t>28</a:t>
            </a:fld>
            <a:endParaRPr lang="en-US"/>
          </a:p>
        </p:txBody>
      </p:sp>
      <p:grpSp>
        <p:nvGrpSpPr>
          <p:cNvPr id="1501" name="Group 1500"/>
          <p:cNvGrpSpPr/>
          <p:nvPr/>
        </p:nvGrpSpPr>
        <p:grpSpPr>
          <a:xfrm>
            <a:off x="4818014" y="2971800"/>
            <a:ext cx="4173586" cy="3124199"/>
            <a:chOff x="2303415" y="2286000"/>
            <a:chExt cx="5582340" cy="3176269"/>
          </a:xfrm>
        </p:grpSpPr>
        <p:grpSp>
          <p:nvGrpSpPr>
            <p:cNvPr id="1502" name="Group 1501"/>
            <p:cNvGrpSpPr/>
            <p:nvPr/>
          </p:nvGrpSpPr>
          <p:grpSpPr>
            <a:xfrm>
              <a:off x="2303415" y="2286000"/>
              <a:ext cx="5582340" cy="3176269"/>
              <a:chOff x="1253386" y="2228850"/>
              <a:chExt cx="6672164" cy="4302283"/>
            </a:xfrm>
          </p:grpSpPr>
          <p:sp>
            <p:nvSpPr>
              <p:cNvPr id="1504" name="Line 5"/>
              <p:cNvSpPr>
                <a:spLocks noChangeShapeType="1"/>
              </p:cNvSpPr>
              <p:nvPr/>
            </p:nvSpPr>
            <p:spPr bwMode="auto">
              <a:xfrm flipH="1">
                <a:off x="2039938" y="5641975"/>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 name="Line 6"/>
              <p:cNvSpPr>
                <a:spLocks noChangeShapeType="1"/>
              </p:cNvSpPr>
              <p:nvPr/>
            </p:nvSpPr>
            <p:spPr bwMode="auto">
              <a:xfrm>
                <a:off x="2068513" y="558800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6" name="Line 7"/>
              <p:cNvSpPr>
                <a:spLocks noChangeShapeType="1"/>
              </p:cNvSpPr>
              <p:nvPr/>
            </p:nvSpPr>
            <p:spPr bwMode="auto">
              <a:xfrm>
                <a:off x="2068513" y="553243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7" name="Line 8"/>
              <p:cNvSpPr>
                <a:spLocks noChangeShapeType="1"/>
              </p:cNvSpPr>
              <p:nvPr/>
            </p:nvSpPr>
            <p:spPr bwMode="auto">
              <a:xfrm>
                <a:off x="2068513" y="5478463"/>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8" name="Line 9"/>
              <p:cNvSpPr>
                <a:spLocks noChangeShapeType="1"/>
              </p:cNvSpPr>
              <p:nvPr/>
            </p:nvSpPr>
            <p:spPr bwMode="auto">
              <a:xfrm>
                <a:off x="2068513" y="542290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9" name="Line 10"/>
              <p:cNvSpPr>
                <a:spLocks noChangeShapeType="1"/>
              </p:cNvSpPr>
              <p:nvPr/>
            </p:nvSpPr>
            <p:spPr bwMode="auto">
              <a:xfrm flipH="1">
                <a:off x="2039938" y="5368925"/>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0" name="Line 11"/>
              <p:cNvSpPr>
                <a:spLocks noChangeShapeType="1"/>
              </p:cNvSpPr>
              <p:nvPr/>
            </p:nvSpPr>
            <p:spPr bwMode="auto">
              <a:xfrm>
                <a:off x="2068513" y="5313363"/>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1" name="Line 12"/>
              <p:cNvSpPr>
                <a:spLocks noChangeShapeType="1"/>
              </p:cNvSpPr>
              <p:nvPr/>
            </p:nvSpPr>
            <p:spPr bwMode="auto">
              <a:xfrm>
                <a:off x="2068513" y="526097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2" name="Line 13"/>
              <p:cNvSpPr>
                <a:spLocks noChangeShapeType="1"/>
              </p:cNvSpPr>
              <p:nvPr/>
            </p:nvSpPr>
            <p:spPr bwMode="auto">
              <a:xfrm>
                <a:off x="2068513" y="5205413"/>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3" name="Line 14"/>
              <p:cNvSpPr>
                <a:spLocks noChangeShapeType="1"/>
              </p:cNvSpPr>
              <p:nvPr/>
            </p:nvSpPr>
            <p:spPr bwMode="auto">
              <a:xfrm>
                <a:off x="2068513" y="514985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4" name="Line 15"/>
              <p:cNvSpPr>
                <a:spLocks noChangeShapeType="1"/>
              </p:cNvSpPr>
              <p:nvPr/>
            </p:nvSpPr>
            <p:spPr bwMode="auto">
              <a:xfrm flipH="1">
                <a:off x="2039938" y="5095875"/>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5" name="Line 16"/>
              <p:cNvSpPr>
                <a:spLocks noChangeShapeType="1"/>
              </p:cNvSpPr>
              <p:nvPr/>
            </p:nvSpPr>
            <p:spPr bwMode="auto">
              <a:xfrm>
                <a:off x="2068513" y="504190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6" name="Line 17"/>
              <p:cNvSpPr>
                <a:spLocks noChangeShapeType="1"/>
              </p:cNvSpPr>
              <p:nvPr/>
            </p:nvSpPr>
            <p:spPr bwMode="auto">
              <a:xfrm>
                <a:off x="2068513" y="498633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7" name="Line 18"/>
              <p:cNvSpPr>
                <a:spLocks noChangeShapeType="1"/>
              </p:cNvSpPr>
              <p:nvPr/>
            </p:nvSpPr>
            <p:spPr bwMode="auto">
              <a:xfrm>
                <a:off x="2068513" y="4932363"/>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8" name="Line 19"/>
              <p:cNvSpPr>
                <a:spLocks noChangeShapeType="1"/>
              </p:cNvSpPr>
              <p:nvPr/>
            </p:nvSpPr>
            <p:spPr bwMode="auto">
              <a:xfrm>
                <a:off x="2068513" y="487838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9" name="Line 20"/>
              <p:cNvSpPr>
                <a:spLocks noChangeShapeType="1"/>
              </p:cNvSpPr>
              <p:nvPr/>
            </p:nvSpPr>
            <p:spPr bwMode="auto">
              <a:xfrm flipH="1">
                <a:off x="2039938" y="4824413"/>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0" name="Line 21"/>
              <p:cNvSpPr>
                <a:spLocks noChangeShapeType="1"/>
              </p:cNvSpPr>
              <p:nvPr/>
            </p:nvSpPr>
            <p:spPr bwMode="auto">
              <a:xfrm>
                <a:off x="2068513" y="476885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1" name="Line 22"/>
              <p:cNvSpPr>
                <a:spLocks noChangeShapeType="1"/>
              </p:cNvSpPr>
              <p:nvPr/>
            </p:nvSpPr>
            <p:spPr bwMode="auto">
              <a:xfrm>
                <a:off x="2068513" y="471328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2" name="Line 23"/>
              <p:cNvSpPr>
                <a:spLocks noChangeShapeType="1"/>
              </p:cNvSpPr>
              <p:nvPr/>
            </p:nvSpPr>
            <p:spPr bwMode="auto">
              <a:xfrm>
                <a:off x="2068513" y="4659313"/>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3" name="Line 24"/>
              <p:cNvSpPr>
                <a:spLocks noChangeShapeType="1"/>
              </p:cNvSpPr>
              <p:nvPr/>
            </p:nvSpPr>
            <p:spPr bwMode="auto">
              <a:xfrm>
                <a:off x="2068513" y="460533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4" name="Line 25"/>
              <p:cNvSpPr>
                <a:spLocks noChangeShapeType="1"/>
              </p:cNvSpPr>
              <p:nvPr/>
            </p:nvSpPr>
            <p:spPr bwMode="auto">
              <a:xfrm flipH="1">
                <a:off x="2039938" y="4551363"/>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5" name="Line 26"/>
              <p:cNvSpPr>
                <a:spLocks noChangeShapeType="1"/>
              </p:cNvSpPr>
              <p:nvPr/>
            </p:nvSpPr>
            <p:spPr bwMode="auto">
              <a:xfrm>
                <a:off x="2068513" y="449580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6" name="Line 27"/>
              <p:cNvSpPr>
                <a:spLocks noChangeShapeType="1"/>
              </p:cNvSpPr>
              <p:nvPr/>
            </p:nvSpPr>
            <p:spPr bwMode="auto">
              <a:xfrm>
                <a:off x="2068513" y="444182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7" name="Line 28"/>
              <p:cNvSpPr>
                <a:spLocks noChangeShapeType="1"/>
              </p:cNvSpPr>
              <p:nvPr/>
            </p:nvSpPr>
            <p:spPr bwMode="auto">
              <a:xfrm>
                <a:off x="2068513" y="4386263"/>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8" name="Line 29"/>
              <p:cNvSpPr>
                <a:spLocks noChangeShapeType="1"/>
              </p:cNvSpPr>
              <p:nvPr/>
            </p:nvSpPr>
            <p:spPr bwMode="auto">
              <a:xfrm>
                <a:off x="2068513" y="433228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9" name="Line 30"/>
              <p:cNvSpPr>
                <a:spLocks noChangeShapeType="1"/>
              </p:cNvSpPr>
              <p:nvPr/>
            </p:nvSpPr>
            <p:spPr bwMode="auto">
              <a:xfrm flipH="1">
                <a:off x="2039938" y="4278313"/>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0" name="Line 31"/>
              <p:cNvSpPr>
                <a:spLocks noChangeShapeType="1"/>
              </p:cNvSpPr>
              <p:nvPr/>
            </p:nvSpPr>
            <p:spPr bwMode="auto">
              <a:xfrm>
                <a:off x="2068513" y="422433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1" name="Line 32"/>
              <p:cNvSpPr>
                <a:spLocks noChangeShapeType="1"/>
              </p:cNvSpPr>
              <p:nvPr/>
            </p:nvSpPr>
            <p:spPr bwMode="auto">
              <a:xfrm>
                <a:off x="2068513" y="416877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2" name="Line 33"/>
              <p:cNvSpPr>
                <a:spLocks noChangeShapeType="1"/>
              </p:cNvSpPr>
              <p:nvPr/>
            </p:nvSpPr>
            <p:spPr bwMode="auto">
              <a:xfrm>
                <a:off x="2068513" y="4113213"/>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3" name="Line 34"/>
              <p:cNvSpPr>
                <a:spLocks noChangeShapeType="1"/>
              </p:cNvSpPr>
              <p:nvPr/>
            </p:nvSpPr>
            <p:spPr bwMode="auto">
              <a:xfrm>
                <a:off x="2068513" y="406082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4" name="Line 35"/>
              <p:cNvSpPr>
                <a:spLocks noChangeShapeType="1"/>
              </p:cNvSpPr>
              <p:nvPr/>
            </p:nvSpPr>
            <p:spPr bwMode="auto">
              <a:xfrm flipH="1">
                <a:off x="2039938" y="4005263"/>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5" name="Line 36"/>
              <p:cNvSpPr>
                <a:spLocks noChangeShapeType="1"/>
              </p:cNvSpPr>
              <p:nvPr/>
            </p:nvSpPr>
            <p:spPr bwMode="auto">
              <a:xfrm>
                <a:off x="2068513" y="395128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6" name="Line 37"/>
              <p:cNvSpPr>
                <a:spLocks noChangeShapeType="1"/>
              </p:cNvSpPr>
              <p:nvPr/>
            </p:nvSpPr>
            <p:spPr bwMode="auto">
              <a:xfrm>
                <a:off x="2068513" y="389572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7" name="Line 38"/>
              <p:cNvSpPr>
                <a:spLocks noChangeShapeType="1"/>
              </p:cNvSpPr>
              <p:nvPr/>
            </p:nvSpPr>
            <p:spPr bwMode="auto">
              <a:xfrm>
                <a:off x="2068513" y="384175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8" name="Line 39"/>
              <p:cNvSpPr>
                <a:spLocks noChangeShapeType="1"/>
              </p:cNvSpPr>
              <p:nvPr/>
            </p:nvSpPr>
            <p:spPr bwMode="auto">
              <a:xfrm>
                <a:off x="2068513" y="378777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9" name="Line 40"/>
              <p:cNvSpPr>
                <a:spLocks noChangeShapeType="1"/>
              </p:cNvSpPr>
              <p:nvPr/>
            </p:nvSpPr>
            <p:spPr bwMode="auto">
              <a:xfrm flipH="1">
                <a:off x="2039938" y="3732213"/>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0" name="Line 41"/>
              <p:cNvSpPr>
                <a:spLocks noChangeShapeType="1"/>
              </p:cNvSpPr>
              <p:nvPr/>
            </p:nvSpPr>
            <p:spPr bwMode="auto">
              <a:xfrm>
                <a:off x="2068513" y="367665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1" name="Line 42"/>
              <p:cNvSpPr>
                <a:spLocks noChangeShapeType="1"/>
              </p:cNvSpPr>
              <p:nvPr/>
            </p:nvSpPr>
            <p:spPr bwMode="auto">
              <a:xfrm>
                <a:off x="2068513" y="362267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2" name="Line 43"/>
              <p:cNvSpPr>
                <a:spLocks noChangeShapeType="1"/>
              </p:cNvSpPr>
              <p:nvPr/>
            </p:nvSpPr>
            <p:spPr bwMode="auto">
              <a:xfrm>
                <a:off x="2068513" y="356870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3" name="Line 44"/>
              <p:cNvSpPr>
                <a:spLocks noChangeShapeType="1"/>
              </p:cNvSpPr>
              <p:nvPr/>
            </p:nvSpPr>
            <p:spPr bwMode="auto">
              <a:xfrm>
                <a:off x="2068513" y="351472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4" name="Line 45"/>
              <p:cNvSpPr>
                <a:spLocks noChangeShapeType="1"/>
              </p:cNvSpPr>
              <p:nvPr/>
            </p:nvSpPr>
            <p:spPr bwMode="auto">
              <a:xfrm flipH="1">
                <a:off x="2039938" y="3460750"/>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5" name="Line 46"/>
              <p:cNvSpPr>
                <a:spLocks noChangeShapeType="1"/>
              </p:cNvSpPr>
              <p:nvPr/>
            </p:nvSpPr>
            <p:spPr bwMode="auto">
              <a:xfrm>
                <a:off x="2068513" y="340518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6" name="Line 47"/>
              <p:cNvSpPr>
                <a:spLocks noChangeShapeType="1"/>
              </p:cNvSpPr>
              <p:nvPr/>
            </p:nvSpPr>
            <p:spPr bwMode="auto">
              <a:xfrm>
                <a:off x="2068513" y="334962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7" name="Line 48"/>
              <p:cNvSpPr>
                <a:spLocks noChangeShapeType="1"/>
              </p:cNvSpPr>
              <p:nvPr/>
            </p:nvSpPr>
            <p:spPr bwMode="auto">
              <a:xfrm>
                <a:off x="2068513" y="329565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8" name="Line 49"/>
              <p:cNvSpPr>
                <a:spLocks noChangeShapeType="1"/>
              </p:cNvSpPr>
              <p:nvPr/>
            </p:nvSpPr>
            <p:spPr bwMode="auto">
              <a:xfrm>
                <a:off x="2068513" y="324167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9" name="Line 50"/>
              <p:cNvSpPr>
                <a:spLocks noChangeShapeType="1"/>
              </p:cNvSpPr>
              <p:nvPr/>
            </p:nvSpPr>
            <p:spPr bwMode="auto">
              <a:xfrm flipH="1">
                <a:off x="2039938" y="3187700"/>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0" name="Line 51"/>
              <p:cNvSpPr>
                <a:spLocks noChangeShapeType="1"/>
              </p:cNvSpPr>
              <p:nvPr/>
            </p:nvSpPr>
            <p:spPr bwMode="auto">
              <a:xfrm>
                <a:off x="2068513" y="313213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1" name="Line 52"/>
              <p:cNvSpPr>
                <a:spLocks noChangeShapeType="1"/>
              </p:cNvSpPr>
              <p:nvPr/>
            </p:nvSpPr>
            <p:spPr bwMode="auto">
              <a:xfrm>
                <a:off x="2068513" y="307657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2" name="Line 53"/>
              <p:cNvSpPr>
                <a:spLocks noChangeShapeType="1"/>
              </p:cNvSpPr>
              <p:nvPr/>
            </p:nvSpPr>
            <p:spPr bwMode="auto">
              <a:xfrm>
                <a:off x="2068513" y="3022600"/>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3" name="Line 54"/>
              <p:cNvSpPr>
                <a:spLocks noChangeShapeType="1"/>
              </p:cNvSpPr>
              <p:nvPr/>
            </p:nvSpPr>
            <p:spPr bwMode="auto">
              <a:xfrm>
                <a:off x="2068513" y="296862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4" name="Line 55"/>
              <p:cNvSpPr>
                <a:spLocks noChangeShapeType="1"/>
              </p:cNvSpPr>
              <p:nvPr/>
            </p:nvSpPr>
            <p:spPr bwMode="auto">
              <a:xfrm flipH="1">
                <a:off x="2039938" y="2914650"/>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5" name="Line 56"/>
              <p:cNvSpPr>
                <a:spLocks noChangeShapeType="1"/>
              </p:cNvSpPr>
              <p:nvPr/>
            </p:nvSpPr>
            <p:spPr bwMode="auto">
              <a:xfrm>
                <a:off x="2068513" y="285908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 name="Line 57"/>
              <p:cNvSpPr>
                <a:spLocks noChangeShapeType="1"/>
              </p:cNvSpPr>
              <p:nvPr/>
            </p:nvSpPr>
            <p:spPr bwMode="auto">
              <a:xfrm>
                <a:off x="2068513" y="2805113"/>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7" name="Line 58"/>
              <p:cNvSpPr>
                <a:spLocks noChangeShapeType="1"/>
              </p:cNvSpPr>
              <p:nvPr/>
            </p:nvSpPr>
            <p:spPr bwMode="auto">
              <a:xfrm>
                <a:off x="2068513" y="275113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8" name="Line 59"/>
              <p:cNvSpPr>
                <a:spLocks noChangeShapeType="1"/>
              </p:cNvSpPr>
              <p:nvPr/>
            </p:nvSpPr>
            <p:spPr bwMode="auto">
              <a:xfrm>
                <a:off x="2068513" y="269557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9" name="Line 60"/>
              <p:cNvSpPr>
                <a:spLocks noChangeShapeType="1"/>
              </p:cNvSpPr>
              <p:nvPr/>
            </p:nvSpPr>
            <p:spPr bwMode="auto">
              <a:xfrm flipH="1">
                <a:off x="2039938" y="2641600"/>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0" name="Line 61"/>
              <p:cNvSpPr>
                <a:spLocks noChangeShapeType="1"/>
              </p:cNvSpPr>
              <p:nvPr/>
            </p:nvSpPr>
            <p:spPr bwMode="auto">
              <a:xfrm>
                <a:off x="2068513" y="258762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1" name="Line 62"/>
              <p:cNvSpPr>
                <a:spLocks noChangeShapeType="1"/>
              </p:cNvSpPr>
              <p:nvPr/>
            </p:nvSpPr>
            <p:spPr bwMode="auto">
              <a:xfrm>
                <a:off x="2068513" y="2532063"/>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2" name="Line 63"/>
              <p:cNvSpPr>
                <a:spLocks noChangeShapeType="1"/>
              </p:cNvSpPr>
              <p:nvPr/>
            </p:nvSpPr>
            <p:spPr bwMode="auto">
              <a:xfrm>
                <a:off x="2068513" y="2478088"/>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3" name="Line 64"/>
              <p:cNvSpPr>
                <a:spLocks noChangeShapeType="1"/>
              </p:cNvSpPr>
              <p:nvPr/>
            </p:nvSpPr>
            <p:spPr bwMode="auto">
              <a:xfrm>
                <a:off x="2068513" y="2422525"/>
                <a:ext cx="23812"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4" name="Line 65"/>
              <p:cNvSpPr>
                <a:spLocks noChangeShapeType="1"/>
              </p:cNvSpPr>
              <p:nvPr/>
            </p:nvSpPr>
            <p:spPr bwMode="auto">
              <a:xfrm flipH="1">
                <a:off x="2039938" y="2368550"/>
                <a:ext cx="52387"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5" name="Rectangle 66"/>
              <p:cNvSpPr>
                <a:spLocks noChangeArrowheads="1"/>
              </p:cNvSpPr>
              <p:nvPr/>
            </p:nvSpPr>
            <p:spPr bwMode="auto">
              <a:xfrm rot="16200000">
                <a:off x="-168220" y="3960877"/>
                <a:ext cx="3095626" cy="252413"/>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sz="2000" b="1" dirty="0" smtClean="0">
                    <a:solidFill>
                      <a:srgbClr val="000000"/>
                    </a:solidFill>
                    <a:latin typeface="+mn-lt"/>
                  </a:rPr>
                  <a:t>CIMT</a:t>
                </a:r>
                <a:endParaRPr lang="en-US" sz="2000" b="1" dirty="0">
                  <a:latin typeface="+mn-lt"/>
                </a:endParaRPr>
              </a:p>
            </p:txBody>
          </p:sp>
          <p:sp>
            <p:nvSpPr>
              <p:cNvPr id="1566" name="Line 81"/>
              <p:cNvSpPr>
                <a:spLocks noChangeShapeType="1"/>
              </p:cNvSpPr>
              <p:nvPr/>
            </p:nvSpPr>
            <p:spPr bwMode="auto">
              <a:xfrm>
                <a:off x="2197100"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7" name="Line 82"/>
              <p:cNvSpPr>
                <a:spLocks noChangeShapeType="1"/>
              </p:cNvSpPr>
              <p:nvPr/>
            </p:nvSpPr>
            <p:spPr bwMode="auto">
              <a:xfrm flipV="1">
                <a:off x="2305050"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8" name="Line 83"/>
              <p:cNvSpPr>
                <a:spLocks noChangeShapeType="1"/>
              </p:cNvSpPr>
              <p:nvPr/>
            </p:nvSpPr>
            <p:spPr bwMode="auto">
              <a:xfrm flipV="1">
                <a:off x="240982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9" name="Line 84"/>
              <p:cNvSpPr>
                <a:spLocks noChangeShapeType="1"/>
              </p:cNvSpPr>
              <p:nvPr/>
            </p:nvSpPr>
            <p:spPr bwMode="auto">
              <a:xfrm flipV="1">
                <a:off x="2516188"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0" name="Line 85"/>
              <p:cNvSpPr>
                <a:spLocks noChangeShapeType="1"/>
              </p:cNvSpPr>
              <p:nvPr/>
            </p:nvSpPr>
            <p:spPr bwMode="auto">
              <a:xfrm flipV="1">
                <a:off x="2622550"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1" name="Line 86"/>
              <p:cNvSpPr>
                <a:spLocks noChangeShapeType="1"/>
              </p:cNvSpPr>
              <p:nvPr/>
            </p:nvSpPr>
            <p:spPr bwMode="auto">
              <a:xfrm>
                <a:off x="2728913"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2" name="Line 87"/>
              <p:cNvSpPr>
                <a:spLocks noChangeShapeType="1"/>
              </p:cNvSpPr>
              <p:nvPr/>
            </p:nvSpPr>
            <p:spPr bwMode="auto">
              <a:xfrm flipV="1">
                <a:off x="283527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3" name="Line 88"/>
              <p:cNvSpPr>
                <a:spLocks noChangeShapeType="1"/>
              </p:cNvSpPr>
              <p:nvPr/>
            </p:nvSpPr>
            <p:spPr bwMode="auto">
              <a:xfrm flipV="1">
                <a:off x="2941638"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4" name="Line 89"/>
              <p:cNvSpPr>
                <a:spLocks noChangeShapeType="1"/>
              </p:cNvSpPr>
              <p:nvPr/>
            </p:nvSpPr>
            <p:spPr bwMode="auto">
              <a:xfrm flipV="1">
                <a:off x="304641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5" name="Line 90"/>
              <p:cNvSpPr>
                <a:spLocks noChangeShapeType="1"/>
              </p:cNvSpPr>
              <p:nvPr/>
            </p:nvSpPr>
            <p:spPr bwMode="auto">
              <a:xfrm flipV="1">
                <a:off x="315436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6" name="Line 91"/>
              <p:cNvSpPr>
                <a:spLocks noChangeShapeType="1"/>
              </p:cNvSpPr>
              <p:nvPr/>
            </p:nvSpPr>
            <p:spPr bwMode="auto">
              <a:xfrm>
                <a:off x="3260725"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 name="Line 92"/>
              <p:cNvSpPr>
                <a:spLocks noChangeShapeType="1"/>
              </p:cNvSpPr>
              <p:nvPr/>
            </p:nvSpPr>
            <p:spPr bwMode="auto">
              <a:xfrm flipV="1">
                <a:off x="3367088"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8" name="Line 93"/>
              <p:cNvSpPr>
                <a:spLocks noChangeShapeType="1"/>
              </p:cNvSpPr>
              <p:nvPr/>
            </p:nvSpPr>
            <p:spPr bwMode="auto">
              <a:xfrm flipV="1">
                <a:off x="347027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9" name="Line 94"/>
              <p:cNvSpPr>
                <a:spLocks noChangeShapeType="1"/>
              </p:cNvSpPr>
              <p:nvPr/>
            </p:nvSpPr>
            <p:spPr bwMode="auto">
              <a:xfrm flipV="1">
                <a:off x="357822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0" name="Line 95"/>
              <p:cNvSpPr>
                <a:spLocks noChangeShapeType="1"/>
              </p:cNvSpPr>
              <p:nvPr/>
            </p:nvSpPr>
            <p:spPr bwMode="auto">
              <a:xfrm flipV="1">
                <a:off x="3684588"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1" name="Line 96"/>
              <p:cNvSpPr>
                <a:spLocks noChangeShapeType="1"/>
              </p:cNvSpPr>
              <p:nvPr/>
            </p:nvSpPr>
            <p:spPr bwMode="auto">
              <a:xfrm>
                <a:off x="3790950"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2" name="Line 97"/>
              <p:cNvSpPr>
                <a:spLocks noChangeShapeType="1"/>
              </p:cNvSpPr>
              <p:nvPr/>
            </p:nvSpPr>
            <p:spPr bwMode="auto">
              <a:xfrm flipV="1">
                <a:off x="389572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3" name="Line 98"/>
              <p:cNvSpPr>
                <a:spLocks noChangeShapeType="1"/>
              </p:cNvSpPr>
              <p:nvPr/>
            </p:nvSpPr>
            <p:spPr bwMode="auto">
              <a:xfrm flipV="1">
                <a:off x="400367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4" name="Line 99"/>
              <p:cNvSpPr>
                <a:spLocks noChangeShapeType="1"/>
              </p:cNvSpPr>
              <p:nvPr/>
            </p:nvSpPr>
            <p:spPr bwMode="auto">
              <a:xfrm flipV="1">
                <a:off x="4110038"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5" name="Line 100"/>
              <p:cNvSpPr>
                <a:spLocks noChangeShapeType="1"/>
              </p:cNvSpPr>
              <p:nvPr/>
            </p:nvSpPr>
            <p:spPr bwMode="auto">
              <a:xfrm flipV="1">
                <a:off x="421481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6" name="Line 101"/>
              <p:cNvSpPr>
                <a:spLocks noChangeShapeType="1"/>
              </p:cNvSpPr>
              <p:nvPr/>
            </p:nvSpPr>
            <p:spPr bwMode="auto">
              <a:xfrm>
                <a:off x="4321175"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7" name="Line 102"/>
              <p:cNvSpPr>
                <a:spLocks noChangeShapeType="1"/>
              </p:cNvSpPr>
              <p:nvPr/>
            </p:nvSpPr>
            <p:spPr bwMode="auto">
              <a:xfrm flipV="1">
                <a:off x="442912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8" name="Line 103"/>
              <p:cNvSpPr>
                <a:spLocks noChangeShapeType="1"/>
              </p:cNvSpPr>
              <p:nvPr/>
            </p:nvSpPr>
            <p:spPr bwMode="auto">
              <a:xfrm flipV="1">
                <a:off x="4533900"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9" name="Line 104"/>
              <p:cNvSpPr>
                <a:spLocks noChangeShapeType="1"/>
              </p:cNvSpPr>
              <p:nvPr/>
            </p:nvSpPr>
            <p:spPr bwMode="auto">
              <a:xfrm flipV="1">
                <a:off x="464026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0" name="Line 105"/>
              <p:cNvSpPr>
                <a:spLocks noChangeShapeType="1"/>
              </p:cNvSpPr>
              <p:nvPr/>
            </p:nvSpPr>
            <p:spPr bwMode="auto">
              <a:xfrm flipV="1">
                <a:off x="474662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1" name="Line 106"/>
              <p:cNvSpPr>
                <a:spLocks noChangeShapeType="1"/>
              </p:cNvSpPr>
              <p:nvPr/>
            </p:nvSpPr>
            <p:spPr bwMode="auto">
              <a:xfrm>
                <a:off x="4852988"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2" name="Line 107"/>
              <p:cNvSpPr>
                <a:spLocks noChangeShapeType="1"/>
              </p:cNvSpPr>
              <p:nvPr/>
            </p:nvSpPr>
            <p:spPr bwMode="auto">
              <a:xfrm flipV="1">
                <a:off x="495776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3" name="Line 108"/>
              <p:cNvSpPr>
                <a:spLocks noChangeShapeType="1"/>
              </p:cNvSpPr>
              <p:nvPr/>
            </p:nvSpPr>
            <p:spPr bwMode="auto">
              <a:xfrm flipV="1">
                <a:off x="506412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4" name="Line 109"/>
              <p:cNvSpPr>
                <a:spLocks noChangeShapeType="1"/>
              </p:cNvSpPr>
              <p:nvPr/>
            </p:nvSpPr>
            <p:spPr bwMode="auto">
              <a:xfrm flipV="1">
                <a:off x="5170488"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5" name="Line 110"/>
              <p:cNvSpPr>
                <a:spLocks noChangeShapeType="1"/>
              </p:cNvSpPr>
              <p:nvPr/>
            </p:nvSpPr>
            <p:spPr bwMode="auto">
              <a:xfrm flipV="1">
                <a:off x="5276850"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6" name="Line 111"/>
              <p:cNvSpPr>
                <a:spLocks noChangeShapeType="1"/>
              </p:cNvSpPr>
              <p:nvPr/>
            </p:nvSpPr>
            <p:spPr bwMode="auto">
              <a:xfrm>
                <a:off x="5383213"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7" name="Line 112"/>
              <p:cNvSpPr>
                <a:spLocks noChangeShapeType="1"/>
              </p:cNvSpPr>
              <p:nvPr/>
            </p:nvSpPr>
            <p:spPr bwMode="auto">
              <a:xfrm flipV="1">
                <a:off x="548957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8" name="Line 113"/>
              <p:cNvSpPr>
                <a:spLocks noChangeShapeType="1"/>
              </p:cNvSpPr>
              <p:nvPr/>
            </p:nvSpPr>
            <p:spPr bwMode="auto">
              <a:xfrm flipV="1">
                <a:off x="5595938"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9" name="Line 114"/>
              <p:cNvSpPr>
                <a:spLocks noChangeShapeType="1"/>
              </p:cNvSpPr>
              <p:nvPr/>
            </p:nvSpPr>
            <p:spPr bwMode="auto">
              <a:xfrm flipV="1">
                <a:off x="5702300"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0" name="Line 115"/>
              <p:cNvSpPr>
                <a:spLocks noChangeShapeType="1"/>
              </p:cNvSpPr>
              <p:nvPr/>
            </p:nvSpPr>
            <p:spPr bwMode="auto">
              <a:xfrm flipV="1">
                <a:off x="580866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1" name="Line 116"/>
              <p:cNvSpPr>
                <a:spLocks noChangeShapeType="1"/>
              </p:cNvSpPr>
              <p:nvPr/>
            </p:nvSpPr>
            <p:spPr bwMode="auto">
              <a:xfrm>
                <a:off x="5915025"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2" name="Line 117"/>
              <p:cNvSpPr>
                <a:spLocks noChangeShapeType="1"/>
              </p:cNvSpPr>
              <p:nvPr/>
            </p:nvSpPr>
            <p:spPr bwMode="auto">
              <a:xfrm flipV="1">
                <a:off x="6021388"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3" name="Line 118"/>
              <p:cNvSpPr>
                <a:spLocks noChangeShapeType="1"/>
              </p:cNvSpPr>
              <p:nvPr/>
            </p:nvSpPr>
            <p:spPr bwMode="auto">
              <a:xfrm flipV="1">
                <a:off x="612616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4" name="Line 119"/>
              <p:cNvSpPr>
                <a:spLocks noChangeShapeType="1"/>
              </p:cNvSpPr>
              <p:nvPr/>
            </p:nvSpPr>
            <p:spPr bwMode="auto">
              <a:xfrm flipV="1">
                <a:off x="623252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5" name="Line 120"/>
              <p:cNvSpPr>
                <a:spLocks noChangeShapeType="1"/>
              </p:cNvSpPr>
              <p:nvPr/>
            </p:nvSpPr>
            <p:spPr bwMode="auto">
              <a:xfrm flipV="1">
                <a:off x="6337300"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6" name="Line 121"/>
              <p:cNvSpPr>
                <a:spLocks noChangeShapeType="1"/>
              </p:cNvSpPr>
              <p:nvPr/>
            </p:nvSpPr>
            <p:spPr bwMode="auto">
              <a:xfrm>
                <a:off x="6443663"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 name="Line 122"/>
              <p:cNvSpPr>
                <a:spLocks noChangeShapeType="1"/>
              </p:cNvSpPr>
              <p:nvPr/>
            </p:nvSpPr>
            <p:spPr bwMode="auto">
              <a:xfrm flipV="1">
                <a:off x="655161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8" name="Line 123"/>
              <p:cNvSpPr>
                <a:spLocks noChangeShapeType="1"/>
              </p:cNvSpPr>
              <p:nvPr/>
            </p:nvSpPr>
            <p:spPr bwMode="auto">
              <a:xfrm flipV="1">
                <a:off x="665797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9" name="Line 124"/>
              <p:cNvSpPr>
                <a:spLocks noChangeShapeType="1"/>
              </p:cNvSpPr>
              <p:nvPr/>
            </p:nvSpPr>
            <p:spPr bwMode="auto">
              <a:xfrm flipV="1">
                <a:off x="6762750"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0" name="Line 125"/>
              <p:cNvSpPr>
                <a:spLocks noChangeShapeType="1"/>
              </p:cNvSpPr>
              <p:nvPr/>
            </p:nvSpPr>
            <p:spPr bwMode="auto">
              <a:xfrm flipV="1">
                <a:off x="686911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1" name="Line 126"/>
              <p:cNvSpPr>
                <a:spLocks noChangeShapeType="1"/>
              </p:cNvSpPr>
              <p:nvPr/>
            </p:nvSpPr>
            <p:spPr bwMode="auto">
              <a:xfrm>
                <a:off x="6977063"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2" name="Line 127"/>
              <p:cNvSpPr>
                <a:spLocks noChangeShapeType="1"/>
              </p:cNvSpPr>
              <p:nvPr/>
            </p:nvSpPr>
            <p:spPr bwMode="auto">
              <a:xfrm flipV="1">
                <a:off x="708342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3" name="Line 128"/>
              <p:cNvSpPr>
                <a:spLocks noChangeShapeType="1"/>
              </p:cNvSpPr>
              <p:nvPr/>
            </p:nvSpPr>
            <p:spPr bwMode="auto">
              <a:xfrm flipV="1">
                <a:off x="7188200"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4" name="Line 129"/>
              <p:cNvSpPr>
                <a:spLocks noChangeShapeType="1"/>
              </p:cNvSpPr>
              <p:nvPr/>
            </p:nvSpPr>
            <p:spPr bwMode="auto">
              <a:xfrm flipV="1">
                <a:off x="7294563"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5" name="Line 130"/>
              <p:cNvSpPr>
                <a:spLocks noChangeShapeType="1"/>
              </p:cNvSpPr>
              <p:nvPr/>
            </p:nvSpPr>
            <p:spPr bwMode="auto">
              <a:xfrm flipV="1">
                <a:off x="7400925" y="5781675"/>
                <a:ext cx="0" cy="349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6" name="Line 131"/>
              <p:cNvSpPr>
                <a:spLocks noChangeShapeType="1"/>
              </p:cNvSpPr>
              <p:nvPr/>
            </p:nvSpPr>
            <p:spPr bwMode="auto">
              <a:xfrm>
                <a:off x="7505700" y="5781675"/>
                <a:ext cx="0" cy="698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7" name="Rectangle 132"/>
              <p:cNvSpPr>
                <a:spLocks noChangeArrowheads="1"/>
              </p:cNvSpPr>
              <p:nvPr/>
            </p:nvSpPr>
            <p:spPr bwMode="auto">
              <a:xfrm>
                <a:off x="2319491" y="6254907"/>
                <a:ext cx="4875152" cy="276226"/>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b="1" dirty="0">
                    <a:solidFill>
                      <a:srgbClr val="000000"/>
                    </a:solidFill>
                  </a:rPr>
                  <a:t>Prednisone Dose (mg/kg)</a:t>
                </a:r>
                <a:endParaRPr lang="en-US" b="1" dirty="0"/>
              </a:p>
            </p:txBody>
          </p:sp>
          <p:sp>
            <p:nvSpPr>
              <p:cNvPr id="1618" name="Rectangle 133"/>
              <p:cNvSpPr>
                <a:spLocks noChangeArrowheads="1"/>
              </p:cNvSpPr>
              <p:nvPr/>
            </p:nvSpPr>
            <p:spPr bwMode="auto">
              <a:xfrm>
                <a:off x="1965325" y="5891213"/>
                <a:ext cx="409575"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dirty="0" smtClean="0">
                    <a:solidFill>
                      <a:srgbClr val="000000"/>
                    </a:solidFill>
                    <a:latin typeface="Times New Roman" pitchFamily="18" charset="0"/>
                  </a:rPr>
                  <a:t>0</a:t>
                </a:r>
                <a:endParaRPr lang="en-US" dirty="0">
                  <a:solidFill>
                    <a:srgbClr val="000000"/>
                  </a:solidFill>
                </a:endParaRPr>
              </a:p>
              <a:p>
                <a:endParaRPr lang="en-US" dirty="0"/>
              </a:p>
            </p:txBody>
          </p:sp>
          <p:sp>
            <p:nvSpPr>
              <p:cNvPr id="1619" name="Rectangle 134"/>
              <p:cNvSpPr>
                <a:spLocks noChangeArrowheads="1"/>
              </p:cNvSpPr>
              <p:nvPr/>
            </p:nvSpPr>
            <p:spPr bwMode="auto">
              <a:xfrm>
                <a:off x="2495550" y="5891213"/>
                <a:ext cx="409575"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.1</a:t>
                </a:r>
                <a:endParaRPr lang="en-US" dirty="0">
                  <a:solidFill>
                    <a:srgbClr val="000000"/>
                  </a:solidFill>
                </a:endParaRPr>
              </a:p>
              <a:p>
                <a:endParaRPr lang="en-US" dirty="0"/>
              </a:p>
            </p:txBody>
          </p:sp>
          <p:sp>
            <p:nvSpPr>
              <p:cNvPr id="1620" name="Rectangle 135"/>
              <p:cNvSpPr>
                <a:spLocks noChangeArrowheads="1"/>
              </p:cNvSpPr>
              <p:nvPr/>
            </p:nvSpPr>
            <p:spPr bwMode="auto">
              <a:xfrm>
                <a:off x="3027363" y="5891213"/>
                <a:ext cx="407987"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.2</a:t>
                </a:r>
                <a:endParaRPr lang="en-US" dirty="0">
                  <a:solidFill>
                    <a:srgbClr val="000000"/>
                  </a:solidFill>
                </a:endParaRPr>
              </a:p>
              <a:p>
                <a:endParaRPr lang="en-US" dirty="0"/>
              </a:p>
            </p:txBody>
          </p:sp>
          <p:sp>
            <p:nvSpPr>
              <p:cNvPr id="1621" name="Rectangle 136"/>
              <p:cNvSpPr>
                <a:spLocks noChangeArrowheads="1"/>
              </p:cNvSpPr>
              <p:nvPr/>
            </p:nvSpPr>
            <p:spPr bwMode="auto">
              <a:xfrm>
                <a:off x="3557588" y="5891213"/>
                <a:ext cx="409575"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3</a:t>
                </a:r>
                <a:endParaRPr lang="en-US" dirty="0">
                  <a:solidFill>
                    <a:srgbClr val="000000"/>
                  </a:solidFill>
                </a:endParaRPr>
              </a:p>
              <a:p>
                <a:pPr algn="ctr"/>
                <a:endParaRPr lang="en-US" dirty="0"/>
              </a:p>
            </p:txBody>
          </p:sp>
          <p:sp>
            <p:nvSpPr>
              <p:cNvPr id="1622" name="Rectangle 137"/>
              <p:cNvSpPr>
                <a:spLocks noChangeArrowheads="1"/>
              </p:cNvSpPr>
              <p:nvPr/>
            </p:nvSpPr>
            <p:spPr bwMode="auto">
              <a:xfrm>
                <a:off x="4087813" y="5891213"/>
                <a:ext cx="409575"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.4</a:t>
                </a:r>
                <a:endParaRPr lang="en-US" dirty="0">
                  <a:solidFill>
                    <a:srgbClr val="000000"/>
                  </a:solidFill>
                </a:endParaRPr>
              </a:p>
              <a:p>
                <a:endParaRPr lang="en-US" dirty="0"/>
              </a:p>
            </p:txBody>
          </p:sp>
          <p:sp>
            <p:nvSpPr>
              <p:cNvPr id="1623" name="Rectangle 138"/>
              <p:cNvSpPr>
                <a:spLocks noChangeArrowheads="1"/>
              </p:cNvSpPr>
              <p:nvPr/>
            </p:nvSpPr>
            <p:spPr bwMode="auto">
              <a:xfrm>
                <a:off x="4618038" y="5891213"/>
                <a:ext cx="409575"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.5</a:t>
                </a:r>
                <a:endParaRPr lang="en-US" dirty="0">
                  <a:solidFill>
                    <a:srgbClr val="000000"/>
                  </a:solidFill>
                </a:endParaRPr>
              </a:p>
              <a:p>
                <a:endParaRPr lang="en-US" dirty="0"/>
              </a:p>
            </p:txBody>
          </p:sp>
          <p:sp>
            <p:nvSpPr>
              <p:cNvPr id="1624" name="Rectangle 139"/>
              <p:cNvSpPr>
                <a:spLocks noChangeArrowheads="1"/>
              </p:cNvSpPr>
              <p:nvPr/>
            </p:nvSpPr>
            <p:spPr bwMode="auto">
              <a:xfrm>
                <a:off x="5149850" y="5891213"/>
                <a:ext cx="409575"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.6</a:t>
                </a:r>
                <a:endParaRPr lang="en-US" dirty="0">
                  <a:solidFill>
                    <a:srgbClr val="000000"/>
                  </a:solidFill>
                </a:endParaRPr>
              </a:p>
              <a:p>
                <a:endParaRPr lang="en-US" dirty="0"/>
              </a:p>
            </p:txBody>
          </p:sp>
          <p:sp>
            <p:nvSpPr>
              <p:cNvPr id="1625" name="Rectangle 140"/>
              <p:cNvSpPr>
                <a:spLocks noChangeArrowheads="1"/>
              </p:cNvSpPr>
              <p:nvPr/>
            </p:nvSpPr>
            <p:spPr bwMode="auto">
              <a:xfrm>
                <a:off x="5681663" y="5891213"/>
                <a:ext cx="409575"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.7</a:t>
                </a:r>
                <a:endParaRPr lang="en-US" dirty="0">
                  <a:solidFill>
                    <a:srgbClr val="000000"/>
                  </a:solidFill>
                </a:endParaRPr>
              </a:p>
              <a:p>
                <a:endParaRPr lang="en-US" dirty="0"/>
              </a:p>
            </p:txBody>
          </p:sp>
          <p:sp>
            <p:nvSpPr>
              <p:cNvPr id="1626" name="Rectangle 141"/>
              <p:cNvSpPr>
                <a:spLocks noChangeArrowheads="1"/>
              </p:cNvSpPr>
              <p:nvPr/>
            </p:nvSpPr>
            <p:spPr bwMode="auto">
              <a:xfrm>
                <a:off x="6211888" y="5891213"/>
                <a:ext cx="409575"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.8</a:t>
                </a:r>
                <a:endParaRPr lang="en-US" dirty="0">
                  <a:solidFill>
                    <a:srgbClr val="000000"/>
                  </a:solidFill>
                </a:endParaRPr>
              </a:p>
              <a:p>
                <a:endParaRPr lang="en-US" dirty="0"/>
              </a:p>
            </p:txBody>
          </p:sp>
          <p:sp>
            <p:nvSpPr>
              <p:cNvPr id="1627" name="Rectangle 142"/>
              <p:cNvSpPr>
                <a:spLocks noChangeArrowheads="1"/>
              </p:cNvSpPr>
              <p:nvPr/>
            </p:nvSpPr>
            <p:spPr bwMode="auto">
              <a:xfrm>
                <a:off x="6742113" y="5891213"/>
                <a:ext cx="409575" cy="238125"/>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.9</a:t>
                </a:r>
                <a:endParaRPr lang="en-US" dirty="0">
                  <a:solidFill>
                    <a:srgbClr val="000000"/>
                  </a:solidFill>
                </a:endParaRPr>
              </a:p>
              <a:p>
                <a:pPr algn="ctr"/>
                <a:endParaRPr lang="en-US" dirty="0"/>
              </a:p>
            </p:txBody>
          </p:sp>
          <p:sp>
            <p:nvSpPr>
              <p:cNvPr id="1628" name="Rectangle 143"/>
              <p:cNvSpPr>
                <a:spLocks noChangeArrowheads="1"/>
              </p:cNvSpPr>
              <p:nvPr/>
            </p:nvSpPr>
            <p:spPr bwMode="auto">
              <a:xfrm>
                <a:off x="7272337" y="5891213"/>
                <a:ext cx="653213" cy="258762"/>
              </a:xfrm>
              <a:prstGeom prst="rect">
                <a:avLst/>
              </a:prstGeom>
              <a:noFill/>
              <a:ln>
                <a:noFill/>
              </a:ln>
              <a:extLst>
                <a:ext uri="{909E8E84-426E-40DD-AFC4-6F175D3DCCD1}">
                  <a14:hiddenFill xmlns:a14="http://schemas.microsoft.com/office/drawing/2010/main">
                    <a:solidFill>
                      <a:srgbClr val="FFF08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dirty="0" smtClean="0">
                    <a:solidFill>
                      <a:srgbClr val="000000"/>
                    </a:solidFill>
                    <a:latin typeface="Times New Roman" pitchFamily="18" charset="0"/>
                  </a:rPr>
                  <a:t>1.0</a:t>
                </a:r>
                <a:endParaRPr lang="en-US" dirty="0">
                  <a:solidFill>
                    <a:srgbClr val="000000"/>
                  </a:solidFill>
                </a:endParaRPr>
              </a:p>
              <a:p>
                <a:endParaRPr lang="en-US" dirty="0"/>
              </a:p>
            </p:txBody>
          </p:sp>
          <p:sp>
            <p:nvSpPr>
              <p:cNvPr id="1629" name="Freeform 144"/>
              <p:cNvSpPr>
                <a:spLocks/>
              </p:cNvSpPr>
              <p:nvPr/>
            </p:nvSpPr>
            <p:spPr bwMode="auto">
              <a:xfrm>
                <a:off x="2160588" y="4449763"/>
                <a:ext cx="73025" cy="69850"/>
              </a:xfrm>
              <a:custGeom>
                <a:avLst/>
                <a:gdLst>
                  <a:gd name="T0" fmla="*/ 73025 w 202"/>
                  <a:gd name="T1" fmla="*/ 34579 h 202"/>
                  <a:gd name="T2" fmla="*/ 73025 w 202"/>
                  <a:gd name="T3" fmla="*/ 28009 h 202"/>
                  <a:gd name="T4" fmla="*/ 71579 w 202"/>
                  <a:gd name="T5" fmla="*/ 22476 h 202"/>
                  <a:gd name="T6" fmla="*/ 69048 w 202"/>
                  <a:gd name="T7" fmla="*/ 17290 h 202"/>
                  <a:gd name="T8" fmla="*/ 64710 w 202"/>
                  <a:gd name="T9" fmla="*/ 12103 h 202"/>
                  <a:gd name="T10" fmla="*/ 60372 w 202"/>
                  <a:gd name="T11" fmla="*/ 7953 h 202"/>
                  <a:gd name="T12" fmla="*/ 54950 w 202"/>
                  <a:gd name="T13" fmla="*/ 3804 h 202"/>
                  <a:gd name="T14" fmla="*/ 49165 w 202"/>
                  <a:gd name="T15" fmla="*/ 1383 h 202"/>
                  <a:gd name="T16" fmla="*/ 43743 w 202"/>
                  <a:gd name="T17" fmla="*/ 0 h 202"/>
                  <a:gd name="T18" fmla="*/ 29644 w 202"/>
                  <a:gd name="T19" fmla="*/ 0 h 202"/>
                  <a:gd name="T20" fmla="*/ 23860 w 202"/>
                  <a:gd name="T21" fmla="*/ 1383 h 202"/>
                  <a:gd name="T22" fmla="*/ 18437 w 202"/>
                  <a:gd name="T23" fmla="*/ 3804 h 202"/>
                  <a:gd name="T24" fmla="*/ 12653 w 202"/>
                  <a:gd name="T25" fmla="*/ 7953 h 202"/>
                  <a:gd name="T26" fmla="*/ 8676 w 202"/>
                  <a:gd name="T27" fmla="*/ 12103 h 202"/>
                  <a:gd name="T28" fmla="*/ 4338 w 202"/>
                  <a:gd name="T29" fmla="*/ 17290 h 202"/>
                  <a:gd name="T30" fmla="*/ 2892 w 202"/>
                  <a:gd name="T31" fmla="*/ 22476 h 202"/>
                  <a:gd name="T32" fmla="*/ 0 w 202"/>
                  <a:gd name="T33" fmla="*/ 28009 h 202"/>
                  <a:gd name="T34" fmla="*/ 0 w 202"/>
                  <a:gd name="T35" fmla="*/ 41495 h 202"/>
                  <a:gd name="T36" fmla="*/ 2892 w 202"/>
                  <a:gd name="T37" fmla="*/ 46682 h 202"/>
                  <a:gd name="T38" fmla="*/ 4338 w 202"/>
                  <a:gd name="T39" fmla="*/ 52215 h 202"/>
                  <a:gd name="T40" fmla="*/ 8676 w 202"/>
                  <a:gd name="T41" fmla="*/ 57747 h 202"/>
                  <a:gd name="T42" fmla="*/ 12653 w 202"/>
                  <a:gd name="T43" fmla="*/ 61551 h 202"/>
                  <a:gd name="T44" fmla="*/ 18437 w 202"/>
                  <a:gd name="T45" fmla="*/ 65700 h 202"/>
                  <a:gd name="T46" fmla="*/ 23860 w 202"/>
                  <a:gd name="T47" fmla="*/ 68467 h 202"/>
                  <a:gd name="T48" fmla="*/ 29644 w 202"/>
                  <a:gd name="T49" fmla="*/ 69850 h 202"/>
                  <a:gd name="T50" fmla="*/ 43743 w 202"/>
                  <a:gd name="T51" fmla="*/ 69850 h 202"/>
                  <a:gd name="T52" fmla="*/ 49165 w 202"/>
                  <a:gd name="T53" fmla="*/ 68467 h 202"/>
                  <a:gd name="T54" fmla="*/ 54950 w 202"/>
                  <a:gd name="T55" fmla="*/ 65700 h 202"/>
                  <a:gd name="T56" fmla="*/ 60372 w 202"/>
                  <a:gd name="T57" fmla="*/ 61551 h 202"/>
                  <a:gd name="T58" fmla="*/ 64710 w 202"/>
                  <a:gd name="T59" fmla="*/ 57747 h 202"/>
                  <a:gd name="T60" fmla="*/ 69048 w 202"/>
                  <a:gd name="T61" fmla="*/ 52215 h 202"/>
                  <a:gd name="T62" fmla="*/ 71579 w 202"/>
                  <a:gd name="T63" fmla="*/ 46682 h 202"/>
                  <a:gd name="T64" fmla="*/ 73025 w 202"/>
                  <a:gd name="T65" fmla="*/ 41495 h 202"/>
                  <a:gd name="T66" fmla="*/ 73025 w 202"/>
                  <a:gd name="T67" fmla="*/ 34579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5"/>
                    </a:lnTo>
                    <a:lnTo>
                      <a:pt x="191" y="50"/>
                    </a:lnTo>
                    <a:lnTo>
                      <a:pt x="179" y="35"/>
                    </a:lnTo>
                    <a:lnTo>
                      <a:pt x="167" y="23"/>
                    </a:lnTo>
                    <a:lnTo>
                      <a:pt x="152" y="11"/>
                    </a:lnTo>
                    <a:lnTo>
                      <a:pt x="136" y="4"/>
                    </a:lnTo>
                    <a:lnTo>
                      <a:pt x="121" y="0"/>
                    </a:lnTo>
                    <a:lnTo>
                      <a:pt x="82" y="0"/>
                    </a:lnTo>
                    <a:lnTo>
                      <a:pt x="66" y="4"/>
                    </a:lnTo>
                    <a:lnTo>
                      <a:pt x="51" y="11"/>
                    </a:lnTo>
                    <a:lnTo>
                      <a:pt x="35" y="23"/>
                    </a:lnTo>
                    <a:lnTo>
                      <a:pt x="24" y="35"/>
                    </a:lnTo>
                    <a:lnTo>
                      <a:pt x="12" y="50"/>
                    </a:lnTo>
                    <a:lnTo>
                      <a:pt x="8" y="65"/>
                    </a:lnTo>
                    <a:lnTo>
                      <a:pt x="0" y="81"/>
                    </a:lnTo>
                    <a:lnTo>
                      <a:pt x="0" y="120"/>
                    </a:lnTo>
                    <a:lnTo>
                      <a:pt x="8" y="135"/>
                    </a:lnTo>
                    <a:lnTo>
                      <a:pt x="12" y="151"/>
                    </a:lnTo>
                    <a:lnTo>
                      <a:pt x="24" y="167"/>
                    </a:lnTo>
                    <a:lnTo>
                      <a:pt x="35" y="178"/>
                    </a:lnTo>
                    <a:lnTo>
                      <a:pt x="51" y="190"/>
                    </a:lnTo>
                    <a:lnTo>
                      <a:pt x="66" y="198"/>
                    </a:lnTo>
                    <a:lnTo>
                      <a:pt x="82" y="202"/>
                    </a:lnTo>
                    <a:lnTo>
                      <a:pt x="121" y="202"/>
                    </a:lnTo>
                    <a:lnTo>
                      <a:pt x="136" y="198"/>
                    </a:lnTo>
                    <a:lnTo>
                      <a:pt x="152" y="190"/>
                    </a:lnTo>
                    <a:lnTo>
                      <a:pt x="167" y="178"/>
                    </a:lnTo>
                    <a:lnTo>
                      <a:pt x="179" y="167"/>
                    </a:lnTo>
                    <a:lnTo>
                      <a:pt x="191" y="151"/>
                    </a:lnTo>
                    <a:lnTo>
                      <a:pt x="198" y="135"/>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0" name="Freeform 145"/>
              <p:cNvSpPr>
                <a:spLocks/>
              </p:cNvSpPr>
              <p:nvPr/>
            </p:nvSpPr>
            <p:spPr bwMode="auto">
              <a:xfrm>
                <a:off x="2160588" y="3422650"/>
                <a:ext cx="73025" cy="69850"/>
              </a:xfrm>
              <a:custGeom>
                <a:avLst/>
                <a:gdLst>
                  <a:gd name="T0" fmla="*/ 73025 w 202"/>
                  <a:gd name="T1" fmla="*/ 34751 h 201"/>
                  <a:gd name="T2" fmla="*/ 73025 w 202"/>
                  <a:gd name="T3" fmla="*/ 27801 h 201"/>
                  <a:gd name="T4" fmla="*/ 71579 w 202"/>
                  <a:gd name="T5" fmla="*/ 22588 h 201"/>
                  <a:gd name="T6" fmla="*/ 69048 w 202"/>
                  <a:gd name="T7" fmla="*/ 17028 h 201"/>
                  <a:gd name="T8" fmla="*/ 64710 w 202"/>
                  <a:gd name="T9" fmla="*/ 12163 h 201"/>
                  <a:gd name="T10" fmla="*/ 60372 w 202"/>
                  <a:gd name="T11" fmla="*/ 7993 h 201"/>
                  <a:gd name="T12" fmla="*/ 54950 w 202"/>
                  <a:gd name="T13" fmla="*/ 3475 h 201"/>
                  <a:gd name="T14" fmla="*/ 49165 w 202"/>
                  <a:gd name="T15" fmla="*/ 1043 h 201"/>
                  <a:gd name="T16" fmla="*/ 43743 w 202"/>
                  <a:gd name="T17" fmla="*/ 0 h 201"/>
                  <a:gd name="T18" fmla="*/ 29644 w 202"/>
                  <a:gd name="T19" fmla="*/ 0 h 201"/>
                  <a:gd name="T20" fmla="*/ 23860 w 202"/>
                  <a:gd name="T21" fmla="*/ 1043 h 201"/>
                  <a:gd name="T22" fmla="*/ 18437 w 202"/>
                  <a:gd name="T23" fmla="*/ 3475 h 201"/>
                  <a:gd name="T24" fmla="*/ 12653 w 202"/>
                  <a:gd name="T25" fmla="*/ 7993 h 201"/>
                  <a:gd name="T26" fmla="*/ 8676 w 202"/>
                  <a:gd name="T27" fmla="*/ 12163 h 201"/>
                  <a:gd name="T28" fmla="*/ 4338 w 202"/>
                  <a:gd name="T29" fmla="*/ 17028 h 201"/>
                  <a:gd name="T30" fmla="*/ 2892 w 202"/>
                  <a:gd name="T31" fmla="*/ 22588 h 201"/>
                  <a:gd name="T32" fmla="*/ 0 w 202"/>
                  <a:gd name="T33" fmla="*/ 27801 h 201"/>
                  <a:gd name="T34" fmla="*/ 0 w 202"/>
                  <a:gd name="T35" fmla="*/ 41354 h 201"/>
                  <a:gd name="T36" fmla="*/ 2892 w 202"/>
                  <a:gd name="T37" fmla="*/ 46914 h 201"/>
                  <a:gd name="T38" fmla="*/ 4338 w 202"/>
                  <a:gd name="T39" fmla="*/ 52127 h 201"/>
                  <a:gd name="T40" fmla="*/ 8676 w 202"/>
                  <a:gd name="T41" fmla="*/ 57687 h 201"/>
                  <a:gd name="T42" fmla="*/ 12653 w 202"/>
                  <a:gd name="T43" fmla="*/ 61510 h 201"/>
                  <a:gd name="T44" fmla="*/ 18437 w 202"/>
                  <a:gd name="T45" fmla="*/ 65680 h 201"/>
                  <a:gd name="T46" fmla="*/ 23860 w 202"/>
                  <a:gd name="T47" fmla="*/ 67070 h 201"/>
                  <a:gd name="T48" fmla="*/ 29644 w 202"/>
                  <a:gd name="T49" fmla="*/ 69850 h 201"/>
                  <a:gd name="T50" fmla="*/ 43743 w 202"/>
                  <a:gd name="T51" fmla="*/ 69850 h 201"/>
                  <a:gd name="T52" fmla="*/ 49165 w 202"/>
                  <a:gd name="T53" fmla="*/ 67070 h 201"/>
                  <a:gd name="T54" fmla="*/ 54950 w 202"/>
                  <a:gd name="T55" fmla="*/ 65680 h 201"/>
                  <a:gd name="T56" fmla="*/ 60372 w 202"/>
                  <a:gd name="T57" fmla="*/ 61510 h 201"/>
                  <a:gd name="T58" fmla="*/ 64710 w 202"/>
                  <a:gd name="T59" fmla="*/ 57687 h 201"/>
                  <a:gd name="T60" fmla="*/ 69048 w 202"/>
                  <a:gd name="T61" fmla="*/ 52127 h 201"/>
                  <a:gd name="T62" fmla="*/ 71579 w 202"/>
                  <a:gd name="T63" fmla="*/ 46914 h 201"/>
                  <a:gd name="T64" fmla="*/ 73025 w 202"/>
                  <a:gd name="T65" fmla="*/ 41354 h 201"/>
                  <a:gd name="T66" fmla="*/ 73025 w 202"/>
                  <a:gd name="T67" fmla="*/ 34751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0"/>
                    </a:lnTo>
                    <a:lnTo>
                      <a:pt x="198" y="65"/>
                    </a:lnTo>
                    <a:lnTo>
                      <a:pt x="191" y="49"/>
                    </a:lnTo>
                    <a:lnTo>
                      <a:pt x="179" y="35"/>
                    </a:lnTo>
                    <a:lnTo>
                      <a:pt x="167" y="23"/>
                    </a:lnTo>
                    <a:lnTo>
                      <a:pt x="152" y="10"/>
                    </a:lnTo>
                    <a:lnTo>
                      <a:pt x="136" y="3"/>
                    </a:lnTo>
                    <a:lnTo>
                      <a:pt x="121" y="0"/>
                    </a:lnTo>
                    <a:lnTo>
                      <a:pt x="82" y="0"/>
                    </a:lnTo>
                    <a:lnTo>
                      <a:pt x="66" y="3"/>
                    </a:lnTo>
                    <a:lnTo>
                      <a:pt x="51" y="10"/>
                    </a:lnTo>
                    <a:lnTo>
                      <a:pt x="35" y="23"/>
                    </a:lnTo>
                    <a:lnTo>
                      <a:pt x="24" y="35"/>
                    </a:lnTo>
                    <a:lnTo>
                      <a:pt x="12" y="49"/>
                    </a:lnTo>
                    <a:lnTo>
                      <a:pt x="8" y="65"/>
                    </a:lnTo>
                    <a:lnTo>
                      <a:pt x="0" y="80"/>
                    </a:lnTo>
                    <a:lnTo>
                      <a:pt x="0" y="119"/>
                    </a:lnTo>
                    <a:lnTo>
                      <a:pt x="8" y="135"/>
                    </a:lnTo>
                    <a:lnTo>
                      <a:pt x="12" y="150"/>
                    </a:lnTo>
                    <a:lnTo>
                      <a:pt x="24" y="166"/>
                    </a:lnTo>
                    <a:lnTo>
                      <a:pt x="35" y="177"/>
                    </a:lnTo>
                    <a:lnTo>
                      <a:pt x="51" y="189"/>
                    </a:lnTo>
                    <a:lnTo>
                      <a:pt x="66" y="193"/>
                    </a:lnTo>
                    <a:lnTo>
                      <a:pt x="82" y="201"/>
                    </a:lnTo>
                    <a:lnTo>
                      <a:pt x="121" y="201"/>
                    </a:lnTo>
                    <a:lnTo>
                      <a:pt x="136" y="193"/>
                    </a:lnTo>
                    <a:lnTo>
                      <a:pt x="152" y="189"/>
                    </a:lnTo>
                    <a:lnTo>
                      <a:pt x="167" y="177"/>
                    </a:lnTo>
                    <a:lnTo>
                      <a:pt x="179" y="166"/>
                    </a:lnTo>
                    <a:lnTo>
                      <a:pt x="191" y="150"/>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1" name="Freeform 146"/>
              <p:cNvSpPr>
                <a:spLocks/>
              </p:cNvSpPr>
              <p:nvPr/>
            </p:nvSpPr>
            <p:spPr bwMode="auto">
              <a:xfrm>
                <a:off x="2160588" y="4281488"/>
                <a:ext cx="73025" cy="71437"/>
              </a:xfrm>
              <a:custGeom>
                <a:avLst/>
                <a:gdLst>
                  <a:gd name="T0" fmla="*/ 73025 w 202"/>
                  <a:gd name="T1" fmla="*/ 35544 h 205"/>
                  <a:gd name="T2" fmla="*/ 73025 w 202"/>
                  <a:gd name="T3" fmla="*/ 29969 h 205"/>
                  <a:gd name="T4" fmla="*/ 71579 w 202"/>
                  <a:gd name="T5" fmla="*/ 23348 h 205"/>
                  <a:gd name="T6" fmla="*/ 69048 w 202"/>
                  <a:gd name="T7" fmla="*/ 17772 h 205"/>
                  <a:gd name="T8" fmla="*/ 64710 w 202"/>
                  <a:gd name="T9" fmla="*/ 12197 h 205"/>
                  <a:gd name="T10" fmla="*/ 60372 w 202"/>
                  <a:gd name="T11" fmla="*/ 8015 h 205"/>
                  <a:gd name="T12" fmla="*/ 54950 w 202"/>
                  <a:gd name="T13" fmla="*/ 5576 h 205"/>
                  <a:gd name="T14" fmla="*/ 49165 w 202"/>
                  <a:gd name="T15" fmla="*/ 3136 h 205"/>
                  <a:gd name="T16" fmla="*/ 43743 w 202"/>
                  <a:gd name="T17" fmla="*/ 1394 h 205"/>
                  <a:gd name="T18" fmla="*/ 36513 w 202"/>
                  <a:gd name="T19" fmla="*/ 0 h 205"/>
                  <a:gd name="T20" fmla="*/ 29644 w 202"/>
                  <a:gd name="T21" fmla="*/ 1394 h 205"/>
                  <a:gd name="T22" fmla="*/ 23860 w 202"/>
                  <a:gd name="T23" fmla="*/ 3136 h 205"/>
                  <a:gd name="T24" fmla="*/ 18437 w 202"/>
                  <a:gd name="T25" fmla="*/ 5576 h 205"/>
                  <a:gd name="T26" fmla="*/ 12653 w 202"/>
                  <a:gd name="T27" fmla="*/ 8015 h 205"/>
                  <a:gd name="T28" fmla="*/ 8676 w 202"/>
                  <a:gd name="T29" fmla="*/ 12197 h 205"/>
                  <a:gd name="T30" fmla="*/ 4338 w 202"/>
                  <a:gd name="T31" fmla="*/ 17772 h 205"/>
                  <a:gd name="T32" fmla="*/ 2892 w 202"/>
                  <a:gd name="T33" fmla="*/ 23348 h 205"/>
                  <a:gd name="T34" fmla="*/ 0 w 202"/>
                  <a:gd name="T35" fmla="*/ 29969 h 205"/>
                  <a:gd name="T36" fmla="*/ 0 w 202"/>
                  <a:gd name="T37" fmla="*/ 42165 h 205"/>
                  <a:gd name="T38" fmla="*/ 2892 w 202"/>
                  <a:gd name="T39" fmla="*/ 48786 h 205"/>
                  <a:gd name="T40" fmla="*/ 4338 w 202"/>
                  <a:gd name="T41" fmla="*/ 54362 h 205"/>
                  <a:gd name="T42" fmla="*/ 8676 w 202"/>
                  <a:gd name="T43" fmla="*/ 58195 h 205"/>
                  <a:gd name="T44" fmla="*/ 12653 w 202"/>
                  <a:gd name="T45" fmla="*/ 63422 h 205"/>
                  <a:gd name="T46" fmla="*/ 18437 w 202"/>
                  <a:gd name="T47" fmla="*/ 66558 h 205"/>
                  <a:gd name="T48" fmla="*/ 23860 w 202"/>
                  <a:gd name="T49" fmla="*/ 68998 h 205"/>
                  <a:gd name="T50" fmla="*/ 29644 w 202"/>
                  <a:gd name="T51" fmla="*/ 70392 h 205"/>
                  <a:gd name="T52" fmla="*/ 36513 w 202"/>
                  <a:gd name="T53" fmla="*/ 71437 h 205"/>
                  <a:gd name="T54" fmla="*/ 43743 w 202"/>
                  <a:gd name="T55" fmla="*/ 70392 h 205"/>
                  <a:gd name="T56" fmla="*/ 49165 w 202"/>
                  <a:gd name="T57" fmla="*/ 68998 h 205"/>
                  <a:gd name="T58" fmla="*/ 54950 w 202"/>
                  <a:gd name="T59" fmla="*/ 66558 h 205"/>
                  <a:gd name="T60" fmla="*/ 60372 w 202"/>
                  <a:gd name="T61" fmla="*/ 63422 h 205"/>
                  <a:gd name="T62" fmla="*/ 64710 w 202"/>
                  <a:gd name="T63" fmla="*/ 58195 h 205"/>
                  <a:gd name="T64" fmla="*/ 69048 w 202"/>
                  <a:gd name="T65" fmla="*/ 54362 h 205"/>
                  <a:gd name="T66" fmla="*/ 71579 w 202"/>
                  <a:gd name="T67" fmla="*/ 48786 h 205"/>
                  <a:gd name="T68" fmla="*/ 73025 w 202"/>
                  <a:gd name="T69" fmla="*/ 42165 h 205"/>
                  <a:gd name="T70" fmla="*/ 73025 w 202"/>
                  <a:gd name="T71" fmla="*/ 35544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2"/>
                    </a:moveTo>
                    <a:lnTo>
                      <a:pt x="202" y="86"/>
                    </a:lnTo>
                    <a:lnTo>
                      <a:pt x="198" y="67"/>
                    </a:lnTo>
                    <a:lnTo>
                      <a:pt x="191" y="51"/>
                    </a:lnTo>
                    <a:lnTo>
                      <a:pt x="179" y="35"/>
                    </a:lnTo>
                    <a:lnTo>
                      <a:pt x="167" y="23"/>
                    </a:lnTo>
                    <a:lnTo>
                      <a:pt x="152" y="16"/>
                    </a:lnTo>
                    <a:lnTo>
                      <a:pt x="136" y="9"/>
                    </a:lnTo>
                    <a:lnTo>
                      <a:pt x="121" y="4"/>
                    </a:lnTo>
                    <a:lnTo>
                      <a:pt x="101" y="0"/>
                    </a:lnTo>
                    <a:lnTo>
                      <a:pt x="82" y="4"/>
                    </a:lnTo>
                    <a:lnTo>
                      <a:pt x="66" y="9"/>
                    </a:lnTo>
                    <a:lnTo>
                      <a:pt x="51" y="16"/>
                    </a:lnTo>
                    <a:lnTo>
                      <a:pt x="35" y="23"/>
                    </a:lnTo>
                    <a:lnTo>
                      <a:pt x="24" y="35"/>
                    </a:lnTo>
                    <a:lnTo>
                      <a:pt x="12" y="51"/>
                    </a:lnTo>
                    <a:lnTo>
                      <a:pt x="8" y="67"/>
                    </a:lnTo>
                    <a:lnTo>
                      <a:pt x="0" y="86"/>
                    </a:lnTo>
                    <a:lnTo>
                      <a:pt x="0" y="121"/>
                    </a:lnTo>
                    <a:lnTo>
                      <a:pt x="8" y="140"/>
                    </a:lnTo>
                    <a:lnTo>
                      <a:pt x="12" y="156"/>
                    </a:lnTo>
                    <a:lnTo>
                      <a:pt x="24" y="167"/>
                    </a:lnTo>
                    <a:lnTo>
                      <a:pt x="35" y="182"/>
                    </a:lnTo>
                    <a:lnTo>
                      <a:pt x="51" y="191"/>
                    </a:lnTo>
                    <a:lnTo>
                      <a:pt x="66" y="198"/>
                    </a:lnTo>
                    <a:lnTo>
                      <a:pt x="82" y="202"/>
                    </a:lnTo>
                    <a:lnTo>
                      <a:pt x="101" y="205"/>
                    </a:lnTo>
                    <a:lnTo>
                      <a:pt x="121" y="202"/>
                    </a:lnTo>
                    <a:lnTo>
                      <a:pt x="136" y="198"/>
                    </a:lnTo>
                    <a:lnTo>
                      <a:pt x="152" y="191"/>
                    </a:lnTo>
                    <a:lnTo>
                      <a:pt x="167" y="182"/>
                    </a:lnTo>
                    <a:lnTo>
                      <a:pt x="179" y="167"/>
                    </a:lnTo>
                    <a:lnTo>
                      <a:pt x="191" y="156"/>
                    </a:lnTo>
                    <a:lnTo>
                      <a:pt x="198"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2" name="Freeform 147"/>
              <p:cNvSpPr>
                <a:spLocks/>
              </p:cNvSpPr>
              <p:nvPr/>
            </p:nvSpPr>
            <p:spPr bwMode="auto">
              <a:xfrm>
                <a:off x="2160588" y="3081338"/>
                <a:ext cx="73025" cy="69850"/>
              </a:xfrm>
              <a:custGeom>
                <a:avLst/>
                <a:gdLst>
                  <a:gd name="T0" fmla="*/ 73025 w 202"/>
                  <a:gd name="T1" fmla="*/ 35097 h 203"/>
                  <a:gd name="T2" fmla="*/ 73025 w 202"/>
                  <a:gd name="T3" fmla="*/ 28215 h 203"/>
                  <a:gd name="T4" fmla="*/ 71579 w 202"/>
                  <a:gd name="T5" fmla="*/ 23054 h 203"/>
                  <a:gd name="T6" fmla="*/ 69048 w 202"/>
                  <a:gd name="T7" fmla="*/ 17549 h 203"/>
                  <a:gd name="T8" fmla="*/ 64710 w 202"/>
                  <a:gd name="T9" fmla="*/ 12043 h 203"/>
                  <a:gd name="T10" fmla="*/ 60372 w 202"/>
                  <a:gd name="T11" fmla="*/ 8258 h 203"/>
                  <a:gd name="T12" fmla="*/ 54950 w 202"/>
                  <a:gd name="T13" fmla="*/ 4129 h 203"/>
                  <a:gd name="T14" fmla="*/ 49165 w 202"/>
                  <a:gd name="T15" fmla="*/ 3097 h 203"/>
                  <a:gd name="T16" fmla="*/ 43743 w 202"/>
                  <a:gd name="T17" fmla="*/ 0 h 203"/>
                  <a:gd name="T18" fmla="*/ 29644 w 202"/>
                  <a:gd name="T19" fmla="*/ 0 h 203"/>
                  <a:gd name="T20" fmla="*/ 23860 w 202"/>
                  <a:gd name="T21" fmla="*/ 3097 h 203"/>
                  <a:gd name="T22" fmla="*/ 18437 w 202"/>
                  <a:gd name="T23" fmla="*/ 4129 h 203"/>
                  <a:gd name="T24" fmla="*/ 12653 w 202"/>
                  <a:gd name="T25" fmla="*/ 8258 h 203"/>
                  <a:gd name="T26" fmla="*/ 8676 w 202"/>
                  <a:gd name="T27" fmla="*/ 12043 h 203"/>
                  <a:gd name="T28" fmla="*/ 4338 w 202"/>
                  <a:gd name="T29" fmla="*/ 17549 h 203"/>
                  <a:gd name="T30" fmla="*/ 2892 w 202"/>
                  <a:gd name="T31" fmla="*/ 23054 h 203"/>
                  <a:gd name="T32" fmla="*/ 0 w 202"/>
                  <a:gd name="T33" fmla="*/ 28215 h 203"/>
                  <a:gd name="T34" fmla="*/ 0 w 202"/>
                  <a:gd name="T35" fmla="*/ 41635 h 203"/>
                  <a:gd name="T36" fmla="*/ 2892 w 202"/>
                  <a:gd name="T37" fmla="*/ 47140 h 203"/>
                  <a:gd name="T38" fmla="*/ 4338 w 202"/>
                  <a:gd name="T39" fmla="*/ 52301 h 203"/>
                  <a:gd name="T40" fmla="*/ 8676 w 202"/>
                  <a:gd name="T41" fmla="*/ 57807 h 203"/>
                  <a:gd name="T42" fmla="*/ 12653 w 202"/>
                  <a:gd name="T43" fmla="*/ 61592 h 203"/>
                  <a:gd name="T44" fmla="*/ 18437 w 202"/>
                  <a:gd name="T45" fmla="*/ 65721 h 203"/>
                  <a:gd name="T46" fmla="*/ 23860 w 202"/>
                  <a:gd name="T47" fmla="*/ 68130 h 203"/>
                  <a:gd name="T48" fmla="*/ 29644 w 202"/>
                  <a:gd name="T49" fmla="*/ 69850 h 203"/>
                  <a:gd name="T50" fmla="*/ 43743 w 202"/>
                  <a:gd name="T51" fmla="*/ 69850 h 203"/>
                  <a:gd name="T52" fmla="*/ 49165 w 202"/>
                  <a:gd name="T53" fmla="*/ 68130 h 203"/>
                  <a:gd name="T54" fmla="*/ 54950 w 202"/>
                  <a:gd name="T55" fmla="*/ 65721 h 203"/>
                  <a:gd name="T56" fmla="*/ 60372 w 202"/>
                  <a:gd name="T57" fmla="*/ 61592 h 203"/>
                  <a:gd name="T58" fmla="*/ 64710 w 202"/>
                  <a:gd name="T59" fmla="*/ 57807 h 203"/>
                  <a:gd name="T60" fmla="*/ 69048 w 202"/>
                  <a:gd name="T61" fmla="*/ 52301 h 203"/>
                  <a:gd name="T62" fmla="*/ 71579 w 202"/>
                  <a:gd name="T63" fmla="*/ 47140 h 203"/>
                  <a:gd name="T64" fmla="*/ 73025 w 202"/>
                  <a:gd name="T65" fmla="*/ 41635 h 203"/>
                  <a:gd name="T66" fmla="*/ 73025 w 202"/>
                  <a:gd name="T67" fmla="*/ 35097 h 2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3">
                    <a:moveTo>
                      <a:pt x="202" y="102"/>
                    </a:moveTo>
                    <a:lnTo>
                      <a:pt x="202" y="82"/>
                    </a:lnTo>
                    <a:lnTo>
                      <a:pt x="198" y="67"/>
                    </a:lnTo>
                    <a:lnTo>
                      <a:pt x="191" y="51"/>
                    </a:lnTo>
                    <a:lnTo>
                      <a:pt x="179" y="35"/>
                    </a:lnTo>
                    <a:lnTo>
                      <a:pt x="167" y="24"/>
                    </a:lnTo>
                    <a:lnTo>
                      <a:pt x="152" y="12"/>
                    </a:lnTo>
                    <a:lnTo>
                      <a:pt x="136" y="9"/>
                    </a:lnTo>
                    <a:lnTo>
                      <a:pt x="121" y="0"/>
                    </a:lnTo>
                    <a:lnTo>
                      <a:pt x="82" y="0"/>
                    </a:lnTo>
                    <a:lnTo>
                      <a:pt x="66" y="9"/>
                    </a:lnTo>
                    <a:lnTo>
                      <a:pt x="51" y="12"/>
                    </a:lnTo>
                    <a:lnTo>
                      <a:pt x="35" y="24"/>
                    </a:lnTo>
                    <a:lnTo>
                      <a:pt x="24" y="35"/>
                    </a:lnTo>
                    <a:lnTo>
                      <a:pt x="12" y="51"/>
                    </a:lnTo>
                    <a:lnTo>
                      <a:pt x="8" y="67"/>
                    </a:lnTo>
                    <a:lnTo>
                      <a:pt x="0" y="82"/>
                    </a:lnTo>
                    <a:lnTo>
                      <a:pt x="0" y="121"/>
                    </a:lnTo>
                    <a:lnTo>
                      <a:pt x="8" y="137"/>
                    </a:lnTo>
                    <a:lnTo>
                      <a:pt x="12" y="152"/>
                    </a:lnTo>
                    <a:lnTo>
                      <a:pt x="24" y="168"/>
                    </a:lnTo>
                    <a:lnTo>
                      <a:pt x="35" y="179"/>
                    </a:lnTo>
                    <a:lnTo>
                      <a:pt x="51" y="191"/>
                    </a:lnTo>
                    <a:lnTo>
                      <a:pt x="66" y="198"/>
                    </a:lnTo>
                    <a:lnTo>
                      <a:pt x="82" y="203"/>
                    </a:lnTo>
                    <a:lnTo>
                      <a:pt x="121" y="203"/>
                    </a:lnTo>
                    <a:lnTo>
                      <a:pt x="136" y="198"/>
                    </a:lnTo>
                    <a:lnTo>
                      <a:pt x="152" y="191"/>
                    </a:lnTo>
                    <a:lnTo>
                      <a:pt x="167" y="179"/>
                    </a:lnTo>
                    <a:lnTo>
                      <a:pt x="179" y="168"/>
                    </a:lnTo>
                    <a:lnTo>
                      <a:pt x="191" y="152"/>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3" name="Freeform 148"/>
              <p:cNvSpPr>
                <a:spLocks/>
              </p:cNvSpPr>
              <p:nvPr/>
            </p:nvSpPr>
            <p:spPr bwMode="auto">
              <a:xfrm>
                <a:off x="2160588" y="3957638"/>
                <a:ext cx="73025" cy="68262"/>
              </a:xfrm>
              <a:custGeom>
                <a:avLst/>
                <a:gdLst>
                  <a:gd name="T0" fmla="*/ 73025 w 202"/>
                  <a:gd name="T1" fmla="*/ 33793 h 202"/>
                  <a:gd name="T2" fmla="*/ 73025 w 202"/>
                  <a:gd name="T3" fmla="*/ 27372 h 202"/>
                  <a:gd name="T4" fmla="*/ 71579 w 202"/>
                  <a:gd name="T5" fmla="*/ 21965 h 202"/>
                  <a:gd name="T6" fmla="*/ 69048 w 202"/>
                  <a:gd name="T7" fmla="*/ 16559 h 202"/>
                  <a:gd name="T8" fmla="*/ 64710 w 202"/>
                  <a:gd name="T9" fmla="*/ 11490 h 202"/>
                  <a:gd name="T10" fmla="*/ 60372 w 202"/>
                  <a:gd name="T11" fmla="*/ 7772 h 202"/>
                  <a:gd name="T12" fmla="*/ 54950 w 202"/>
                  <a:gd name="T13" fmla="*/ 3717 h 202"/>
                  <a:gd name="T14" fmla="*/ 49165 w 202"/>
                  <a:gd name="T15" fmla="*/ 1352 h 202"/>
                  <a:gd name="T16" fmla="*/ 43743 w 202"/>
                  <a:gd name="T17" fmla="*/ 0 h 202"/>
                  <a:gd name="T18" fmla="*/ 29644 w 202"/>
                  <a:gd name="T19" fmla="*/ 0 h 202"/>
                  <a:gd name="T20" fmla="*/ 23860 w 202"/>
                  <a:gd name="T21" fmla="*/ 1352 h 202"/>
                  <a:gd name="T22" fmla="*/ 18437 w 202"/>
                  <a:gd name="T23" fmla="*/ 3717 h 202"/>
                  <a:gd name="T24" fmla="*/ 12653 w 202"/>
                  <a:gd name="T25" fmla="*/ 7772 h 202"/>
                  <a:gd name="T26" fmla="*/ 8676 w 202"/>
                  <a:gd name="T27" fmla="*/ 11490 h 202"/>
                  <a:gd name="T28" fmla="*/ 4338 w 202"/>
                  <a:gd name="T29" fmla="*/ 16559 h 202"/>
                  <a:gd name="T30" fmla="*/ 2892 w 202"/>
                  <a:gd name="T31" fmla="*/ 21965 h 202"/>
                  <a:gd name="T32" fmla="*/ 0 w 202"/>
                  <a:gd name="T33" fmla="*/ 27372 h 202"/>
                  <a:gd name="T34" fmla="*/ 0 w 202"/>
                  <a:gd name="T35" fmla="*/ 40214 h 202"/>
                  <a:gd name="T36" fmla="*/ 2892 w 202"/>
                  <a:gd name="T37" fmla="*/ 45621 h 202"/>
                  <a:gd name="T38" fmla="*/ 4338 w 202"/>
                  <a:gd name="T39" fmla="*/ 51028 h 202"/>
                  <a:gd name="T40" fmla="*/ 8676 w 202"/>
                  <a:gd name="T41" fmla="*/ 56434 h 202"/>
                  <a:gd name="T42" fmla="*/ 12653 w 202"/>
                  <a:gd name="T43" fmla="*/ 59814 h 202"/>
                  <a:gd name="T44" fmla="*/ 18437 w 202"/>
                  <a:gd name="T45" fmla="*/ 63869 h 202"/>
                  <a:gd name="T46" fmla="*/ 23860 w 202"/>
                  <a:gd name="T47" fmla="*/ 66572 h 202"/>
                  <a:gd name="T48" fmla="*/ 29644 w 202"/>
                  <a:gd name="T49" fmla="*/ 68262 h 202"/>
                  <a:gd name="T50" fmla="*/ 43743 w 202"/>
                  <a:gd name="T51" fmla="*/ 68262 h 202"/>
                  <a:gd name="T52" fmla="*/ 49165 w 202"/>
                  <a:gd name="T53" fmla="*/ 66572 h 202"/>
                  <a:gd name="T54" fmla="*/ 54950 w 202"/>
                  <a:gd name="T55" fmla="*/ 63869 h 202"/>
                  <a:gd name="T56" fmla="*/ 60372 w 202"/>
                  <a:gd name="T57" fmla="*/ 59814 h 202"/>
                  <a:gd name="T58" fmla="*/ 64710 w 202"/>
                  <a:gd name="T59" fmla="*/ 56434 h 202"/>
                  <a:gd name="T60" fmla="*/ 69048 w 202"/>
                  <a:gd name="T61" fmla="*/ 51028 h 202"/>
                  <a:gd name="T62" fmla="*/ 71579 w 202"/>
                  <a:gd name="T63" fmla="*/ 45621 h 202"/>
                  <a:gd name="T64" fmla="*/ 73025 w 202"/>
                  <a:gd name="T65" fmla="*/ 40214 h 202"/>
                  <a:gd name="T66" fmla="*/ 73025 w 202"/>
                  <a:gd name="T67" fmla="*/ 33793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5"/>
                    </a:lnTo>
                    <a:lnTo>
                      <a:pt x="191" y="49"/>
                    </a:lnTo>
                    <a:lnTo>
                      <a:pt x="179" y="34"/>
                    </a:lnTo>
                    <a:lnTo>
                      <a:pt x="167" y="23"/>
                    </a:lnTo>
                    <a:lnTo>
                      <a:pt x="152" y="11"/>
                    </a:lnTo>
                    <a:lnTo>
                      <a:pt x="136" y="4"/>
                    </a:lnTo>
                    <a:lnTo>
                      <a:pt x="121" y="0"/>
                    </a:lnTo>
                    <a:lnTo>
                      <a:pt x="82" y="0"/>
                    </a:lnTo>
                    <a:lnTo>
                      <a:pt x="66" y="4"/>
                    </a:lnTo>
                    <a:lnTo>
                      <a:pt x="51" y="11"/>
                    </a:lnTo>
                    <a:lnTo>
                      <a:pt x="35" y="23"/>
                    </a:lnTo>
                    <a:lnTo>
                      <a:pt x="24" y="34"/>
                    </a:lnTo>
                    <a:lnTo>
                      <a:pt x="12" y="49"/>
                    </a:lnTo>
                    <a:lnTo>
                      <a:pt x="8" y="65"/>
                    </a:lnTo>
                    <a:lnTo>
                      <a:pt x="0" y="81"/>
                    </a:lnTo>
                    <a:lnTo>
                      <a:pt x="0" y="119"/>
                    </a:lnTo>
                    <a:lnTo>
                      <a:pt x="8" y="135"/>
                    </a:lnTo>
                    <a:lnTo>
                      <a:pt x="12" y="151"/>
                    </a:lnTo>
                    <a:lnTo>
                      <a:pt x="24" y="167"/>
                    </a:lnTo>
                    <a:lnTo>
                      <a:pt x="35" y="177"/>
                    </a:lnTo>
                    <a:lnTo>
                      <a:pt x="51" y="189"/>
                    </a:lnTo>
                    <a:lnTo>
                      <a:pt x="66" y="197"/>
                    </a:lnTo>
                    <a:lnTo>
                      <a:pt x="82" y="202"/>
                    </a:lnTo>
                    <a:lnTo>
                      <a:pt x="121" y="202"/>
                    </a:lnTo>
                    <a:lnTo>
                      <a:pt x="136" y="197"/>
                    </a:lnTo>
                    <a:lnTo>
                      <a:pt x="152" y="189"/>
                    </a:lnTo>
                    <a:lnTo>
                      <a:pt x="167" y="177"/>
                    </a:lnTo>
                    <a:lnTo>
                      <a:pt x="179" y="167"/>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4" name="Freeform 149"/>
              <p:cNvSpPr>
                <a:spLocks/>
              </p:cNvSpPr>
              <p:nvPr/>
            </p:nvSpPr>
            <p:spPr bwMode="auto">
              <a:xfrm>
                <a:off x="2160588" y="5226050"/>
                <a:ext cx="73025" cy="68263"/>
              </a:xfrm>
              <a:custGeom>
                <a:avLst/>
                <a:gdLst>
                  <a:gd name="T0" fmla="*/ 73025 w 202"/>
                  <a:gd name="T1" fmla="*/ 33794 h 202"/>
                  <a:gd name="T2" fmla="*/ 73025 w 202"/>
                  <a:gd name="T3" fmla="*/ 27373 h 202"/>
                  <a:gd name="T4" fmla="*/ 71579 w 202"/>
                  <a:gd name="T5" fmla="*/ 21966 h 202"/>
                  <a:gd name="T6" fmla="*/ 69048 w 202"/>
                  <a:gd name="T7" fmla="*/ 17235 h 202"/>
                  <a:gd name="T8" fmla="*/ 64710 w 202"/>
                  <a:gd name="T9" fmla="*/ 11828 h 202"/>
                  <a:gd name="T10" fmla="*/ 60372 w 202"/>
                  <a:gd name="T11" fmla="*/ 7773 h 202"/>
                  <a:gd name="T12" fmla="*/ 54950 w 202"/>
                  <a:gd name="T13" fmla="*/ 4055 h 202"/>
                  <a:gd name="T14" fmla="*/ 49165 w 202"/>
                  <a:gd name="T15" fmla="*/ 2366 h 202"/>
                  <a:gd name="T16" fmla="*/ 43743 w 202"/>
                  <a:gd name="T17" fmla="*/ 0 h 202"/>
                  <a:gd name="T18" fmla="*/ 29644 w 202"/>
                  <a:gd name="T19" fmla="*/ 0 h 202"/>
                  <a:gd name="T20" fmla="*/ 23860 w 202"/>
                  <a:gd name="T21" fmla="*/ 2366 h 202"/>
                  <a:gd name="T22" fmla="*/ 18437 w 202"/>
                  <a:gd name="T23" fmla="*/ 4055 h 202"/>
                  <a:gd name="T24" fmla="*/ 12653 w 202"/>
                  <a:gd name="T25" fmla="*/ 7773 h 202"/>
                  <a:gd name="T26" fmla="*/ 8676 w 202"/>
                  <a:gd name="T27" fmla="*/ 11828 h 202"/>
                  <a:gd name="T28" fmla="*/ 4338 w 202"/>
                  <a:gd name="T29" fmla="*/ 17235 h 202"/>
                  <a:gd name="T30" fmla="*/ 2892 w 202"/>
                  <a:gd name="T31" fmla="*/ 21966 h 202"/>
                  <a:gd name="T32" fmla="*/ 0 w 202"/>
                  <a:gd name="T33" fmla="*/ 27373 h 202"/>
                  <a:gd name="T34" fmla="*/ 0 w 202"/>
                  <a:gd name="T35" fmla="*/ 40214 h 202"/>
                  <a:gd name="T36" fmla="*/ 2892 w 202"/>
                  <a:gd name="T37" fmla="*/ 45621 h 202"/>
                  <a:gd name="T38" fmla="*/ 4338 w 202"/>
                  <a:gd name="T39" fmla="*/ 51028 h 202"/>
                  <a:gd name="T40" fmla="*/ 8676 w 202"/>
                  <a:gd name="T41" fmla="*/ 56435 h 202"/>
                  <a:gd name="T42" fmla="*/ 12653 w 202"/>
                  <a:gd name="T43" fmla="*/ 60490 h 202"/>
                  <a:gd name="T44" fmla="*/ 18437 w 202"/>
                  <a:gd name="T45" fmla="*/ 63870 h 202"/>
                  <a:gd name="T46" fmla="*/ 23860 w 202"/>
                  <a:gd name="T47" fmla="*/ 66911 h 202"/>
                  <a:gd name="T48" fmla="*/ 29644 w 202"/>
                  <a:gd name="T49" fmla="*/ 68263 h 202"/>
                  <a:gd name="T50" fmla="*/ 43743 w 202"/>
                  <a:gd name="T51" fmla="*/ 68263 h 202"/>
                  <a:gd name="T52" fmla="*/ 49165 w 202"/>
                  <a:gd name="T53" fmla="*/ 66911 h 202"/>
                  <a:gd name="T54" fmla="*/ 54950 w 202"/>
                  <a:gd name="T55" fmla="*/ 63870 h 202"/>
                  <a:gd name="T56" fmla="*/ 60372 w 202"/>
                  <a:gd name="T57" fmla="*/ 60490 h 202"/>
                  <a:gd name="T58" fmla="*/ 64710 w 202"/>
                  <a:gd name="T59" fmla="*/ 56435 h 202"/>
                  <a:gd name="T60" fmla="*/ 69048 w 202"/>
                  <a:gd name="T61" fmla="*/ 51028 h 202"/>
                  <a:gd name="T62" fmla="*/ 71579 w 202"/>
                  <a:gd name="T63" fmla="*/ 45621 h 202"/>
                  <a:gd name="T64" fmla="*/ 73025 w 202"/>
                  <a:gd name="T65" fmla="*/ 40214 h 202"/>
                  <a:gd name="T66" fmla="*/ 73025 w 202"/>
                  <a:gd name="T67" fmla="*/ 33794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5"/>
                    </a:lnTo>
                    <a:lnTo>
                      <a:pt x="191" y="51"/>
                    </a:lnTo>
                    <a:lnTo>
                      <a:pt x="179" y="35"/>
                    </a:lnTo>
                    <a:lnTo>
                      <a:pt x="167" y="23"/>
                    </a:lnTo>
                    <a:lnTo>
                      <a:pt x="152" y="12"/>
                    </a:lnTo>
                    <a:lnTo>
                      <a:pt x="136" y="7"/>
                    </a:lnTo>
                    <a:lnTo>
                      <a:pt x="121" y="0"/>
                    </a:lnTo>
                    <a:lnTo>
                      <a:pt x="82" y="0"/>
                    </a:lnTo>
                    <a:lnTo>
                      <a:pt x="66" y="7"/>
                    </a:lnTo>
                    <a:lnTo>
                      <a:pt x="51" y="12"/>
                    </a:lnTo>
                    <a:lnTo>
                      <a:pt x="35" y="23"/>
                    </a:lnTo>
                    <a:lnTo>
                      <a:pt x="24" y="35"/>
                    </a:lnTo>
                    <a:lnTo>
                      <a:pt x="12" y="51"/>
                    </a:lnTo>
                    <a:lnTo>
                      <a:pt x="8" y="65"/>
                    </a:lnTo>
                    <a:lnTo>
                      <a:pt x="0" y="81"/>
                    </a:lnTo>
                    <a:lnTo>
                      <a:pt x="0" y="119"/>
                    </a:lnTo>
                    <a:lnTo>
                      <a:pt x="8" y="135"/>
                    </a:lnTo>
                    <a:lnTo>
                      <a:pt x="12" y="151"/>
                    </a:lnTo>
                    <a:lnTo>
                      <a:pt x="24" y="167"/>
                    </a:lnTo>
                    <a:lnTo>
                      <a:pt x="35" y="179"/>
                    </a:lnTo>
                    <a:lnTo>
                      <a:pt x="51" y="189"/>
                    </a:lnTo>
                    <a:lnTo>
                      <a:pt x="66" y="198"/>
                    </a:lnTo>
                    <a:lnTo>
                      <a:pt x="82" y="202"/>
                    </a:lnTo>
                    <a:lnTo>
                      <a:pt x="121" y="202"/>
                    </a:lnTo>
                    <a:lnTo>
                      <a:pt x="136" y="198"/>
                    </a:lnTo>
                    <a:lnTo>
                      <a:pt x="152" y="189"/>
                    </a:lnTo>
                    <a:lnTo>
                      <a:pt x="167" y="179"/>
                    </a:lnTo>
                    <a:lnTo>
                      <a:pt x="179" y="167"/>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5" name="Freeform 150"/>
              <p:cNvSpPr>
                <a:spLocks/>
              </p:cNvSpPr>
              <p:nvPr/>
            </p:nvSpPr>
            <p:spPr bwMode="auto">
              <a:xfrm>
                <a:off x="2160588" y="4502150"/>
                <a:ext cx="73025" cy="71438"/>
              </a:xfrm>
              <a:custGeom>
                <a:avLst/>
                <a:gdLst>
                  <a:gd name="T0" fmla="*/ 73025 w 202"/>
                  <a:gd name="T1" fmla="*/ 35897 h 201"/>
                  <a:gd name="T2" fmla="*/ 73025 w 202"/>
                  <a:gd name="T3" fmla="*/ 29144 h 201"/>
                  <a:gd name="T4" fmla="*/ 71579 w 202"/>
                  <a:gd name="T5" fmla="*/ 23457 h 201"/>
                  <a:gd name="T6" fmla="*/ 69048 w 202"/>
                  <a:gd name="T7" fmla="*/ 17771 h 201"/>
                  <a:gd name="T8" fmla="*/ 64710 w 202"/>
                  <a:gd name="T9" fmla="*/ 12439 h 201"/>
                  <a:gd name="T10" fmla="*/ 60372 w 202"/>
                  <a:gd name="T11" fmla="*/ 8174 h 201"/>
                  <a:gd name="T12" fmla="*/ 54950 w 202"/>
                  <a:gd name="T13" fmla="*/ 4265 h 201"/>
                  <a:gd name="T14" fmla="*/ 49165 w 202"/>
                  <a:gd name="T15" fmla="*/ 1066 h 201"/>
                  <a:gd name="T16" fmla="*/ 43743 w 202"/>
                  <a:gd name="T17" fmla="*/ 0 h 201"/>
                  <a:gd name="T18" fmla="*/ 29644 w 202"/>
                  <a:gd name="T19" fmla="*/ 0 h 201"/>
                  <a:gd name="T20" fmla="*/ 23860 w 202"/>
                  <a:gd name="T21" fmla="*/ 1066 h 201"/>
                  <a:gd name="T22" fmla="*/ 18437 w 202"/>
                  <a:gd name="T23" fmla="*/ 4265 h 201"/>
                  <a:gd name="T24" fmla="*/ 12653 w 202"/>
                  <a:gd name="T25" fmla="*/ 8174 h 201"/>
                  <a:gd name="T26" fmla="*/ 8676 w 202"/>
                  <a:gd name="T27" fmla="*/ 12439 h 201"/>
                  <a:gd name="T28" fmla="*/ 4338 w 202"/>
                  <a:gd name="T29" fmla="*/ 17771 h 201"/>
                  <a:gd name="T30" fmla="*/ 2892 w 202"/>
                  <a:gd name="T31" fmla="*/ 23457 h 201"/>
                  <a:gd name="T32" fmla="*/ 0 w 202"/>
                  <a:gd name="T33" fmla="*/ 29144 h 201"/>
                  <a:gd name="T34" fmla="*/ 0 w 202"/>
                  <a:gd name="T35" fmla="*/ 42650 h 201"/>
                  <a:gd name="T36" fmla="*/ 2892 w 202"/>
                  <a:gd name="T37" fmla="*/ 48336 h 201"/>
                  <a:gd name="T38" fmla="*/ 4338 w 202"/>
                  <a:gd name="T39" fmla="*/ 53312 h 201"/>
                  <a:gd name="T40" fmla="*/ 8676 w 202"/>
                  <a:gd name="T41" fmla="*/ 58999 h 201"/>
                  <a:gd name="T42" fmla="*/ 12653 w 202"/>
                  <a:gd name="T43" fmla="*/ 63264 h 201"/>
                  <a:gd name="T44" fmla="*/ 18437 w 202"/>
                  <a:gd name="T45" fmla="*/ 67528 h 201"/>
                  <a:gd name="T46" fmla="*/ 23860 w 202"/>
                  <a:gd name="T47" fmla="*/ 70372 h 201"/>
                  <a:gd name="T48" fmla="*/ 29644 w 202"/>
                  <a:gd name="T49" fmla="*/ 71438 h 201"/>
                  <a:gd name="T50" fmla="*/ 43743 w 202"/>
                  <a:gd name="T51" fmla="*/ 71438 h 201"/>
                  <a:gd name="T52" fmla="*/ 49165 w 202"/>
                  <a:gd name="T53" fmla="*/ 70372 h 201"/>
                  <a:gd name="T54" fmla="*/ 54950 w 202"/>
                  <a:gd name="T55" fmla="*/ 67528 h 201"/>
                  <a:gd name="T56" fmla="*/ 60372 w 202"/>
                  <a:gd name="T57" fmla="*/ 63264 h 201"/>
                  <a:gd name="T58" fmla="*/ 64710 w 202"/>
                  <a:gd name="T59" fmla="*/ 58999 h 201"/>
                  <a:gd name="T60" fmla="*/ 69048 w 202"/>
                  <a:gd name="T61" fmla="*/ 53312 h 201"/>
                  <a:gd name="T62" fmla="*/ 71579 w 202"/>
                  <a:gd name="T63" fmla="*/ 48336 h 201"/>
                  <a:gd name="T64" fmla="*/ 73025 w 202"/>
                  <a:gd name="T65" fmla="*/ 42650 h 201"/>
                  <a:gd name="T66" fmla="*/ 73025 w 202"/>
                  <a:gd name="T67" fmla="*/ 35897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0"/>
                    </a:lnTo>
                    <a:lnTo>
                      <a:pt x="179" y="35"/>
                    </a:lnTo>
                    <a:lnTo>
                      <a:pt x="167" y="23"/>
                    </a:lnTo>
                    <a:lnTo>
                      <a:pt x="152" y="12"/>
                    </a:lnTo>
                    <a:lnTo>
                      <a:pt x="136" y="3"/>
                    </a:lnTo>
                    <a:lnTo>
                      <a:pt x="121" y="0"/>
                    </a:lnTo>
                    <a:lnTo>
                      <a:pt x="82" y="0"/>
                    </a:lnTo>
                    <a:lnTo>
                      <a:pt x="66" y="3"/>
                    </a:lnTo>
                    <a:lnTo>
                      <a:pt x="51" y="12"/>
                    </a:lnTo>
                    <a:lnTo>
                      <a:pt x="35" y="23"/>
                    </a:lnTo>
                    <a:lnTo>
                      <a:pt x="24" y="35"/>
                    </a:lnTo>
                    <a:lnTo>
                      <a:pt x="12" y="50"/>
                    </a:lnTo>
                    <a:lnTo>
                      <a:pt x="8" y="66"/>
                    </a:lnTo>
                    <a:lnTo>
                      <a:pt x="0" y="82"/>
                    </a:lnTo>
                    <a:lnTo>
                      <a:pt x="0" y="120"/>
                    </a:lnTo>
                    <a:lnTo>
                      <a:pt x="8" y="136"/>
                    </a:lnTo>
                    <a:lnTo>
                      <a:pt x="12" y="150"/>
                    </a:lnTo>
                    <a:lnTo>
                      <a:pt x="24" y="166"/>
                    </a:lnTo>
                    <a:lnTo>
                      <a:pt x="35" y="178"/>
                    </a:lnTo>
                    <a:lnTo>
                      <a:pt x="51" y="190"/>
                    </a:lnTo>
                    <a:lnTo>
                      <a:pt x="66" y="198"/>
                    </a:lnTo>
                    <a:lnTo>
                      <a:pt x="82" y="201"/>
                    </a:lnTo>
                    <a:lnTo>
                      <a:pt x="121" y="201"/>
                    </a:lnTo>
                    <a:lnTo>
                      <a:pt x="136" y="198"/>
                    </a:lnTo>
                    <a:lnTo>
                      <a:pt x="152" y="190"/>
                    </a:lnTo>
                    <a:lnTo>
                      <a:pt x="167" y="178"/>
                    </a:lnTo>
                    <a:lnTo>
                      <a:pt x="179" y="166"/>
                    </a:lnTo>
                    <a:lnTo>
                      <a:pt x="191" y="150"/>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6" name="Freeform 151"/>
              <p:cNvSpPr>
                <a:spLocks/>
              </p:cNvSpPr>
              <p:nvPr/>
            </p:nvSpPr>
            <p:spPr bwMode="auto">
              <a:xfrm>
                <a:off x="2160588" y="4319588"/>
                <a:ext cx="73025" cy="68262"/>
              </a:xfrm>
              <a:custGeom>
                <a:avLst/>
                <a:gdLst>
                  <a:gd name="T0" fmla="*/ 73025 w 202"/>
                  <a:gd name="T1" fmla="*/ 33793 h 202"/>
                  <a:gd name="T2" fmla="*/ 73025 w 202"/>
                  <a:gd name="T3" fmla="*/ 27372 h 202"/>
                  <a:gd name="T4" fmla="*/ 71579 w 202"/>
                  <a:gd name="T5" fmla="*/ 22303 h 202"/>
                  <a:gd name="T6" fmla="*/ 69048 w 202"/>
                  <a:gd name="T7" fmla="*/ 17234 h 202"/>
                  <a:gd name="T8" fmla="*/ 64710 w 202"/>
                  <a:gd name="T9" fmla="*/ 11828 h 202"/>
                  <a:gd name="T10" fmla="*/ 60372 w 202"/>
                  <a:gd name="T11" fmla="*/ 7772 h 202"/>
                  <a:gd name="T12" fmla="*/ 54950 w 202"/>
                  <a:gd name="T13" fmla="*/ 4055 h 202"/>
                  <a:gd name="T14" fmla="*/ 49165 w 202"/>
                  <a:gd name="T15" fmla="*/ 1352 h 202"/>
                  <a:gd name="T16" fmla="*/ 43743 w 202"/>
                  <a:gd name="T17" fmla="*/ 0 h 202"/>
                  <a:gd name="T18" fmla="*/ 29644 w 202"/>
                  <a:gd name="T19" fmla="*/ 0 h 202"/>
                  <a:gd name="T20" fmla="*/ 23860 w 202"/>
                  <a:gd name="T21" fmla="*/ 1352 h 202"/>
                  <a:gd name="T22" fmla="*/ 18437 w 202"/>
                  <a:gd name="T23" fmla="*/ 4055 h 202"/>
                  <a:gd name="T24" fmla="*/ 12653 w 202"/>
                  <a:gd name="T25" fmla="*/ 7772 h 202"/>
                  <a:gd name="T26" fmla="*/ 8676 w 202"/>
                  <a:gd name="T27" fmla="*/ 11828 h 202"/>
                  <a:gd name="T28" fmla="*/ 4338 w 202"/>
                  <a:gd name="T29" fmla="*/ 17234 h 202"/>
                  <a:gd name="T30" fmla="*/ 2892 w 202"/>
                  <a:gd name="T31" fmla="*/ 22303 h 202"/>
                  <a:gd name="T32" fmla="*/ 0 w 202"/>
                  <a:gd name="T33" fmla="*/ 27372 h 202"/>
                  <a:gd name="T34" fmla="*/ 0 w 202"/>
                  <a:gd name="T35" fmla="*/ 40552 h 202"/>
                  <a:gd name="T36" fmla="*/ 2892 w 202"/>
                  <a:gd name="T37" fmla="*/ 45621 h 202"/>
                  <a:gd name="T38" fmla="*/ 4338 w 202"/>
                  <a:gd name="T39" fmla="*/ 51028 h 202"/>
                  <a:gd name="T40" fmla="*/ 8676 w 202"/>
                  <a:gd name="T41" fmla="*/ 56434 h 202"/>
                  <a:gd name="T42" fmla="*/ 12653 w 202"/>
                  <a:gd name="T43" fmla="*/ 60490 h 202"/>
                  <a:gd name="T44" fmla="*/ 18437 w 202"/>
                  <a:gd name="T45" fmla="*/ 64207 h 202"/>
                  <a:gd name="T46" fmla="*/ 23860 w 202"/>
                  <a:gd name="T47" fmla="*/ 65559 h 202"/>
                  <a:gd name="T48" fmla="*/ 29644 w 202"/>
                  <a:gd name="T49" fmla="*/ 68262 h 202"/>
                  <a:gd name="T50" fmla="*/ 43743 w 202"/>
                  <a:gd name="T51" fmla="*/ 68262 h 202"/>
                  <a:gd name="T52" fmla="*/ 49165 w 202"/>
                  <a:gd name="T53" fmla="*/ 65559 h 202"/>
                  <a:gd name="T54" fmla="*/ 54950 w 202"/>
                  <a:gd name="T55" fmla="*/ 64207 h 202"/>
                  <a:gd name="T56" fmla="*/ 60372 w 202"/>
                  <a:gd name="T57" fmla="*/ 60490 h 202"/>
                  <a:gd name="T58" fmla="*/ 64710 w 202"/>
                  <a:gd name="T59" fmla="*/ 56434 h 202"/>
                  <a:gd name="T60" fmla="*/ 69048 w 202"/>
                  <a:gd name="T61" fmla="*/ 51028 h 202"/>
                  <a:gd name="T62" fmla="*/ 71579 w 202"/>
                  <a:gd name="T63" fmla="*/ 45621 h 202"/>
                  <a:gd name="T64" fmla="*/ 73025 w 202"/>
                  <a:gd name="T65" fmla="*/ 40552 h 202"/>
                  <a:gd name="T66" fmla="*/ 73025 w 202"/>
                  <a:gd name="T67" fmla="*/ 33793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6"/>
                    </a:lnTo>
                    <a:lnTo>
                      <a:pt x="191" y="51"/>
                    </a:lnTo>
                    <a:lnTo>
                      <a:pt x="179" y="35"/>
                    </a:lnTo>
                    <a:lnTo>
                      <a:pt x="167" y="23"/>
                    </a:lnTo>
                    <a:lnTo>
                      <a:pt x="152" y="12"/>
                    </a:lnTo>
                    <a:lnTo>
                      <a:pt x="136" y="4"/>
                    </a:lnTo>
                    <a:lnTo>
                      <a:pt x="121" y="0"/>
                    </a:lnTo>
                    <a:lnTo>
                      <a:pt x="82" y="0"/>
                    </a:lnTo>
                    <a:lnTo>
                      <a:pt x="66" y="4"/>
                    </a:lnTo>
                    <a:lnTo>
                      <a:pt x="51" y="12"/>
                    </a:lnTo>
                    <a:lnTo>
                      <a:pt x="35" y="23"/>
                    </a:lnTo>
                    <a:lnTo>
                      <a:pt x="24" y="35"/>
                    </a:lnTo>
                    <a:lnTo>
                      <a:pt x="12" y="51"/>
                    </a:lnTo>
                    <a:lnTo>
                      <a:pt x="8" y="66"/>
                    </a:lnTo>
                    <a:lnTo>
                      <a:pt x="0" y="81"/>
                    </a:lnTo>
                    <a:lnTo>
                      <a:pt x="0" y="120"/>
                    </a:lnTo>
                    <a:lnTo>
                      <a:pt x="8" y="135"/>
                    </a:lnTo>
                    <a:lnTo>
                      <a:pt x="12" y="151"/>
                    </a:lnTo>
                    <a:lnTo>
                      <a:pt x="24" y="167"/>
                    </a:lnTo>
                    <a:lnTo>
                      <a:pt x="35" y="179"/>
                    </a:lnTo>
                    <a:lnTo>
                      <a:pt x="51" y="190"/>
                    </a:lnTo>
                    <a:lnTo>
                      <a:pt x="66" y="194"/>
                    </a:lnTo>
                    <a:lnTo>
                      <a:pt x="82" y="202"/>
                    </a:lnTo>
                    <a:lnTo>
                      <a:pt x="121" y="202"/>
                    </a:lnTo>
                    <a:lnTo>
                      <a:pt x="136" y="194"/>
                    </a:lnTo>
                    <a:lnTo>
                      <a:pt x="152" y="190"/>
                    </a:lnTo>
                    <a:lnTo>
                      <a:pt x="167" y="179"/>
                    </a:lnTo>
                    <a:lnTo>
                      <a:pt x="179" y="167"/>
                    </a:lnTo>
                    <a:lnTo>
                      <a:pt x="191" y="151"/>
                    </a:lnTo>
                    <a:lnTo>
                      <a:pt x="198" y="135"/>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7" name="Freeform 152"/>
              <p:cNvSpPr>
                <a:spLocks/>
              </p:cNvSpPr>
              <p:nvPr/>
            </p:nvSpPr>
            <p:spPr bwMode="auto">
              <a:xfrm>
                <a:off x="2160588" y="4932363"/>
                <a:ext cx="73025" cy="69850"/>
              </a:xfrm>
              <a:custGeom>
                <a:avLst/>
                <a:gdLst>
                  <a:gd name="T0" fmla="*/ 73025 w 202"/>
                  <a:gd name="T1" fmla="*/ 35099 h 201"/>
                  <a:gd name="T2" fmla="*/ 73025 w 202"/>
                  <a:gd name="T3" fmla="*/ 28496 h 201"/>
                  <a:gd name="T4" fmla="*/ 71579 w 202"/>
                  <a:gd name="T5" fmla="*/ 22936 h 201"/>
                  <a:gd name="T6" fmla="*/ 69048 w 202"/>
                  <a:gd name="T7" fmla="*/ 17376 h 201"/>
                  <a:gd name="T8" fmla="*/ 64710 w 202"/>
                  <a:gd name="T9" fmla="*/ 12163 h 201"/>
                  <a:gd name="T10" fmla="*/ 60372 w 202"/>
                  <a:gd name="T11" fmla="*/ 8340 h 201"/>
                  <a:gd name="T12" fmla="*/ 54950 w 202"/>
                  <a:gd name="T13" fmla="*/ 5213 h 201"/>
                  <a:gd name="T14" fmla="*/ 49165 w 202"/>
                  <a:gd name="T15" fmla="*/ 2780 h 201"/>
                  <a:gd name="T16" fmla="*/ 43743 w 202"/>
                  <a:gd name="T17" fmla="*/ 0 h 201"/>
                  <a:gd name="T18" fmla="*/ 29644 w 202"/>
                  <a:gd name="T19" fmla="*/ 0 h 201"/>
                  <a:gd name="T20" fmla="*/ 23860 w 202"/>
                  <a:gd name="T21" fmla="*/ 2780 h 201"/>
                  <a:gd name="T22" fmla="*/ 18437 w 202"/>
                  <a:gd name="T23" fmla="*/ 5213 h 201"/>
                  <a:gd name="T24" fmla="*/ 12653 w 202"/>
                  <a:gd name="T25" fmla="*/ 8340 h 201"/>
                  <a:gd name="T26" fmla="*/ 8676 w 202"/>
                  <a:gd name="T27" fmla="*/ 12163 h 201"/>
                  <a:gd name="T28" fmla="*/ 4338 w 202"/>
                  <a:gd name="T29" fmla="*/ 17376 h 201"/>
                  <a:gd name="T30" fmla="*/ 2892 w 202"/>
                  <a:gd name="T31" fmla="*/ 22936 h 201"/>
                  <a:gd name="T32" fmla="*/ 0 w 202"/>
                  <a:gd name="T33" fmla="*/ 28496 h 201"/>
                  <a:gd name="T34" fmla="*/ 0 w 202"/>
                  <a:gd name="T35" fmla="*/ 41701 h 201"/>
                  <a:gd name="T36" fmla="*/ 2892 w 202"/>
                  <a:gd name="T37" fmla="*/ 47262 h 201"/>
                  <a:gd name="T38" fmla="*/ 4338 w 202"/>
                  <a:gd name="T39" fmla="*/ 52822 h 201"/>
                  <a:gd name="T40" fmla="*/ 8676 w 202"/>
                  <a:gd name="T41" fmla="*/ 57687 h 201"/>
                  <a:gd name="T42" fmla="*/ 12653 w 202"/>
                  <a:gd name="T43" fmla="*/ 61857 h 201"/>
                  <a:gd name="T44" fmla="*/ 18437 w 202"/>
                  <a:gd name="T45" fmla="*/ 66027 h 201"/>
                  <a:gd name="T46" fmla="*/ 23860 w 202"/>
                  <a:gd name="T47" fmla="*/ 68460 h 201"/>
                  <a:gd name="T48" fmla="*/ 29644 w 202"/>
                  <a:gd name="T49" fmla="*/ 69850 h 201"/>
                  <a:gd name="T50" fmla="*/ 43743 w 202"/>
                  <a:gd name="T51" fmla="*/ 69850 h 201"/>
                  <a:gd name="T52" fmla="*/ 49165 w 202"/>
                  <a:gd name="T53" fmla="*/ 68460 h 201"/>
                  <a:gd name="T54" fmla="*/ 54950 w 202"/>
                  <a:gd name="T55" fmla="*/ 66027 h 201"/>
                  <a:gd name="T56" fmla="*/ 60372 w 202"/>
                  <a:gd name="T57" fmla="*/ 61857 h 201"/>
                  <a:gd name="T58" fmla="*/ 64710 w 202"/>
                  <a:gd name="T59" fmla="*/ 57687 h 201"/>
                  <a:gd name="T60" fmla="*/ 69048 w 202"/>
                  <a:gd name="T61" fmla="*/ 52822 h 201"/>
                  <a:gd name="T62" fmla="*/ 71579 w 202"/>
                  <a:gd name="T63" fmla="*/ 47262 h 201"/>
                  <a:gd name="T64" fmla="*/ 73025 w 202"/>
                  <a:gd name="T65" fmla="*/ 41701 h 201"/>
                  <a:gd name="T66" fmla="*/ 73025 w 202"/>
                  <a:gd name="T67" fmla="*/ 35099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0"/>
                    </a:lnTo>
                    <a:lnTo>
                      <a:pt x="179" y="35"/>
                    </a:lnTo>
                    <a:lnTo>
                      <a:pt x="167" y="24"/>
                    </a:lnTo>
                    <a:lnTo>
                      <a:pt x="152" y="15"/>
                    </a:lnTo>
                    <a:lnTo>
                      <a:pt x="136" y="8"/>
                    </a:lnTo>
                    <a:lnTo>
                      <a:pt x="121" y="0"/>
                    </a:lnTo>
                    <a:lnTo>
                      <a:pt x="82" y="0"/>
                    </a:lnTo>
                    <a:lnTo>
                      <a:pt x="66" y="8"/>
                    </a:lnTo>
                    <a:lnTo>
                      <a:pt x="51" y="15"/>
                    </a:lnTo>
                    <a:lnTo>
                      <a:pt x="35" y="24"/>
                    </a:lnTo>
                    <a:lnTo>
                      <a:pt x="24" y="35"/>
                    </a:lnTo>
                    <a:lnTo>
                      <a:pt x="12" y="50"/>
                    </a:lnTo>
                    <a:lnTo>
                      <a:pt x="8" y="66"/>
                    </a:lnTo>
                    <a:lnTo>
                      <a:pt x="0" y="82"/>
                    </a:lnTo>
                    <a:lnTo>
                      <a:pt x="0" y="120"/>
                    </a:lnTo>
                    <a:lnTo>
                      <a:pt x="8" y="136"/>
                    </a:lnTo>
                    <a:lnTo>
                      <a:pt x="12" y="152"/>
                    </a:lnTo>
                    <a:lnTo>
                      <a:pt x="24" y="166"/>
                    </a:lnTo>
                    <a:lnTo>
                      <a:pt x="35" y="178"/>
                    </a:lnTo>
                    <a:lnTo>
                      <a:pt x="51" y="190"/>
                    </a:lnTo>
                    <a:lnTo>
                      <a:pt x="66" y="197"/>
                    </a:lnTo>
                    <a:lnTo>
                      <a:pt x="82" y="201"/>
                    </a:lnTo>
                    <a:lnTo>
                      <a:pt x="121" y="201"/>
                    </a:lnTo>
                    <a:lnTo>
                      <a:pt x="136" y="197"/>
                    </a:lnTo>
                    <a:lnTo>
                      <a:pt x="152" y="190"/>
                    </a:lnTo>
                    <a:lnTo>
                      <a:pt x="167" y="178"/>
                    </a:lnTo>
                    <a:lnTo>
                      <a:pt x="179" y="166"/>
                    </a:lnTo>
                    <a:lnTo>
                      <a:pt x="191" y="152"/>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8" name="Freeform 153"/>
              <p:cNvSpPr>
                <a:spLocks/>
              </p:cNvSpPr>
              <p:nvPr/>
            </p:nvSpPr>
            <p:spPr bwMode="auto">
              <a:xfrm>
                <a:off x="2160588" y="3986213"/>
                <a:ext cx="73025" cy="69850"/>
              </a:xfrm>
              <a:custGeom>
                <a:avLst/>
                <a:gdLst>
                  <a:gd name="T0" fmla="*/ 73025 w 202"/>
                  <a:gd name="T1" fmla="*/ 34586 h 206"/>
                  <a:gd name="T2" fmla="*/ 73025 w 202"/>
                  <a:gd name="T3" fmla="*/ 29161 h 206"/>
                  <a:gd name="T4" fmla="*/ 71579 w 202"/>
                  <a:gd name="T5" fmla="*/ 22718 h 206"/>
                  <a:gd name="T6" fmla="*/ 69048 w 202"/>
                  <a:gd name="T7" fmla="*/ 17293 h 206"/>
                  <a:gd name="T8" fmla="*/ 64710 w 202"/>
                  <a:gd name="T9" fmla="*/ 13224 h 206"/>
                  <a:gd name="T10" fmla="*/ 60372 w 202"/>
                  <a:gd name="T11" fmla="*/ 8477 h 206"/>
                  <a:gd name="T12" fmla="*/ 54950 w 202"/>
                  <a:gd name="T13" fmla="*/ 5425 h 206"/>
                  <a:gd name="T14" fmla="*/ 49165 w 202"/>
                  <a:gd name="T15" fmla="*/ 3052 h 206"/>
                  <a:gd name="T16" fmla="*/ 43743 w 202"/>
                  <a:gd name="T17" fmla="*/ 1356 h 206"/>
                  <a:gd name="T18" fmla="*/ 36513 w 202"/>
                  <a:gd name="T19" fmla="*/ 0 h 206"/>
                  <a:gd name="T20" fmla="*/ 29644 w 202"/>
                  <a:gd name="T21" fmla="*/ 1356 h 206"/>
                  <a:gd name="T22" fmla="*/ 23860 w 202"/>
                  <a:gd name="T23" fmla="*/ 3052 h 206"/>
                  <a:gd name="T24" fmla="*/ 18437 w 202"/>
                  <a:gd name="T25" fmla="*/ 5425 h 206"/>
                  <a:gd name="T26" fmla="*/ 12653 w 202"/>
                  <a:gd name="T27" fmla="*/ 8477 h 206"/>
                  <a:gd name="T28" fmla="*/ 8676 w 202"/>
                  <a:gd name="T29" fmla="*/ 13224 h 206"/>
                  <a:gd name="T30" fmla="*/ 4338 w 202"/>
                  <a:gd name="T31" fmla="*/ 17293 h 206"/>
                  <a:gd name="T32" fmla="*/ 2892 w 202"/>
                  <a:gd name="T33" fmla="*/ 22718 h 206"/>
                  <a:gd name="T34" fmla="*/ 0 w 202"/>
                  <a:gd name="T35" fmla="*/ 29161 h 206"/>
                  <a:gd name="T36" fmla="*/ 0 w 202"/>
                  <a:gd name="T37" fmla="*/ 41028 h 206"/>
                  <a:gd name="T38" fmla="*/ 2892 w 202"/>
                  <a:gd name="T39" fmla="*/ 47471 h 206"/>
                  <a:gd name="T40" fmla="*/ 4338 w 202"/>
                  <a:gd name="T41" fmla="*/ 52896 h 206"/>
                  <a:gd name="T42" fmla="*/ 8676 w 202"/>
                  <a:gd name="T43" fmla="*/ 56626 h 206"/>
                  <a:gd name="T44" fmla="*/ 12653 w 202"/>
                  <a:gd name="T45" fmla="*/ 62051 h 206"/>
                  <a:gd name="T46" fmla="*/ 18437 w 202"/>
                  <a:gd name="T47" fmla="*/ 64764 h 206"/>
                  <a:gd name="T48" fmla="*/ 23860 w 202"/>
                  <a:gd name="T49" fmla="*/ 67137 h 206"/>
                  <a:gd name="T50" fmla="*/ 29644 w 202"/>
                  <a:gd name="T51" fmla="*/ 68494 h 206"/>
                  <a:gd name="T52" fmla="*/ 36513 w 202"/>
                  <a:gd name="T53" fmla="*/ 69850 h 206"/>
                  <a:gd name="T54" fmla="*/ 43743 w 202"/>
                  <a:gd name="T55" fmla="*/ 68494 h 206"/>
                  <a:gd name="T56" fmla="*/ 49165 w 202"/>
                  <a:gd name="T57" fmla="*/ 67137 h 206"/>
                  <a:gd name="T58" fmla="*/ 54950 w 202"/>
                  <a:gd name="T59" fmla="*/ 64764 h 206"/>
                  <a:gd name="T60" fmla="*/ 60372 w 202"/>
                  <a:gd name="T61" fmla="*/ 62051 h 206"/>
                  <a:gd name="T62" fmla="*/ 64710 w 202"/>
                  <a:gd name="T63" fmla="*/ 56626 h 206"/>
                  <a:gd name="T64" fmla="*/ 69048 w 202"/>
                  <a:gd name="T65" fmla="*/ 52896 h 206"/>
                  <a:gd name="T66" fmla="*/ 71579 w 202"/>
                  <a:gd name="T67" fmla="*/ 47471 h 206"/>
                  <a:gd name="T68" fmla="*/ 73025 w 202"/>
                  <a:gd name="T69" fmla="*/ 41028 h 206"/>
                  <a:gd name="T70" fmla="*/ 73025 w 202"/>
                  <a:gd name="T71" fmla="*/ 34586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2"/>
                    </a:moveTo>
                    <a:lnTo>
                      <a:pt x="202" y="86"/>
                    </a:lnTo>
                    <a:lnTo>
                      <a:pt x="198" y="67"/>
                    </a:lnTo>
                    <a:lnTo>
                      <a:pt x="191" y="51"/>
                    </a:lnTo>
                    <a:lnTo>
                      <a:pt x="179" y="39"/>
                    </a:lnTo>
                    <a:lnTo>
                      <a:pt x="167" y="25"/>
                    </a:lnTo>
                    <a:lnTo>
                      <a:pt x="152" y="16"/>
                    </a:lnTo>
                    <a:lnTo>
                      <a:pt x="136" y="9"/>
                    </a:lnTo>
                    <a:lnTo>
                      <a:pt x="121" y="4"/>
                    </a:lnTo>
                    <a:lnTo>
                      <a:pt x="101" y="0"/>
                    </a:lnTo>
                    <a:lnTo>
                      <a:pt x="82" y="4"/>
                    </a:lnTo>
                    <a:lnTo>
                      <a:pt x="66" y="9"/>
                    </a:lnTo>
                    <a:lnTo>
                      <a:pt x="51" y="16"/>
                    </a:lnTo>
                    <a:lnTo>
                      <a:pt x="35" y="25"/>
                    </a:lnTo>
                    <a:lnTo>
                      <a:pt x="24" y="39"/>
                    </a:lnTo>
                    <a:lnTo>
                      <a:pt x="12" y="51"/>
                    </a:lnTo>
                    <a:lnTo>
                      <a:pt x="8" y="67"/>
                    </a:lnTo>
                    <a:lnTo>
                      <a:pt x="0" y="86"/>
                    </a:lnTo>
                    <a:lnTo>
                      <a:pt x="0" y="121"/>
                    </a:lnTo>
                    <a:lnTo>
                      <a:pt x="8" y="140"/>
                    </a:lnTo>
                    <a:lnTo>
                      <a:pt x="12" y="156"/>
                    </a:lnTo>
                    <a:lnTo>
                      <a:pt x="24" y="167"/>
                    </a:lnTo>
                    <a:lnTo>
                      <a:pt x="35" y="183"/>
                    </a:lnTo>
                    <a:lnTo>
                      <a:pt x="51" y="191"/>
                    </a:lnTo>
                    <a:lnTo>
                      <a:pt x="66" y="198"/>
                    </a:lnTo>
                    <a:lnTo>
                      <a:pt x="82" y="202"/>
                    </a:lnTo>
                    <a:lnTo>
                      <a:pt x="101" y="206"/>
                    </a:lnTo>
                    <a:lnTo>
                      <a:pt x="121" y="202"/>
                    </a:lnTo>
                    <a:lnTo>
                      <a:pt x="136" y="198"/>
                    </a:lnTo>
                    <a:lnTo>
                      <a:pt x="152" y="191"/>
                    </a:lnTo>
                    <a:lnTo>
                      <a:pt x="167" y="183"/>
                    </a:lnTo>
                    <a:lnTo>
                      <a:pt x="179" y="167"/>
                    </a:lnTo>
                    <a:lnTo>
                      <a:pt x="191" y="156"/>
                    </a:lnTo>
                    <a:lnTo>
                      <a:pt x="198"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39" name="Freeform 154"/>
              <p:cNvSpPr>
                <a:spLocks/>
              </p:cNvSpPr>
              <p:nvPr/>
            </p:nvSpPr>
            <p:spPr bwMode="auto">
              <a:xfrm>
                <a:off x="2160588" y="4013200"/>
                <a:ext cx="73025" cy="68263"/>
              </a:xfrm>
              <a:custGeom>
                <a:avLst/>
                <a:gdLst>
                  <a:gd name="T0" fmla="*/ 73025 w 202"/>
                  <a:gd name="T1" fmla="*/ 34132 h 202"/>
                  <a:gd name="T2" fmla="*/ 73025 w 202"/>
                  <a:gd name="T3" fmla="*/ 27711 h 202"/>
                  <a:gd name="T4" fmla="*/ 71579 w 202"/>
                  <a:gd name="T5" fmla="*/ 22304 h 202"/>
                  <a:gd name="T6" fmla="*/ 69048 w 202"/>
                  <a:gd name="T7" fmla="*/ 17235 h 202"/>
                  <a:gd name="T8" fmla="*/ 64710 w 202"/>
                  <a:gd name="T9" fmla="*/ 11828 h 202"/>
                  <a:gd name="T10" fmla="*/ 60372 w 202"/>
                  <a:gd name="T11" fmla="*/ 8110 h 202"/>
                  <a:gd name="T12" fmla="*/ 54950 w 202"/>
                  <a:gd name="T13" fmla="*/ 4055 h 202"/>
                  <a:gd name="T14" fmla="*/ 49165 w 202"/>
                  <a:gd name="T15" fmla="*/ 1352 h 202"/>
                  <a:gd name="T16" fmla="*/ 43743 w 202"/>
                  <a:gd name="T17" fmla="*/ 0 h 202"/>
                  <a:gd name="T18" fmla="*/ 29644 w 202"/>
                  <a:gd name="T19" fmla="*/ 0 h 202"/>
                  <a:gd name="T20" fmla="*/ 23860 w 202"/>
                  <a:gd name="T21" fmla="*/ 1352 h 202"/>
                  <a:gd name="T22" fmla="*/ 18437 w 202"/>
                  <a:gd name="T23" fmla="*/ 4055 h 202"/>
                  <a:gd name="T24" fmla="*/ 12653 w 202"/>
                  <a:gd name="T25" fmla="*/ 8110 h 202"/>
                  <a:gd name="T26" fmla="*/ 8676 w 202"/>
                  <a:gd name="T27" fmla="*/ 11828 h 202"/>
                  <a:gd name="T28" fmla="*/ 4338 w 202"/>
                  <a:gd name="T29" fmla="*/ 17235 h 202"/>
                  <a:gd name="T30" fmla="*/ 2892 w 202"/>
                  <a:gd name="T31" fmla="*/ 22304 h 202"/>
                  <a:gd name="T32" fmla="*/ 0 w 202"/>
                  <a:gd name="T33" fmla="*/ 27711 h 202"/>
                  <a:gd name="T34" fmla="*/ 0 w 202"/>
                  <a:gd name="T35" fmla="*/ 40890 h 202"/>
                  <a:gd name="T36" fmla="*/ 2892 w 202"/>
                  <a:gd name="T37" fmla="*/ 45959 h 202"/>
                  <a:gd name="T38" fmla="*/ 4338 w 202"/>
                  <a:gd name="T39" fmla="*/ 51366 h 202"/>
                  <a:gd name="T40" fmla="*/ 8676 w 202"/>
                  <a:gd name="T41" fmla="*/ 56435 h 202"/>
                  <a:gd name="T42" fmla="*/ 12653 w 202"/>
                  <a:gd name="T43" fmla="*/ 60490 h 202"/>
                  <a:gd name="T44" fmla="*/ 18437 w 202"/>
                  <a:gd name="T45" fmla="*/ 64546 h 202"/>
                  <a:gd name="T46" fmla="*/ 23860 w 202"/>
                  <a:gd name="T47" fmla="*/ 65560 h 202"/>
                  <a:gd name="T48" fmla="*/ 29644 w 202"/>
                  <a:gd name="T49" fmla="*/ 68263 h 202"/>
                  <a:gd name="T50" fmla="*/ 43743 w 202"/>
                  <a:gd name="T51" fmla="*/ 68263 h 202"/>
                  <a:gd name="T52" fmla="*/ 49165 w 202"/>
                  <a:gd name="T53" fmla="*/ 65560 h 202"/>
                  <a:gd name="T54" fmla="*/ 54950 w 202"/>
                  <a:gd name="T55" fmla="*/ 64546 h 202"/>
                  <a:gd name="T56" fmla="*/ 60372 w 202"/>
                  <a:gd name="T57" fmla="*/ 60490 h 202"/>
                  <a:gd name="T58" fmla="*/ 64710 w 202"/>
                  <a:gd name="T59" fmla="*/ 56435 h 202"/>
                  <a:gd name="T60" fmla="*/ 69048 w 202"/>
                  <a:gd name="T61" fmla="*/ 51366 h 202"/>
                  <a:gd name="T62" fmla="*/ 71579 w 202"/>
                  <a:gd name="T63" fmla="*/ 45959 h 202"/>
                  <a:gd name="T64" fmla="*/ 73025 w 202"/>
                  <a:gd name="T65" fmla="*/ 40890 h 202"/>
                  <a:gd name="T66" fmla="*/ 73025 w 202"/>
                  <a:gd name="T67" fmla="*/ 34132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2"/>
                    </a:lnTo>
                    <a:lnTo>
                      <a:pt x="198" y="66"/>
                    </a:lnTo>
                    <a:lnTo>
                      <a:pt x="191" y="51"/>
                    </a:lnTo>
                    <a:lnTo>
                      <a:pt x="179" y="35"/>
                    </a:lnTo>
                    <a:lnTo>
                      <a:pt x="167" y="24"/>
                    </a:lnTo>
                    <a:lnTo>
                      <a:pt x="152" y="12"/>
                    </a:lnTo>
                    <a:lnTo>
                      <a:pt x="136" y="4"/>
                    </a:lnTo>
                    <a:lnTo>
                      <a:pt x="121" y="0"/>
                    </a:lnTo>
                    <a:lnTo>
                      <a:pt x="82" y="0"/>
                    </a:lnTo>
                    <a:lnTo>
                      <a:pt x="66" y="4"/>
                    </a:lnTo>
                    <a:lnTo>
                      <a:pt x="51" y="12"/>
                    </a:lnTo>
                    <a:lnTo>
                      <a:pt x="35" y="24"/>
                    </a:lnTo>
                    <a:lnTo>
                      <a:pt x="24" y="35"/>
                    </a:lnTo>
                    <a:lnTo>
                      <a:pt x="12" y="51"/>
                    </a:lnTo>
                    <a:lnTo>
                      <a:pt x="8" y="66"/>
                    </a:lnTo>
                    <a:lnTo>
                      <a:pt x="0" y="82"/>
                    </a:lnTo>
                    <a:lnTo>
                      <a:pt x="0" y="121"/>
                    </a:lnTo>
                    <a:lnTo>
                      <a:pt x="8" y="136"/>
                    </a:lnTo>
                    <a:lnTo>
                      <a:pt x="12" y="152"/>
                    </a:lnTo>
                    <a:lnTo>
                      <a:pt x="24" y="167"/>
                    </a:lnTo>
                    <a:lnTo>
                      <a:pt x="35" y="179"/>
                    </a:lnTo>
                    <a:lnTo>
                      <a:pt x="51" y="191"/>
                    </a:lnTo>
                    <a:lnTo>
                      <a:pt x="66" y="194"/>
                    </a:lnTo>
                    <a:lnTo>
                      <a:pt x="82" y="202"/>
                    </a:lnTo>
                    <a:lnTo>
                      <a:pt x="121" y="202"/>
                    </a:lnTo>
                    <a:lnTo>
                      <a:pt x="136" y="194"/>
                    </a:lnTo>
                    <a:lnTo>
                      <a:pt x="152" y="191"/>
                    </a:lnTo>
                    <a:lnTo>
                      <a:pt x="167" y="179"/>
                    </a:lnTo>
                    <a:lnTo>
                      <a:pt x="179" y="167"/>
                    </a:lnTo>
                    <a:lnTo>
                      <a:pt x="191" y="152"/>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0" name="Freeform 155"/>
              <p:cNvSpPr>
                <a:spLocks/>
              </p:cNvSpPr>
              <p:nvPr/>
            </p:nvSpPr>
            <p:spPr bwMode="auto">
              <a:xfrm>
                <a:off x="2160588" y="3495675"/>
                <a:ext cx="73025" cy="68263"/>
              </a:xfrm>
              <a:custGeom>
                <a:avLst/>
                <a:gdLst>
                  <a:gd name="T0" fmla="*/ 73025 w 202"/>
                  <a:gd name="T1" fmla="*/ 34469 h 202"/>
                  <a:gd name="T2" fmla="*/ 73025 w 202"/>
                  <a:gd name="T3" fmla="*/ 27711 h 202"/>
                  <a:gd name="T4" fmla="*/ 71579 w 202"/>
                  <a:gd name="T5" fmla="*/ 22642 h 202"/>
                  <a:gd name="T6" fmla="*/ 69048 w 202"/>
                  <a:gd name="T7" fmla="*/ 17235 h 202"/>
                  <a:gd name="T8" fmla="*/ 64710 w 202"/>
                  <a:gd name="T9" fmla="*/ 11828 h 202"/>
                  <a:gd name="T10" fmla="*/ 60372 w 202"/>
                  <a:gd name="T11" fmla="*/ 7773 h 202"/>
                  <a:gd name="T12" fmla="*/ 54950 w 202"/>
                  <a:gd name="T13" fmla="*/ 4055 h 202"/>
                  <a:gd name="T14" fmla="*/ 49165 w 202"/>
                  <a:gd name="T15" fmla="*/ 1352 h 202"/>
                  <a:gd name="T16" fmla="*/ 43743 w 202"/>
                  <a:gd name="T17" fmla="*/ 0 h 202"/>
                  <a:gd name="T18" fmla="*/ 29644 w 202"/>
                  <a:gd name="T19" fmla="*/ 0 h 202"/>
                  <a:gd name="T20" fmla="*/ 23860 w 202"/>
                  <a:gd name="T21" fmla="*/ 1352 h 202"/>
                  <a:gd name="T22" fmla="*/ 18437 w 202"/>
                  <a:gd name="T23" fmla="*/ 4055 h 202"/>
                  <a:gd name="T24" fmla="*/ 12653 w 202"/>
                  <a:gd name="T25" fmla="*/ 7773 h 202"/>
                  <a:gd name="T26" fmla="*/ 8676 w 202"/>
                  <a:gd name="T27" fmla="*/ 11828 h 202"/>
                  <a:gd name="T28" fmla="*/ 4338 w 202"/>
                  <a:gd name="T29" fmla="*/ 17235 h 202"/>
                  <a:gd name="T30" fmla="*/ 2892 w 202"/>
                  <a:gd name="T31" fmla="*/ 22642 h 202"/>
                  <a:gd name="T32" fmla="*/ 0 w 202"/>
                  <a:gd name="T33" fmla="*/ 27711 h 202"/>
                  <a:gd name="T34" fmla="*/ 0 w 202"/>
                  <a:gd name="T35" fmla="*/ 40890 h 202"/>
                  <a:gd name="T36" fmla="*/ 2892 w 202"/>
                  <a:gd name="T37" fmla="*/ 46297 h 202"/>
                  <a:gd name="T38" fmla="*/ 4338 w 202"/>
                  <a:gd name="T39" fmla="*/ 51028 h 202"/>
                  <a:gd name="T40" fmla="*/ 8676 w 202"/>
                  <a:gd name="T41" fmla="*/ 56435 h 202"/>
                  <a:gd name="T42" fmla="*/ 12653 w 202"/>
                  <a:gd name="T43" fmla="*/ 60490 h 202"/>
                  <a:gd name="T44" fmla="*/ 18437 w 202"/>
                  <a:gd name="T45" fmla="*/ 64208 h 202"/>
                  <a:gd name="T46" fmla="*/ 23860 w 202"/>
                  <a:gd name="T47" fmla="*/ 66911 h 202"/>
                  <a:gd name="T48" fmla="*/ 29644 w 202"/>
                  <a:gd name="T49" fmla="*/ 68263 h 202"/>
                  <a:gd name="T50" fmla="*/ 43743 w 202"/>
                  <a:gd name="T51" fmla="*/ 68263 h 202"/>
                  <a:gd name="T52" fmla="*/ 49165 w 202"/>
                  <a:gd name="T53" fmla="*/ 66911 h 202"/>
                  <a:gd name="T54" fmla="*/ 54950 w 202"/>
                  <a:gd name="T55" fmla="*/ 64208 h 202"/>
                  <a:gd name="T56" fmla="*/ 60372 w 202"/>
                  <a:gd name="T57" fmla="*/ 60490 h 202"/>
                  <a:gd name="T58" fmla="*/ 64710 w 202"/>
                  <a:gd name="T59" fmla="*/ 56435 h 202"/>
                  <a:gd name="T60" fmla="*/ 69048 w 202"/>
                  <a:gd name="T61" fmla="*/ 51028 h 202"/>
                  <a:gd name="T62" fmla="*/ 71579 w 202"/>
                  <a:gd name="T63" fmla="*/ 46297 h 202"/>
                  <a:gd name="T64" fmla="*/ 73025 w 202"/>
                  <a:gd name="T65" fmla="*/ 40890 h 202"/>
                  <a:gd name="T66" fmla="*/ 73025 w 202"/>
                  <a:gd name="T67" fmla="*/ 34469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2"/>
                    </a:lnTo>
                    <a:lnTo>
                      <a:pt x="198" y="67"/>
                    </a:lnTo>
                    <a:lnTo>
                      <a:pt x="191" y="51"/>
                    </a:lnTo>
                    <a:lnTo>
                      <a:pt x="179" y="35"/>
                    </a:lnTo>
                    <a:lnTo>
                      <a:pt x="167" y="23"/>
                    </a:lnTo>
                    <a:lnTo>
                      <a:pt x="152" y="12"/>
                    </a:lnTo>
                    <a:lnTo>
                      <a:pt x="136" y="4"/>
                    </a:lnTo>
                    <a:lnTo>
                      <a:pt x="121" y="0"/>
                    </a:lnTo>
                    <a:lnTo>
                      <a:pt x="82" y="0"/>
                    </a:lnTo>
                    <a:lnTo>
                      <a:pt x="66" y="4"/>
                    </a:lnTo>
                    <a:lnTo>
                      <a:pt x="51" y="12"/>
                    </a:lnTo>
                    <a:lnTo>
                      <a:pt x="35" y="23"/>
                    </a:lnTo>
                    <a:lnTo>
                      <a:pt x="24" y="35"/>
                    </a:lnTo>
                    <a:lnTo>
                      <a:pt x="12" y="51"/>
                    </a:lnTo>
                    <a:lnTo>
                      <a:pt x="8" y="67"/>
                    </a:lnTo>
                    <a:lnTo>
                      <a:pt x="0" y="82"/>
                    </a:lnTo>
                    <a:lnTo>
                      <a:pt x="0" y="121"/>
                    </a:lnTo>
                    <a:lnTo>
                      <a:pt x="8" y="137"/>
                    </a:lnTo>
                    <a:lnTo>
                      <a:pt x="12" y="151"/>
                    </a:lnTo>
                    <a:lnTo>
                      <a:pt x="24" y="167"/>
                    </a:lnTo>
                    <a:lnTo>
                      <a:pt x="35" y="179"/>
                    </a:lnTo>
                    <a:lnTo>
                      <a:pt x="51" y="190"/>
                    </a:lnTo>
                    <a:lnTo>
                      <a:pt x="66" y="198"/>
                    </a:lnTo>
                    <a:lnTo>
                      <a:pt x="82" y="202"/>
                    </a:lnTo>
                    <a:lnTo>
                      <a:pt x="121" y="202"/>
                    </a:lnTo>
                    <a:lnTo>
                      <a:pt x="136" y="198"/>
                    </a:lnTo>
                    <a:lnTo>
                      <a:pt x="152" y="190"/>
                    </a:lnTo>
                    <a:lnTo>
                      <a:pt x="167" y="179"/>
                    </a:lnTo>
                    <a:lnTo>
                      <a:pt x="179" y="167"/>
                    </a:lnTo>
                    <a:lnTo>
                      <a:pt x="191" y="151"/>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1" name="Freeform 156"/>
              <p:cNvSpPr>
                <a:spLocks/>
              </p:cNvSpPr>
              <p:nvPr/>
            </p:nvSpPr>
            <p:spPr bwMode="auto">
              <a:xfrm>
                <a:off x="2160588" y="4892675"/>
                <a:ext cx="73025" cy="71438"/>
              </a:xfrm>
              <a:custGeom>
                <a:avLst/>
                <a:gdLst>
                  <a:gd name="T0" fmla="*/ 73025 w 202"/>
                  <a:gd name="T1" fmla="*/ 35372 h 206"/>
                  <a:gd name="T2" fmla="*/ 73025 w 202"/>
                  <a:gd name="T3" fmla="*/ 29824 h 206"/>
                  <a:gd name="T4" fmla="*/ 71579 w 202"/>
                  <a:gd name="T5" fmla="*/ 23235 h 206"/>
                  <a:gd name="T6" fmla="*/ 69048 w 202"/>
                  <a:gd name="T7" fmla="*/ 17686 h 206"/>
                  <a:gd name="T8" fmla="*/ 64710 w 202"/>
                  <a:gd name="T9" fmla="*/ 13525 h 206"/>
                  <a:gd name="T10" fmla="*/ 60372 w 202"/>
                  <a:gd name="T11" fmla="*/ 7976 h 206"/>
                  <a:gd name="T12" fmla="*/ 54950 w 202"/>
                  <a:gd name="T13" fmla="*/ 5549 h 206"/>
                  <a:gd name="T14" fmla="*/ 49165 w 202"/>
                  <a:gd name="T15" fmla="*/ 3121 h 206"/>
                  <a:gd name="T16" fmla="*/ 43743 w 202"/>
                  <a:gd name="T17" fmla="*/ 1387 h 206"/>
                  <a:gd name="T18" fmla="*/ 36513 w 202"/>
                  <a:gd name="T19" fmla="*/ 0 h 206"/>
                  <a:gd name="T20" fmla="*/ 29644 w 202"/>
                  <a:gd name="T21" fmla="*/ 1387 h 206"/>
                  <a:gd name="T22" fmla="*/ 23860 w 202"/>
                  <a:gd name="T23" fmla="*/ 3121 h 206"/>
                  <a:gd name="T24" fmla="*/ 18437 w 202"/>
                  <a:gd name="T25" fmla="*/ 5549 h 206"/>
                  <a:gd name="T26" fmla="*/ 12653 w 202"/>
                  <a:gd name="T27" fmla="*/ 7976 h 206"/>
                  <a:gd name="T28" fmla="*/ 8676 w 202"/>
                  <a:gd name="T29" fmla="*/ 13525 h 206"/>
                  <a:gd name="T30" fmla="*/ 4338 w 202"/>
                  <a:gd name="T31" fmla="*/ 17686 h 206"/>
                  <a:gd name="T32" fmla="*/ 2892 w 202"/>
                  <a:gd name="T33" fmla="*/ 23235 h 206"/>
                  <a:gd name="T34" fmla="*/ 0 w 202"/>
                  <a:gd name="T35" fmla="*/ 29824 h 206"/>
                  <a:gd name="T36" fmla="*/ 0 w 202"/>
                  <a:gd name="T37" fmla="*/ 41961 h 206"/>
                  <a:gd name="T38" fmla="*/ 2892 w 202"/>
                  <a:gd name="T39" fmla="*/ 48550 h 206"/>
                  <a:gd name="T40" fmla="*/ 4338 w 202"/>
                  <a:gd name="T41" fmla="*/ 54099 h 206"/>
                  <a:gd name="T42" fmla="*/ 8676 w 202"/>
                  <a:gd name="T43" fmla="*/ 57913 h 206"/>
                  <a:gd name="T44" fmla="*/ 12653 w 202"/>
                  <a:gd name="T45" fmla="*/ 63462 h 206"/>
                  <a:gd name="T46" fmla="*/ 18437 w 202"/>
                  <a:gd name="T47" fmla="*/ 66236 h 206"/>
                  <a:gd name="T48" fmla="*/ 23860 w 202"/>
                  <a:gd name="T49" fmla="*/ 68664 h 206"/>
                  <a:gd name="T50" fmla="*/ 29644 w 202"/>
                  <a:gd name="T51" fmla="*/ 70051 h 206"/>
                  <a:gd name="T52" fmla="*/ 36513 w 202"/>
                  <a:gd name="T53" fmla="*/ 71438 h 206"/>
                  <a:gd name="T54" fmla="*/ 43743 w 202"/>
                  <a:gd name="T55" fmla="*/ 70051 h 206"/>
                  <a:gd name="T56" fmla="*/ 49165 w 202"/>
                  <a:gd name="T57" fmla="*/ 68664 h 206"/>
                  <a:gd name="T58" fmla="*/ 54950 w 202"/>
                  <a:gd name="T59" fmla="*/ 66236 h 206"/>
                  <a:gd name="T60" fmla="*/ 60372 w 202"/>
                  <a:gd name="T61" fmla="*/ 63462 h 206"/>
                  <a:gd name="T62" fmla="*/ 64710 w 202"/>
                  <a:gd name="T63" fmla="*/ 57913 h 206"/>
                  <a:gd name="T64" fmla="*/ 69048 w 202"/>
                  <a:gd name="T65" fmla="*/ 54099 h 206"/>
                  <a:gd name="T66" fmla="*/ 71579 w 202"/>
                  <a:gd name="T67" fmla="*/ 48550 h 206"/>
                  <a:gd name="T68" fmla="*/ 73025 w 202"/>
                  <a:gd name="T69" fmla="*/ 41961 h 206"/>
                  <a:gd name="T70" fmla="*/ 73025 w 202"/>
                  <a:gd name="T71" fmla="*/ 35372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2"/>
                    </a:moveTo>
                    <a:lnTo>
                      <a:pt x="202" y="86"/>
                    </a:lnTo>
                    <a:lnTo>
                      <a:pt x="198" y="67"/>
                    </a:lnTo>
                    <a:lnTo>
                      <a:pt x="191" y="51"/>
                    </a:lnTo>
                    <a:lnTo>
                      <a:pt x="179" y="39"/>
                    </a:lnTo>
                    <a:lnTo>
                      <a:pt x="167" y="23"/>
                    </a:lnTo>
                    <a:lnTo>
                      <a:pt x="152" y="16"/>
                    </a:lnTo>
                    <a:lnTo>
                      <a:pt x="136" y="9"/>
                    </a:lnTo>
                    <a:lnTo>
                      <a:pt x="121" y="4"/>
                    </a:lnTo>
                    <a:lnTo>
                      <a:pt x="101" y="0"/>
                    </a:lnTo>
                    <a:lnTo>
                      <a:pt x="82" y="4"/>
                    </a:lnTo>
                    <a:lnTo>
                      <a:pt x="66" y="9"/>
                    </a:lnTo>
                    <a:lnTo>
                      <a:pt x="51" y="16"/>
                    </a:lnTo>
                    <a:lnTo>
                      <a:pt x="35" y="23"/>
                    </a:lnTo>
                    <a:lnTo>
                      <a:pt x="24" y="39"/>
                    </a:lnTo>
                    <a:lnTo>
                      <a:pt x="12" y="51"/>
                    </a:lnTo>
                    <a:lnTo>
                      <a:pt x="8" y="67"/>
                    </a:lnTo>
                    <a:lnTo>
                      <a:pt x="0" y="86"/>
                    </a:lnTo>
                    <a:lnTo>
                      <a:pt x="0" y="121"/>
                    </a:lnTo>
                    <a:lnTo>
                      <a:pt x="8" y="140"/>
                    </a:lnTo>
                    <a:lnTo>
                      <a:pt x="12" y="156"/>
                    </a:lnTo>
                    <a:lnTo>
                      <a:pt x="24" y="167"/>
                    </a:lnTo>
                    <a:lnTo>
                      <a:pt x="35" y="183"/>
                    </a:lnTo>
                    <a:lnTo>
                      <a:pt x="51" y="191"/>
                    </a:lnTo>
                    <a:lnTo>
                      <a:pt x="66" y="198"/>
                    </a:lnTo>
                    <a:lnTo>
                      <a:pt x="82" y="202"/>
                    </a:lnTo>
                    <a:lnTo>
                      <a:pt x="101" y="206"/>
                    </a:lnTo>
                    <a:lnTo>
                      <a:pt x="121" y="202"/>
                    </a:lnTo>
                    <a:lnTo>
                      <a:pt x="136" y="198"/>
                    </a:lnTo>
                    <a:lnTo>
                      <a:pt x="152" y="191"/>
                    </a:lnTo>
                    <a:lnTo>
                      <a:pt x="167" y="183"/>
                    </a:lnTo>
                    <a:lnTo>
                      <a:pt x="179" y="167"/>
                    </a:lnTo>
                    <a:lnTo>
                      <a:pt x="191" y="156"/>
                    </a:lnTo>
                    <a:lnTo>
                      <a:pt x="198"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2" name="Freeform 157"/>
              <p:cNvSpPr>
                <a:spLocks/>
              </p:cNvSpPr>
              <p:nvPr/>
            </p:nvSpPr>
            <p:spPr bwMode="auto">
              <a:xfrm>
                <a:off x="2160588" y="4346575"/>
                <a:ext cx="73025" cy="69850"/>
              </a:xfrm>
              <a:custGeom>
                <a:avLst/>
                <a:gdLst>
                  <a:gd name="T0" fmla="*/ 73025 w 202"/>
                  <a:gd name="T1" fmla="*/ 34247 h 206"/>
                  <a:gd name="T2" fmla="*/ 73025 w 202"/>
                  <a:gd name="T3" fmla="*/ 29161 h 206"/>
                  <a:gd name="T4" fmla="*/ 71579 w 202"/>
                  <a:gd name="T5" fmla="*/ 23735 h 206"/>
                  <a:gd name="T6" fmla="*/ 69048 w 202"/>
                  <a:gd name="T7" fmla="*/ 17293 h 206"/>
                  <a:gd name="T8" fmla="*/ 64710 w 202"/>
                  <a:gd name="T9" fmla="*/ 13224 h 206"/>
                  <a:gd name="T10" fmla="*/ 60372 w 202"/>
                  <a:gd name="T11" fmla="*/ 9494 h 206"/>
                  <a:gd name="T12" fmla="*/ 54950 w 202"/>
                  <a:gd name="T13" fmla="*/ 5425 h 206"/>
                  <a:gd name="T14" fmla="*/ 49165 w 202"/>
                  <a:gd name="T15" fmla="*/ 2713 h 206"/>
                  <a:gd name="T16" fmla="*/ 43743 w 202"/>
                  <a:gd name="T17" fmla="*/ 1695 h 206"/>
                  <a:gd name="T18" fmla="*/ 36513 w 202"/>
                  <a:gd name="T19" fmla="*/ 0 h 206"/>
                  <a:gd name="T20" fmla="*/ 29644 w 202"/>
                  <a:gd name="T21" fmla="*/ 1695 h 206"/>
                  <a:gd name="T22" fmla="*/ 23860 w 202"/>
                  <a:gd name="T23" fmla="*/ 2713 h 206"/>
                  <a:gd name="T24" fmla="*/ 18437 w 202"/>
                  <a:gd name="T25" fmla="*/ 5425 h 206"/>
                  <a:gd name="T26" fmla="*/ 12653 w 202"/>
                  <a:gd name="T27" fmla="*/ 9494 h 206"/>
                  <a:gd name="T28" fmla="*/ 8676 w 202"/>
                  <a:gd name="T29" fmla="*/ 13224 h 206"/>
                  <a:gd name="T30" fmla="*/ 4338 w 202"/>
                  <a:gd name="T31" fmla="*/ 17293 h 206"/>
                  <a:gd name="T32" fmla="*/ 2892 w 202"/>
                  <a:gd name="T33" fmla="*/ 23735 h 206"/>
                  <a:gd name="T34" fmla="*/ 0 w 202"/>
                  <a:gd name="T35" fmla="*/ 29161 h 206"/>
                  <a:gd name="T36" fmla="*/ 0 w 202"/>
                  <a:gd name="T37" fmla="*/ 41028 h 206"/>
                  <a:gd name="T38" fmla="*/ 2892 w 202"/>
                  <a:gd name="T39" fmla="*/ 47471 h 206"/>
                  <a:gd name="T40" fmla="*/ 4338 w 202"/>
                  <a:gd name="T41" fmla="*/ 52896 h 206"/>
                  <a:gd name="T42" fmla="*/ 8676 w 202"/>
                  <a:gd name="T43" fmla="*/ 57982 h 206"/>
                  <a:gd name="T44" fmla="*/ 12653 w 202"/>
                  <a:gd name="T45" fmla="*/ 61712 h 206"/>
                  <a:gd name="T46" fmla="*/ 18437 w 202"/>
                  <a:gd name="T47" fmla="*/ 64764 h 206"/>
                  <a:gd name="T48" fmla="*/ 23860 w 202"/>
                  <a:gd name="T49" fmla="*/ 67137 h 206"/>
                  <a:gd name="T50" fmla="*/ 29644 w 202"/>
                  <a:gd name="T51" fmla="*/ 68155 h 206"/>
                  <a:gd name="T52" fmla="*/ 36513 w 202"/>
                  <a:gd name="T53" fmla="*/ 69850 h 206"/>
                  <a:gd name="T54" fmla="*/ 43743 w 202"/>
                  <a:gd name="T55" fmla="*/ 68155 h 206"/>
                  <a:gd name="T56" fmla="*/ 49165 w 202"/>
                  <a:gd name="T57" fmla="*/ 67137 h 206"/>
                  <a:gd name="T58" fmla="*/ 54950 w 202"/>
                  <a:gd name="T59" fmla="*/ 64764 h 206"/>
                  <a:gd name="T60" fmla="*/ 60372 w 202"/>
                  <a:gd name="T61" fmla="*/ 61712 h 206"/>
                  <a:gd name="T62" fmla="*/ 64710 w 202"/>
                  <a:gd name="T63" fmla="*/ 57982 h 206"/>
                  <a:gd name="T64" fmla="*/ 69048 w 202"/>
                  <a:gd name="T65" fmla="*/ 52896 h 206"/>
                  <a:gd name="T66" fmla="*/ 71579 w 202"/>
                  <a:gd name="T67" fmla="*/ 47471 h 206"/>
                  <a:gd name="T68" fmla="*/ 73025 w 202"/>
                  <a:gd name="T69" fmla="*/ 41028 h 206"/>
                  <a:gd name="T70" fmla="*/ 73025 w 202"/>
                  <a:gd name="T71" fmla="*/ 34247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6"/>
                    </a:lnTo>
                    <a:lnTo>
                      <a:pt x="198" y="70"/>
                    </a:lnTo>
                    <a:lnTo>
                      <a:pt x="191" y="51"/>
                    </a:lnTo>
                    <a:lnTo>
                      <a:pt x="179" y="39"/>
                    </a:lnTo>
                    <a:lnTo>
                      <a:pt x="167" y="28"/>
                    </a:lnTo>
                    <a:lnTo>
                      <a:pt x="152" y="16"/>
                    </a:lnTo>
                    <a:lnTo>
                      <a:pt x="136" y="8"/>
                    </a:lnTo>
                    <a:lnTo>
                      <a:pt x="121" y="5"/>
                    </a:lnTo>
                    <a:lnTo>
                      <a:pt x="101" y="0"/>
                    </a:lnTo>
                    <a:lnTo>
                      <a:pt x="82" y="5"/>
                    </a:lnTo>
                    <a:lnTo>
                      <a:pt x="66" y="8"/>
                    </a:lnTo>
                    <a:lnTo>
                      <a:pt x="51" y="16"/>
                    </a:lnTo>
                    <a:lnTo>
                      <a:pt x="35" y="28"/>
                    </a:lnTo>
                    <a:lnTo>
                      <a:pt x="24" y="39"/>
                    </a:lnTo>
                    <a:lnTo>
                      <a:pt x="12" y="51"/>
                    </a:lnTo>
                    <a:lnTo>
                      <a:pt x="8" y="70"/>
                    </a:lnTo>
                    <a:lnTo>
                      <a:pt x="0" y="86"/>
                    </a:lnTo>
                    <a:lnTo>
                      <a:pt x="0" y="121"/>
                    </a:lnTo>
                    <a:lnTo>
                      <a:pt x="8" y="140"/>
                    </a:lnTo>
                    <a:lnTo>
                      <a:pt x="12" y="156"/>
                    </a:lnTo>
                    <a:lnTo>
                      <a:pt x="24" y="171"/>
                    </a:lnTo>
                    <a:lnTo>
                      <a:pt x="35" y="182"/>
                    </a:lnTo>
                    <a:lnTo>
                      <a:pt x="51" y="191"/>
                    </a:lnTo>
                    <a:lnTo>
                      <a:pt x="66" y="198"/>
                    </a:lnTo>
                    <a:lnTo>
                      <a:pt x="82" y="201"/>
                    </a:lnTo>
                    <a:lnTo>
                      <a:pt x="101" y="206"/>
                    </a:lnTo>
                    <a:lnTo>
                      <a:pt x="121" y="201"/>
                    </a:lnTo>
                    <a:lnTo>
                      <a:pt x="136" y="198"/>
                    </a:lnTo>
                    <a:lnTo>
                      <a:pt x="152" y="191"/>
                    </a:lnTo>
                    <a:lnTo>
                      <a:pt x="167" y="182"/>
                    </a:lnTo>
                    <a:lnTo>
                      <a:pt x="179" y="171"/>
                    </a:lnTo>
                    <a:lnTo>
                      <a:pt x="191" y="156"/>
                    </a:lnTo>
                    <a:lnTo>
                      <a:pt x="198" y="140"/>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3" name="Freeform 158"/>
              <p:cNvSpPr>
                <a:spLocks/>
              </p:cNvSpPr>
              <p:nvPr/>
            </p:nvSpPr>
            <p:spPr bwMode="auto">
              <a:xfrm>
                <a:off x="2160588" y="4113213"/>
                <a:ext cx="73025" cy="69850"/>
              </a:xfrm>
              <a:custGeom>
                <a:avLst/>
                <a:gdLst>
                  <a:gd name="T0" fmla="*/ 73025 w 202"/>
                  <a:gd name="T1" fmla="*/ 35271 h 202"/>
                  <a:gd name="T2" fmla="*/ 73025 w 202"/>
                  <a:gd name="T3" fmla="*/ 28701 h 202"/>
                  <a:gd name="T4" fmla="*/ 71579 w 202"/>
                  <a:gd name="T5" fmla="*/ 23168 h 202"/>
                  <a:gd name="T6" fmla="*/ 69048 w 202"/>
                  <a:gd name="T7" fmla="*/ 17635 h 202"/>
                  <a:gd name="T8" fmla="*/ 64710 w 202"/>
                  <a:gd name="T9" fmla="*/ 12103 h 202"/>
                  <a:gd name="T10" fmla="*/ 60372 w 202"/>
                  <a:gd name="T11" fmla="*/ 8645 h 202"/>
                  <a:gd name="T12" fmla="*/ 54950 w 202"/>
                  <a:gd name="T13" fmla="*/ 4495 h 202"/>
                  <a:gd name="T14" fmla="*/ 49165 w 202"/>
                  <a:gd name="T15" fmla="*/ 1729 h 202"/>
                  <a:gd name="T16" fmla="*/ 43743 w 202"/>
                  <a:gd name="T17" fmla="*/ 0 h 202"/>
                  <a:gd name="T18" fmla="*/ 29644 w 202"/>
                  <a:gd name="T19" fmla="*/ 0 h 202"/>
                  <a:gd name="T20" fmla="*/ 23860 w 202"/>
                  <a:gd name="T21" fmla="*/ 1729 h 202"/>
                  <a:gd name="T22" fmla="*/ 18437 w 202"/>
                  <a:gd name="T23" fmla="*/ 4495 h 202"/>
                  <a:gd name="T24" fmla="*/ 12653 w 202"/>
                  <a:gd name="T25" fmla="*/ 8645 h 202"/>
                  <a:gd name="T26" fmla="*/ 8676 w 202"/>
                  <a:gd name="T27" fmla="*/ 12103 h 202"/>
                  <a:gd name="T28" fmla="*/ 4338 w 202"/>
                  <a:gd name="T29" fmla="*/ 17635 h 202"/>
                  <a:gd name="T30" fmla="*/ 2892 w 202"/>
                  <a:gd name="T31" fmla="*/ 23168 h 202"/>
                  <a:gd name="T32" fmla="*/ 0 w 202"/>
                  <a:gd name="T33" fmla="*/ 28701 h 202"/>
                  <a:gd name="T34" fmla="*/ 0 w 202"/>
                  <a:gd name="T35" fmla="*/ 41841 h 202"/>
                  <a:gd name="T36" fmla="*/ 2892 w 202"/>
                  <a:gd name="T37" fmla="*/ 47374 h 202"/>
                  <a:gd name="T38" fmla="*/ 4338 w 202"/>
                  <a:gd name="T39" fmla="*/ 52906 h 202"/>
                  <a:gd name="T40" fmla="*/ 8676 w 202"/>
                  <a:gd name="T41" fmla="*/ 58093 h 202"/>
                  <a:gd name="T42" fmla="*/ 12653 w 202"/>
                  <a:gd name="T43" fmla="*/ 61897 h 202"/>
                  <a:gd name="T44" fmla="*/ 18437 w 202"/>
                  <a:gd name="T45" fmla="*/ 66046 h 202"/>
                  <a:gd name="T46" fmla="*/ 23860 w 202"/>
                  <a:gd name="T47" fmla="*/ 68467 h 202"/>
                  <a:gd name="T48" fmla="*/ 29644 w 202"/>
                  <a:gd name="T49" fmla="*/ 69850 h 202"/>
                  <a:gd name="T50" fmla="*/ 43743 w 202"/>
                  <a:gd name="T51" fmla="*/ 69850 h 202"/>
                  <a:gd name="T52" fmla="*/ 49165 w 202"/>
                  <a:gd name="T53" fmla="*/ 68467 h 202"/>
                  <a:gd name="T54" fmla="*/ 54950 w 202"/>
                  <a:gd name="T55" fmla="*/ 66046 h 202"/>
                  <a:gd name="T56" fmla="*/ 60372 w 202"/>
                  <a:gd name="T57" fmla="*/ 61897 h 202"/>
                  <a:gd name="T58" fmla="*/ 64710 w 202"/>
                  <a:gd name="T59" fmla="*/ 58093 h 202"/>
                  <a:gd name="T60" fmla="*/ 69048 w 202"/>
                  <a:gd name="T61" fmla="*/ 52906 h 202"/>
                  <a:gd name="T62" fmla="*/ 71579 w 202"/>
                  <a:gd name="T63" fmla="*/ 47374 h 202"/>
                  <a:gd name="T64" fmla="*/ 73025 w 202"/>
                  <a:gd name="T65" fmla="*/ 41841 h 202"/>
                  <a:gd name="T66" fmla="*/ 73025 w 202"/>
                  <a:gd name="T67" fmla="*/ 35271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3"/>
                    </a:lnTo>
                    <a:lnTo>
                      <a:pt x="198" y="67"/>
                    </a:lnTo>
                    <a:lnTo>
                      <a:pt x="191" y="51"/>
                    </a:lnTo>
                    <a:lnTo>
                      <a:pt x="179" y="35"/>
                    </a:lnTo>
                    <a:lnTo>
                      <a:pt x="167" y="25"/>
                    </a:lnTo>
                    <a:lnTo>
                      <a:pt x="152" y="13"/>
                    </a:lnTo>
                    <a:lnTo>
                      <a:pt x="136" y="5"/>
                    </a:lnTo>
                    <a:lnTo>
                      <a:pt x="121" y="0"/>
                    </a:lnTo>
                    <a:lnTo>
                      <a:pt x="82" y="0"/>
                    </a:lnTo>
                    <a:lnTo>
                      <a:pt x="66" y="5"/>
                    </a:lnTo>
                    <a:lnTo>
                      <a:pt x="51" y="13"/>
                    </a:lnTo>
                    <a:lnTo>
                      <a:pt x="35" y="25"/>
                    </a:lnTo>
                    <a:lnTo>
                      <a:pt x="24" y="35"/>
                    </a:lnTo>
                    <a:lnTo>
                      <a:pt x="12" y="51"/>
                    </a:lnTo>
                    <a:lnTo>
                      <a:pt x="8" y="67"/>
                    </a:lnTo>
                    <a:lnTo>
                      <a:pt x="0" y="83"/>
                    </a:lnTo>
                    <a:lnTo>
                      <a:pt x="0" y="121"/>
                    </a:lnTo>
                    <a:lnTo>
                      <a:pt x="8" y="137"/>
                    </a:lnTo>
                    <a:lnTo>
                      <a:pt x="12" y="153"/>
                    </a:lnTo>
                    <a:lnTo>
                      <a:pt x="24" y="168"/>
                    </a:lnTo>
                    <a:lnTo>
                      <a:pt x="35" y="179"/>
                    </a:lnTo>
                    <a:lnTo>
                      <a:pt x="51" y="191"/>
                    </a:lnTo>
                    <a:lnTo>
                      <a:pt x="66" y="198"/>
                    </a:lnTo>
                    <a:lnTo>
                      <a:pt x="82" y="202"/>
                    </a:lnTo>
                    <a:lnTo>
                      <a:pt x="121" y="202"/>
                    </a:lnTo>
                    <a:lnTo>
                      <a:pt x="136" y="198"/>
                    </a:lnTo>
                    <a:lnTo>
                      <a:pt x="152" y="191"/>
                    </a:lnTo>
                    <a:lnTo>
                      <a:pt x="167" y="179"/>
                    </a:lnTo>
                    <a:lnTo>
                      <a:pt x="179" y="168"/>
                    </a:lnTo>
                    <a:lnTo>
                      <a:pt x="191" y="153"/>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4" name="Freeform 159"/>
              <p:cNvSpPr>
                <a:spLocks/>
              </p:cNvSpPr>
              <p:nvPr/>
            </p:nvSpPr>
            <p:spPr bwMode="auto">
              <a:xfrm>
                <a:off x="2160588" y="4270375"/>
                <a:ext cx="73025" cy="69850"/>
              </a:xfrm>
              <a:custGeom>
                <a:avLst/>
                <a:gdLst>
                  <a:gd name="T0" fmla="*/ 73025 w 202"/>
                  <a:gd name="T1" fmla="*/ 35271 h 202"/>
                  <a:gd name="T2" fmla="*/ 73025 w 202"/>
                  <a:gd name="T3" fmla="*/ 28355 h 202"/>
                  <a:gd name="T4" fmla="*/ 71579 w 202"/>
                  <a:gd name="T5" fmla="*/ 23168 h 202"/>
                  <a:gd name="T6" fmla="*/ 69048 w 202"/>
                  <a:gd name="T7" fmla="*/ 17635 h 202"/>
                  <a:gd name="T8" fmla="*/ 64710 w 202"/>
                  <a:gd name="T9" fmla="*/ 12103 h 202"/>
                  <a:gd name="T10" fmla="*/ 60372 w 202"/>
                  <a:gd name="T11" fmla="*/ 8299 h 202"/>
                  <a:gd name="T12" fmla="*/ 54950 w 202"/>
                  <a:gd name="T13" fmla="*/ 4150 h 202"/>
                  <a:gd name="T14" fmla="*/ 49165 w 202"/>
                  <a:gd name="T15" fmla="*/ 1383 h 202"/>
                  <a:gd name="T16" fmla="*/ 43743 w 202"/>
                  <a:gd name="T17" fmla="*/ 0 h 202"/>
                  <a:gd name="T18" fmla="*/ 29644 w 202"/>
                  <a:gd name="T19" fmla="*/ 0 h 202"/>
                  <a:gd name="T20" fmla="*/ 23860 w 202"/>
                  <a:gd name="T21" fmla="*/ 1383 h 202"/>
                  <a:gd name="T22" fmla="*/ 18437 w 202"/>
                  <a:gd name="T23" fmla="*/ 4150 h 202"/>
                  <a:gd name="T24" fmla="*/ 12653 w 202"/>
                  <a:gd name="T25" fmla="*/ 8299 h 202"/>
                  <a:gd name="T26" fmla="*/ 8676 w 202"/>
                  <a:gd name="T27" fmla="*/ 12103 h 202"/>
                  <a:gd name="T28" fmla="*/ 4338 w 202"/>
                  <a:gd name="T29" fmla="*/ 17635 h 202"/>
                  <a:gd name="T30" fmla="*/ 2892 w 202"/>
                  <a:gd name="T31" fmla="*/ 23168 h 202"/>
                  <a:gd name="T32" fmla="*/ 0 w 202"/>
                  <a:gd name="T33" fmla="*/ 28355 h 202"/>
                  <a:gd name="T34" fmla="*/ 0 w 202"/>
                  <a:gd name="T35" fmla="*/ 41841 h 202"/>
                  <a:gd name="T36" fmla="*/ 2892 w 202"/>
                  <a:gd name="T37" fmla="*/ 47374 h 202"/>
                  <a:gd name="T38" fmla="*/ 4338 w 202"/>
                  <a:gd name="T39" fmla="*/ 52560 h 202"/>
                  <a:gd name="T40" fmla="*/ 8676 w 202"/>
                  <a:gd name="T41" fmla="*/ 57747 h 202"/>
                  <a:gd name="T42" fmla="*/ 12653 w 202"/>
                  <a:gd name="T43" fmla="*/ 61897 h 202"/>
                  <a:gd name="T44" fmla="*/ 18437 w 202"/>
                  <a:gd name="T45" fmla="*/ 64317 h 202"/>
                  <a:gd name="T46" fmla="*/ 23860 w 202"/>
                  <a:gd name="T47" fmla="*/ 67084 h 202"/>
                  <a:gd name="T48" fmla="*/ 29644 w 202"/>
                  <a:gd name="T49" fmla="*/ 69850 h 202"/>
                  <a:gd name="T50" fmla="*/ 43743 w 202"/>
                  <a:gd name="T51" fmla="*/ 69850 h 202"/>
                  <a:gd name="T52" fmla="*/ 49165 w 202"/>
                  <a:gd name="T53" fmla="*/ 67084 h 202"/>
                  <a:gd name="T54" fmla="*/ 54950 w 202"/>
                  <a:gd name="T55" fmla="*/ 64317 h 202"/>
                  <a:gd name="T56" fmla="*/ 60372 w 202"/>
                  <a:gd name="T57" fmla="*/ 61897 h 202"/>
                  <a:gd name="T58" fmla="*/ 64710 w 202"/>
                  <a:gd name="T59" fmla="*/ 57747 h 202"/>
                  <a:gd name="T60" fmla="*/ 69048 w 202"/>
                  <a:gd name="T61" fmla="*/ 52560 h 202"/>
                  <a:gd name="T62" fmla="*/ 71579 w 202"/>
                  <a:gd name="T63" fmla="*/ 47374 h 202"/>
                  <a:gd name="T64" fmla="*/ 73025 w 202"/>
                  <a:gd name="T65" fmla="*/ 41841 h 202"/>
                  <a:gd name="T66" fmla="*/ 73025 w 202"/>
                  <a:gd name="T67" fmla="*/ 35271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2"/>
                    </a:lnTo>
                    <a:lnTo>
                      <a:pt x="198" y="67"/>
                    </a:lnTo>
                    <a:lnTo>
                      <a:pt x="191" y="51"/>
                    </a:lnTo>
                    <a:lnTo>
                      <a:pt x="179" y="35"/>
                    </a:lnTo>
                    <a:lnTo>
                      <a:pt x="167" y="24"/>
                    </a:lnTo>
                    <a:lnTo>
                      <a:pt x="152" y="12"/>
                    </a:lnTo>
                    <a:lnTo>
                      <a:pt x="136" y="4"/>
                    </a:lnTo>
                    <a:lnTo>
                      <a:pt x="121" y="0"/>
                    </a:lnTo>
                    <a:lnTo>
                      <a:pt x="82" y="0"/>
                    </a:lnTo>
                    <a:lnTo>
                      <a:pt x="66" y="4"/>
                    </a:lnTo>
                    <a:lnTo>
                      <a:pt x="51" y="12"/>
                    </a:lnTo>
                    <a:lnTo>
                      <a:pt x="35" y="24"/>
                    </a:lnTo>
                    <a:lnTo>
                      <a:pt x="24" y="35"/>
                    </a:lnTo>
                    <a:lnTo>
                      <a:pt x="12" y="51"/>
                    </a:lnTo>
                    <a:lnTo>
                      <a:pt x="8" y="67"/>
                    </a:lnTo>
                    <a:lnTo>
                      <a:pt x="0" y="82"/>
                    </a:lnTo>
                    <a:lnTo>
                      <a:pt x="0" y="121"/>
                    </a:lnTo>
                    <a:lnTo>
                      <a:pt x="8" y="137"/>
                    </a:lnTo>
                    <a:lnTo>
                      <a:pt x="12" y="152"/>
                    </a:lnTo>
                    <a:lnTo>
                      <a:pt x="24" y="167"/>
                    </a:lnTo>
                    <a:lnTo>
                      <a:pt x="35" y="179"/>
                    </a:lnTo>
                    <a:lnTo>
                      <a:pt x="51" y="186"/>
                    </a:lnTo>
                    <a:lnTo>
                      <a:pt x="66" y="194"/>
                    </a:lnTo>
                    <a:lnTo>
                      <a:pt x="82" y="202"/>
                    </a:lnTo>
                    <a:lnTo>
                      <a:pt x="121" y="202"/>
                    </a:lnTo>
                    <a:lnTo>
                      <a:pt x="136" y="194"/>
                    </a:lnTo>
                    <a:lnTo>
                      <a:pt x="152" y="186"/>
                    </a:lnTo>
                    <a:lnTo>
                      <a:pt x="167" y="179"/>
                    </a:lnTo>
                    <a:lnTo>
                      <a:pt x="179" y="167"/>
                    </a:lnTo>
                    <a:lnTo>
                      <a:pt x="191" y="152"/>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5" name="Freeform 160"/>
              <p:cNvSpPr>
                <a:spLocks/>
              </p:cNvSpPr>
              <p:nvPr/>
            </p:nvSpPr>
            <p:spPr bwMode="auto">
              <a:xfrm>
                <a:off x="2160588" y="3759200"/>
                <a:ext cx="73025" cy="69850"/>
              </a:xfrm>
              <a:custGeom>
                <a:avLst/>
                <a:gdLst>
                  <a:gd name="T0" fmla="*/ 73025 w 202"/>
                  <a:gd name="T1" fmla="*/ 34073 h 205"/>
                  <a:gd name="T2" fmla="*/ 73025 w 202"/>
                  <a:gd name="T3" fmla="*/ 29303 h 205"/>
                  <a:gd name="T4" fmla="*/ 71579 w 202"/>
                  <a:gd name="T5" fmla="*/ 22488 h 205"/>
                  <a:gd name="T6" fmla="*/ 69048 w 202"/>
                  <a:gd name="T7" fmla="*/ 17377 h 205"/>
                  <a:gd name="T8" fmla="*/ 64710 w 202"/>
                  <a:gd name="T9" fmla="*/ 11926 h 205"/>
                  <a:gd name="T10" fmla="*/ 60372 w 202"/>
                  <a:gd name="T11" fmla="*/ 7837 h 205"/>
                  <a:gd name="T12" fmla="*/ 54950 w 202"/>
                  <a:gd name="T13" fmla="*/ 5452 h 205"/>
                  <a:gd name="T14" fmla="*/ 49165 w 202"/>
                  <a:gd name="T15" fmla="*/ 2385 h 205"/>
                  <a:gd name="T16" fmla="*/ 43743 w 202"/>
                  <a:gd name="T17" fmla="*/ 1363 h 205"/>
                  <a:gd name="T18" fmla="*/ 36513 w 202"/>
                  <a:gd name="T19" fmla="*/ 0 h 205"/>
                  <a:gd name="T20" fmla="*/ 29644 w 202"/>
                  <a:gd name="T21" fmla="*/ 1363 h 205"/>
                  <a:gd name="T22" fmla="*/ 23860 w 202"/>
                  <a:gd name="T23" fmla="*/ 2385 h 205"/>
                  <a:gd name="T24" fmla="*/ 18437 w 202"/>
                  <a:gd name="T25" fmla="*/ 5452 h 205"/>
                  <a:gd name="T26" fmla="*/ 12653 w 202"/>
                  <a:gd name="T27" fmla="*/ 7837 h 205"/>
                  <a:gd name="T28" fmla="*/ 8676 w 202"/>
                  <a:gd name="T29" fmla="*/ 11926 h 205"/>
                  <a:gd name="T30" fmla="*/ 4338 w 202"/>
                  <a:gd name="T31" fmla="*/ 17377 h 205"/>
                  <a:gd name="T32" fmla="*/ 2892 w 202"/>
                  <a:gd name="T33" fmla="*/ 22488 h 205"/>
                  <a:gd name="T34" fmla="*/ 0 w 202"/>
                  <a:gd name="T35" fmla="*/ 29303 h 205"/>
                  <a:gd name="T36" fmla="*/ 0 w 202"/>
                  <a:gd name="T37" fmla="*/ 41229 h 205"/>
                  <a:gd name="T38" fmla="*/ 2892 w 202"/>
                  <a:gd name="T39" fmla="*/ 45999 h 205"/>
                  <a:gd name="T40" fmla="*/ 4338 w 202"/>
                  <a:gd name="T41" fmla="*/ 52813 h 205"/>
                  <a:gd name="T42" fmla="*/ 8676 w 202"/>
                  <a:gd name="T43" fmla="*/ 56902 h 205"/>
                  <a:gd name="T44" fmla="*/ 12653 w 202"/>
                  <a:gd name="T45" fmla="*/ 60991 h 205"/>
                  <a:gd name="T46" fmla="*/ 18437 w 202"/>
                  <a:gd name="T47" fmla="*/ 64739 h 205"/>
                  <a:gd name="T48" fmla="*/ 23860 w 202"/>
                  <a:gd name="T49" fmla="*/ 67465 h 205"/>
                  <a:gd name="T50" fmla="*/ 29644 w 202"/>
                  <a:gd name="T51" fmla="*/ 68828 h 205"/>
                  <a:gd name="T52" fmla="*/ 36513 w 202"/>
                  <a:gd name="T53" fmla="*/ 69850 h 205"/>
                  <a:gd name="T54" fmla="*/ 43743 w 202"/>
                  <a:gd name="T55" fmla="*/ 68828 h 205"/>
                  <a:gd name="T56" fmla="*/ 49165 w 202"/>
                  <a:gd name="T57" fmla="*/ 67465 h 205"/>
                  <a:gd name="T58" fmla="*/ 54950 w 202"/>
                  <a:gd name="T59" fmla="*/ 64739 h 205"/>
                  <a:gd name="T60" fmla="*/ 60372 w 202"/>
                  <a:gd name="T61" fmla="*/ 60991 h 205"/>
                  <a:gd name="T62" fmla="*/ 64710 w 202"/>
                  <a:gd name="T63" fmla="*/ 56902 h 205"/>
                  <a:gd name="T64" fmla="*/ 69048 w 202"/>
                  <a:gd name="T65" fmla="*/ 52813 h 205"/>
                  <a:gd name="T66" fmla="*/ 71579 w 202"/>
                  <a:gd name="T67" fmla="*/ 45999 h 205"/>
                  <a:gd name="T68" fmla="*/ 73025 w 202"/>
                  <a:gd name="T69" fmla="*/ 41229 h 205"/>
                  <a:gd name="T70" fmla="*/ 73025 w 202"/>
                  <a:gd name="T71" fmla="*/ 34073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6"/>
                    </a:lnTo>
                    <a:lnTo>
                      <a:pt x="198" y="66"/>
                    </a:lnTo>
                    <a:lnTo>
                      <a:pt x="191" y="51"/>
                    </a:lnTo>
                    <a:lnTo>
                      <a:pt x="179" y="35"/>
                    </a:lnTo>
                    <a:lnTo>
                      <a:pt x="167" y="23"/>
                    </a:lnTo>
                    <a:lnTo>
                      <a:pt x="152" y="16"/>
                    </a:lnTo>
                    <a:lnTo>
                      <a:pt x="136" y="7"/>
                    </a:lnTo>
                    <a:lnTo>
                      <a:pt x="121" y="4"/>
                    </a:lnTo>
                    <a:lnTo>
                      <a:pt x="101" y="0"/>
                    </a:lnTo>
                    <a:lnTo>
                      <a:pt x="82" y="4"/>
                    </a:lnTo>
                    <a:lnTo>
                      <a:pt x="66" y="7"/>
                    </a:lnTo>
                    <a:lnTo>
                      <a:pt x="51" y="16"/>
                    </a:lnTo>
                    <a:lnTo>
                      <a:pt x="35" y="23"/>
                    </a:lnTo>
                    <a:lnTo>
                      <a:pt x="24" y="35"/>
                    </a:lnTo>
                    <a:lnTo>
                      <a:pt x="12" y="51"/>
                    </a:lnTo>
                    <a:lnTo>
                      <a:pt x="8" y="66"/>
                    </a:lnTo>
                    <a:lnTo>
                      <a:pt x="0" y="86"/>
                    </a:lnTo>
                    <a:lnTo>
                      <a:pt x="0" y="121"/>
                    </a:lnTo>
                    <a:lnTo>
                      <a:pt x="8" y="135"/>
                    </a:lnTo>
                    <a:lnTo>
                      <a:pt x="12" y="155"/>
                    </a:lnTo>
                    <a:lnTo>
                      <a:pt x="24" y="167"/>
                    </a:lnTo>
                    <a:lnTo>
                      <a:pt x="35" y="179"/>
                    </a:lnTo>
                    <a:lnTo>
                      <a:pt x="51" y="190"/>
                    </a:lnTo>
                    <a:lnTo>
                      <a:pt x="66" y="198"/>
                    </a:lnTo>
                    <a:lnTo>
                      <a:pt x="82" y="202"/>
                    </a:lnTo>
                    <a:lnTo>
                      <a:pt x="101" y="205"/>
                    </a:lnTo>
                    <a:lnTo>
                      <a:pt x="121" y="202"/>
                    </a:lnTo>
                    <a:lnTo>
                      <a:pt x="136" y="198"/>
                    </a:lnTo>
                    <a:lnTo>
                      <a:pt x="152" y="190"/>
                    </a:lnTo>
                    <a:lnTo>
                      <a:pt x="167" y="179"/>
                    </a:lnTo>
                    <a:lnTo>
                      <a:pt x="179" y="167"/>
                    </a:lnTo>
                    <a:lnTo>
                      <a:pt x="191" y="155"/>
                    </a:lnTo>
                    <a:lnTo>
                      <a:pt x="198" y="135"/>
                    </a:lnTo>
                    <a:lnTo>
                      <a:pt x="202" y="121"/>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6" name="Freeform 161"/>
              <p:cNvSpPr>
                <a:spLocks/>
              </p:cNvSpPr>
              <p:nvPr/>
            </p:nvSpPr>
            <p:spPr bwMode="auto">
              <a:xfrm>
                <a:off x="2160588" y="4035425"/>
                <a:ext cx="73025" cy="69850"/>
              </a:xfrm>
              <a:custGeom>
                <a:avLst/>
                <a:gdLst>
                  <a:gd name="T0" fmla="*/ 73025 w 202"/>
                  <a:gd name="T1" fmla="*/ 34247 h 206"/>
                  <a:gd name="T2" fmla="*/ 73025 w 202"/>
                  <a:gd name="T3" fmla="*/ 29161 h 206"/>
                  <a:gd name="T4" fmla="*/ 71579 w 202"/>
                  <a:gd name="T5" fmla="*/ 22379 h 206"/>
                  <a:gd name="T6" fmla="*/ 69048 w 202"/>
                  <a:gd name="T7" fmla="*/ 17293 h 206"/>
                  <a:gd name="T8" fmla="*/ 64710 w 202"/>
                  <a:gd name="T9" fmla="*/ 13224 h 206"/>
                  <a:gd name="T10" fmla="*/ 60372 w 202"/>
                  <a:gd name="T11" fmla="*/ 7799 h 206"/>
                  <a:gd name="T12" fmla="*/ 54950 w 202"/>
                  <a:gd name="T13" fmla="*/ 5425 h 206"/>
                  <a:gd name="T14" fmla="*/ 49165 w 202"/>
                  <a:gd name="T15" fmla="*/ 2713 h 206"/>
                  <a:gd name="T16" fmla="*/ 43743 w 202"/>
                  <a:gd name="T17" fmla="*/ 1356 h 206"/>
                  <a:gd name="T18" fmla="*/ 36513 w 202"/>
                  <a:gd name="T19" fmla="*/ 0 h 206"/>
                  <a:gd name="T20" fmla="*/ 29644 w 202"/>
                  <a:gd name="T21" fmla="*/ 1356 h 206"/>
                  <a:gd name="T22" fmla="*/ 23860 w 202"/>
                  <a:gd name="T23" fmla="*/ 2713 h 206"/>
                  <a:gd name="T24" fmla="*/ 18437 w 202"/>
                  <a:gd name="T25" fmla="*/ 5425 h 206"/>
                  <a:gd name="T26" fmla="*/ 12653 w 202"/>
                  <a:gd name="T27" fmla="*/ 7799 h 206"/>
                  <a:gd name="T28" fmla="*/ 8676 w 202"/>
                  <a:gd name="T29" fmla="*/ 13224 h 206"/>
                  <a:gd name="T30" fmla="*/ 4338 w 202"/>
                  <a:gd name="T31" fmla="*/ 17293 h 206"/>
                  <a:gd name="T32" fmla="*/ 2892 w 202"/>
                  <a:gd name="T33" fmla="*/ 22379 h 206"/>
                  <a:gd name="T34" fmla="*/ 0 w 202"/>
                  <a:gd name="T35" fmla="*/ 29161 h 206"/>
                  <a:gd name="T36" fmla="*/ 0 w 202"/>
                  <a:gd name="T37" fmla="*/ 40689 h 206"/>
                  <a:gd name="T38" fmla="*/ 2892 w 202"/>
                  <a:gd name="T39" fmla="*/ 47471 h 206"/>
                  <a:gd name="T40" fmla="*/ 4338 w 202"/>
                  <a:gd name="T41" fmla="*/ 52557 h 206"/>
                  <a:gd name="T42" fmla="*/ 8676 w 202"/>
                  <a:gd name="T43" fmla="*/ 56626 h 206"/>
                  <a:gd name="T44" fmla="*/ 12653 w 202"/>
                  <a:gd name="T45" fmla="*/ 62051 h 206"/>
                  <a:gd name="T46" fmla="*/ 18437 w 202"/>
                  <a:gd name="T47" fmla="*/ 64425 h 206"/>
                  <a:gd name="T48" fmla="*/ 23860 w 202"/>
                  <a:gd name="T49" fmla="*/ 67137 h 206"/>
                  <a:gd name="T50" fmla="*/ 29644 w 202"/>
                  <a:gd name="T51" fmla="*/ 68494 h 206"/>
                  <a:gd name="T52" fmla="*/ 36513 w 202"/>
                  <a:gd name="T53" fmla="*/ 69850 h 206"/>
                  <a:gd name="T54" fmla="*/ 43743 w 202"/>
                  <a:gd name="T55" fmla="*/ 68494 h 206"/>
                  <a:gd name="T56" fmla="*/ 49165 w 202"/>
                  <a:gd name="T57" fmla="*/ 67137 h 206"/>
                  <a:gd name="T58" fmla="*/ 54950 w 202"/>
                  <a:gd name="T59" fmla="*/ 64425 h 206"/>
                  <a:gd name="T60" fmla="*/ 60372 w 202"/>
                  <a:gd name="T61" fmla="*/ 62051 h 206"/>
                  <a:gd name="T62" fmla="*/ 64710 w 202"/>
                  <a:gd name="T63" fmla="*/ 56626 h 206"/>
                  <a:gd name="T64" fmla="*/ 69048 w 202"/>
                  <a:gd name="T65" fmla="*/ 52557 h 206"/>
                  <a:gd name="T66" fmla="*/ 71579 w 202"/>
                  <a:gd name="T67" fmla="*/ 47471 h 206"/>
                  <a:gd name="T68" fmla="*/ 73025 w 202"/>
                  <a:gd name="T69" fmla="*/ 40689 h 206"/>
                  <a:gd name="T70" fmla="*/ 73025 w 202"/>
                  <a:gd name="T71" fmla="*/ 34247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6"/>
                    </a:lnTo>
                    <a:lnTo>
                      <a:pt x="198" y="66"/>
                    </a:lnTo>
                    <a:lnTo>
                      <a:pt x="191" y="51"/>
                    </a:lnTo>
                    <a:lnTo>
                      <a:pt x="179" y="39"/>
                    </a:lnTo>
                    <a:lnTo>
                      <a:pt x="167" y="23"/>
                    </a:lnTo>
                    <a:lnTo>
                      <a:pt x="152" y="16"/>
                    </a:lnTo>
                    <a:lnTo>
                      <a:pt x="136" y="8"/>
                    </a:lnTo>
                    <a:lnTo>
                      <a:pt x="121" y="4"/>
                    </a:lnTo>
                    <a:lnTo>
                      <a:pt x="101" y="0"/>
                    </a:lnTo>
                    <a:lnTo>
                      <a:pt x="82" y="4"/>
                    </a:lnTo>
                    <a:lnTo>
                      <a:pt x="66" y="8"/>
                    </a:lnTo>
                    <a:lnTo>
                      <a:pt x="51" y="16"/>
                    </a:lnTo>
                    <a:lnTo>
                      <a:pt x="35" y="23"/>
                    </a:lnTo>
                    <a:lnTo>
                      <a:pt x="24" y="39"/>
                    </a:lnTo>
                    <a:lnTo>
                      <a:pt x="12" y="51"/>
                    </a:lnTo>
                    <a:lnTo>
                      <a:pt x="8" y="66"/>
                    </a:lnTo>
                    <a:lnTo>
                      <a:pt x="0" y="86"/>
                    </a:lnTo>
                    <a:lnTo>
                      <a:pt x="0" y="120"/>
                    </a:lnTo>
                    <a:lnTo>
                      <a:pt x="8" y="140"/>
                    </a:lnTo>
                    <a:lnTo>
                      <a:pt x="12" y="155"/>
                    </a:lnTo>
                    <a:lnTo>
                      <a:pt x="24" y="167"/>
                    </a:lnTo>
                    <a:lnTo>
                      <a:pt x="35" y="183"/>
                    </a:lnTo>
                    <a:lnTo>
                      <a:pt x="51" y="190"/>
                    </a:lnTo>
                    <a:lnTo>
                      <a:pt x="66" y="198"/>
                    </a:lnTo>
                    <a:lnTo>
                      <a:pt x="82" y="202"/>
                    </a:lnTo>
                    <a:lnTo>
                      <a:pt x="101" y="206"/>
                    </a:lnTo>
                    <a:lnTo>
                      <a:pt x="121" y="202"/>
                    </a:lnTo>
                    <a:lnTo>
                      <a:pt x="136" y="198"/>
                    </a:lnTo>
                    <a:lnTo>
                      <a:pt x="152" y="190"/>
                    </a:lnTo>
                    <a:lnTo>
                      <a:pt x="167" y="183"/>
                    </a:lnTo>
                    <a:lnTo>
                      <a:pt x="179" y="167"/>
                    </a:lnTo>
                    <a:lnTo>
                      <a:pt x="191" y="155"/>
                    </a:lnTo>
                    <a:lnTo>
                      <a:pt x="198" y="140"/>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7" name="Freeform 162"/>
              <p:cNvSpPr>
                <a:spLocks/>
              </p:cNvSpPr>
              <p:nvPr/>
            </p:nvSpPr>
            <p:spPr bwMode="auto">
              <a:xfrm>
                <a:off x="2160588" y="5294313"/>
                <a:ext cx="73025" cy="69850"/>
              </a:xfrm>
              <a:custGeom>
                <a:avLst/>
                <a:gdLst>
                  <a:gd name="T0" fmla="*/ 73025 w 202"/>
                  <a:gd name="T1" fmla="*/ 34751 h 201"/>
                  <a:gd name="T2" fmla="*/ 73025 w 202"/>
                  <a:gd name="T3" fmla="*/ 27801 h 201"/>
                  <a:gd name="T4" fmla="*/ 71579 w 202"/>
                  <a:gd name="T5" fmla="*/ 22936 h 201"/>
                  <a:gd name="T6" fmla="*/ 69048 w 202"/>
                  <a:gd name="T7" fmla="*/ 17376 h 201"/>
                  <a:gd name="T8" fmla="*/ 64710 w 202"/>
                  <a:gd name="T9" fmla="*/ 12163 h 201"/>
                  <a:gd name="T10" fmla="*/ 60372 w 202"/>
                  <a:gd name="T11" fmla="*/ 7645 h 201"/>
                  <a:gd name="T12" fmla="*/ 54950 w 202"/>
                  <a:gd name="T13" fmla="*/ 4170 h 201"/>
                  <a:gd name="T14" fmla="*/ 49165 w 202"/>
                  <a:gd name="T15" fmla="*/ 1043 h 201"/>
                  <a:gd name="T16" fmla="*/ 43743 w 202"/>
                  <a:gd name="T17" fmla="*/ 0 h 201"/>
                  <a:gd name="T18" fmla="*/ 29644 w 202"/>
                  <a:gd name="T19" fmla="*/ 0 h 201"/>
                  <a:gd name="T20" fmla="*/ 23860 w 202"/>
                  <a:gd name="T21" fmla="*/ 1043 h 201"/>
                  <a:gd name="T22" fmla="*/ 18437 w 202"/>
                  <a:gd name="T23" fmla="*/ 4170 h 201"/>
                  <a:gd name="T24" fmla="*/ 12653 w 202"/>
                  <a:gd name="T25" fmla="*/ 7645 h 201"/>
                  <a:gd name="T26" fmla="*/ 8676 w 202"/>
                  <a:gd name="T27" fmla="*/ 12163 h 201"/>
                  <a:gd name="T28" fmla="*/ 4338 w 202"/>
                  <a:gd name="T29" fmla="*/ 17376 h 201"/>
                  <a:gd name="T30" fmla="*/ 2892 w 202"/>
                  <a:gd name="T31" fmla="*/ 22936 h 201"/>
                  <a:gd name="T32" fmla="*/ 0 w 202"/>
                  <a:gd name="T33" fmla="*/ 27801 h 201"/>
                  <a:gd name="T34" fmla="*/ 0 w 202"/>
                  <a:gd name="T35" fmla="*/ 41354 h 201"/>
                  <a:gd name="T36" fmla="*/ 2892 w 202"/>
                  <a:gd name="T37" fmla="*/ 46914 h 201"/>
                  <a:gd name="T38" fmla="*/ 4338 w 202"/>
                  <a:gd name="T39" fmla="*/ 52127 h 201"/>
                  <a:gd name="T40" fmla="*/ 8676 w 202"/>
                  <a:gd name="T41" fmla="*/ 57687 h 201"/>
                  <a:gd name="T42" fmla="*/ 12653 w 202"/>
                  <a:gd name="T43" fmla="*/ 61857 h 201"/>
                  <a:gd name="T44" fmla="*/ 18437 w 202"/>
                  <a:gd name="T45" fmla="*/ 65680 h 201"/>
                  <a:gd name="T46" fmla="*/ 23860 w 202"/>
                  <a:gd name="T47" fmla="*/ 68460 h 201"/>
                  <a:gd name="T48" fmla="*/ 29644 w 202"/>
                  <a:gd name="T49" fmla="*/ 69850 h 201"/>
                  <a:gd name="T50" fmla="*/ 43743 w 202"/>
                  <a:gd name="T51" fmla="*/ 69850 h 201"/>
                  <a:gd name="T52" fmla="*/ 49165 w 202"/>
                  <a:gd name="T53" fmla="*/ 68460 h 201"/>
                  <a:gd name="T54" fmla="*/ 54950 w 202"/>
                  <a:gd name="T55" fmla="*/ 65680 h 201"/>
                  <a:gd name="T56" fmla="*/ 60372 w 202"/>
                  <a:gd name="T57" fmla="*/ 61857 h 201"/>
                  <a:gd name="T58" fmla="*/ 64710 w 202"/>
                  <a:gd name="T59" fmla="*/ 57687 h 201"/>
                  <a:gd name="T60" fmla="*/ 69048 w 202"/>
                  <a:gd name="T61" fmla="*/ 52127 h 201"/>
                  <a:gd name="T62" fmla="*/ 71579 w 202"/>
                  <a:gd name="T63" fmla="*/ 46914 h 201"/>
                  <a:gd name="T64" fmla="*/ 73025 w 202"/>
                  <a:gd name="T65" fmla="*/ 41354 h 201"/>
                  <a:gd name="T66" fmla="*/ 73025 w 202"/>
                  <a:gd name="T67" fmla="*/ 34751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0"/>
                    </a:lnTo>
                    <a:lnTo>
                      <a:pt x="198" y="66"/>
                    </a:lnTo>
                    <a:lnTo>
                      <a:pt x="191" y="50"/>
                    </a:lnTo>
                    <a:lnTo>
                      <a:pt x="179" y="35"/>
                    </a:lnTo>
                    <a:lnTo>
                      <a:pt x="167" y="22"/>
                    </a:lnTo>
                    <a:lnTo>
                      <a:pt x="152" y="12"/>
                    </a:lnTo>
                    <a:lnTo>
                      <a:pt x="136" y="3"/>
                    </a:lnTo>
                    <a:lnTo>
                      <a:pt x="121" y="0"/>
                    </a:lnTo>
                    <a:lnTo>
                      <a:pt x="82" y="0"/>
                    </a:lnTo>
                    <a:lnTo>
                      <a:pt x="66" y="3"/>
                    </a:lnTo>
                    <a:lnTo>
                      <a:pt x="51" y="12"/>
                    </a:lnTo>
                    <a:lnTo>
                      <a:pt x="35" y="22"/>
                    </a:lnTo>
                    <a:lnTo>
                      <a:pt x="24" y="35"/>
                    </a:lnTo>
                    <a:lnTo>
                      <a:pt x="12" y="50"/>
                    </a:lnTo>
                    <a:lnTo>
                      <a:pt x="8" y="66"/>
                    </a:lnTo>
                    <a:lnTo>
                      <a:pt x="0" y="80"/>
                    </a:lnTo>
                    <a:lnTo>
                      <a:pt x="0" y="119"/>
                    </a:lnTo>
                    <a:lnTo>
                      <a:pt x="8" y="135"/>
                    </a:lnTo>
                    <a:lnTo>
                      <a:pt x="12" y="150"/>
                    </a:lnTo>
                    <a:lnTo>
                      <a:pt x="24" y="166"/>
                    </a:lnTo>
                    <a:lnTo>
                      <a:pt x="35" y="178"/>
                    </a:lnTo>
                    <a:lnTo>
                      <a:pt x="51" y="189"/>
                    </a:lnTo>
                    <a:lnTo>
                      <a:pt x="66" y="197"/>
                    </a:lnTo>
                    <a:lnTo>
                      <a:pt x="82" y="201"/>
                    </a:lnTo>
                    <a:lnTo>
                      <a:pt x="121" y="201"/>
                    </a:lnTo>
                    <a:lnTo>
                      <a:pt x="136" y="197"/>
                    </a:lnTo>
                    <a:lnTo>
                      <a:pt x="152" y="189"/>
                    </a:lnTo>
                    <a:lnTo>
                      <a:pt x="167" y="178"/>
                    </a:lnTo>
                    <a:lnTo>
                      <a:pt x="179" y="166"/>
                    </a:lnTo>
                    <a:lnTo>
                      <a:pt x="191" y="150"/>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8" name="Freeform 163"/>
              <p:cNvSpPr>
                <a:spLocks/>
              </p:cNvSpPr>
              <p:nvPr/>
            </p:nvSpPr>
            <p:spPr bwMode="auto">
              <a:xfrm>
                <a:off x="2160588" y="3976688"/>
                <a:ext cx="73025" cy="69850"/>
              </a:xfrm>
              <a:custGeom>
                <a:avLst/>
                <a:gdLst>
                  <a:gd name="T0" fmla="*/ 73025 w 202"/>
                  <a:gd name="T1" fmla="*/ 34073 h 205"/>
                  <a:gd name="T2" fmla="*/ 73025 w 202"/>
                  <a:gd name="T3" fmla="*/ 28962 h 205"/>
                  <a:gd name="T4" fmla="*/ 71579 w 202"/>
                  <a:gd name="T5" fmla="*/ 22148 h 205"/>
                  <a:gd name="T6" fmla="*/ 69048 w 202"/>
                  <a:gd name="T7" fmla="*/ 17037 h 205"/>
                  <a:gd name="T8" fmla="*/ 64710 w 202"/>
                  <a:gd name="T9" fmla="*/ 13289 h 205"/>
                  <a:gd name="T10" fmla="*/ 60372 w 202"/>
                  <a:gd name="T11" fmla="*/ 7837 h 205"/>
                  <a:gd name="T12" fmla="*/ 54950 w 202"/>
                  <a:gd name="T13" fmla="*/ 5111 h 205"/>
                  <a:gd name="T14" fmla="*/ 49165 w 202"/>
                  <a:gd name="T15" fmla="*/ 2726 h 205"/>
                  <a:gd name="T16" fmla="*/ 43743 w 202"/>
                  <a:gd name="T17" fmla="*/ 1363 h 205"/>
                  <a:gd name="T18" fmla="*/ 36513 w 202"/>
                  <a:gd name="T19" fmla="*/ 0 h 205"/>
                  <a:gd name="T20" fmla="*/ 29644 w 202"/>
                  <a:gd name="T21" fmla="*/ 1363 h 205"/>
                  <a:gd name="T22" fmla="*/ 23860 w 202"/>
                  <a:gd name="T23" fmla="*/ 2726 h 205"/>
                  <a:gd name="T24" fmla="*/ 18437 w 202"/>
                  <a:gd name="T25" fmla="*/ 5111 h 205"/>
                  <a:gd name="T26" fmla="*/ 12653 w 202"/>
                  <a:gd name="T27" fmla="*/ 7837 h 205"/>
                  <a:gd name="T28" fmla="*/ 8676 w 202"/>
                  <a:gd name="T29" fmla="*/ 13289 h 205"/>
                  <a:gd name="T30" fmla="*/ 4338 w 202"/>
                  <a:gd name="T31" fmla="*/ 17037 h 205"/>
                  <a:gd name="T32" fmla="*/ 2892 w 202"/>
                  <a:gd name="T33" fmla="*/ 22148 h 205"/>
                  <a:gd name="T34" fmla="*/ 0 w 202"/>
                  <a:gd name="T35" fmla="*/ 28962 h 205"/>
                  <a:gd name="T36" fmla="*/ 0 w 202"/>
                  <a:gd name="T37" fmla="*/ 40888 h 205"/>
                  <a:gd name="T38" fmla="*/ 2892 w 202"/>
                  <a:gd name="T39" fmla="*/ 47362 h 205"/>
                  <a:gd name="T40" fmla="*/ 4338 w 202"/>
                  <a:gd name="T41" fmla="*/ 52813 h 205"/>
                  <a:gd name="T42" fmla="*/ 8676 w 202"/>
                  <a:gd name="T43" fmla="*/ 56902 h 205"/>
                  <a:gd name="T44" fmla="*/ 12653 w 202"/>
                  <a:gd name="T45" fmla="*/ 62354 h 205"/>
                  <a:gd name="T46" fmla="*/ 18437 w 202"/>
                  <a:gd name="T47" fmla="*/ 64739 h 205"/>
                  <a:gd name="T48" fmla="*/ 23860 w 202"/>
                  <a:gd name="T49" fmla="*/ 67124 h 205"/>
                  <a:gd name="T50" fmla="*/ 29644 w 202"/>
                  <a:gd name="T51" fmla="*/ 68828 h 205"/>
                  <a:gd name="T52" fmla="*/ 36513 w 202"/>
                  <a:gd name="T53" fmla="*/ 69850 h 205"/>
                  <a:gd name="T54" fmla="*/ 43743 w 202"/>
                  <a:gd name="T55" fmla="*/ 68828 h 205"/>
                  <a:gd name="T56" fmla="*/ 49165 w 202"/>
                  <a:gd name="T57" fmla="*/ 67124 h 205"/>
                  <a:gd name="T58" fmla="*/ 54950 w 202"/>
                  <a:gd name="T59" fmla="*/ 64739 h 205"/>
                  <a:gd name="T60" fmla="*/ 60372 w 202"/>
                  <a:gd name="T61" fmla="*/ 62354 h 205"/>
                  <a:gd name="T62" fmla="*/ 64710 w 202"/>
                  <a:gd name="T63" fmla="*/ 56902 h 205"/>
                  <a:gd name="T64" fmla="*/ 69048 w 202"/>
                  <a:gd name="T65" fmla="*/ 52813 h 205"/>
                  <a:gd name="T66" fmla="*/ 71579 w 202"/>
                  <a:gd name="T67" fmla="*/ 47362 h 205"/>
                  <a:gd name="T68" fmla="*/ 73025 w 202"/>
                  <a:gd name="T69" fmla="*/ 40888 h 205"/>
                  <a:gd name="T70" fmla="*/ 73025 w 202"/>
                  <a:gd name="T71" fmla="*/ 34073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5"/>
                    </a:lnTo>
                    <a:lnTo>
                      <a:pt x="191" y="50"/>
                    </a:lnTo>
                    <a:lnTo>
                      <a:pt x="179" y="39"/>
                    </a:lnTo>
                    <a:lnTo>
                      <a:pt x="167" y="23"/>
                    </a:lnTo>
                    <a:lnTo>
                      <a:pt x="152" y="15"/>
                    </a:lnTo>
                    <a:lnTo>
                      <a:pt x="136" y="8"/>
                    </a:lnTo>
                    <a:lnTo>
                      <a:pt x="121" y="4"/>
                    </a:lnTo>
                    <a:lnTo>
                      <a:pt x="101" y="0"/>
                    </a:lnTo>
                    <a:lnTo>
                      <a:pt x="82" y="4"/>
                    </a:lnTo>
                    <a:lnTo>
                      <a:pt x="66" y="8"/>
                    </a:lnTo>
                    <a:lnTo>
                      <a:pt x="51" y="15"/>
                    </a:lnTo>
                    <a:lnTo>
                      <a:pt x="35" y="23"/>
                    </a:lnTo>
                    <a:lnTo>
                      <a:pt x="24" y="39"/>
                    </a:lnTo>
                    <a:lnTo>
                      <a:pt x="12" y="50"/>
                    </a:lnTo>
                    <a:lnTo>
                      <a:pt x="8" y="65"/>
                    </a:lnTo>
                    <a:lnTo>
                      <a:pt x="0" y="85"/>
                    </a:lnTo>
                    <a:lnTo>
                      <a:pt x="0" y="120"/>
                    </a:lnTo>
                    <a:lnTo>
                      <a:pt x="8" y="139"/>
                    </a:lnTo>
                    <a:lnTo>
                      <a:pt x="12" y="155"/>
                    </a:lnTo>
                    <a:lnTo>
                      <a:pt x="24" y="167"/>
                    </a:lnTo>
                    <a:lnTo>
                      <a:pt x="35" y="183"/>
                    </a:lnTo>
                    <a:lnTo>
                      <a:pt x="51" y="190"/>
                    </a:lnTo>
                    <a:lnTo>
                      <a:pt x="66" y="197"/>
                    </a:lnTo>
                    <a:lnTo>
                      <a:pt x="82" y="202"/>
                    </a:lnTo>
                    <a:lnTo>
                      <a:pt x="101" y="205"/>
                    </a:lnTo>
                    <a:lnTo>
                      <a:pt x="121" y="202"/>
                    </a:lnTo>
                    <a:lnTo>
                      <a:pt x="136" y="197"/>
                    </a:lnTo>
                    <a:lnTo>
                      <a:pt x="152" y="190"/>
                    </a:lnTo>
                    <a:lnTo>
                      <a:pt x="167" y="183"/>
                    </a:lnTo>
                    <a:lnTo>
                      <a:pt x="179" y="167"/>
                    </a:lnTo>
                    <a:lnTo>
                      <a:pt x="191" y="155"/>
                    </a:lnTo>
                    <a:lnTo>
                      <a:pt x="198" y="139"/>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49" name="Freeform 164"/>
              <p:cNvSpPr>
                <a:spLocks/>
              </p:cNvSpPr>
              <p:nvPr/>
            </p:nvSpPr>
            <p:spPr bwMode="auto">
              <a:xfrm>
                <a:off x="2160588" y="4208463"/>
                <a:ext cx="73025" cy="69850"/>
              </a:xfrm>
              <a:custGeom>
                <a:avLst/>
                <a:gdLst>
                  <a:gd name="T0" fmla="*/ 73025 w 202"/>
                  <a:gd name="T1" fmla="*/ 34925 h 202"/>
                  <a:gd name="T2" fmla="*/ 73025 w 202"/>
                  <a:gd name="T3" fmla="*/ 29392 h 202"/>
                  <a:gd name="T4" fmla="*/ 71579 w 202"/>
                  <a:gd name="T5" fmla="*/ 22822 h 202"/>
                  <a:gd name="T6" fmla="*/ 69048 w 202"/>
                  <a:gd name="T7" fmla="*/ 17290 h 202"/>
                  <a:gd name="T8" fmla="*/ 64710 w 202"/>
                  <a:gd name="T9" fmla="*/ 12103 h 202"/>
                  <a:gd name="T10" fmla="*/ 60372 w 202"/>
                  <a:gd name="T11" fmla="*/ 8299 h 202"/>
                  <a:gd name="T12" fmla="*/ 54950 w 202"/>
                  <a:gd name="T13" fmla="*/ 5187 h 202"/>
                  <a:gd name="T14" fmla="*/ 49165 w 202"/>
                  <a:gd name="T15" fmla="*/ 2766 h 202"/>
                  <a:gd name="T16" fmla="*/ 43743 w 202"/>
                  <a:gd name="T17" fmla="*/ 1383 h 202"/>
                  <a:gd name="T18" fmla="*/ 36513 w 202"/>
                  <a:gd name="T19" fmla="*/ 0 h 202"/>
                  <a:gd name="T20" fmla="*/ 29644 w 202"/>
                  <a:gd name="T21" fmla="*/ 1383 h 202"/>
                  <a:gd name="T22" fmla="*/ 23860 w 202"/>
                  <a:gd name="T23" fmla="*/ 2766 h 202"/>
                  <a:gd name="T24" fmla="*/ 18437 w 202"/>
                  <a:gd name="T25" fmla="*/ 5187 h 202"/>
                  <a:gd name="T26" fmla="*/ 12653 w 202"/>
                  <a:gd name="T27" fmla="*/ 8299 h 202"/>
                  <a:gd name="T28" fmla="*/ 8676 w 202"/>
                  <a:gd name="T29" fmla="*/ 12103 h 202"/>
                  <a:gd name="T30" fmla="*/ 4338 w 202"/>
                  <a:gd name="T31" fmla="*/ 17290 h 202"/>
                  <a:gd name="T32" fmla="*/ 2892 w 202"/>
                  <a:gd name="T33" fmla="*/ 22822 h 202"/>
                  <a:gd name="T34" fmla="*/ 0 w 202"/>
                  <a:gd name="T35" fmla="*/ 29392 h 202"/>
                  <a:gd name="T36" fmla="*/ 0 w 202"/>
                  <a:gd name="T37" fmla="*/ 41495 h 202"/>
                  <a:gd name="T38" fmla="*/ 2892 w 202"/>
                  <a:gd name="T39" fmla="*/ 47028 h 202"/>
                  <a:gd name="T40" fmla="*/ 4338 w 202"/>
                  <a:gd name="T41" fmla="*/ 53598 h 202"/>
                  <a:gd name="T42" fmla="*/ 8676 w 202"/>
                  <a:gd name="T43" fmla="*/ 57747 h 202"/>
                  <a:gd name="T44" fmla="*/ 12653 w 202"/>
                  <a:gd name="T45" fmla="*/ 61551 h 202"/>
                  <a:gd name="T46" fmla="*/ 18437 w 202"/>
                  <a:gd name="T47" fmla="*/ 65700 h 202"/>
                  <a:gd name="T48" fmla="*/ 23860 w 202"/>
                  <a:gd name="T49" fmla="*/ 68121 h 202"/>
                  <a:gd name="T50" fmla="*/ 29644 w 202"/>
                  <a:gd name="T51" fmla="*/ 69850 h 202"/>
                  <a:gd name="T52" fmla="*/ 43743 w 202"/>
                  <a:gd name="T53" fmla="*/ 69850 h 202"/>
                  <a:gd name="T54" fmla="*/ 49165 w 202"/>
                  <a:gd name="T55" fmla="*/ 68121 h 202"/>
                  <a:gd name="T56" fmla="*/ 54950 w 202"/>
                  <a:gd name="T57" fmla="*/ 65700 h 202"/>
                  <a:gd name="T58" fmla="*/ 60372 w 202"/>
                  <a:gd name="T59" fmla="*/ 61551 h 202"/>
                  <a:gd name="T60" fmla="*/ 64710 w 202"/>
                  <a:gd name="T61" fmla="*/ 57747 h 202"/>
                  <a:gd name="T62" fmla="*/ 69048 w 202"/>
                  <a:gd name="T63" fmla="*/ 53598 h 202"/>
                  <a:gd name="T64" fmla="*/ 71579 w 202"/>
                  <a:gd name="T65" fmla="*/ 47028 h 202"/>
                  <a:gd name="T66" fmla="*/ 73025 w 202"/>
                  <a:gd name="T67" fmla="*/ 41495 h 202"/>
                  <a:gd name="T68" fmla="*/ 73025 w 202"/>
                  <a:gd name="T69" fmla="*/ 349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2">
                    <a:moveTo>
                      <a:pt x="202" y="101"/>
                    </a:moveTo>
                    <a:lnTo>
                      <a:pt x="202" y="85"/>
                    </a:lnTo>
                    <a:lnTo>
                      <a:pt x="198" y="66"/>
                    </a:lnTo>
                    <a:lnTo>
                      <a:pt x="191" y="50"/>
                    </a:lnTo>
                    <a:lnTo>
                      <a:pt x="179" y="35"/>
                    </a:lnTo>
                    <a:lnTo>
                      <a:pt x="167" y="24"/>
                    </a:lnTo>
                    <a:lnTo>
                      <a:pt x="152" y="15"/>
                    </a:lnTo>
                    <a:lnTo>
                      <a:pt x="136" y="8"/>
                    </a:lnTo>
                    <a:lnTo>
                      <a:pt x="121" y="4"/>
                    </a:lnTo>
                    <a:lnTo>
                      <a:pt x="101" y="0"/>
                    </a:lnTo>
                    <a:lnTo>
                      <a:pt x="82" y="4"/>
                    </a:lnTo>
                    <a:lnTo>
                      <a:pt x="66" y="8"/>
                    </a:lnTo>
                    <a:lnTo>
                      <a:pt x="51" y="15"/>
                    </a:lnTo>
                    <a:lnTo>
                      <a:pt x="35" y="24"/>
                    </a:lnTo>
                    <a:lnTo>
                      <a:pt x="24" y="35"/>
                    </a:lnTo>
                    <a:lnTo>
                      <a:pt x="12" y="50"/>
                    </a:lnTo>
                    <a:lnTo>
                      <a:pt x="8" y="66"/>
                    </a:lnTo>
                    <a:lnTo>
                      <a:pt x="0" y="85"/>
                    </a:lnTo>
                    <a:lnTo>
                      <a:pt x="0" y="120"/>
                    </a:lnTo>
                    <a:lnTo>
                      <a:pt x="8" y="136"/>
                    </a:lnTo>
                    <a:lnTo>
                      <a:pt x="12" y="155"/>
                    </a:lnTo>
                    <a:lnTo>
                      <a:pt x="24" y="167"/>
                    </a:lnTo>
                    <a:lnTo>
                      <a:pt x="35" y="178"/>
                    </a:lnTo>
                    <a:lnTo>
                      <a:pt x="51" y="190"/>
                    </a:lnTo>
                    <a:lnTo>
                      <a:pt x="66" y="197"/>
                    </a:lnTo>
                    <a:lnTo>
                      <a:pt x="82" y="202"/>
                    </a:lnTo>
                    <a:lnTo>
                      <a:pt x="121" y="202"/>
                    </a:lnTo>
                    <a:lnTo>
                      <a:pt x="136" y="197"/>
                    </a:lnTo>
                    <a:lnTo>
                      <a:pt x="152" y="190"/>
                    </a:lnTo>
                    <a:lnTo>
                      <a:pt x="167" y="178"/>
                    </a:lnTo>
                    <a:lnTo>
                      <a:pt x="179" y="167"/>
                    </a:lnTo>
                    <a:lnTo>
                      <a:pt x="191" y="155"/>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0" name="Freeform 165"/>
              <p:cNvSpPr>
                <a:spLocks/>
              </p:cNvSpPr>
              <p:nvPr/>
            </p:nvSpPr>
            <p:spPr bwMode="auto">
              <a:xfrm>
                <a:off x="2160588" y="3719513"/>
                <a:ext cx="73025" cy="71437"/>
              </a:xfrm>
              <a:custGeom>
                <a:avLst/>
                <a:gdLst>
                  <a:gd name="T0" fmla="*/ 73025 w 202"/>
                  <a:gd name="T1" fmla="*/ 35719 h 202"/>
                  <a:gd name="T2" fmla="*/ 73025 w 202"/>
                  <a:gd name="T3" fmla="*/ 28646 h 202"/>
                  <a:gd name="T4" fmla="*/ 71579 w 202"/>
                  <a:gd name="T5" fmla="*/ 23694 h 202"/>
                  <a:gd name="T6" fmla="*/ 69048 w 202"/>
                  <a:gd name="T7" fmla="*/ 18036 h 202"/>
                  <a:gd name="T8" fmla="*/ 64710 w 202"/>
                  <a:gd name="T9" fmla="*/ 12378 h 202"/>
                  <a:gd name="T10" fmla="*/ 60372 w 202"/>
                  <a:gd name="T11" fmla="*/ 8134 h 202"/>
                  <a:gd name="T12" fmla="*/ 54950 w 202"/>
                  <a:gd name="T13" fmla="*/ 4597 h 202"/>
                  <a:gd name="T14" fmla="*/ 49165 w 202"/>
                  <a:gd name="T15" fmla="*/ 1415 h 202"/>
                  <a:gd name="T16" fmla="*/ 43743 w 202"/>
                  <a:gd name="T17" fmla="*/ 0 h 202"/>
                  <a:gd name="T18" fmla="*/ 29644 w 202"/>
                  <a:gd name="T19" fmla="*/ 0 h 202"/>
                  <a:gd name="T20" fmla="*/ 23860 w 202"/>
                  <a:gd name="T21" fmla="*/ 1415 h 202"/>
                  <a:gd name="T22" fmla="*/ 18437 w 202"/>
                  <a:gd name="T23" fmla="*/ 4597 h 202"/>
                  <a:gd name="T24" fmla="*/ 12653 w 202"/>
                  <a:gd name="T25" fmla="*/ 8134 h 202"/>
                  <a:gd name="T26" fmla="*/ 8676 w 202"/>
                  <a:gd name="T27" fmla="*/ 12378 h 202"/>
                  <a:gd name="T28" fmla="*/ 4338 w 202"/>
                  <a:gd name="T29" fmla="*/ 18036 h 202"/>
                  <a:gd name="T30" fmla="*/ 2892 w 202"/>
                  <a:gd name="T31" fmla="*/ 23694 h 202"/>
                  <a:gd name="T32" fmla="*/ 0 w 202"/>
                  <a:gd name="T33" fmla="*/ 28646 h 202"/>
                  <a:gd name="T34" fmla="*/ 0 w 202"/>
                  <a:gd name="T35" fmla="*/ 42791 h 202"/>
                  <a:gd name="T36" fmla="*/ 2892 w 202"/>
                  <a:gd name="T37" fmla="*/ 48096 h 202"/>
                  <a:gd name="T38" fmla="*/ 4338 w 202"/>
                  <a:gd name="T39" fmla="*/ 53401 h 202"/>
                  <a:gd name="T40" fmla="*/ 8676 w 202"/>
                  <a:gd name="T41" fmla="*/ 59059 h 202"/>
                  <a:gd name="T42" fmla="*/ 12653 w 202"/>
                  <a:gd name="T43" fmla="*/ 63303 h 202"/>
                  <a:gd name="T44" fmla="*/ 18437 w 202"/>
                  <a:gd name="T45" fmla="*/ 67193 h 202"/>
                  <a:gd name="T46" fmla="*/ 23860 w 202"/>
                  <a:gd name="T47" fmla="*/ 68961 h 202"/>
                  <a:gd name="T48" fmla="*/ 29644 w 202"/>
                  <a:gd name="T49" fmla="*/ 71437 h 202"/>
                  <a:gd name="T50" fmla="*/ 43743 w 202"/>
                  <a:gd name="T51" fmla="*/ 71437 h 202"/>
                  <a:gd name="T52" fmla="*/ 49165 w 202"/>
                  <a:gd name="T53" fmla="*/ 68961 h 202"/>
                  <a:gd name="T54" fmla="*/ 54950 w 202"/>
                  <a:gd name="T55" fmla="*/ 67193 h 202"/>
                  <a:gd name="T56" fmla="*/ 60372 w 202"/>
                  <a:gd name="T57" fmla="*/ 63303 h 202"/>
                  <a:gd name="T58" fmla="*/ 64710 w 202"/>
                  <a:gd name="T59" fmla="*/ 59059 h 202"/>
                  <a:gd name="T60" fmla="*/ 69048 w 202"/>
                  <a:gd name="T61" fmla="*/ 53401 h 202"/>
                  <a:gd name="T62" fmla="*/ 71579 w 202"/>
                  <a:gd name="T63" fmla="*/ 48096 h 202"/>
                  <a:gd name="T64" fmla="*/ 73025 w 202"/>
                  <a:gd name="T65" fmla="*/ 42791 h 202"/>
                  <a:gd name="T66" fmla="*/ 73025 w 202"/>
                  <a:gd name="T67" fmla="*/ 35719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1"/>
                    </a:lnTo>
                    <a:lnTo>
                      <a:pt x="198" y="67"/>
                    </a:lnTo>
                    <a:lnTo>
                      <a:pt x="191" y="51"/>
                    </a:lnTo>
                    <a:lnTo>
                      <a:pt x="179" y="35"/>
                    </a:lnTo>
                    <a:lnTo>
                      <a:pt x="167" y="23"/>
                    </a:lnTo>
                    <a:lnTo>
                      <a:pt x="152" y="13"/>
                    </a:lnTo>
                    <a:lnTo>
                      <a:pt x="136" y="4"/>
                    </a:lnTo>
                    <a:lnTo>
                      <a:pt x="121" y="0"/>
                    </a:lnTo>
                    <a:lnTo>
                      <a:pt x="82" y="0"/>
                    </a:lnTo>
                    <a:lnTo>
                      <a:pt x="66" y="4"/>
                    </a:lnTo>
                    <a:lnTo>
                      <a:pt x="51" y="13"/>
                    </a:lnTo>
                    <a:lnTo>
                      <a:pt x="35" y="23"/>
                    </a:lnTo>
                    <a:lnTo>
                      <a:pt x="24" y="35"/>
                    </a:lnTo>
                    <a:lnTo>
                      <a:pt x="12" y="51"/>
                    </a:lnTo>
                    <a:lnTo>
                      <a:pt x="8" y="67"/>
                    </a:lnTo>
                    <a:lnTo>
                      <a:pt x="0" y="81"/>
                    </a:lnTo>
                    <a:lnTo>
                      <a:pt x="0" y="121"/>
                    </a:lnTo>
                    <a:lnTo>
                      <a:pt x="8" y="136"/>
                    </a:lnTo>
                    <a:lnTo>
                      <a:pt x="12" y="151"/>
                    </a:lnTo>
                    <a:lnTo>
                      <a:pt x="24" y="167"/>
                    </a:lnTo>
                    <a:lnTo>
                      <a:pt x="35" y="179"/>
                    </a:lnTo>
                    <a:lnTo>
                      <a:pt x="51" y="190"/>
                    </a:lnTo>
                    <a:lnTo>
                      <a:pt x="66" y="195"/>
                    </a:lnTo>
                    <a:lnTo>
                      <a:pt x="82" y="202"/>
                    </a:lnTo>
                    <a:lnTo>
                      <a:pt x="121" y="202"/>
                    </a:lnTo>
                    <a:lnTo>
                      <a:pt x="136" y="195"/>
                    </a:lnTo>
                    <a:lnTo>
                      <a:pt x="152" y="190"/>
                    </a:lnTo>
                    <a:lnTo>
                      <a:pt x="167" y="179"/>
                    </a:lnTo>
                    <a:lnTo>
                      <a:pt x="179" y="167"/>
                    </a:lnTo>
                    <a:lnTo>
                      <a:pt x="191" y="151"/>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1" name="Freeform 166"/>
              <p:cNvSpPr>
                <a:spLocks/>
              </p:cNvSpPr>
              <p:nvPr/>
            </p:nvSpPr>
            <p:spPr bwMode="auto">
              <a:xfrm>
                <a:off x="2160588" y="3806825"/>
                <a:ext cx="73025" cy="69850"/>
              </a:xfrm>
              <a:custGeom>
                <a:avLst/>
                <a:gdLst>
                  <a:gd name="T0" fmla="*/ 73025 w 202"/>
                  <a:gd name="T1" fmla="*/ 34751 h 201"/>
                  <a:gd name="T2" fmla="*/ 73025 w 202"/>
                  <a:gd name="T3" fmla="*/ 29191 h 201"/>
                  <a:gd name="T4" fmla="*/ 71579 w 202"/>
                  <a:gd name="T5" fmla="*/ 22588 h 201"/>
                  <a:gd name="T6" fmla="*/ 69048 w 202"/>
                  <a:gd name="T7" fmla="*/ 17376 h 201"/>
                  <a:gd name="T8" fmla="*/ 64710 w 202"/>
                  <a:gd name="T9" fmla="*/ 12163 h 201"/>
                  <a:gd name="T10" fmla="*/ 60372 w 202"/>
                  <a:gd name="T11" fmla="*/ 7993 h 201"/>
                  <a:gd name="T12" fmla="*/ 54950 w 202"/>
                  <a:gd name="T13" fmla="*/ 5213 h 201"/>
                  <a:gd name="T14" fmla="*/ 49165 w 202"/>
                  <a:gd name="T15" fmla="*/ 2433 h 201"/>
                  <a:gd name="T16" fmla="*/ 43743 w 202"/>
                  <a:gd name="T17" fmla="*/ 1043 h 201"/>
                  <a:gd name="T18" fmla="*/ 36513 w 202"/>
                  <a:gd name="T19" fmla="*/ 0 h 201"/>
                  <a:gd name="T20" fmla="*/ 29644 w 202"/>
                  <a:gd name="T21" fmla="*/ 1043 h 201"/>
                  <a:gd name="T22" fmla="*/ 23860 w 202"/>
                  <a:gd name="T23" fmla="*/ 2433 h 201"/>
                  <a:gd name="T24" fmla="*/ 18437 w 202"/>
                  <a:gd name="T25" fmla="*/ 5213 h 201"/>
                  <a:gd name="T26" fmla="*/ 12653 w 202"/>
                  <a:gd name="T27" fmla="*/ 7993 h 201"/>
                  <a:gd name="T28" fmla="*/ 8676 w 202"/>
                  <a:gd name="T29" fmla="*/ 12163 h 201"/>
                  <a:gd name="T30" fmla="*/ 4338 w 202"/>
                  <a:gd name="T31" fmla="*/ 17376 h 201"/>
                  <a:gd name="T32" fmla="*/ 2892 w 202"/>
                  <a:gd name="T33" fmla="*/ 22588 h 201"/>
                  <a:gd name="T34" fmla="*/ 0 w 202"/>
                  <a:gd name="T35" fmla="*/ 29191 h 201"/>
                  <a:gd name="T36" fmla="*/ 0 w 202"/>
                  <a:gd name="T37" fmla="*/ 41354 h 201"/>
                  <a:gd name="T38" fmla="*/ 2892 w 202"/>
                  <a:gd name="T39" fmla="*/ 46914 h 201"/>
                  <a:gd name="T40" fmla="*/ 4338 w 202"/>
                  <a:gd name="T41" fmla="*/ 53517 h 201"/>
                  <a:gd name="T42" fmla="*/ 8676 w 202"/>
                  <a:gd name="T43" fmla="*/ 57687 h 201"/>
                  <a:gd name="T44" fmla="*/ 12653 w 202"/>
                  <a:gd name="T45" fmla="*/ 61857 h 201"/>
                  <a:gd name="T46" fmla="*/ 18437 w 202"/>
                  <a:gd name="T47" fmla="*/ 65680 h 201"/>
                  <a:gd name="T48" fmla="*/ 23860 w 202"/>
                  <a:gd name="T49" fmla="*/ 68807 h 201"/>
                  <a:gd name="T50" fmla="*/ 29644 w 202"/>
                  <a:gd name="T51" fmla="*/ 69850 h 201"/>
                  <a:gd name="T52" fmla="*/ 43743 w 202"/>
                  <a:gd name="T53" fmla="*/ 69850 h 201"/>
                  <a:gd name="T54" fmla="*/ 49165 w 202"/>
                  <a:gd name="T55" fmla="*/ 68807 h 201"/>
                  <a:gd name="T56" fmla="*/ 54950 w 202"/>
                  <a:gd name="T57" fmla="*/ 65680 h 201"/>
                  <a:gd name="T58" fmla="*/ 60372 w 202"/>
                  <a:gd name="T59" fmla="*/ 61857 h 201"/>
                  <a:gd name="T60" fmla="*/ 64710 w 202"/>
                  <a:gd name="T61" fmla="*/ 57687 h 201"/>
                  <a:gd name="T62" fmla="*/ 69048 w 202"/>
                  <a:gd name="T63" fmla="*/ 53517 h 201"/>
                  <a:gd name="T64" fmla="*/ 71579 w 202"/>
                  <a:gd name="T65" fmla="*/ 46914 h 201"/>
                  <a:gd name="T66" fmla="*/ 73025 w 202"/>
                  <a:gd name="T67" fmla="*/ 41354 h 201"/>
                  <a:gd name="T68" fmla="*/ 73025 w 202"/>
                  <a:gd name="T69" fmla="*/ 34751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100"/>
                    </a:moveTo>
                    <a:lnTo>
                      <a:pt x="202" y="84"/>
                    </a:lnTo>
                    <a:lnTo>
                      <a:pt x="198" y="65"/>
                    </a:lnTo>
                    <a:lnTo>
                      <a:pt x="191" y="50"/>
                    </a:lnTo>
                    <a:lnTo>
                      <a:pt x="179" y="35"/>
                    </a:lnTo>
                    <a:lnTo>
                      <a:pt x="167" y="23"/>
                    </a:lnTo>
                    <a:lnTo>
                      <a:pt x="152" y="15"/>
                    </a:lnTo>
                    <a:lnTo>
                      <a:pt x="136" y="7"/>
                    </a:lnTo>
                    <a:lnTo>
                      <a:pt x="121" y="3"/>
                    </a:lnTo>
                    <a:lnTo>
                      <a:pt x="101" y="0"/>
                    </a:lnTo>
                    <a:lnTo>
                      <a:pt x="82" y="3"/>
                    </a:lnTo>
                    <a:lnTo>
                      <a:pt x="66" y="7"/>
                    </a:lnTo>
                    <a:lnTo>
                      <a:pt x="51" y="15"/>
                    </a:lnTo>
                    <a:lnTo>
                      <a:pt x="35" y="23"/>
                    </a:lnTo>
                    <a:lnTo>
                      <a:pt x="24" y="35"/>
                    </a:lnTo>
                    <a:lnTo>
                      <a:pt x="12" y="50"/>
                    </a:lnTo>
                    <a:lnTo>
                      <a:pt x="8" y="65"/>
                    </a:lnTo>
                    <a:lnTo>
                      <a:pt x="0" y="84"/>
                    </a:lnTo>
                    <a:lnTo>
                      <a:pt x="0" y="119"/>
                    </a:lnTo>
                    <a:lnTo>
                      <a:pt x="8" y="135"/>
                    </a:lnTo>
                    <a:lnTo>
                      <a:pt x="12" y="154"/>
                    </a:lnTo>
                    <a:lnTo>
                      <a:pt x="24" y="166"/>
                    </a:lnTo>
                    <a:lnTo>
                      <a:pt x="35" y="178"/>
                    </a:lnTo>
                    <a:lnTo>
                      <a:pt x="51" y="189"/>
                    </a:lnTo>
                    <a:lnTo>
                      <a:pt x="66" y="198"/>
                    </a:lnTo>
                    <a:lnTo>
                      <a:pt x="82" y="201"/>
                    </a:lnTo>
                    <a:lnTo>
                      <a:pt x="121" y="201"/>
                    </a:lnTo>
                    <a:lnTo>
                      <a:pt x="136" y="198"/>
                    </a:lnTo>
                    <a:lnTo>
                      <a:pt x="152" y="189"/>
                    </a:lnTo>
                    <a:lnTo>
                      <a:pt x="167" y="178"/>
                    </a:lnTo>
                    <a:lnTo>
                      <a:pt x="179" y="166"/>
                    </a:lnTo>
                    <a:lnTo>
                      <a:pt x="191" y="154"/>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2" name="Freeform 167"/>
              <p:cNvSpPr>
                <a:spLocks/>
              </p:cNvSpPr>
              <p:nvPr/>
            </p:nvSpPr>
            <p:spPr bwMode="auto">
              <a:xfrm>
                <a:off x="2160588" y="3038475"/>
                <a:ext cx="73025" cy="71438"/>
              </a:xfrm>
              <a:custGeom>
                <a:avLst/>
                <a:gdLst>
                  <a:gd name="T0" fmla="*/ 73025 w 202"/>
                  <a:gd name="T1" fmla="*/ 34848 h 205"/>
                  <a:gd name="T2" fmla="*/ 73025 w 202"/>
                  <a:gd name="T3" fmla="*/ 29621 h 205"/>
                  <a:gd name="T4" fmla="*/ 71579 w 202"/>
                  <a:gd name="T5" fmla="*/ 24045 h 205"/>
                  <a:gd name="T6" fmla="*/ 69048 w 202"/>
                  <a:gd name="T7" fmla="*/ 17424 h 205"/>
                  <a:gd name="T8" fmla="*/ 64710 w 202"/>
                  <a:gd name="T9" fmla="*/ 13591 h 205"/>
                  <a:gd name="T10" fmla="*/ 60372 w 202"/>
                  <a:gd name="T11" fmla="*/ 9409 h 205"/>
                  <a:gd name="T12" fmla="*/ 54950 w 202"/>
                  <a:gd name="T13" fmla="*/ 5576 h 205"/>
                  <a:gd name="T14" fmla="*/ 49165 w 202"/>
                  <a:gd name="T15" fmla="*/ 2439 h 205"/>
                  <a:gd name="T16" fmla="*/ 43743 w 202"/>
                  <a:gd name="T17" fmla="*/ 1394 h 205"/>
                  <a:gd name="T18" fmla="*/ 36513 w 202"/>
                  <a:gd name="T19" fmla="*/ 0 h 205"/>
                  <a:gd name="T20" fmla="*/ 29644 w 202"/>
                  <a:gd name="T21" fmla="*/ 1394 h 205"/>
                  <a:gd name="T22" fmla="*/ 23860 w 202"/>
                  <a:gd name="T23" fmla="*/ 2439 h 205"/>
                  <a:gd name="T24" fmla="*/ 18437 w 202"/>
                  <a:gd name="T25" fmla="*/ 5576 h 205"/>
                  <a:gd name="T26" fmla="*/ 12653 w 202"/>
                  <a:gd name="T27" fmla="*/ 9409 h 205"/>
                  <a:gd name="T28" fmla="*/ 8676 w 202"/>
                  <a:gd name="T29" fmla="*/ 13591 h 205"/>
                  <a:gd name="T30" fmla="*/ 4338 w 202"/>
                  <a:gd name="T31" fmla="*/ 17424 h 205"/>
                  <a:gd name="T32" fmla="*/ 2892 w 202"/>
                  <a:gd name="T33" fmla="*/ 24045 h 205"/>
                  <a:gd name="T34" fmla="*/ 0 w 202"/>
                  <a:gd name="T35" fmla="*/ 29621 h 205"/>
                  <a:gd name="T36" fmla="*/ 0 w 202"/>
                  <a:gd name="T37" fmla="*/ 41817 h 205"/>
                  <a:gd name="T38" fmla="*/ 2892 w 202"/>
                  <a:gd name="T39" fmla="*/ 48438 h 205"/>
                  <a:gd name="T40" fmla="*/ 4338 w 202"/>
                  <a:gd name="T41" fmla="*/ 54014 h 205"/>
                  <a:gd name="T42" fmla="*/ 8676 w 202"/>
                  <a:gd name="T43" fmla="*/ 59241 h 205"/>
                  <a:gd name="T44" fmla="*/ 12653 w 202"/>
                  <a:gd name="T45" fmla="*/ 63423 h 205"/>
                  <a:gd name="T46" fmla="*/ 18437 w 202"/>
                  <a:gd name="T47" fmla="*/ 66211 h 205"/>
                  <a:gd name="T48" fmla="*/ 23860 w 202"/>
                  <a:gd name="T49" fmla="*/ 68999 h 205"/>
                  <a:gd name="T50" fmla="*/ 29644 w 202"/>
                  <a:gd name="T51" fmla="*/ 70393 h 205"/>
                  <a:gd name="T52" fmla="*/ 36513 w 202"/>
                  <a:gd name="T53" fmla="*/ 71438 h 205"/>
                  <a:gd name="T54" fmla="*/ 43743 w 202"/>
                  <a:gd name="T55" fmla="*/ 70393 h 205"/>
                  <a:gd name="T56" fmla="*/ 49165 w 202"/>
                  <a:gd name="T57" fmla="*/ 68999 h 205"/>
                  <a:gd name="T58" fmla="*/ 54950 w 202"/>
                  <a:gd name="T59" fmla="*/ 66211 h 205"/>
                  <a:gd name="T60" fmla="*/ 60372 w 202"/>
                  <a:gd name="T61" fmla="*/ 63423 h 205"/>
                  <a:gd name="T62" fmla="*/ 64710 w 202"/>
                  <a:gd name="T63" fmla="*/ 59241 h 205"/>
                  <a:gd name="T64" fmla="*/ 69048 w 202"/>
                  <a:gd name="T65" fmla="*/ 54014 h 205"/>
                  <a:gd name="T66" fmla="*/ 71579 w 202"/>
                  <a:gd name="T67" fmla="*/ 48438 h 205"/>
                  <a:gd name="T68" fmla="*/ 73025 w 202"/>
                  <a:gd name="T69" fmla="*/ 41817 h 205"/>
                  <a:gd name="T70" fmla="*/ 73025 w 202"/>
                  <a:gd name="T71" fmla="*/ 34848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9"/>
                    </a:lnTo>
                    <a:lnTo>
                      <a:pt x="191" y="50"/>
                    </a:lnTo>
                    <a:lnTo>
                      <a:pt x="179" y="39"/>
                    </a:lnTo>
                    <a:lnTo>
                      <a:pt x="167" y="27"/>
                    </a:lnTo>
                    <a:lnTo>
                      <a:pt x="152" y="16"/>
                    </a:lnTo>
                    <a:lnTo>
                      <a:pt x="136" y="7"/>
                    </a:lnTo>
                    <a:lnTo>
                      <a:pt x="121" y="4"/>
                    </a:lnTo>
                    <a:lnTo>
                      <a:pt x="101" y="0"/>
                    </a:lnTo>
                    <a:lnTo>
                      <a:pt x="82" y="4"/>
                    </a:lnTo>
                    <a:lnTo>
                      <a:pt x="66" y="7"/>
                    </a:lnTo>
                    <a:lnTo>
                      <a:pt x="51" y="16"/>
                    </a:lnTo>
                    <a:lnTo>
                      <a:pt x="35" y="27"/>
                    </a:lnTo>
                    <a:lnTo>
                      <a:pt x="24" y="39"/>
                    </a:lnTo>
                    <a:lnTo>
                      <a:pt x="12" y="50"/>
                    </a:lnTo>
                    <a:lnTo>
                      <a:pt x="8" y="69"/>
                    </a:lnTo>
                    <a:lnTo>
                      <a:pt x="0" y="85"/>
                    </a:lnTo>
                    <a:lnTo>
                      <a:pt x="0" y="120"/>
                    </a:lnTo>
                    <a:lnTo>
                      <a:pt x="8" y="139"/>
                    </a:lnTo>
                    <a:lnTo>
                      <a:pt x="12" y="155"/>
                    </a:lnTo>
                    <a:lnTo>
                      <a:pt x="24" y="170"/>
                    </a:lnTo>
                    <a:lnTo>
                      <a:pt x="35" y="182"/>
                    </a:lnTo>
                    <a:lnTo>
                      <a:pt x="51" y="190"/>
                    </a:lnTo>
                    <a:lnTo>
                      <a:pt x="66" y="198"/>
                    </a:lnTo>
                    <a:lnTo>
                      <a:pt x="82" y="202"/>
                    </a:lnTo>
                    <a:lnTo>
                      <a:pt x="101" y="205"/>
                    </a:lnTo>
                    <a:lnTo>
                      <a:pt x="121" y="202"/>
                    </a:lnTo>
                    <a:lnTo>
                      <a:pt x="136" y="198"/>
                    </a:lnTo>
                    <a:lnTo>
                      <a:pt x="152" y="190"/>
                    </a:lnTo>
                    <a:lnTo>
                      <a:pt x="167" y="182"/>
                    </a:lnTo>
                    <a:lnTo>
                      <a:pt x="179" y="170"/>
                    </a:lnTo>
                    <a:lnTo>
                      <a:pt x="191" y="155"/>
                    </a:lnTo>
                    <a:lnTo>
                      <a:pt x="198" y="139"/>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3" name="Freeform 168"/>
              <p:cNvSpPr>
                <a:spLocks/>
              </p:cNvSpPr>
              <p:nvPr/>
            </p:nvSpPr>
            <p:spPr bwMode="auto">
              <a:xfrm>
                <a:off x="2160588" y="4214813"/>
                <a:ext cx="73025" cy="68262"/>
              </a:xfrm>
              <a:custGeom>
                <a:avLst/>
                <a:gdLst>
                  <a:gd name="T0" fmla="*/ 73025 w 202"/>
                  <a:gd name="T1" fmla="*/ 34469 h 202"/>
                  <a:gd name="T2" fmla="*/ 73025 w 202"/>
                  <a:gd name="T3" fmla="*/ 27710 h 202"/>
                  <a:gd name="T4" fmla="*/ 71579 w 202"/>
                  <a:gd name="T5" fmla="*/ 22641 h 202"/>
                  <a:gd name="T6" fmla="*/ 69048 w 202"/>
                  <a:gd name="T7" fmla="*/ 17234 h 202"/>
                  <a:gd name="T8" fmla="*/ 64710 w 202"/>
                  <a:gd name="T9" fmla="*/ 11828 h 202"/>
                  <a:gd name="T10" fmla="*/ 60372 w 202"/>
                  <a:gd name="T11" fmla="*/ 8110 h 202"/>
                  <a:gd name="T12" fmla="*/ 54950 w 202"/>
                  <a:gd name="T13" fmla="*/ 4055 h 202"/>
                  <a:gd name="T14" fmla="*/ 49165 w 202"/>
                  <a:gd name="T15" fmla="*/ 1690 h 202"/>
                  <a:gd name="T16" fmla="*/ 43743 w 202"/>
                  <a:gd name="T17" fmla="*/ 0 h 202"/>
                  <a:gd name="T18" fmla="*/ 29644 w 202"/>
                  <a:gd name="T19" fmla="*/ 0 h 202"/>
                  <a:gd name="T20" fmla="*/ 23860 w 202"/>
                  <a:gd name="T21" fmla="*/ 1690 h 202"/>
                  <a:gd name="T22" fmla="*/ 18437 w 202"/>
                  <a:gd name="T23" fmla="*/ 4055 h 202"/>
                  <a:gd name="T24" fmla="*/ 12653 w 202"/>
                  <a:gd name="T25" fmla="*/ 8110 h 202"/>
                  <a:gd name="T26" fmla="*/ 8676 w 202"/>
                  <a:gd name="T27" fmla="*/ 11828 h 202"/>
                  <a:gd name="T28" fmla="*/ 4338 w 202"/>
                  <a:gd name="T29" fmla="*/ 17234 h 202"/>
                  <a:gd name="T30" fmla="*/ 2892 w 202"/>
                  <a:gd name="T31" fmla="*/ 22641 h 202"/>
                  <a:gd name="T32" fmla="*/ 0 w 202"/>
                  <a:gd name="T33" fmla="*/ 27710 h 202"/>
                  <a:gd name="T34" fmla="*/ 0 w 202"/>
                  <a:gd name="T35" fmla="*/ 40890 h 202"/>
                  <a:gd name="T36" fmla="*/ 2892 w 202"/>
                  <a:gd name="T37" fmla="*/ 46297 h 202"/>
                  <a:gd name="T38" fmla="*/ 4338 w 202"/>
                  <a:gd name="T39" fmla="*/ 51365 h 202"/>
                  <a:gd name="T40" fmla="*/ 8676 w 202"/>
                  <a:gd name="T41" fmla="*/ 56434 h 202"/>
                  <a:gd name="T42" fmla="*/ 12653 w 202"/>
                  <a:gd name="T43" fmla="*/ 60490 h 202"/>
                  <a:gd name="T44" fmla="*/ 18437 w 202"/>
                  <a:gd name="T45" fmla="*/ 64545 h 202"/>
                  <a:gd name="T46" fmla="*/ 23860 w 202"/>
                  <a:gd name="T47" fmla="*/ 66910 h 202"/>
                  <a:gd name="T48" fmla="*/ 29644 w 202"/>
                  <a:gd name="T49" fmla="*/ 68262 h 202"/>
                  <a:gd name="T50" fmla="*/ 43743 w 202"/>
                  <a:gd name="T51" fmla="*/ 68262 h 202"/>
                  <a:gd name="T52" fmla="*/ 49165 w 202"/>
                  <a:gd name="T53" fmla="*/ 66910 h 202"/>
                  <a:gd name="T54" fmla="*/ 54950 w 202"/>
                  <a:gd name="T55" fmla="*/ 64545 h 202"/>
                  <a:gd name="T56" fmla="*/ 60372 w 202"/>
                  <a:gd name="T57" fmla="*/ 60490 h 202"/>
                  <a:gd name="T58" fmla="*/ 64710 w 202"/>
                  <a:gd name="T59" fmla="*/ 56434 h 202"/>
                  <a:gd name="T60" fmla="*/ 69048 w 202"/>
                  <a:gd name="T61" fmla="*/ 51365 h 202"/>
                  <a:gd name="T62" fmla="*/ 71579 w 202"/>
                  <a:gd name="T63" fmla="*/ 46297 h 202"/>
                  <a:gd name="T64" fmla="*/ 73025 w 202"/>
                  <a:gd name="T65" fmla="*/ 40890 h 202"/>
                  <a:gd name="T66" fmla="*/ 73025 w 202"/>
                  <a:gd name="T67" fmla="*/ 34469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2"/>
                    </a:lnTo>
                    <a:lnTo>
                      <a:pt x="198" y="67"/>
                    </a:lnTo>
                    <a:lnTo>
                      <a:pt x="191" y="51"/>
                    </a:lnTo>
                    <a:lnTo>
                      <a:pt x="179" y="35"/>
                    </a:lnTo>
                    <a:lnTo>
                      <a:pt x="167" y="24"/>
                    </a:lnTo>
                    <a:lnTo>
                      <a:pt x="152" y="12"/>
                    </a:lnTo>
                    <a:lnTo>
                      <a:pt x="136" y="5"/>
                    </a:lnTo>
                    <a:lnTo>
                      <a:pt x="121" y="0"/>
                    </a:lnTo>
                    <a:lnTo>
                      <a:pt x="82" y="0"/>
                    </a:lnTo>
                    <a:lnTo>
                      <a:pt x="66" y="5"/>
                    </a:lnTo>
                    <a:lnTo>
                      <a:pt x="51" y="12"/>
                    </a:lnTo>
                    <a:lnTo>
                      <a:pt x="35" y="24"/>
                    </a:lnTo>
                    <a:lnTo>
                      <a:pt x="24" y="35"/>
                    </a:lnTo>
                    <a:lnTo>
                      <a:pt x="12" y="51"/>
                    </a:lnTo>
                    <a:lnTo>
                      <a:pt x="8" y="67"/>
                    </a:lnTo>
                    <a:lnTo>
                      <a:pt x="0" y="82"/>
                    </a:lnTo>
                    <a:lnTo>
                      <a:pt x="0" y="121"/>
                    </a:lnTo>
                    <a:lnTo>
                      <a:pt x="8" y="137"/>
                    </a:lnTo>
                    <a:lnTo>
                      <a:pt x="12" y="152"/>
                    </a:lnTo>
                    <a:lnTo>
                      <a:pt x="24" y="167"/>
                    </a:lnTo>
                    <a:lnTo>
                      <a:pt x="35" y="179"/>
                    </a:lnTo>
                    <a:lnTo>
                      <a:pt x="51" y="191"/>
                    </a:lnTo>
                    <a:lnTo>
                      <a:pt x="66" y="198"/>
                    </a:lnTo>
                    <a:lnTo>
                      <a:pt x="82" y="202"/>
                    </a:lnTo>
                    <a:lnTo>
                      <a:pt x="121" y="202"/>
                    </a:lnTo>
                    <a:lnTo>
                      <a:pt x="136" y="198"/>
                    </a:lnTo>
                    <a:lnTo>
                      <a:pt x="152" y="191"/>
                    </a:lnTo>
                    <a:lnTo>
                      <a:pt x="167" y="179"/>
                    </a:lnTo>
                    <a:lnTo>
                      <a:pt x="179" y="167"/>
                    </a:lnTo>
                    <a:lnTo>
                      <a:pt x="191" y="152"/>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4" name="Freeform 169"/>
              <p:cNvSpPr>
                <a:spLocks/>
              </p:cNvSpPr>
              <p:nvPr/>
            </p:nvSpPr>
            <p:spPr bwMode="auto">
              <a:xfrm>
                <a:off x="2160588" y="4244975"/>
                <a:ext cx="73025" cy="69850"/>
              </a:xfrm>
              <a:custGeom>
                <a:avLst/>
                <a:gdLst>
                  <a:gd name="T0" fmla="*/ 73025 w 202"/>
                  <a:gd name="T1" fmla="*/ 34414 h 205"/>
                  <a:gd name="T2" fmla="*/ 73025 w 202"/>
                  <a:gd name="T3" fmla="*/ 28962 h 205"/>
                  <a:gd name="T4" fmla="*/ 71579 w 202"/>
                  <a:gd name="T5" fmla="*/ 23851 h 205"/>
                  <a:gd name="T6" fmla="*/ 69048 w 202"/>
                  <a:gd name="T7" fmla="*/ 17037 h 205"/>
                  <a:gd name="T8" fmla="*/ 64710 w 202"/>
                  <a:gd name="T9" fmla="*/ 12948 h 205"/>
                  <a:gd name="T10" fmla="*/ 60372 w 202"/>
                  <a:gd name="T11" fmla="*/ 9200 h 205"/>
                  <a:gd name="T12" fmla="*/ 54950 w 202"/>
                  <a:gd name="T13" fmla="*/ 5111 h 205"/>
                  <a:gd name="T14" fmla="*/ 49165 w 202"/>
                  <a:gd name="T15" fmla="*/ 2726 h 205"/>
                  <a:gd name="T16" fmla="*/ 43743 w 202"/>
                  <a:gd name="T17" fmla="*/ 1022 h 205"/>
                  <a:gd name="T18" fmla="*/ 36513 w 202"/>
                  <a:gd name="T19" fmla="*/ 0 h 205"/>
                  <a:gd name="T20" fmla="*/ 29644 w 202"/>
                  <a:gd name="T21" fmla="*/ 1022 h 205"/>
                  <a:gd name="T22" fmla="*/ 23860 w 202"/>
                  <a:gd name="T23" fmla="*/ 2726 h 205"/>
                  <a:gd name="T24" fmla="*/ 18437 w 202"/>
                  <a:gd name="T25" fmla="*/ 5111 h 205"/>
                  <a:gd name="T26" fmla="*/ 12653 w 202"/>
                  <a:gd name="T27" fmla="*/ 9200 h 205"/>
                  <a:gd name="T28" fmla="*/ 8676 w 202"/>
                  <a:gd name="T29" fmla="*/ 12948 h 205"/>
                  <a:gd name="T30" fmla="*/ 4338 w 202"/>
                  <a:gd name="T31" fmla="*/ 17037 h 205"/>
                  <a:gd name="T32" fmla="*/ 2892 w 202"/>
                  <a:gd name="T33" fmla="*/ 23851 h 205"/>
                  <a:gd name="T34" fmla="*/ 0 w 202"/>
                  <a:gd name="T35" fmla="*/ 28962 h 205"/>
                  <a:gd name="T36" fmla="*/ 0 w 202"/>
                  <a:gd name="T37" fmla="*/ 40888 h 205"/>
                  <a:gd name="T38" fmla="*/ 2892 w 202"/>
                  <a:gd name="T39" fmla="*/ 47702 h 205"/>
                  <a:gd name="T40" fmla="*/ 4338 w 202"/>
                  <a:gd name="T41" fmla="*/ 52813 h 205"/>
                  <a:gd name="T42" fmla="*/ 8676 w 202"/>
                  <a:gd name="T43" fmla="*/ 58265 h 205"/>
                  <a:gd name="T44" fmla="*/ 12653 w 202"/>
                  <a:gd name="T45" fmla="*/ 62013 h 205"/>
                  <a:gd name="T46" fmla="*/ 18437 w 202"/>
                  <a:gd name="T47" fmla="*/ 64739 h 205"/>
                  <a:gd name="T48" fmla="*/ 23860 w 202"/>
                  <a:gd name="T49" fmla="*/ 67124 h 205"/>
                  <a:gd name="T50" fmla="*/ 29644 w 202"/>
                  <a:gd name="T51" fmla="*/ 68487 h 205"/>
                  <a:gd name="T52" fmla="*/ 36513 w 202"/>
                  <a:gd name="T53" fmla="*/ 69850 h 205"/>
                  <a:gd name="T54" fmla="*/ 43743 w 202"/>
                  <a:gd name="T55" fmla="*/ 68487 h 205"/>
                  <a:gd name="T56" fmla="*/ 49165 w 202"/>
                  <a:gd name="T57" fmla="*/ 67124 h 205"/>
                  <a:gd name="T58" fmla="*/ 54950 w 202"/>
                  <a:gd name="T59" fmla="*/ 64739 h 205"/>
                  <a:gd name="T60" fmla="*/ 60372 w 202"/>
                  <a:gd name="T61" fmla="*/ 62013 h 205"/>
                  <a:gd name="T62" fmla="*/ 64710 w 202"/>
                  <a:gd name="T63" fmla="*/ 58265 h 205"/>
                  <a:gd name="T64" fmla="*/ 69048 w 202"/>
                  <a:gd name="T65" fmla="*/ 52813 h 205"/>
                  <a:gd name="T66" fmla="*/ 71579 w 202"/>
                  <a:gd name="T67" fmla="*/ 47702 h 205"/>
                  <a:gd name="T68" fmla="*/ 73025 w 202"/>
                  <a:gd name="T69" fmla="*/ 40888 h 205"/>
                  <a:gd name="T70" fmla="*/ 73025 w 202"/>
                  <a:gd name="T71" fmla="*/ 34414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1"/>
                    </a:moveTo>
                    <a:lnTo>
                      <a:pt x="202" y="85"/>
                    </a:lnTo>
                    <a:lnTo>
                      <a:pt x="198" y="70"/>
                    </a:lnTo>
                    <a:lnTo>
                      <a:pt x="191" y="50"/>
                    </a:lnTo>
                    <a:lnTo>
                      <a:pt x="179" y="38"/>
                    </a:lnTo>
                    <a:lnTo>
                      <a:pt x="167" y="27"/>
                    </a:lnTo>
                    <a:lnTo>
                      <a:pt x="152" y="15"/>
                    </a:lnTo>
                    <a:lnTo>
                      <a:pt x="136" y="8"/>
                    </a:lnTo>
                    <a:lnTo>
                      <a:pt x="121" y="3"/>
                    </a:lnTo>
                    <a:lnTo>
                      <a:pt x="101" y="0"/>
                    </a:lnTo>
                    <a:lnTo>
                      <a:pt x="82" y="3"/>
                    </a:lnTo>
                    <a:lnTo>
                      <a:pt x="66" y="8"/>
                    </a:lnTo>
                    <a:lnTo>
                      <a:pt x="51" y="15"/>
                    </a:lnTo>
                    <a:lnTo>
                      <a:pt x="35" y="27"/>
                    </a:lnTo>
                    <a:lnTo>
                      <a:pt x="24" y="38"/>
                    </a:lnTo>
                    <a:lnTo>
                      <a:pt x="12" y="50"/>
                    </a:lnTo>
                    <a:lnTo>
                      <a:pt x="8" y="70"/>
                    </a:lnTo>
                    <a:lnTo>
                      <a:pt x="0" y="85"/>
                    </a:lnTo>
                    <a:lnTo>
                      <a:pt x="0" y="120"/>
                    </a:lnTo>
                    <a:lnTo>
                      <a:pt x="8" y="140"/>
                    </a:lnTo>
                    <a:lnTo>
                      <a:pt x="12" y="155"/>
                    </a:lnTo>
                    <a:lnTo>
                      <a:pt x="24" y="171"/>
                    </a:lnTo>
                    <a:lnTo>
                      <a:pt x="35" y="182"/>
                    </a:lnTo>
                    <a:lnTo>
                      <a:pt x="51" y="190"/>
                    </a:lnTo>
                    <a:lnTo>
                      <a:pt x="66" y="197"/>
                    </a:lnTo>
                    <a:lnTo>
                      <a:pt x="82" y="201"/>
                    </a:lnTo>
                    <a:lnTo>
                      <a:pt x="101" y="205"/>
                    </a:lnTo>
                    <a:lnTo>
                      <a:pt x="121" y="201"/>
                    </a:lnTo>
                    <a:lnTo>
                      <a:pt x="136" y="197"/>
                    </a:lnTo>
                    <a:lnTo>
                      <a:pt x="152" y="190"/>
                    </a:lnTo>
                    <a:lnTo>
                      <a:pt x="167" y="182"/>
                    </a:lnTo>
                    <a:lnTo>
                      <a:pt x="179" y="171"/>
                    </a:lnTo>
                    <a:lnTo>
                      <a:pt x="191" y="155"/>
                    </a:lnTo>
                    <a:lnTo>
                      <a:pt x="198" y="140"/>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5" name="Freeform 170"/>
              <p:cNvSpPr>
                <a:spLocks/>
              </p:cNvSpPr>
              <p:nvPr/>
            </p:nvSpPr>
            <p:spPr bwMode="auto">
              <a:xfrm>
                <a:off x="2160588" y="4427538"/>
                <a:ext cx="73025" cy="69850"/>
              </a:xfrm>
              <a:custGeom>
                <a:avLst/>
                <a:gdLst>
                  <a:gd name="T0" fmla="*/ 73025 w 202"/>
                  <a:gd name="T1" fmla="*/ 35271 h 202"/>
                  <a:gd name="T2" fmla="*/ 73025 w 202"/>
                  <a:gd name="T3" fmla="*/ 29738 h 202"/>
                  <a:gd name="T4" fmla="*/ 71579 w 202"/>
                  <a:gd name="T5" fmla="*/ 23168 h 202"/>
                  <a:gd name="T6" fmla="*/ 69048 w 202"/>
                  <a:gd name="T7" fmla="*/ 17635 h 202"/>
                  <a:gd name="T8" fmla="*/ 64710 w 202"/>
                  <a:gd name="T9" fmla="*/ 12103 h 202"/>
                  <a:gd name="T10" fmla="*/ 60372 w 202"/>
                  <a:gd name="T11" fmla="*/ 8645 h 202"/>
                  <a:gd name="T12" fmla="*/ 54950 w 202"/>
                  <a:gd name="T13" fmla="*/ 5533 h 202"/>
                  <a:gd name="T14" fmla="*/ 49165 w 202"/>
                  <a:gd name="T15" fmla="*/ 3112 h 202"/>
                  <a:gd name="T16" fmla="*/ 43743 w 202"/>
                  <a:gd name="T17" fmla="*/ 1729 h 202"/>
                  <a:gd name="T18" fmla="*/ 36513 w 202"/>
                  <a:gd name="T19" fmla="*/ 0 h 202"/>
                  <a:gd name="T20" fmla="*/ 29644 w 202"/>
                  <a:gd name="T21" fmla="*/ 1729 h 202"/>
                  <a:gd name="T22" fmla="*/ 23860 w 202"/>
                  <a:gd name="T23" fmla="*/ 3112 h 202"/>
                  <a:gd name="T24" fmla="*/ 18437 w 202"/>
                  <a:gd name="T25" fmla="*/ 5533 h 202"/>
                  <a:gd name="T26" fmla="*/ 12653 w 202"/>
                  <a:gd name="T27" fmla="*/ 8645 h 202"/>
                  <a:gd name="T28" fmla="*/ 8676 w 202"/>
                  <a:gd name="T29" fmla="*/ 12103 h 202"/>
                  <a:gd name="T30" fmla="*/ 4338 w 202"/>
                  <a:gd name="T31" fmla="*/ 17635 h 202"/>
                  <a:gd name="T32" fmla="*/ 2892 w 202"/>
                  <a:gd name="T33" fmla="*/ 23168 h 202"/>
                  <a:gd name="T34" fmla="*/ 0 w 202"/>
                  <a:gd name="T35" fmla="*/ 29738 h 202"/>
                  <a:gd name="T36" fmla="*/ 0 w 202"/>
                  <a:gd name="T37" fmla="*/ 41841 h 202"/>
                  <a:gd name="T38" fmla="*/ 2892 w 202"/>
                  <a:gd name="T39" fmla="*/ 47374 h 202"/>
                  <a:gd name="T40" fmla="*/ 4338 w 202"/>
                  <a:gd name="T41" fmla="*/ 53944 h 202"/>
                  <a:gd name="T42" fmla="*/ 8676 w 202"/>
                  <a:gd name="T43" fmla="*/ 57747 h 202"/>
                  <a:gd name="T44" fmla="*/ 12653 w 202"/>
                  <a:gd name="T45" fmla="*/ 61897 h 202"/>
                  <a:gd name="T46" fmla="*/ 18437 w 202"/>
                  <a:gd name="T47" fmla="*/ 66046 h 202"/>
                  <a:gd name="T48" fmla="*/ 23860 w 202"/>
                  <a:gd name="T49" fmla="*/ 68467 h 202"/>
                  <a:gd name="T50" fmla="*/ 29644 w 202"/>
                  <a:gd name="T51" fmla="*/ 69850 h 202"/>
                  <a:gd name="T52" fmla="*/ 43743 w 202"/>
                  <a:gd name="T53" fmla="*/ 69850 h 202"/>
                  <a:gd name="T54" fmla="*/ 49165 w 202"/>
                  <a:gd name="T55" fmla="*/ 68467 h 202"/>
                  <a:gd name="T56" fmla="*/ 54950 w 202"/>
                  <a:gd name="T57" fmla="*/ 66046 h 202"/>
                  <a:gd name="T58" fmla="*/ 60372 w 202"/>
                  <a:gd name="T59" fmla="*/ 61897 h 202"/>
                  <a:gd name="T60" fmla="*/ 64710 w 202"/>
                  <a:gd name="T61" fmla="*/ 57747 h 202"/>
                  <a:gd name="T62" fmla="*/ 69048 w 202"/>
                  <a:gd name="T63" fmla="*/ 53944 h 202"/>
                  <a:gd name="T64" fmla="*/ 71579 w 202"/>
                  <a:gd name="T65" fmla="*/ 47374 h 202"/>
                  <a:gd name="T66" fmla="*/ 73025 w 202"/>
                  <a:gd name="T67" fmla="*/ 41841 h 202"/>
                  <a:gd name="T68" fmla="*/ 73025 w 202"/>
                  <a:gd name="T69" fmla="*/ 35271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2">
                    <a:moveTo>
                      <a:pt x="202" y="102"/>
                    </a:moveTo>
                    <a:lnTo>
                      <a:pt x="202" y="86"/>
                    </a:lnTo>
                    <a:lnTo>
                      <a:pt x="198" y="67"/>
                    </a:lnTo>
                    <a:lnTo>
                      <a:pt x="191" y="51"/>
                    </a:lnTo>
                    <a:lnTo>
                      <a:pt x="179" y="35"/>
                    </a:lnTo>
                    <a:lnTo>
                      <a:pt x="167" y="25"/>
                    </a:lnTo>
                    <a:lnTo>
                      <a:pt x="152" y="16"/>
                    </a:lnTo>
                    <a:lnTo>
                      <a:pt x="136" y="9"/>
                    </a:lnTo>
                    <a:lnTo>
                      <a:pt x="121" y="5"/>
                    </a:lnTo>
                    <a:lnTo>
                      <a:pt x="101" y="0"/>
                    </a:lnTo>
                    <a:lnTo>
                      <a:pt x="82" y="5"/>
                    </a:lnTo>
                    <a:lnTo>
                      <a:pt x="66" y="9"/>
                    </a:lnTo>
                    <a:lnTo>
                      <a:pt x="51" y="16"/>
                    </a:lnTo>
                    <a:lnTo>
                      <a:pt x="35" y="25"/>
                    </a:lnTo>
                    <a:lnTo>
                      <a:pt x="24" y="35"/>
                    </a:lnTo>
                    <a:lnTo>
                      <a:pt x="12" y="51"/>
                    </a:lnTo>
                    <a:lnTo>
                      <a:pt x="8" y="67"/>
                    </a:lnTo>
                    <a:lnTo>
                      <a:pt x="0" y="86"/>
                    </a:lnTo>
                    <a:lnTo>
                      <a:pt x="0" y="121"/>
                    </a:lnTo>
                    <a:lnTo>
                      <a:pt x="8" y="137"/>
                    </a:lnTo>
                    <a:lnTo>
                      <a:pt x="12" y="156"/>
                    </a:lnTo>
                    <a:lnTo>
                      <a:pt x="24" y="167"/>
                    </a:lnTo>
                    <a:lnTo>
                      <a:pt x="35" y="179"/>
                    </a:lnTo>
                    <a:lnTo>
                      <a:pt x="51" y="191"/>
                    </a:lnTo>
                    <a:lnTo>
                      <a:pt x="66" y="198"/>
                    </a:lnTo>
                    <a:lnTo>
                      <a:pt x="82" y="202"/>
                    </a:lnTo>
                    <a:lnTo>
                      <a:pt x="121" y="202"/>
                    </a:lnTo>
                    <a:lnTo>
                      <a:pt x="136" y="198"/>
                    </a:lnTo>
                    <a:lnTo>
                      <a:pt x="152" y="191"/>
                    </a:lnTo>
                    <a:lnTo>
                      <a:pt x="167" y="179"/>
                    </a:lnTo>
                    <a:lnTo>
                      <a:pt x="179" y="167"/>
                    </a:lnTo>
                    <a:lnTo>
                      <a:pt x="191" y="156"/>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6" name="Freeform 171"/>
              <p:cNvSpPr>
                <a:spLocks/>
              </p:cNvSpPr>
              <p:nvPr/>
            </p:nvSpPr>
            <p:spPr bwMode="auto">
              <a:xfrm>
                <a:off x="2160588" y="4205288"/>
                <a:ext cx="73025" cy="69850"/>
              </a:xfrm>
              <a:custGeom>
                <a:avLst/>
                <a:gdLst>
                  <a:gd name="T0" fmla="*/ 73025 w 202"/>
                  <a:gd name="T1" fmla="*/ 34751 h 201"/>
                  <a:gd name="T2" fmla="*/ 73025 w 202"/>
                  <a:gd name="T3" fmla="*/ 28149 h 201"/>
                  <a:gd name="T4" fmla="*/ 71579 w 202"/>
                  <a:gd name="T5" fmla="*/ 22588 h 201"/>
                  <a:gd name="T6" fmla="*/ 69048 w 202"/>
                  <a:gd name="T7" fmla="*/ 17376 h 201"/>
                  <a:gd name="T8" fmla="*/ 64710 w 202"/>
                  <a:gd name="T9" fmla="*/ 12163 h 201"/>
                  <a:gd name="T10" fmla="*/ 60372 w 202"/>
                  <a:gd name="T11" fmla="*/ 7993 h 201"/>
                  <a:gd name="T12" fmla="*/ 54950 w 202"/>
                  <a:gd name="T13" fmla="*/ 3823 h 201"/>
                  <a:gd name="T14" fmla="*/ 49165 w 202"/>
                  <a:gd name="T15" fmla="*/ 1043 h 201"/>
                  <a:gd name="T16" fmla="*/ 43743 w 202"/>
                  <a:gd name="T17" fmla="*/ 0 h 201"/>
                  <a:gd name="T18" fmla="*/ 29644 w 202"/>
                  <a:gd name="T19" fmla="*/ 0 h 201"/>
                  <a:gd name="T20" fmla="*/ 23860 w 202"/>
                  <a:gd name="T21" fmla="*/ 1043 h 201"/>
                  <a:gd name="T22" fmla="*/ 18437 w 202"/>
                  <a:gd name="T23" fmla="*/ 3823 h 201"/>
                  <a:gd name="T24" fmla="*/ 12653 w 202"/>
                  <a:gd name="T25" fmla="*/ 7993 h 201"/>
                  <a:gd name="T26" fmla="*/ 8676 w 202"/>
                  <a:gd name="T27" fmla="*/ 12163 h 201"/>
                  <a:gd name="T28" fmla="*/ 4338 w 202"/>
                  <a:gd name="T29" fmla="*/ 17376 h 201"/>
                  <a:gd name="T30" fmla="*/ 2892 w 202"/>
                  <a:gd name="T31" fmla="*/ 22588 h 201"/>
                  <a:gd name="T32" fmla="*/ 0 w 202"/>
                  <a:gd name="T33" fmla="*/ 28149 h 201"/>
                  <a:gd name="T34" fmla="*/ 0 w 202"/>
                  <a:gd name="T35" fmla="*/ 41354 h 201"/>
                  <a:gd name="T36" fmla="*/ 2892 w 202"/>
                  <a:gd name="T37" fmla="*/ 46914 h 201"/>
                  <a:gd name="T38" fmla="*/ 4338 w 202"/>
                  <a:gd name="T39" fmla="*/ 52474 h 201"/>
                  <a:gd name="T40" fmla="*/ 8676 w 202"/>
                  <a:gd name="T41" fmla="*/ 57687 h 201"/>
                  <a:gd name="T42" fmla="*/ 12653 w 202"/>
                  <a:gd name="T43" fmla="*/ 61857 h 201"/>
                  <a:gd name="T44" fmla="*/ 18437 w 202"/>
                  <a:gd name="T45" fmla="*/ 65680 h 201"/>
                  <a:gd name="T46" fmla="*/ 23860 w 202"/>
                  <a:gd name="T47" fmla="*/ 67070 h 201"/>
                  <a:gd name="T48" fmla="*/ 29644 w 202"/>
                  <a:gd name="T49" fmla="*/ 69850 h 201"/>
                  <a:gd name="T50" fmla="*/ 43743 w 202"/>
                  <a:gd name="T51" fmla="*/ 69850 h 201"/>
                  <a:gd name="T52" fmla="*/ 49165 w 202"/>
                  <a:gd name="T53" fmla="*/ 67070 h 201"/>
                  <a:gd name="T54" fmla="*/ 54950 w 202"/>
                  <a:gd name="T55" fmla="*/ 65680 h 201"/>
                  <a:gd name="T56" fmla="*/ 60372 w 202"/>
                  <a:gd name="T57" fmla="*/ 61857 h 201"/>
                  <a:gd name="T58" fmla="*/ 64710 w 202"/>
                  <a:gd name="T59" fmla="*/ 57687 h 201"/>
                  <a:gd name="T60" fmla="*/ 69048 w 202"/>
                  <a:gd name="T61" fmla="*/ 52474 h 201"/>
                  <a:gd name="T62" fmla="*/ 71579 w 202"/>
                  <a:gd name="T63" fmla="*/ 46914 h 201"/>
                  <a:gd name="T64" fmla="*/ 73025 w 202"/>
                  <a:gd name="T65" fmla="*/ 41354 h 201"/>
                  <a:gd name="T66" fmla="*/ 73025 w 202"/>
                  <a:gd name="T67" fmla="*/ 34751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1" y="50"/>
                    </a:lnTo>
                    <a:lnTo>
                      <a:pt x="179" y="35"/>
                    </a:lnTo>
                    <a:lnTo>
                      <a:pt x="167" y="23"/>
                    </a:lnTo>
                    <a:lnTo>
                      <a:pt x="152" y="11"/>
                    </a:lnTo>
                    <a:lnTo>
                      <a:pt x="136" y="3"/>
                    </a:lnTo>
                    <a:lnTo>
                      <a:pt x="121" y="0"/>
                    </a:lnTo>
                    <a:lnTo>
                      <a:pt x="82" y="0"/>
                    </a:lnTo>
                    <a:lnTo>
                      <a:pt x="66" y="3"/>
                    </a:lnTo>
                    <a:lnTo>
                      <a:pt x="51" y="11"/>
                    </a:lnTo>
                    <a:lnTo>
                      <a:pt x="35" y="23"/>
                    </a:lnTo>
                    <a:lnTo>
                      <a:pt x="24" y="35"/>
                    </a:lnTo>
                    <a:lnTo>
                      <a:pt x="12" y="50"/>
                    </a:lnTo>
                    <a:lnTo>
                      <a:pt x="8" y="65"/>
                    </a:lnTo>
                    <a:lnTo>
                      <a:pt x="0" y="81"/>
                    </a:lnTo>
                    <a:lnTo>
                      <a:pt x="0" y="119"/>
                    </a:lnTo>
                    <a:lnTo>
                      <a:pt x="8" y="135"/>
                    </a:lnTo>
                    <a:lnTo>
                      <a:pt x="12" y="151"/>
                    </a:lnTo>
                    <a:lnTo>
                      <a:pt x="24" y="166"/>
                    </a:lnTo>
                    <a:lnTo>
                      <a:pt x="35" y="178"/>
                    </a:lnTo>
                    <a:lnTo>
                      <a:pt x="51" y="189"/>
                    </a:lnTo>
                    <a:lnTo>
                      <a:pt x="66" y="193"/>
                    </a:lnTo>
                    <a:lnTo>
                      <a:pt x="82" y="201"/>
                    </a:lnTo>
                    <a:lnTo>
                      <a:pt x="121" y="201"/>
                    </a:lnTo>
                    <a:lnTo>
                      <a:pt x="136" y="193"/>
                    </a:lnTo>
                    <a:lnTo>
                      <a:pt x="152" y="189"/>
                    </a:lnTo>
                    <a:lnTo>
                      <a:pt x="167" y="178"/>
                    </a:lnTo>
                    <a:lnTo>
                      <a:pt x="179" y="166"/>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7" name="Freeform 172"/>
              <p:cNvSpPr>
                <a:spLocks/>
              </p:cNvSpPr>
              <p:nvPr/>
            </p:nvSpPr>
            <p:spPr bwMode="auto">
              <a:xfrm>
                <a:off x="2160588" y="4300538"/>
                <a:ext cx="73025" cy="69850"/>
              </a:xfrm>
              <a:custGeom>
                <a:avLst/>
                <a:gdLst>
                  <a:gd name="T0" fmla="*/ 73025 w 202"/>
                  <a:gd name="T1" fmla="*/ 33542 h 202"/>
                  <a:gd name="T2" fmla="*/ 73025 w 202"/>
                  <a:gd name="T3" fmla="*/ 28355 h 202"/>
                  <a:gd name="T4" fmla="*/ 71579 w 202"/>
                  <a:gd name="T5" fmla="*/ 23168 h 202"/>
                  <a:gd name="T6" fmla="*/ 69048 w 202"/>
                  <a:gd name="T7" fmla="*/ 17635 h 202"/>
                  <a:gd name="T8" fmla="*/ 64710 w 202"/>
                  <a:gd name="T9" fmla="*/ 12103 h 202"/>
                  <a:gd name="T10" fmla="*/ 60372 w 202"/>
                  <a:gd name="T11" fmla="*/ 7953 h 202"/>
                  <a:gd name="T12" fmla="*/ 54950 w 202"/>
                  <a:gd name="T13" fmla="*/ 4495 h 202"/>
                  <a:gd name="T14" fmla="*/ 49165 w 202"/>
                  <a:gd name="T15" fmla="*/ 1383 h 202"/>
                  <a:gd name="T16" fmla="*/ 43743 w 202"/>
                  <a:gd name="T17" fmla="*/ 0 h 202"/>
                  <a:gd name="T18" fmla="*/ 29644 w 202"/>
                  <a:gd name="T19" fmla="*/ 0 h 202"/>
                  <a:gd name="T20" fmla="*/ 23860 w 202"/>
                  <a:gd name="T21" fmla="*/ 1383 h 202"/>
                  <a:gd name="T22" fmla="*/ 18437 w 202"/>
                  <a:gd name="T23" fmla="*/ 4495 h 202"/>
                  <a:gd name="T24" fmla="*/ 12653 w 202"/>
                  <a:gd name="T25" fmla="*/ 7953 h 202"/>
                  <a:gd name="T26" fmla="*/ 8676 w 202"/>
                  <a:gd name="T27" fmla="*/ 12103 h 202"/>
                  <a:gd name="T28" fmla="*/ 4338 w 202"/>
                  <a:gd name="T29" fmla="*/ 17635 h 202"/>
                  <a:gd name="T30" fmla="*/ 2892 w 202"/>
                  <a:gd name="T31" fmla="*/ 23168 h 202"/>
                  <a:gd name="T32" fmla="*/ 0 w 202"/>
                  <a:gd name="T33" fmla="*/ 28355 h 202"/>
                  <a:gd name="T34" fmla="*/ 0 w 202"/>
                  <a:gd name="T35" fmla="*/ 40458 h 202"/>
                  <a:gd name="T36" fmla="*/ 2892 w 202"/>
                  <a:gd name="T37" fmla="*/ 47374 h 202"/>
                  <a:gd name="T38" fmla="*/ 4338 w 202"/>
                  <a:gd name="T39" fmla="*/ 52215 h 202"/>
                  <a:gd name="T40" fmla="*/ 8676 w 202"/>
                  <a:gd name="T41" fmla="*/ 57747 h 202"/>
                  <a:gd name="T42" fmla="*/ 12653 w 202"/>
                  <a:gd name="T43" fmla="*/ 61897 h 202"/>
                  <a:gd name="T44" fmla="*/ 18437 w 202"/>
                  <a:gd name="T45" fmla="*/ 64317 h 202"/>
                  <a:gd name="T46" fmla="*/ 23860 w 202"/>
                  <a:gd name="T47" fmla="*/ 67429 h 202"/>
                  <a:gd name="T48" fmla="*/ 29644 w 202"/>
                  <a:gd name="T49" fmla="*/ 69850 h 202"/>
                  <a:gd name="T50" fmla="*/ 43743 w 202"/>
                  <a:gd name="T51" fmla="*/ 69850 h 202"/>
                  <a:gd name="T52" fmla="*/ 49165 w 202"/>
                  <a:gd name="T53" fmla="*/ 67429 h 202"/>
                  <a:gd name="T54" fmla="*/ 54950 w 202"/>
                  <a:gd name="T55" fmla="*/ 64317 h 202"/>
                  <a:gd name="T56" fmla="*/ 60372 w 202"/>
                  <a:gd name="T57" fmla="*/ 61897 h 202"/>
                  <a:gd name="T58" fmla="*/ 64710 w 202"/>
                  <a:gd name="T59" fmla="*/ 57747 h 202"/>
                  <a:gd name="T60" fmla="*/ 69048 w 202"/>
                  <a:gd name="T61" fmla="*/ 52215 h 202"/>
                  <a:gd name="T62" fmla="*/ 71579 w 202"/>
                  <a:gd name="T63" fmla="*/ 47374 h 202"/>
                  <a:gd name="T64" fmla="*/ 73025 w 202"/>
                  <a:gd name="T65" fmla="*/ 40458 h 202"/>
                  <a:gd name="T66" fmla="*/ 73025 w 202"/>
                  <a:gd name="T67" fmla="*/ 33542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97"/>
                    </a:moveTo>
                    <a:lnTo>
                      <a:pt x="202" y="82"/>
                    </a:lnTo>
                    <a:lnTo>
                      <a:pt x="198" y="67"/>
                    </a:lnTo>
                    <a:lnTo>
                      <a:pt x="191" y="51"/>
                    </a:lnTo>
                    <a:lnTo>
                      <a:pt x="179" y="35"/>
                    </a:lnTo>
                    <a:lnTo>
                      <a:pt x="167" y="23"/>
                    </a:lnTo>
                    <a:lnTo>
                      <a:pt x="152" y="13"/>
                    </a:lnTo>
                    <a:lnTo>
                      <a:pt x="136" y="4"/>
                    </a:lnTo>
                    <a:lnTo>
                      <a:pt x="121" y="0"/>
                    </a:lnTo>
                    <a:lnTo>
                      <a:pt x="82" y="0"/>
                    </a:lnTo>
                    <a:lnTo>
                      <a:pt x="66" y="4"/>
                    </a:lnTo>
                    <a:lnTo>
                      <a:pt x="51" y="13"/>
                    </a:lnTo>
                    <a:lnTo>
                      <a:pt x="35" y="23"/>
                    </a:lnTo>
                    <a:lnTo>
                      <a:pt x="24" y="35"/>
                    </a:lnTo>
                    <a:lnTo>
                      <a:pt x="12" y="51"/>
                    </a:lnTo>
                    <a:lnTo>
                      <a:pt x="8" y="67"/>
                    </a:lnTo>
                    <a:lnTo>
                      <a:pt x="0" y="82"/>
                    </a:lnTo>
                    <a:lnTo>
                      <a:pt x="0" y="117"/>
                    </a:lnTo>
                    <a:lnTo>
                      <a:pt x="8" y="137"/>
                    </a:lnTo>
                    <a:lnTo>
                      <a:pt x="12" y="151"/>
                    </a:lnTo>
                    <a:lnTo>
                      <a:pt x="24" y="167"/>
                    </a:lnTo>
                    <a:lnTo>
                      <a:pt x="35" y="179"/>
                    </a:lnTo>
                    <a:lnTo>
                      <a:pt x="51" y="186"/>
                    </a:lnTo>
                    <a:lnTo>
                      <a:pt x="66" y="195"/>
                    </a:lnTo>
                    <a:lnTo>
                      <a:pt x="82" y="202"/>
                    </a:lnTo>
                    <a:lnTo>
                      <a:pt x="121" y="202"/>
                    </a:lnTo>
                    <a:lnTo>
                      <a:pt x="136" y="195"/>
                    </a:lnTo>
                    <a:lnTo>
                      <a:pt x="152" y="186"/>
                    </a:lnTo>
                    <a:lnTo>
                      <a:pt x="167" y="179"/>
                    </a:lnTo>
                    <a:lnTo>
                      <a:pt x="179" y="167"/>
                    </a:lnTo>
                    <a:lnTo>
                      <a:pt x="191" y="151"/>
                    </a:lnTo>
                    <a:lnTo>
                      <a:pt x="198" y="137"/>
                    </a:lnTo>
                    <a:lnTo>
                      <a:pt x="202" y="117"/>
                    </a:lnTo>
                    <a:lnTo>
                      <a:pt x="202" y="97"/>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8" name="Freeform 173"/>
              <p:cNvSpPr>
                <a:spLocks/>
              </p:cNvSpPr>
              <p:nvPr/>
            </p:nvSpPr>
            <p:spPr bwMode="auto">
              <a:xfrm>
                <a:off x="2160588" y="3368675"/>
                <a:ext cx="73025" cy="69850"/>
              </a:xfrm>
              <a:custGeom>
                <a:avLst/>
                <a:gdLst>
                  <a:gd name="T0" fmla="*/ 73025 w 202"/>
                  <a:gd name="T1" fmla="*/ 35099 h 201"/>
                  <a:gd name="T2" fmla="*/ 73025 w 202"/>
                  <a:gd name="T3" fmla="*/ 29886 h 201"/>
                  <a:gd name="T4" fmla="*/ 71579 w 202"/>
                  <a:gd name="T5" fmla="*/ 22936 h 201"/>
                  <a:gd name="T6" fmla="*/ 69048 w 202"/>
                  <a:gd name="T7" fmla="*/ 17723 h 201"/>
                  <a:gd name="T8" fmla="*/ 64710 w 202"/>
                  <a:gd name="T9" fmla="*/ 12163 h 201"/>
                  <a:gd name="T10" fmla="*/ 60372 w 202"/>
                  <a:gd name="T11" fmla="*/ 7993 h 201"/>
                  <a:gd name="T12" fmla="*/ 54950 w 202"/>
                  <a:gd name="T13" fmla="*/ 5560 h 201"/>
                  <a:gd name="T14" fmla="*/ 49165 w 202"/>
                  <a:gd name="T15" fmla="*/ 2780 h 201"/>
                  <a:gd name="T16" fmla="*/ 43743 w 202"/>
                  <a:gd name="T17" fmla="*/ 0 h 201"/>
                  <a:gd name="T18" fmla="*/ 29644 w 202"/>
                  <a:gd name="T19" fmla="*/ 0 h 201"/>
                  <a:gd name="T20" fmla="*/ 23860 w 202"/>
                  <a:gd name="T21" fmla="*/ 2780 h 201"/>
                  <a:gd name="T22" fmla="*/ 18437 w 202"/>
                  <a:gd name="T23" fmla="*/ 5560 h 201"/>
                  <a:gd name="T24" fmla="*/ 12653 w 202"/>
                  <a:gd name="T25" fmla="*/ 7993 h 201"/>
                  <a:gd name="T26" fmla="*/ 8676 w 202"/>
                  <a:gd name="T27" fmla="*/ 12163 h 201"/>
                  <a:gd name="T28" fmla="*/ 4338 w 202"/>
                  <a:gd name="T29" fmla="*/ 17723 h 201"/>
                  <a:gd name="T30" fmla="*/ 2892 w 202"/>
                  <a:gd name="T31" fmla="*/ 22936 h 201"/>
                  <a:gd name="T32" fmla="*/ 0 w 202"/>
                  <a:gd name="T33" fmla="*/ 29886 h 201"/>
                  <a:gd name="T34" fmla="*/ 0 w 202"/>
                  <a:gd name="T35" fmla="*/ 42049 h 201"/>
                  <a:gd name="T36" fmla="*/ 2892 w 202"/>
                  <a:gd name="T37" fmla="*/ 47262 h 201"/>
                  <a:gd name="T38" fmla="*/ 4338 w 202"/>
                  <a:gd name="T39" fmla="*/ 52474 h 201"/>
                  <a:gd name="T40" fmla="*/ 8676 w 202"/>
                  <a:gd name="T41" fmla="*/ 57687 h 201"/>
                  <a:gd name="T42" fmla="*/ 12653 w 202"/>
                  <a:gd name="T43" fmla="*/ 62205 h 201"/>
                  <a:gd name="T44" fmla="*/ 18437 w 202"/>
                  <a:gd name="T45" fmla="*/ 66375 h 201"/>
                  <a:gd name="T46" fmla="*/ 23860 w 202"/>
                  <a:gd name="T47" fmla="*/ 68807 h 201"/>
                  <a:gd name="T48" fmla="*/ 29644 w 202"/>
                  <a:gd name="T49" fmla="*/ 69850 h 201"/>
                  <a:gd name="T50" fmla="*/ 43743 w 202"/>
                  <a:gd name="T51" fmla="*/ 69850 h 201"/>
                  <a:gd name="T52" fmla="*/ 49165 w 202"/>
                  <a:gd name="T53" fmla="*/ 68807 h 201"/>
                  <a:gd name="T54" fmla="*/ 54950 w 202"/>
                  <a:gd name="T55" fmla="*/ 66375 h 201"/>
                  <a:gd name="T56" fmla="*/ 60372 w 202"/>
                  <a:gd name="T57" fmla="*/ 62205 h 201"/>
                  <a:gd name="T58" fmla="*/ 64710 w 202"/>
                  <a:gd name="T59" fmla="*/ 57687 h 201"/>
                  <a:gd name="T60" fmla="*/ 69048 w 202"/>
                  <a:gd name="T61" fmla="*/ 52474 h 201"/>
                  <a:gd name="T62" fmla="*/ 71579 w 202"/>
                  <a:gd name="T63" fmla="*/ 47262 h 201"/>
                  <a:gd name="T64" fmla="*/ 73025 w 202"/>
                  <a:gd name="T65" fmla="*/ 42049 h 201"/>
                  <a:gd name="T66" fmla="*/ 73025 w 202"/>
                  <a:gd name="T67" fmla="*/ 35099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6"/>
                    </a:lnTo>
                    <a:lnTo>
                      <a:pt x="198" y="66"/>
                    </a:lnTo>
                    <a:lnTo>
                      <a:pt x="191" y="51"/>
                    </a:lnTo>
                    <a:lnTo>
                      <a:pt x="179" y="35"/>
                    </a:lnTo>
                    <a:lnTo>
                      <a:pt x="167" y="23"/>
                    </a:lnTo>
                    <a:lnTo>
                      <a:pt x="152" y="16"/>
                    </a:lnTo>
                    <a:lnTo>
                      <a:pt x="136" y="8"/>
                    </a:lnTo>
                    <a:lnTo>
                      <a:pt x="121" y="0"/>
                    </a:lnTo>
                    <a:lnTo>
                      <a:pt x="82" y="0"/>
                    </a:lnTo>
                    <a:lnTo>
                      <a:pt x="66" y="8"/>
                    </a:lnTo>
                    <a:lnTo>
                      <a:pt x="51" y="16"/>
                    </a:lnTo>
                    <a:lnTo>
                      <a:pt x="35" y="23"/>
                    </a:lnTo>
                    <a:lnTo>
                      <a:pt x="24" y="35"/>
                    </a:lnTo>
                    <a:lnTo>
                      <a:pt x="12" y="51"/>
                    </a:lnTo>
                    <a:lnTo>
                      <a:pt x="8" y="66"/>
                    </a:lnTo>
                    <a:lnTo>
                      <a:pt x="0" y="86"/>
                    </a:lnTo>
                    <a:lnTo>
                      <a:pt x="0" y="121"/>
                    </a:lnTo>
                    <a:lnTo>
                      <a:pt x="8" y="136"/>
                    </a:lnTo>
                    <a:lnTo>
                      <a:pt x="12" y="151"/>
                    </a:lnTo>
                    <a:lnTo>
                      <a:pt x="24" y="166"/>
                    </a:lnTo>
                    <a:lnTo>
                      <a:pt x="35" y="179"/>
                    </a:lnTo>
                    <a:lnTo>
                      <a:pt x="51" y="191"/>
                    </a:lnTo>
                    <a:lnTo>
                      <a:pt x="66" y="198"/>
                    </a:lnTo>
                    <a:lnTo>
                      <a:pt x="82" y="201"/>
                    </a:lnTo>
                    <a:lnTo>
                      <a:pt x="121" y="201"/>
                    </a:lnTo>
                    <a:lnTo>
                      <a:pt x="136" y="198"/>
                    </a:lnTo>
                    <a:lnTo>
                      <a:pt x="152" y="191"/>
                    </a:lnTo>
                    <a:lnTo>
                      <a:pt x="167" y="179"/>
                    </a:lnTo>
                    <a:lnTo>
                      <a:pt x="179" y="166"/>
                    </a:lnTo>
                    <a:lnTo>
                      <a:pt x="191" y="151"/>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59" name="Freeform 174"/>
              <p:cNvSpPr>
                <a:spLocks/>
              </p:cNvSpPr>
              <p:nvPr/>
            </p:nvSpPr>
            <p:spPr bwMode="auto">
              <a:xfrm>
                <a:off x="2160588" y="4384675"/>
                <a:ext cx="73025" cy="69850"/>
              </a:xfrm>
              <a:custGeom>
                <a:avLst/>
                <a:gdLst>
                  <a:gd name="T0" fmla="*/ 73025 w 202"/>
                  <a:gd name="T1" fmla="*/ 33542 h 202"/>
                  <a:gd name="T2" fmla="*/ 73025 w 202"/>
                  <a:gd name="T3" fmla="*/ 28009 h 202"/>
                  <a:gd name="T4" fmla="*/ 71579 w 202"/>
                  <a:gd name="T5" fmla="*/ 22822 h 202"/>
                  <a:gd name="T6" fmla="*/ 69048 w 202"/>
                  <a:gd name="T7" fmla="*/ 15906 h 202"/>
                  <a:gd name="T8" fmla="*/ 64710 w 202"/>
                  <a:gd name="T9" fmla="*/ 11757 h 202"/>
                  <a:gd name="T10" fmla="*/ 60372 w 202"/>
                  <a:gd name="T11" fmla="*/ 7953 h 202"/>
                  <a:gd name="T12" fmla="*/ 54950 w 202"/>
                  <a:gd name="T13" fmla="*/ 3804 h 202"/>
                  <a:gd name="T14" fmla="*/ 49165 w 202"/>
                  <a:gd name="T15" fmla="*/ 1383 h 202"/>
                  <a:gd name="T16" fmla="*/ 43743 w 202"/>
                  <a:gd name="T17" fmla="*/ 0 h 202"/>
                  <a:gd name="T18" fmla="*/ 29644 w 202"/>
                  <a:gd name="T19" fmla="*/ 0 h 202"/>
                  <a:gd name="T20" fmla="*/ 23860 w 202"/>
                  <a:gd name="T21" fmla="*/ 1383 h 202"/>
                  <a:gd name="T22" fmla="*/ 18437 w 202"/>
                  <a:gd name="T23" fmla="*/ 3804 h 202"/>
                  <a:gd name="T24" fmla="*/ 12653 w 202"/>
                  <a:gd name="T25" fmla="*/ 7953 h 202"/>
                  <a:gd name="T26" fmla="*/ 8676 w 202"/>
                  <a:gd name="T27" fmla="*/ 11757 h 202"/>
                  <a:gd name="T28" fmla="*/ 4338 w 202"/>
                  <a:gd name="T29" fmla="*/ 15906 h 202"/>
                  <a:gd name="T30" fmla="*/ 2892 w 202"/>
                  <a:gd name="T31" fmla="*/ 22822 h 202"/>
                  <a:gd name="T32" fmla="*/ 0 w 202"/>
                  <a:gd name="T33" fmla="*/ 28009 h 202"/>
                  <a:gd name="T34" fmla="*/ 0 w 202"/>
                  <a:gd name="T35" fmla="*/ 40112 h 202"/>
                  <a:gd name="T36" fmla="*/ 2892 w 202"/>
                  <a:gd name="T37" fmla="*/ 47028 h 202"/>
                  <a:gd name="T38" fmla="*/ 4338 w 202"/>
                  <a:gd name="T39" fmla="*/ 52215 h 202"/>
                  <a:gd name="T40" fmla="*/ 8676 w 202"/>
                  <a:gd name="T41" fmla="*/ 57747 h 202"/>
                  <a:gd name="T42" fmla="*/ 12653 w 202"/>
                  <a:gd name="T43" fmla="*/ 61551 h 202"/>
                  <a:gd name="T44" fmla="*/ 18437 w 202"/>
                  <a:gd name="T45" fmla="*/ 64317 h 202"/>
                  <a:gd name="T46" fmla="*/ 23860 w 202"/>
                  <a:gd name="T47" fmla="*/ 66738 h 202"/>
                  <a:gd name="T48" fmla="*/ 29644 w 202"/>
                  <a:gd name="T49" fmla="*/ 68121 h 202"/>
                  <a:gd name="T50" fmla="*/ 36513 w 202"/>
                  <a:gd name="T51" fmla="*/ 69850 h 202"/>
                  <a:gd name="T52" fmla="*/ 43743 w 202"/>
                  <a:gd name="T53" fmla="*/ 68121 h 202"/>
                  <a:gd name="T54" fmla="*/ 49165 w 202"/>
                  <a:gd name="T55" fmla="*/ 66738 h 202"/>
                  <a:gd name="T56" fmla="*/ 54950 w 202"/>
                  <a:gd name="T57" fmla="*/ 64317 h 202"/>
                  <a:gd name="T58" fmla="*/ 60372 w 202"/>
                  <a:gd name="T59" fmla="*/ 61551 h 202"/>
                  <a:gd name="T60" fmla="*/ 64710 w 202"/>
                  <a:gd name="T61" fmla="*/ 57747 h 202"/>
                  <a:gd name="T62" fmla="*/ 69048 w 202"/>
                  <a:gd name="T63" fmla="*/ 52215 h 202"/>
                  <a:gd name="T64" fmla="*/ 71579 w 202"/>
                  <a:gd name="T65" fmla="*/ 47028 h 202"/>
                  <a:gd name="T66" fmla="*/ 73025 w 202"/>
                  <a:gd name="T67" fmla="*/ 40112 h 202"/>
                  <a:gd name="T68" fmla="*/ 73025 w 202"/>
                  <a:gd name="T69" fmla="*/ 33542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2">
                    <a:moveTo>
                      <a:pt x="202" y="97"/>
                    </a:moveTo>
                    <a:lnTo>
                      <a:pt x="202" y="81"/>
                    </a:lnTo>
                    <a:lnTo>
                      <a:pt x="198" y="66"/>
                    </a:lnTo>
                    <a:lnTo>
                      <a:pt x="191" y="46"/>
                    </a:lnTo>
                    <a:lnTo>
                      <a:pt x="179" y="34"/>
                    </a:lnTo>
                    <a:lnTo>
                      <a:pt x="167" y="23"/>
                    </a:lnTo>
                    <a:lnTo>
                      <a:pt x="152" y="11"/>
                    </a:lnTo>
                    <a:lnTo>
                      <a:pt x="136" y="4"/>
                    </a:lnTo>
                    <a:lnTo>
                      <a:pt x="121" y="0"/>
                    </a:lnTo>
                    <a:lnTo>
                      <a:pt x="82" y="0"/>
                    </a:lnTo>
                    <a:lnTo>
                      <a:pt x="66" y="4"/>
                    </a:lnTo>
                    <a:lnTo>
                      <a:pt x="51" y="11"/>
                    </a:lnTo>
                    <a:lnTo>
                      <a:pt x="35" y="23"/>
                    </a:lnTo>
                    <a:lnTo>
                      <a:pt x="24" y="34"/>
                    </a:lnTo>
                    <a:lnTo>
                      <a:pt x="12" y="46"/>
                    </a:lnTo>
                    <a:lnTo>
                      <a:pt x="8" y="66"/>
                    </a:lnTo>
                    <a:lnTo>
                      <a:pt x="0" y="81"/>
                    </a:lnTo>
                    <a:lnTo>
                      <a:pt x="0" y="116"/>
                    </a:lnTo>
                    <a:lnTo>
                      <a:pt x="8" y="136"/>
                    </a:lnTo>
                    <a:lnTo>
                      <a:pt x="12" y="151"/>
                    </a:lnTo>
                    <a:lnTo>
                      <a:pt x="24" y="167"/>
                    </a:lnTo>
                    <a:lnTo>
                      <a:pt x="35" y="178"/>
                    </a:lnTo>
                    <a:lnTo>
                      <a:pt x="51" y="186"/>
                    </a:lnTo>
                    <a:lnTo>
                      <a:pt x="66" y="193"/>
                    </a:lnTo>
                    <a:lnTo>
                      <a:pt x="82" y="197"/>
                    </a:lnTo>
                    <a:lnTo>
                      <a:pt x="101" y="202"/>
                    </a:lnTo>
                    <a:lnTo>
                      <a:pt x="121" y="197"/>
                    </a:lnTo>
                    <a:lnTo>
                      <a:pt x="136" y="193"/>
                    </a:lnTo>
                    <a:lnTo>
                      <a:pt x="152" y="186"/>
                    </a:lnTo>
                    <a:lnTo>
                      <a:pt x="167" y="178"/>
                    </a:lnTo>
                    <a:lnTo>
                      <a:pt x="179" y="167"/>
                    </a:lnTo>
                    <a:lnTo>
                      <a:pt x="191" y="151"/>
                    </a:lnTo>
                    <a:lnTo>
                      <a:pt x="198" y="136"/>
                    </a:lnTo>
                    <a:lnTo>
                      <a:pt x="202" y="116"/>
                    </a:lnTo>
                    <a:lnTo>
                      <a:pt x="202" y="97"/>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0" name="Freeform 175"/>
              <p:cNvSpPr>
                <a:spLocks/>
              </p:cNvSpPr>
              <p:nvPr/>
            </p:nvSpPr>
            <p:spPr bwMode="auto">
              <a:xfrm>
                <a:off x="2160588" y="4738688"/>
                <a:ext cx="73025" cy="69850"/>
              </a:xfrm>
              <a:custGeom>
                <a:avLst/>
                <a:gdLst>
                  <a:gd name="T0" fmla="*/ 73025 w 202"/>
                  <a:gd name="T1" fmla="*/ 34073 h 205"/>
                  <a:gd name="T2" fmla="*/ 73025 w 202"/>
                  <a:gd name="T3" fmla="*/ 28621 h 205"/>
                  <a:gd name="T4" fmla="*/ 71579 w 202"/>
                  <a:gd name="T5" fmla="*/ 22148 h 205"/>
                  <a:gd name="T6" fmla="*/ 69048 w 202"/>
                  <a:gd name="T7" fmla="*/ 16696 h 205"/>
                  <a:gd name="T8" fmla="*/ 64710 w 202"/>
                  <a:gd name="T9" fmla="*/ 12948 h 205"/>
                  <a:gd name="T10" fmla="*/ 60372 w 202"/>
                  <a:gd name="T11" fmla="*/ 8859 h 205"/>
                  <a:gd name="T12" fmla="*/ 54950 w 202"/>
                  <a:gd name="T13" fmla="*/ 4770 h 205"/>
                  <a:gd name="T14" fmla="*/ 49165 w 202"/>
                  <a:gd name="T15" fmla="*/ 2385 h 205"/>
                  <a:gd name="T16" fmla="*/ 43743 w 202"/>
                  <a:gd name="T17" fmla="*/ 1022 h 205"/>
                  <a:gd name="T18" fmla="*/ 36513 w 202"/>
                  <a:gd name="T19" fmla="*/ 0 h 205"/>
                  <a:gd name="T20" fmla="*/ 29644 w 202"/>
                  <a:gd name="T21" fmla="*/ 1022 h 205"/>
                  <a:gd name="T22" fmla="*/ 23860 w 202"/>
                  <a:gd name="T23" fmla="*/ 2385 h 205"/>
                  <a:gd name="T24" fmla="*/ 18437 w 202"/>
                  <a:gd name="T25" fmla="*/ 4770 h 205"/>
                  <a:gd name="T26" fmla="*/ 12653 w 202"/>
                  <a:gd name="T27" fmla="*/ 8859 h 205"/>
                  <a:gd name="T28" fmla="*/ 8676 w 202"/>
                  <a:gd name="T29" fmla="*/ 12948 h 205"/>
                  <a:gd name="T30" fmla="*/ 4338 w 202"/>
                  <a:gd name="T31" fmla="*/ 16696 h 205"/>
                  <a:gd name="T32" fmla="*/ 2892 w 202"/>
                  <a:gd name="T33" fmla="*/ 22148 h 205"/>
                  <a:gd name="T34" fmla="*/ 0 w 202"/>
                  <a:gd name="T35" fmla="*/ 28621 h 205"/>
                  <a:gd name="T36" fmla="*/ 0 w 202"/>
                  <a:gd name="T37" fmla="*/ 40547 h 205"/>
                  <a:gd name="T38" fmla="*/ 2892 w 202"/>
                  <a:gd name="T39" fmla="*/ 47021 h 205"/>
                  <a:gd name="T40" fmla="*/ 4338 w 202"/>
                  <a:gd name="T41" fmla="*/ 52473 h 205"/>
                  <a:gd name="T42" fmla="*/ 8676 w 202"/>
                  <a:gd name="T43" fmla="*/ 57924 h 205"/>
                  <a:gd name="T44" fmla="*/ 12653 w 202"/>
                  <a:gd name="T45" fmla="*/ 62013 h 205"/>
                  <a:gd name="T46" fmla="*/ 18437 w 202"/>
                  <a:gd name="T47" fmla="*/ 64398 h 205"/>
                  <a:gd name="T48" fmla="*/ 23860 w 202"/>
                  <a:gd name="T49" fmla="*/ 66783 h 205"/>
                  <a:gd name="T50" fmla="*/ 29644 w 202"/>
                  <a:gd name="T51" fmla="*/ 68487 h 205"/>
                  <a:gd name="T52" fmla="*/ 36513 w 202"/>
                  <a:gd name="T53" fmla="*/ 69850 h 205"/>
                  <a:gd name="T54" fmla="*/ 43743 w 202"/>
                  <a:gd name="T55" fmla="*/ 68487 h 205"/>
                  <a:gd name="T56" fmla="*/ 49165 w 202"/>
                  <a:gd name="T57" fmla="*/ 66783 h 205"/>
                  <a:gd name="T58" fmla="*/ 54950 w 202"/>
                  <a:gd name="T59" fmla="*/ 64398 h 205"/>
                  <a:gd name="T60" fmla="*/ 60372 w 202"/>
                  <a:gd name="T61" fmla="*/ 62013 h 205"/>
                  <a:gd name="T62" fmla="*/ 64710 w 202"/>
                  <a:gd name="T63" fmla="*/ 57924 h 205"/>
                  <a:gd name="T64" fmla="*/ 69048 w 202"/>
                  <a:gd name="T65" fmla="*/ 52473 h 205"/>
                  <a:gd name="T66" fmla="*/ 71579 w 202"/>
                  <a:gd name="T67" fmla="*/ 47021 h 205"/>
                  <a:gd name="T68" fmla="*/ 73025 w 202"/>
                  <a:gd name="T69" fmla="*/ 40547 h 205"/>
                  <a:gd name="T70" fmla="*/ 73025 w 202"/>
                  <a:gd name="T71" fmla="*/ 34073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4"/>
                    </a:lnTo>
                    <a:lnTo>
                      <a:pt x="198" y="65"/>
                    </a:lnTo>
                    <a:lnTo>
                      <a:pt x="191" y="49"/>
                    </a:lnTo>
                    <a:lnTo>
                      <a:pt x="179" y="38"/>
                    </a:lnTo>
                    <a:lnTo>
                      <a:pt x="167" y="26"/>
                    </a:lnTo>
                    <a:lnTo>
                      <a:pt x="152" y="14"/>
                    </a:lnTo>
                    <a:lnTo>
                      <a:pt x="136" y="7"/>
                    </a:lnTo>
                    <a:lnTo>
                      <a:pt x="121" y="3"/>
                    </a:lnTo>
                    <a:lnTo>
                      <a:pt x="101" y="0"/>
                    </a:lnTo>
                    <a:lnTo>
                      <a:pt x="82" y="3"/>
                    </a:lnTo>
                    <a:lnTo>
                      <a:pt x="66" y="7"/>
                    </a:lnTo>
                    <a:lnTo>
                      <a:pt x="51" y="14"/>
                    </a:lnTo>
                    <a:lnTo>
                      <a:pt x="35" y="26"/>
                    </a:lnTo>
                    <a:lnTo>
                      <a:pt x="24" y="38"/>
                    </a:lnTo>
                    <a:lnTo>
                      <a:pt x="12" y="49"/>
                    </a:lnTo>
                    <a:lnTo>
                      <a:pt x="8" y="65"/>
                    </a:lnTo>
                    <a:lnTo>
                      <a:pt x="0" y="84"/>
                    </a:lnTo>
                    <a:lnTo>
                      <a:pt x="0" y="119"/>
                    </a:lnTo>
                    <a:lnTo>
                      <a:pt x="8" y="138"/>
                    </a:lnTo>
                    <a:lnTo>
                      <a:pt x="12" y="154"/>
                    </a:lnTo>
                    <a:lnTo>
                      <a:pt x="24" y="170"/>
                    </a:lnTo>
                    <a:lnTo>
                      <a:pt x="35" y="182"/>
                    </a:lnTo>
                    <a:lnTo>
                      <a:pt x="51" y="189"/>
                    </a:lnTo>
                    <a:lnTo>
                      <a:pt x="66" y="196"/>
                    </a:lnTo>
                    <a:lnTo>
                      <a:pt x="82" y="201"/>
                    </a:lnTo>
                    <a:lnTo>
                      <a:pt x="101" y="205"/>
                    </a:lnTo>
                    <a:lnTo>
                      <a:pt x="121" y="201"/>
                    </a:lnTo>
                    <a:lnTo>
                      <a:pt x="136" y="196"/>
                    </a:lnTo>
                    <a:lnTo>
                      <a:pt x="152" y="189"/>
                    </a:lnTo>
                    <a:lnTo>
                      <a:pt x="167" y="182"/>
                    </a:lnTo>
                    <a:lnTo>
                      <a:pt x="179" y="170"/>
                    </a:lnTo>
                    <a:lnTo>
                      <a:pt x="191" y="154"/>
                    </a:lnTo>
                    <a:lnTo>
                      <a:pt x="198" y="138"/>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1" name="Freeform 176"/>
              <p:cNvSpPr>
                <a:spLocks/>
              </p:cNvSpPr>
              <p:nvPr/>
            </p:nvSpPr>
            <p:spPr bwMode="auto">
              <a:xfrm>
                <a:off x="2160588" y="4078288"/>
                <a:ext cx="73025" cy="69850"/>
              </a:xfrm>
              <a:custGeom>
                <a:avLst/>
                <a:gdLst>
                  <a:gd name="T0" fmla="*/ 73025 w 202"/>
                  <a:gd name="T1" fmla="*/ 34579 h 202"/>
                  <a:gd name="T2" fmla="*/ 73025 w 202"/>
                  <a:gd name="T3" fmla="*/ 28009 h 202"/>
                  <a:gd name="T4" fmla="*/ 71579 w 202"/>
                  <a:gd name="T5" fmla="*/ 22476 h 202"/>
                  <a:gd name="T6" fmla="*/ 69048 w 202"/>
                  <a:gd name="T7" fmla="*/ 17635 h 202"/>
                  <a:gd name="T8" fmla="*/ 64710 w 202"/>
                  <a:gd name="T9" fmla="*/ 12103 h 202"/>
                  <a:gd name="T10" fmla="*/ 60372 w 202"/>
                  <a:gd name="T11" fmla="*/ 7953 h 202"/>
                  <a:gd name="T12" fmla="*/ 54950 w 202"/>
                  <a:gd name="T13" fmla="*/ 4150 h 202"/>
                  <a:gd name="T14" fmla="*/ 49165 w 202"/>
                  <a:gd name="T15" fmla="*/ 1383 h 202"/>
                  <a:gd name="T16" fmla="*/ 43743 w 202"/>
                  <a:gd name="T17" fmla="*/ 0 h 202"/>
                  <a:gd name="T18" fmla="*/ 29644 w 202"/>
                  <a:gd name="T19" fmla="*/ 0 h 202"/>
                  <a:gd name="T20" fmla="*/ 23860 w 202"/>
                  <a:gd name="T21" fmla="*/ 1383 h 202"/>
                  <a:gd name="T22" fmla="*/ 18437 w 202"/>
                  <a:gd name="T23" fmla="*/ 4150 h 202"/>
                  <a:gd name="T24" fmla="*/ 12653 w 202"/>
                  <a:gd name="T25" fmla="*/ 7953 h 202"/>
                  <a:gd name="T26" fmla="*/ 8676 w 202"/>
                  <a:gd name="T27" fmla="*/ 12103 h 202"/>
                  <a:gd name="T28" fmla="*/ 4338 w 202"/>
                  <a:gd name="T29" fmla="*/ 17635 h 202"/>
                  <a:gd name="T30" fmla="*/ 2892 w 202"/>
                  <a:gd name="T31" fmla="*/ 22476 h 202"/>
                  <a:gd name="T32" fmla="*/ 0 w 202"/>
                  <a:gd name="T33" fmla="*/ 28009 h 202"/>
                  <a:gd name="T34" fmla="*/ 0 w 202"/>
                  <a:gd name="T35" fmla="*/ 41495 h 202"/>
                  <a:gd name="T36" fmla="*/ 2892 w 202"/>
                  <a:gd name="T37" fmla="*/ 46682 h 202"/>
                  <a:gd name="T38" fmla="*/ 4338 w 202"/>
                  <a:gd name="T39" fmla="*/ 52215 h 202"/>
                  <a:gd name="T40" fmla="*/ 8676 w 202"/>
                  <a:gd name="T41" fmla="*/ 57747 h 202"/>
                  <a:gd name="T42" fmla="*/ 12653 w 202"/>
                  <a:gd name="T43" fmla="*/ 61897 h 202"/>
                  <a:gd name="T44" fmla="*/ 18437 w 202"/>
                  <a:gd name="T45" fmla="*/ 65700 h 202"/>
                  <a:gd name="T46" fmla="*/ 23860 w 202"/>
                  <a:gd name="T47" fmla="*/ 67429 h 202"/>
                  <a:gd name="T48" fmla="*/ 29644 w 202"/>
                  <a:gd name="T49" fmla="*/ 69850 h 202"/>
                  <a:gd name="T50" fmla="*/ 43743 w 202"/>
                  <a:gd name="T51" fmla="*/ 69850 h 202"/>
                  <a:gd name="T52" fmla="*/ 49165 w 202"/>
                  <a:gd name="T53" fmla="*/ 67429 h 202"/>
                  <a:gd name="T54" fmla="*/ 54950 w 202"/>
                  <a:gd name="T55" fmla="*/ 65700 h 202"/>
                  <a:gd name="T56" fmla="*/ 60372 w 202"/>
                  <a:gd name="T57" fmla="*/ 61897 h 202"/>
                  <a:gd name="T58" fmla="*/ 64710 w 202"/>
                  <a:gd name="T59" fmla="*/ 57747 h 202"/>
                  <a:gd name="T60" fmla="*/ 69048 w 202"/>
                  <a:gd name="T61" fmla="*/ 52215 h 202"/>
                  <a:gd name="T62" fmla="*/ 71579 w 202"/>
                  <a:gd name="T63" fmla="*/ 46682 h 202"/>
                  <a:gd name="T64" fmla="*/ 73025 w 202"/>
                  <a:gd name="T65" fmla="*/ 41495 h 202"/>
                  <a:gd name="T66" fmla="*/ 73025 w 202"/>
                  <a:gd name="T67" fmla="*/ 34579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5"/>
                    </a:lnTo>
                    <a:lnTo>
                      <a:pt x="191" y="51"/>
                    </a:lnTo>
                    <a:lnTo>
                      <a:pt x="179" y="35"/>
                    </a:lnTo>
                    <a:lnTo>
                      <a:pt x="167" y="23"/>
                    </a:lnTo>
                    <a:lnTo>
                      <a:pt x="152" y="12"/>
                    </a:lnTo>
                    <a:lnTo>
                      <a:pt x="136" y="4"/>
                    </a:lnTo>
                    <a:lnTo>
                      <a:pt x="121" y="0"/>
                    </a:lnTo>
                    <a:lnTo>
                      <a:pt x="82" y="0"/>
                    </a:lnTo>
                    <a:lnTo>
                      <a:pt x="66" y="4"/>
                    </a:lnTo>
                    <a:lnTo>
                      <a:pt x="51" y="12"/>
                    </a:lnTo>
                    <a:lnTo>
                      <a:pt x="35" y="23"/>
                    </a:lnTo>
                    <a:lnTo>
                      <a:pt x="24" y="35"/>
                    </a:lnTo>
                    <a:lnTo>
                      <a:pt x="12" y="51"/>
                    </a:lnTo>
                    <a:lnTo>
                      <a:pt x="8" y="65"/>
                    </a:lnTo>
                    <a:lnTo>
                      <a:pt x="0" y="81"/>
                    </a:lnTo>
                    <a:lnTo>
                      <a:pt x="0" y="120"/>
                    </a:lnTo>
                    <a:lnTo>
                      <a:pt x="8" y="135"/>
                    </a:lnTo>
                    <a:lnTo>
                      <a:pt x="12" y="151"/>
                    </a:lnTo>
                    <a:lnTo>
                      <a:pt x="24" y="167"/>
                    </a:lnTo>
                    <a:lnTo>
                      <a:pt x="35" y="179"/>
                    </a:lnTo>
                    <a:lnTo>
                      <a:pt x="51" y="190"/>
                    </a:lnTo>
                    <a:lnTo>
                      <a:pt x="66" y="195"/>
                    </a:lnTo>
                    <a:lnTo>
                      <a:pt x="82" y="202"/>
                    </a:lnTo>
                    <a:lnTo>
                      <a:pt x="121" y="202"/>
                    </a:lnTo>
                    <a:lnTo>
                      <a:pt x="136" y="195"/>
                    </a:lnTo>
                    <a:lnTo>
                      <a:pt x="152" y="190"/>
                    </a:lnTo>
                    <a:lnTo>
                      <a:pt x="167" y="179"/>
                    </a:lnTo>
                    <a:lnTo>
                      <a:pt x="179" y="167"/>
                    </a:lnTo>
                    <a:lnTo>
                      <a:pt x="191" y="151"/>
                    </a:lnTo>
                    <a:lnTo>
                      <a:pt x="198" y="135"/>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2" name="Freeform 177"/>
              <p:cNvSpPr>
                <a:spLocks/>
              </p:cNvSpPr>
              <p:nvPr/>
            </p:nvSpPr>
            <p:spPr bwMode="auto">
              <a:xfrm>
                <a:off x="2160588" y="3794125"/>
                <a:ext cx="73025" cy="71438"/>
              </a:xfrm>
              <a:custGeom>
                <a:avLst/>
                <a:gdLst>
                  <a:gd name="T0" fmla="*/ 73025 w 202"/>
                  <a:gd name="T1" fmla="*/ 34848 h 205"/>
                  <a:gd name="T2" fmla="*/ 73025 w 202"/>
                  <a:gd name="T3" fmla="*/ 29621 h 205"/>
                  <a:gd name="T4" fmla="*/ 71579 w 202"/>
                  <a:gd name="T5" fmla="*/ 22651 h 205"/>
                  <a:gd name="T6" fmla="*/ 69048 w 202"/>
                  <a:gd name="T7" fmla="*/ 17424 h 205"/>
                  <a:gd name="T8" fmla="*/ 64710 w 202"/>
                  <a:gd name="T9" fmla="*/ 13591 h 205"/>
                  <a:gd name="T10" fmla="*/ 60372 w 202"/>
                  <a:gd name="T11" fmla="*/ 8015 h 205"/>
                  <a:gd name="T12" fmla="*/ 54950 w 202"/>
                  <a:gd name="T13" fmla="*/ 5576 h 205"/>
                  <a:gd name="T14" fmla="*/ 49165 w 202"/>
                  <a:gd name="T15" fmla="*/ 2439 h 205"/>
                  <a:gd name="T16" fmla="*/ 43743 w 202"/>
                  <a:gd name="T17" fmla="*/ 1394 h 205"/>
                  <a:gd name="T18" fmla="*/ 36513 w 202"/>
                  <a:gd name="T19" fmla="*/ 0 h 205"/>
                  <a:gd name="T20" fmla="*/ 29644 w 202"/>
                  <a:gd name="T21" fmla="*/ 1394 h 205"/>
                  <a:gd name="T22" fmla="*/ 23860 w 202"/>
                  <a:gd name="T23" fmla="*/ 2439 h 205"/>
                  <a:gd name="T24" fmla="*/ 18437 w 202"/>
                  <a:gd name="T25" fmla="*/ 5576 h 205"/>
                  <a:gd name="T26" fmla="*/ 12653 w 202"/>
                  <a:gd name="T27" fmla="*/ 8015 h 205"/>
                  <a:gd name="T28" fmla="*/ 8676 w 202"/>
                  <a:gd name="T29" fmla="*/ 13591 h 205"/>
                  <a:gd name="T30" fmla="*/ 4338 w 202"/>
                  <a:gd name="T31" fmla="*/ 17424 h 205"/>
                  <a:gd name="T32" fmla="*/ 2892 w 202"/>
                  <a:gd name="T33" fmla="*/ 22651 h 205"/>
                  <a:gd name="T34" fmla="*/ 0 w 202"/>
                  <a:gd name="T35" fmla="*/ 29621 h 205"/>
                  <a:gd name="T36" fmla="*/ 0 w 202"/>
                  <a:gd name="T37" fmla="*/ 41469 h 205"/>
                  <a:gd name="T38" fmla="*/ 2892 w 202"/>
                  <a:gd name="T39" fmla="*/ 48438 h 205"/>
                  <a:gd name="T40" fmla="*/ 4338 w 202"/>
                  <a:gd name="T41" fmla="*/ 53666 h 205"/>
                  <a:gd name="T42" fmla="*/ 8676 w 202"/>
                  <a:gd name="T43" fmla="*/ 58196 h 205"/>
                  <a:gd name="T44" fmla="*/ 12653 w 202"/>
                  <a:gd name="T45" fmla="*/ 63423 h 205"/>
                  <a:gd name="T46" fmla="*/ 18437 w 202"/>
                  <a:gd name="T47" fmla="*/ 65862 h 205"/>
                  <a:gd name="T48" fmla="*/ 23860 w 202"/>
                  <a:gd name="T49" fmla="*/ 68650 h 205"/>
                  <a:gd name="T50" fmla="*/ 29644 w 202"/>
                  <a:gd name="T51" fmla="*/ 70393 h 205"/>
                  <a:gd name="T52" fmla="*/ 36513 w 202"/>
                  <a:gd name="T53" fmla="*/ 71438 h 205"/>
                  <a:gd name="T54" fmla="*/ 43743 w 202"/>
                  <a:gd name="T55" fmla="*/ 70393 h 205"/>
                  <a:gd name="T56" fmla="*/ 49165 w 202"/>
                  <a:gd name="T57" fmla="*/ 68650 h 205"/>
                  <a:gd name="T58" fmla="*/ 54950 w 202"/>
                  <a:gd name="T59" fmla="*/ 65862 h 205"/>
                  <a:gd name="T60" fmla="*/ 60372 w 202"/>
                  <a:gd name="T61" fmla="*/ 63423 h 205"/>
                  <a:gd name="T62" fmla="*/ 64710 w 202"/>
                  <a:gd name="T63" fmla="*/ 58196 h 205"/>
                  <a:gd name="T64" fmla="*/ 69048 w 202"/>
                  <a:gd name="T65" fmla="*/ 53666 h 205"/>
                  <a:gd name="T66" fmla="*/ 71579 w 202"/>
                  <a:gd name="T67" fmla="*/ 48438 h 205"/>
                  <a:gd name="T68" fmla="*/ 73025 w 202"/>
                  <a:gd name="T69" fmla="*/ 41469 h 205"/>
                  <a:gd name="T70" fmla="*/ 73025 w 202"/>
                  <a:gd name="T71" fmla="*/ 34848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5"/>
                    </a:lnTo>
                    <a:lnTo>
                      <a:pt x="191" y="50"/>
                    </a:lnTo>
                    <a:lnTo>
                      <a:pt x="179" y="39"/>
                    </a:lnTo>
                    <a:lnTo>
                      <a:pt x="167" y="23"/>
                    </a:lnTo>
                    <a:lnTo>
                      <a:pt x="152" y="16"/>
                    </a:lnTo>
                    <a:lnTo>
                      <a:pt x="136" y="7"/>
                    </a:lnTo>
                    <a:lnTo>
                      <a:pt x="121" y="4"/>
                    </a:lnTo>
                    <a:lnTo>
                      <a:pt x="101" y="0"/>
                    </a:lnTo>
                    <a:lnTo>
                      <a:pt x="82" y="4"/>
                    </a:lnTo>
                    <a:lnTo>
                      <a:pt x="66" y="7"/>
                    </a:lnTo>
                    <a:lnTo>
                      <a:pt x="51" y="16"/>
                    </a:lnTo>
                    <a:lnTo>
                      <a:pt x="35" y="23"/>
                    </a:lnTo>
                    <a:lnTo>
                      <a:pt x="24" y="39"/>
                    </a:lnTo>
                    <a:lnTo>
                      <a:pt x="12" y="50"/>
                    </a:lnTo>
                    <a:lnTo>
                      <a:pt x="8" y="65"/>
                    </a:lnTo>
                    <a:lnTo>
                      <a:pt x="0" y="85"/>
                    </a:lnTo>
                    <a:lnTo>
                      <a:pt x="0" y="119"/>
                    </a:lnTo>
                    <a:lnTo>
                      <a:pt x="8" y="139"/>
                    </a:lnTo>
                    <a:lnTo>
                      <a:pt x="12" y="154"/>
                    </a:lnTo>
                    <a:lnTo>
                      <a:pt x="24" y="167"/>
                    </a:lnTo>
                    <a:lnTo>
                      <a:pt x="35" y="182"/>
                    </a:lnTo>
                    <a:lnTo>
                      <a:pt x="51" y="189"/>
                    </a:lnTo>
                    <a:lnTo>
                      <a:pt x="66" y="197"/>
                    </a:lnTo>
                    <a:lnTo>
                      <a:pt x="82" y="202"/>
                    </a:lnTo>
                    <a:lnTo>
                      <a:pt x="101" y="205"/>
                    </a:lnTo>
                    <a:lnTo>
                      <a:pt x="121" y="202"/>
                    </a:lnTo>
                    <a:lnTo>
                      <a:pt x="136" y="197"/>
                    </a:lnTo>
                    <a:lnTo>
                      <a:pt x="152" y="189"/>
                    </a:lnTo>
                    <a:lnTo>
                      <a:pt x="167" y="182"/>
                    </a:lnTo>
                    <a:lnTo>
                      <a:pt x="179" y="167"/>
                    </a:lnTo>
                    <a:lnTo>
                      <a:pt x="191" y="154"/>
                    </a:lnTo>
                    <a:lnTo>
                      <a:pt x="198" y="139"/>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3" name="Freeform 178"/>
              <p:cNvSpPr>
                <a:spLocks/>
              </p:cNvSpPr>
              <p:nvPr/>
            </p:nvSpPr>
            <p:spPr bwMode="auto">
              <a:xfrm>
                <a:off x="2160588" y="3924300"/>
                <a:ext cx="73025" cy="69850"/>
              </a:xfrm>
              <a:custGeom>
                <a:avLst/>
                <a:gdLst>
                  <a:gd name="T0" fmla="*/ 73025 w 202"/>
                  <a:gd name="T1" fmla="*/ 34753 h 203"/>
                  <a:gd name="T2" fmla="*/ 73025 w 202"/>
                  <a:gd name="T3" fmla="*/ 28215 h 203"/>
                  <a:gd name="T4" fmla="*/ 71579 w 202"/>
                  <a:gd name="T5" fmla="*/ 22710 h 203"/>
                  <a:gd name="T6" fmla="*/ 69048 w 202"/>
                  <a:gd name="T7" fmla="*/ 17549 h 203"/>
                  <a:gd name="T8" fmla="*/ 64710 w 202"/>
                  <a:gd name="T9" fmla="*/ 12043 h 203"/>
                  <a:gd name="T10" fmla="*/ 60372 w 202"/>
                  <a:gd name="T11" fmla="*/ 8258 h 203"/>
                  <a:gd name="T12" fmla="*/ 54950 w 202"/>
                  <a:gd name="T13" fmla="*/ 4129 h 203"/>
                  <a:gd name="T14" fmla="*/ 49165 w 202"/>
                  <a:gd name="T15" fmla="*/ 1720 h 203"/>
                  <a:gd name="T16" fmla="*/ 43743 w 202"/>
                  <a:gd name="T17" fmla="*/ 0 h 203"/>
                  <a:gd name="T18" fmla="*/ 29644 w 202"/>
                  <a:gd name="T19" fmla="*/ 0 h 203"/>
                  <a:gd name="T20" fmla="*/ 23860 w 202"/>
                  <a:gd name="T21" fmla="*/ 1720 h 203"/>
                  <a:gd name="T22" fmla="*/ 18437 w 202"/>
                  <a:gd name="T23" fmla="*/ 4129 h 203"/>
                  <a:gd name="T24" fmla="*/ 12653 w 202"/>
                  <a:gd name="T25" fmla="*/ 8258 h 203"/>
                  <a:gd name="T26" fmla="*/ 8676 w 202"/>
                  <a:gd name="T27" fmla="*/ 12043 h 203"/>
                  <a:gd name="T28" fmla="*/ 4338 w 202"/>
                  <a:gd name="T29" fmla="*/ 17549 h 203"/>
                  <a:gd name="T30" fmla="*/ 2892 w 202"/>
                  <a:gd name="T31" fmla="*/ 22710 h 203"/>
                  <a:gd name="T32" fmla="*/ 0 w 202"/>
                  <a:gd name="T33" fmla="*/ 28215 h 203"/>
                  <a:gd name="T34" fmla="*/ 0 w 202"/>
                  <a:gd name="T35" fmla="*/ 41635 h 203"/>
                  <a:gd name="T36" fmla="*/ 2892 w 202"/>
                  <a:gd name="T37" fmla="*/ 46796 h 203"/>
                  <a:gd name="T38" fmla="*/ 4338 w 202"/>
                  <a:gd name="T39" fmla="*/ 52301 h 203"/>
                  <a:gd name="T40" fmla="*/ 8676 w 202"/>
                  <a:gd name="T41" fmla="*/ 57807 h 203"/>
                  <a:gd name="T42" fmla="*/ 12653 w 202"/>
                  <a:gd name="T43" fmla="*/ 61248 h 203"/>
                  <a:gd name="T44" fmla="*/ 18437 w 202"/>
                  <a:gd name="T45" fmla="*/ 65721 h 203"/>
                  <a:gd name="T46" fmla="*/ 23860 w 202"/>
                  <a:gd name="T47" fmla="*/ 68130 h 203"/>
                  <a:gd name="T48" fmla="*/ 29644 w 202"/>
                  <a:gd name="T49" fmla="*/ 69850 h 203"/>
                  <a:gd name="T50" fmla="*/ 43743 w 202"/>
                  <a:gd name="T51" fmla="*/ 69850 h 203"/>
                  <a:gd name="T52" fmla="*/ 49165 w 202"/>
                  <a:gd name="T53" fmla="*/ 68130 h 203"/>
                  <a:gd name="T54" fmla="*/ 54950 w 202"/>
                  <a:gd name="T55" fmla="*/ 65721 h 203"/>
                  <a:gd name="T56" fmla="*/ 60372 w 202"/>
                  <a:gd name="T57" fmla="*/ 61248 h 203"/>
                  <a:gd name="T58" fmla="*/ 64710 w 202"/>
                  <a:gd name="T59" fmla="*/ 57807 h 203"/>
                  <a:gd name="T60" fmla="*/ 69048 w 202"/>
                  <a:gd name="T61" fmla="*/ 52301 h 203"/>
                  <a:gd name="T62" fmla="*/ 71579 w 202"/>
                  <a:gd name="T63" fmla="*/ 46796 h 203"/>
                  <a:gd name="T64" fmla="*/ 73025 w 202"/>
                  <a:gd name="T65" fmla="*/ 41635 h 203"/>
                  <a:gd name="T66" fmla="*/ 73025 w 202"/>
                  <a:gd name="T67" fmla="*/ 34753 h 2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3">
                    <a:moveTo>
                      <a:pt x="202" y="101"/>
                    </a:moveTo>
                    <a:lnTo>
                      <a:pt x="202" y="82"/>
                    </a:lnTo>
                    <a:lnTo>
                      <a:pt x="198" y="66"/>
                    </a:lnTo>
                    <a:lnTo>
                      <a:pt x="191" y="51"/>
                    </a:lnTo>
                    <a:lnTo>
                      <a:pt x="179" y="35"/>
                    </a:lnTo>
                    <a:lnTo>
                      <a:pt x="167" y="24"/>
                    </a:lnTo>
                    <a:lnTo>
                      <a:pt x="152" y="12"/>
                    </a:lnTo>
                    <a:lnTo>
                      <a:pt x="136" y="5"/>
                    </a:lnTo>
                    <a:lnTo>
                      <a:pt x="121" y="0"/>
                    </a:lnTo>
                    <a:lnTo>
                      <a:pt x="82" y="0"/>
                    </a:lnTo>
                    <a:lnTo>
                      <a:pt x="66" y="5"/>
                    </a:lnTo>
                    <a:lnTo>
                      <a:pt x="51" y="12"/>
                    </a:lnTo>
                    <a:lnTo>
                      <a:pt x="35" y="24"/>
                    </a:lnTo>
                    <a:lnTo>
                      <a:pt x="24" y="35"/>
                    </a:lnTo>
                    <a:lnTo>
                      <a:pt x="12" y="51"/>
                    </a:lnTo>
                    <a:lnTo>
                      <a:pt x="8" y="66"/>
                    </a:lnTo>
                    <a:lnTo>
                      <a:pt x="0" y="82"/>
                    </a:lnTo>
                    <a:lnTo>
                      <a:pt x="0" y="121"/>
                    </a:lnTo>
                    <a:lnTo>
                      <a:pt x="8" y="136"/>
                    </a:lnTo>
                    <a:lnTo>
                      <a:pt x="12" y="152"/>
                    </a:lnTo>
                    <a:lnTo>
                      <a:pt x="24" y="168"/>
                    </a:lnTo>
                    <a:lnTo>
                      <a:pt x="35" y="178"/>
                    </a:lnTo>
                    <a:lnTo>
                      <a:pt x="51" y="191"/>
                    </a:lnTo>
                    <a:lnTo>
                      <a:pt x="66" y="198"/>
                    </a:lnTo>
                    <a:lnTo>
                      <a:pt x="82" y="203"/>
                    </a:lnTo>
                    <a:lnTo>
                      <a:pt x="121" y="203"/>
                    </a:lnTo>
                    <a:lnTo>
                      <a:pt x="136" y="198"/>
                    </a:lnTo>
                    <a:lnTo>
                      <a:pt x="152" y="191"/>
                    </a:lnTo>
                    <a:lnTo>
                      <a:pt x="167" y="178"/>
                    </a:lnTo>
                    <a:lnTo>
                      <a:pt x="179" y="168"/>
                    </a:lnTo>
                    <a:lnTo>
                      <a:pt x="191" y="152"/>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4" name="Freeform 179"/>
              <p:cNvSpPr>
                <a:spLocks/>
              </p:cNvSpPr>
              <p:nvPr/>
            </p:nvSpPr>
            <p:spPr bwMode="auto">
              <a:xfrm>
                <a:off x="2160588" y="3411538"/>
                <a:ext cx="73025" cy="69850"/>
              </a:xfrm>
              <a:custGeom>
                <a:avLst/>
                <a:gdLst>
                  <a:gd name="T0" fmla="*/ 73025 w 202"/>
                  <a:gd name="T1" fmla="*/ 34073 h 205"/>
                  <a:gd name="T2" fmla="*/ 73025 w 202"/>
                  <a:gd name="T3" fmla="*/ 28621 h 205"/>
                  <a:gd name="T4" fmla="*/ 71579 w 202"/>
                  <a:gd name="T5" fmla="*/ 22148 h 205"/>
                  <a:gd name="T6" fmla="*/ 69048 w 202"/>
                  <a:gd name="T7" fmla="*/ 16696 h 205"/>
                  <a:gd name="T8" fmla="*/ 64710 w 202"/>
                  <a:gd name="T9" fmla="*/ 12948 h 205"/>
                  <a:gd name="T10" fmla="*/ 60372 w 202"/>
                  <a:gd name="T11" fmla="*/ 7837 h 205"/>
                  <a:gd name="T12" fmla="*/ 54950 w 202"/>
                  <a:gd name="T13" fmla="*/ 5111 h 205"/>
                  <a:gd name="T14" fmla="*/ 49165 w 202"/>
                  <a:gd name="T15" fmla="*/ 2385 h 205"/>
                  <a:gd name="T16" fmla="*/ 43743 w 202"/>
                  <a:gd name="T17" fmla="*/ 1022 h 205"/>
                  <a:gd name="T18" fmla="*/ 36513 w 202"/>
                  <a:gd name="T19" fmla="*/ 0 h 205"/>
                  <a:gd name="T20" fmla="*/ 29644 w 202"/>
                  <a:gd name="T21" fmla="*/ 1022 h 205"/>
                  <a:gd name="T22" fmla="*/ 23860 w 202"/>
                  <a:gd name="T23" fmla="*/ 2385 h 205"/>
                  <a:gd name="T24" fmla="*/ 18437 w 202"/>
                  <a:gd name="T25" fmla="*/ 5111 h 205"/>
                  <a:gd name="T26" fmla="*/ 12653 w 202"/>
                  <a:gd name="T27" fmla="*/ 7837 h 205"/>
                  <a:gd name="T28" fmla="*/ 8676 w 202"/>
                  <a:gd name="T29" fmla="*/ 12948 h 205"/>
                  <a:gd name="T30" fmla="*/ 4338 w 202"/>
                  <a:gd name="T31" fmla="*/ 16696 h 205"/>
                  <a:gd name="T32" fmla="*/ 2892 w 202"/>
                  <a:gd name="T33" fmla="*/ 22148 h 205"/>
                  <a:gd name="T34" fmla="*/ 0 w 202"/>
                  <a:gd name="T35" fmla="*/ 28621 h 205"/>
                  <a:gd name="T36" fmla="*/ 0 w 202"/>
                  <a:gd name="T37" fmla="*/ 40547 h 205"/>
                  <a:gd name="T38" fmla="*/ 2892 w 202"/>
                  <a:gd name="T39" fmla="*/ 47021 h 205"/>
                  <a:gd name="T40" fmla="*/ 4338 w 202"/>
                  <a:gd name="T41" fmla="*/ 52473 h 205"/>
                  <a:gd name="T42" fmla="*/ 8676 w 202"/>
                  <a:gd name="T43" fmla="*/ 56561 h 205"/>
                  <a:gd name="T44" fmla="*/ 12653 w 202"/>
                  <a:gd name="T45" fmla="*/ 62013 h 205"/>
                  <a:gd name="T46" fmla="*/ 18437 w 202"/>
                  <a:gd name="T47" fmla="*/ 64398 h 205"/>
                  <a:gd name="T48" fmla="*/ 23860 w 202"/>
                  <a:gd name="T49" fmla="*/ 67124 h 205"/>
                  <a:gd name="T50" fmla="*/ 29644 w 202"/>
                  <a:gd name="T51" fmla="*/ 68487 h 205"/>
                  <a:gd name="T52" fmla="*/ 36513 w 202"/>
                  <a:gd name="T53" fmla="*/ 69850 h 205"/>
                  <a:gd name="T54" fmla="*/ 43743 w 202"/>
                  <a:gd name="T55" fmla="*/ 68487 h 205"/>
                  <a:gd name="T56" fmla="*/ 49165 w 202"/>
                  <a:gd name="T57" fmla="*/ 67124 h 205"/>
                  <a:gd name="T58" fmla="*/ 54950 w 202"/>
                  <a:gd name="T59" fmla="*/ 64398 h 205"/>
                  <a:gd name="T60" fmla="*/ 60372 w 202"/>
                  <a:gd name="T61" fmla="*/ 62013 h 205"/>
                  <a:gd name="T62" fmla="*/ 64710 w 202"/>
                  <a:gd name="T63" fmla="*/ 56561 h 205"/>
                  <a:gd name="T64" fmla="*/ 69048 w 202"/>
                  <a:gd name="T65" fmla="*/ 52473 h 205"/>
                  <a:gd name="T66" fmla="*/ 71579 w 202"/>
                  <a:gd name="T67" fmla="*/ 47021 h 205"/>
                  <a:gd name="T68" fmla="*/ 73025 w 202"/>
                  <a:gd name="T69" fmla="*/ 40547 h 205"/>
                  <a:gd name="T70" fmla="*/ 73025 w 202"/>
                  <a:gd name="T71" fmla="*/ 34073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4"/>
                    </a:lnTo>
                    <a:lnTo>
                      <a:pt x="198" y="65"/>
                    </a:lnTo>
                    <a:lnTo>
                      <a:pt x="191" y="49"/>
                    </a:lnTo>
                    <a:lnTo>
                      <a:pt x="179" y="38"/>
                    </a:lnTo>
                    <a:lnTo>
                      <a:pt x="167" y="23"/>
                    </a:lnTo>
                    <a:lnTo>
                      <a:pt x="152" y="15"/>
                    </a:lnTo>
                    <a:lnTo>
                      <a:pt x="136" y="7"/>
                    </a:lnTo>
                    <a:lnTo>
                      <a:pt x="121" y="3"/>
                    </a:lnTo>
                    <a:lnTo>
                      <a:pt x="101" y="0"/>
                    </a:lnTo>
                    <a:lnTo>
                      <a:pt x="82" y="3"/>
                    </a:lnTo>
                    <a:lnTo>
                      <a:pt x="66" y="7"/>
                    </a:lnTo>
                    <a:lnTo>
                      <a:pt x="51" y="15"/>
                    </a:lnTo>
                    <a:lnTo>
                      <a:pt x="35" y="23"/>
                    </a:lnTo>
                    <a:lnTo>
                      <a:pt x="24" y="38"/>
                    </a:lnTo>
                    <a:lnTo>
                      <a:pt x="12" y="49"/>
                    </a:lnTo>
                    <a:lnTo>
                      <a:pt x="8" y="65"/>
                    </a:lnTo>
                    <a:lnTo>
                      <a:pt x="0" y="84"/>
                    </a:lnTo>
                    <a:lnTo>
                      <a:pt x="0" y="119"/>
                    </a:lnTo>
                    <a:lnTo>
                      <a:pt x="8" y="138"/>
                    </a:lnTo>
                    <a:lnTo>
                      <a:pt x="12" y="154"/>
                    </a:lnTo>
                    <a:lnTo>
                      <a:pt x="24" y="166"/>
                    </a:lnTo>
                    <a:lnTo>
                      <a:pt x="35" y="182"/>
                    </a:lnTo>
                    <a:lnTo>
                      <a:pt x="51" y="189"/>
                    </a:lnTo>
                    <a:lnTo>
                      <a:pt x="66" y="197"/>
                    </a:lnTo>
                    <a:lnTo>
                      <a:pt x="82" y="201"/>
                    </a:lnTo>
                    <a:lnTo>
                      <a:pt x="101" y="205"/>
                    </a:lnTo>
                    <a:lnTo>
                      <a:pt x="121" y="201"/>
                    </a:lnTo>
                    <a:lnTo>
                      <a:pt x="136" y="197"/>
                    </a:lnTo>
                    <a:lnTo>
                      <a:pt x="152" y="189"/>
                    </a:lnTo>
                    <a:lnTo>
                      <a:pt x="167" y="182"/>
                    </a:lnTo>
                    <a:lnTo>
                      <a:pt x="179" y="166"/>
                    </a:lnTo>
                    <a:lnTo>
                      <a:pt x="191" y="154"/>
                    </a:lnTo>
                    <a:lnTo>
                      <a:pt x="198" y="138"/>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5" name="Freeform 180"/>
              <p:cNvSpPr>
                <a:spLocks/>
              </p:cNvSpPr>
              <p:nvPr/>
            </p:nvSpPr>
            <p:spPr bwMode="auto">
              <a:xfrm>
                <a:off x="2160588" y="4597400"/>
                <a:ext cx="73025" cy="69850"/>
              </a:xfrm>
              <a:custGeom>
                <a:avLst/>
                <a:gdLst>
                  <a:gd name="T0" fmla="*/ 73025 w 202"/>
                  <a:gd name="T1" fmla="*/ 35099 h 201"/>
                  <a:gd name="T2" fmla="*/ 73025 w 202"/>
                  <a:gd name="T3" fmla="*/ 28496 h 201"/>
                  <a:gd name="T4" fmla="*/ 71579 w 202"/>
                  <a:gd name="T5" fmla="*/ 22936 h 201"/>
                  <a:gd name="T6" fmla="*/ 69048 w 202"/>
                  <a:gd name="T7" fmla="*/ 17376 h 201"/>
                  <a:gd name="T8" fmla="*/ 64710 w 202"/>
                  <a:gd name="T9" fmla="*/ 12163 h 201"/>
                  <a:gd name="T10" fmla="*/ 60372 w 202"/>
                  <a:gd name="T11" fmla="*/ 8340 h 201"/>
                  <a:gd name="T12" fmla="*/ 54950 w 202"/>
                  <a:gd name="T13" fmla="*/ 4170 h 201"/>
                  <a:gd name="T14" fmla="*/ 49165 w 202"/>
                  <a:gd name="T15" fmla="*/ 1043 h 201"/>
                  <a:gd name="T16" fmla="*/ 43743 w 202"/>
                  <a:gd name="T17" fmla="*/ 0 h 201"/>
                  <a:gd name="T18" fmla="*/ 29644 w 202"/>
                  <a:gd name="T19" fmla="*/ 0 h 201"/>
                  <a:gd name="T20" fmla="*/ 23860 w 202"/>
                  <a:gd name="T21" fmla="*/ 1043 h 201"/>
                  <a:gd name="T22" fmla="*/ 18437 w 202"/>
                  <a:gd name="T23" fmla="*/ 4170 h 201"/>
                  <a:gd name="T24" fmla="*/ 12653 w 202"/>
                  <a:gd name="T25" fmla="*/ 8340 h 201"/>
                  <a:gd name="T26" fmla="*/ 8676 w 202"/>
                  <a:gd name="T27" fmla="*/ 12163 h 201"/>
                  <a:gd name="T28" fmla="*/ 4338 w 202"/>
                  <a:gd name="T29" fmla="*/ 17376 h 201"/>
                  <a:gd name="T30" fmla="*/ 2892 w 202"/>
                  <a:gd name="T31" fmla="*/ 22936 h 201"/>
                  <a:gd name="T32" fmla="*/ 0 w 202"/>
                  <a:gd name="T33" fmla="*/ 28496 h 201"/>
                  <a:gd name="T34" fmla="*/ 0 w 202"/>
                  <a:gd name="T35" fmla="*/ 41701 h 201"/>
                  <a:gd name="T36" fmla="*/ 2892 w 202"/>
                  <a:gd name="T37" fmla="*/ 47262 h 201"/>
                  <a:gd name="T38" fmla="*/ 4338 w 202"/>
                  <a:gd name="T39" fmla="*/ 52822 h 201"/>
                  <a:gd name="T40" fmla="*/ 8676 w 202"/>
                  <a:gd name="T41" fmla="*/ 57687 h 201"/>
                  <a:gd name="T42" fmla="*/ 12653 w 202"/>
                  <a:gd name="T43" fmla="*/ 61857 h 201"/>
                  <a:gd name="T44" fmla="*/ 18437 w 202"/>
                  <a:gd name="T45" fmla="*/ 66027 h 201"/>
                  <a:gd name="T46" fmla="*/ 23860 w 202"/>
                  <a:gd name="T47" fmla="*/ 68807 h 201"/>
                  <a:gd name="T48" fmla="*/ 29644 w 202"/>
                  <a:gd name="T49" fmla="*/ 69850 h 201"/>
                  <a:gd name="T50" fmla="*/ 43743 w 202"/>
                  <a:gd name="T51" fmla="*/ 69850 h 201"/>
                  <a:gd name="T52" fmla="*/ 49165 w 202"/>
                  <a:gd name="T53" fmla="*/ 68807 h 201"/>
                  <a:gd name="T54" fmla="*/ 54950 w 202"/>
                  <a:gd name="T55" fmla="*/ 66027 h 201"/>
                  <a:gd name="T56" fmla="*/ 60372 w 202"/>
                  <a:gd name="T57" fmla="*/ 61857 h 201"/>
                  <a:gd name="T58" fmla="*/ 64710 w 202"/>
                  <a:gd name="T59" fmla="*/ 57687 h 201"/>
                  <a:gd name="T60" fmla="*/ 69048 w 202"/>
                  <a:gd name="T61" fmla="*/ 52822 h 201"/>
                  <a:gd name="T62" fmla="*/ 71579 w 202"/>
                  <a:gd name="T63" fmla="*/ 47262 h 201"/>
                  <a:gd name="T64" fmla="*/ 73025 w 202"/>
                  <a:gd name="T65" fmla="*/ 41701 h 201"/>
                  <a:gd name="T66" fmla="*/ 73025 w 202"/>
                  <a:gd name="T67" fmla="*/ 35099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0"/>
                    </a:lnTo>
                    <a:lnTo>
                      <a:pt x="179" y="35"/>
                    </a:lnTo>
                    <a:lnTo>
                      <a:pt x="167" y="24"/>
                    </a:lnTo>
                    <a:lnTo>
                      <a:pt x="152" y="12"/>
                    </a:lnTo>
                    <a:lnTo>
                      <a:pt x="136" y="3"/>
                    </a:lnTo>
                    <a:lnTo>
                      <a:pt x="121" y="0"/>
                    </a:lnTo>
                    <a:lnTo>
                      <a:pt x="82" y="0"/>
                    </a:lnTo>
                    <a:lnTo>
                      <a:pt x="66" y="3"/>
                    </a:lnTo>
                    <a:lnTo>
                      <a:pt x="51" y="12"/>
                    </a:lnTo>
                    <a:lnTo>
                      <a:pt x="35" y="24"/>
                    </a:lnTo>
                    <a:lnTo>
                      <a:pt x="24" y="35"/>
                    </a:lnTo>
                    <a:lnTo>
                      <a:pt x="12" y="50"/>
                    </a:lnTo>
                    <a:lnTo>
                      <a:pt x="8" y="66"/>
                    </a:lnTo>
                    <a:lnTo>
                      <a:pt x="0" y="82"/>
                    </a:lnTo>
                    <a:lnTo>
                      <a:pt x="0" y="120"/>
                    </a:lnTo>
                    <a:lnTo>
                      <a:pt x="8" y="136"/>
                    </a:lnTo>
                    <a:lnTo>
                      <a:pt x="12" y="152"/>
                    </a:lnTo>
                    <a:lnTo>
                      <a:pt x="24" y="166"/>
                    </a:lnTo>
                    <a:lnTo>
                      <a:pt x="35" y="178"/>
                    </a:lnTo>
                    <a:lnTo>
                      <a:pt x="51" y="190"/>
                    </a:lnTo>
                    <a:lnTo>
                      <a:pt x="66" y="198"/>
                    </a:lnTo>
                    <a:lnTo>
                      <a:pt x="82" y="201"/>
                    </a:lnTo>
                    <a:lnTo>
                      <a:pt x="121" y="201"/>
                    </a:lnTo>
                    <a:lnTo>
                      <a:pt x="136" y="198"/>
                    </a:lnTo>
                    <a:lnTo>
                      <a:pt x="152" y="190"/>
                    </a:lnTo>
                    <a:lnTo>
                      <a:pt x="167" y="178"/>
                    </a:lnTo>
                    <a:lnTo>
                      <a:pt x="179" y="166"/>
                    </a:lnTo>
                    <a:lnTo>
                      <a:pt x="191" y="152"/>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6" name="Freeform 181"/>
              <p:cNvSpPr>
                <a:spLocks/>
              </p:cNvSpPr>
              <p:nvPr/>
            </p:nvSpPr>
            <p:spPr bwMode="auto">
              <a:xfrm>
                <a:off x="2160588" y="4457700"/>
                <a:ext cx="73025" cy="69850"/>
              </a:xfrm>
              <a:custGeom>
                <a:avLst/>
                <a:gdLst>
                  <a:gd name="T0" fmla="*/ 73025 w 202"/>
                  <a:gd name="T1" fmla="*/ 34925 h 202"/>
                  <a:gd name="T2" fmla="*/ 73025 w 202"/>
                  <a:gd name="T3" fmla="*/ 28009 h 202"/>
                  <a:gd name="T4" fmla="*/ 71579 w 202"/>
                  <a:gd name="T5" fmla="*/ 22822 h 202"/>
                  <a:gd name="T6" fmla="*/ 69048 w 202"/>
                  <a:gd name="T7" fmla="*/ 17635 h 202"/>
                  <a:gd name="T8" fmla="*/ 64710 w 202"/>
                  <a:gd name="T9" fmla="*/ 12103 h 202"/>
                  <a:gd name="T10" fmla="*/ 60372 w 202"/>
                  <a:gd name="T11" fmla="*/ 7953 h 202"/>
                  <a:gd name="T12" fmla="*/ 54950 w 202"/>
                  <a:gd name="T13" fmla="*/ 4150 h 202"/>
                  <a:gd name="T14" fmla="*/ 49165 w 202"/>
                  <a:gd name="T15" fmla="*/ 1383 h 202"/>
                  <a:gd name="T16" fmla="*/ 43743 w 202"/>
                  <a:gd name="T17" fmla="*/ 0 h 202"/>
                  <a:gd name="T18" fmla="*/ 29644 w 202"/>
                  <a:gd name="T19" fmla="*/ 0 h 202"/>
                  <a:gd name="T20" fmla="*/ 23860 w 202"/>
                  <a:gd name="T21" fmla="*/ 1383 h 202"/>
                  <a:gd name="T22" fmla="*/ 18437 w 202"/>
                  <a:gd name="T23" fmla="*/ 4150 h 202"/>
                  <a:gd name="T24" fmla="*/ 12653 w 202"/>
                  <a:gd name="T25" fmla="*/ 7953 h 202"/>
                  <a:gd name="T26" fmla="*/ 8676 w 202"/>
                  <a:gd name="T27" fmla="*/ 12103 h 202"/>
                  <a:gd name="T28" fmla="*/ 4338 w 202"/>
                  <a:gd name="T29" fmla="*/ 17635 h 202"/>
                  <a:gd name="T30" fmla="*/ 2892 w 202"/>
                  <a:gd name="T31" fmla="*/ 22822 h 202"/>
                  <a:gd name="T32" fmla="*/ 0 w 202"/>
                  <a:gd name="T33" fmla="*/ 28009 h 202"/>
                  <a:gd name="T34" fmla="*/ 0 w 202"/>
                  <a:gd name="T35" fmla="*/ 41841 h 202"/>
                  <a:gd name="T36" fmla="*/ 2892 w 202"/>
                  <a:gd name="T37" fmla="*/ 46682 h 202"/>
                  <a:gd name="T38" fmla="*/ 4338 w 202"/>
                  <a:gd name="T39" fmla="*/ 52215 h 202"/>
                  <a:gd name="T40" fmla="*/ 8676 w 202"/>
                  <a:gd name="T41" fmla="*/ 57747 h 202"/>
                  <a:gd name="T42" fmla="*/ 12653 w 202"/>
                  <a:gd name="T43" fmla="*/ 61897 h 202"/>
                  <a:gd name="T44" fmla="*/ 18437 w 202"/>
                  <a:gd name="T45" fmla="*/ 65700 h 202"/>
                  <a:gd name="T46" fmla="*/ 23860 w 202"/>
                  <a:gd name="T47" fmla="*/ 68467 h 202"/>
                  <a:gd name="T48" fmla="*/ 29644 w 202"/>
                  <a:gd name="T49" fmla="*/ 69850 h 202"/>
                  <a:gd name="T50" fmla="*/ 43743 w 202"/>
                  <a:gd name="T51" fmla="*/ 69850 h 202"/>
                  <a:gd name="T52" fmla="*/ 49165 w 202"/>
                  <a:gd name="T53" fmla="*/ 68467 h 202"/>
                  <a:gd name="T54" fmla="*/ 54950 w 202"/>
                  <a:gd name="T55" fmla="*/ 65700 h 202"/>
                  <a:gd name="T56" fmla="*/ 60372 w 202"/>
                  <a:gd name="T57" fmla="*/ 61897 h 202"/>
                  <a:gd name="T58" fmla="*/ 64710 w 202"/>
                  <a:gd name="T59" fmla="*/ 57747 h 202"/>
                  <a:gd name="T60" fmla="*/ 69048 w 202"/>
                  <a:gd name="T61" fmla="*/ 52215 h 202"/>
                  <a:gd name="T62" fmla="*/ 71579 w 202"/>
                  <a:gd name="T63" fmla="*/ 46682 h 202"/>
                  <a:gd name="T64" fmla="*/ 73025 w 202"/>
                  <a:gd name="T65" fmla="*/ 41841 h 202"/>
                  <a:gd name="T66" fmla="*/ 73025 w 202"/>
                  <a:gd name="T67" fmla="*/ 349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1"/>
                    </a:lnTo>
                    <a:lnTo>
                      <a:pt x="198" y="66"/>
                    </a:lnTo>
                    <a:lnTo>
                      <a:pt x="191" y="51"/>
                    </a:lnTo>
                    <a:lnTo>
                      <a:pt x="179" y="35"/>
                    </a:lnTo>
                    <a:lnTo>
                      <a:pt x="167" y="23"/>
                    </a:lnTo>
                    <a:lnTo>
                      <a:pt x="152" y="12"/>
                    </a:lnTo>
                    <a:lnTo>
                      <a:pt x="136" y="4"/>
                    </a:lnTo>
                    <a:lnTo>
                      <a:pt x="121" y="0"/>
                    </a:lnTo>
                    <a:lnTo>
                      <a:pt x="82" y="0"/>
                    </a:lnTo>
                    <a:lnTo>
                      <a:pt x="66" y="4"/>
                    </a:lnTo>
                    <a:lnTo>
                      <a:pt x="51" y="12"/>
                    </a:lnTo>
                    <a:lnTo>
                      <a:pt x="35" y="23"/>
                    </a:lnTo>
                    <a:lnTo>
                      <a:pt x="24" y="35"/>
                    </a:lnTo>
                    <a:lnTo>
                      <a:pt x="12" y="51"/>
                    </a:lnTo>
                    <a:lnTo>
                      <a:pt x="8" y="66"/>
                    </a:lnTo>
                    <a:lnTo>
                      <a:pt x="0" y="81"/>
                    </a:lnTo>
                    <a:lnTo>
                      <a:pt x="0" y="121"/>
                    </a:lnTo>
                    <a:lnTo>
                      <a:pt x="8" y="135"/>
                    </a:lnTo>
                    <a:lnTo>
                      <a:pt x="12" y="151"/>
                    </a:lnTo>
                    <a:lnTo>
                      <a:pt x="24" y="167"/>
                    </a:lnTo>
                    <a:lnTo>
                      <a:pt x="35" y="179"/>
                    </a:lnTo>
                    <a:lnTo>
                      <a:pt x="51" y="190"/>
                    </a:lnTo>
                    <a:lnTo>
                      <a:pt x="66" y="198"/>
                    </a:lnTo>
                    <a:lnTo>
                      <a:pt x="82" y="202"/>
                    </a:lnTo>
                    <a:lnTo>
                      <a:pt x="121" y="202"/>
                    </a:lnTo>
                    <a:lnTo>
                      <a:pt x="136" y="198"/>
                    </a:lnTo>
                    <a:lnTo>
                      <a:pt x="152" y="190"/>
                    </a:lnTo>
                    <a:lnTo>
                      <a:pt x="167" y="179"/>
                    </a:lnTo>
                    <a:lnTo>
                      <a:pt x="179" y="167"/>
                    </a:lnTo>
                    <a:lnTo>
                      <a:pt x="191" y="151"/>
                    </a:lnTo>
                    <a:lnTo>
                      <a:pt x="198" y="135"/>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7" name="Freeform 182"/>
              <p:cNvSpPr>
                <a:spLocks/>
              </p:cNvSpPr>
              <p:nvPr/>
            </p:nvSpPr>
            <p:spPr bwMode="auto">
              <a:xfrm>
                <a:off x="2160588" y="3484563"/>
                <a:ext cx="73025" cy="68262"/>
              </a:xfrm>
              <a:custGeom>
                <a:avLst/>
                <a:gdLst>
                  <a:gd name="T0" fmla="*/ 73025 w 202"/>
                  <a:gd name="T1" fmla="*/ 34301 h 201"/>
                  <a:gd name="T2" fmla="*/ 73025 w 202"/>
                  <a:gd name="T3" fmla="*/ 27848 h 201"/>
                  <a:gd name="T4" fmla="*/ 71579 w 202"/>
                  <a:gd name="T5" fmla="*/ 22414 h 201"/>
                  <a:gd name="T6" fmla="*/ 69048 w 202"/>
                  <a:gd name="T7" fmla="*/ 17320 h 201"/>
                  <a:gd name="T8" fmla="*/ 64710 w 202"/>
                  <a:gd name="T9" fmla="*/ 11886 h 201"/>
                  <a:gd name="T10" fmla="*/ 60372 w 202"/>
                  <a:gd name="T11" fmla="*/ 8151 h 201"/>
                  <a:gd name="T12" fmla="*/ 54950 w 202"/>
                  <a:gd name="T13" fmla="*/ 4075 h 201"/>
                  <a:gd name="T14" fmla="*/ 49165 w 202"/>
                  <a:gd name="T15" fmla="*/ 1698 h 201"/>
                  <a:gd name="T16" fmla="*/ 43743 w 202"/>
                  <a:gd name="T17" fmla="*/ 0 h 201"/>
                  <a:gd name="T18" fmla="*/ 29644 w 202"/>
                  <a:gd name="T19" fmla="*/ 0 h 201"/>
                  <a:gd name="T20" fmla="*/ 23860 w 202"/>
                  <a:gd name="T21" fmla="*/ 1698 h 201"/>
                  <a:gd name="T22" fmla="*/ 18437 w 202"/>
                  <a:gd name="T23" fmla="*/ 4075 h 201"/>
                  <a:gd name="T24" fmla="*/ 12653 w 202"/>
                  <a:gd name="T25" fmla="*/ 8151 h 201"/>
                  <a:gd name="T26" fmla="*/ 8676 w 202"/>
                  <a:gd name="T27" fmla="*/ 11886 h 201"/>
                  <a:gd name="T28" fmla="*/ 4338 w 202"/>
                  <a:gd name="T29" fmla="*/ 17320 h 201"/>
                  <a:gd name="T30" fmla="*/ 2892 w 202"/>
                  <a:gd name="T31" fmla="*/ 22414 h 201"/>
                  <a:gd name="T32" fmla="*/ 0 w 202"/>
                  <a:gd name="T33" fmla="*/ 27848 h 201"/>
                  <a:gd name="T34" fmla="*/ 0 w 202"/>
                  <a:gd name="T35" fmla="*/ 41093 h 201"/>
                  <a:gd name="T36" fmla="*/ 2892 w 202"/>
                  <a:gd name="T37" fmla="*/ 46187 h 201"/>
                  <a:gd name="T38" fmla="*/ 4338 w 202"/>
                  <a:gd name="T39" fmla="*/ 51621 h 201"/>
                  <a:gd name="T40" fmla="*/ 8676 w 202"/>
                  <a:gd name="T41" fmla="*/ 57055 h 201"/>
                  <a:gd name="T42" fmla="*/ 12653 w 202"/>
                  <a:gd name="T43" fmla="*/ 60791 h 201"/>
                  <a:gd name="T44" fmla="*/ 18437 w 202"/>
                  <a:gd name="T45" fmla="*/ 64866 h 201"/>
                  <a:gd name="T46" fmla="*/ 23860 w 202"/>
                  <a:gd name="T47" fmla="*/ 65885 h 201"/>
                  <a:gd name="T48" fmla="*/ 29644 w 202"/>
                  <a:gd name="T49" fmla="*/ 68262 h 201"/>
                  <a:gd name="T50" fmla="*/ 43743 w 202"/>
                  <a:gd name="T51" fmla="*/ 68262 h 201"/>
                  <a:gd name="T52" fmla="*/ 49165 w 202"/>
                  <a:gd name="T53" fmla="*/ 65885 h 201"/>
                  <a:gd name="T54" fmla="*/ 54950 w 202"/>
                  <a:gd name="T55" fmla="*/ 64866 h 201"/>
                  <a:gd name="T56" fmla="*/ 60372 w 202"/>
                  <a:gd name="T57" fmla="*/ 60791 h 201"/>
                  <a:gd name="T58" fmla="*/ 64710 w 202"/>
                  <a:gd name="T59" fmla="*/ 57055 h 201"/>
                  <a:gd name="T60" fmla="*/ 69048 w 202"/>
                  <a:gd name="T61" fmla="*/ 51621 h 201"/>
                  <a:gd name="T62" fmla="*/ 71579 w 202"/>
                  <a:gd name="T63" fmla="*/ 46187 h 201"/>
                  <a:gd name="T64" fmla="*/ 73025 w 202"/>
                  <a:gd name="T65" fmla="*/ 41093 h 201"/>
                  <a:gd name="T66" fmla="*/ 73025 w 202"/>
                  <a:gd name="T67" fmla="*/ 34301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1"/>
                    </a:lnTo>
                    <a:lnTo>
                      <a:pt x="179" y="35"/>
                    </a:lnTo>
                    <a:lnTo>
                      <a:pt x="167" y="24"/>
                    </a:lnTo>
                    <a:lnTo>
                      <a:pt x="152" y="12"/>
                    </a:lnTo>
                    <a:lnTo>
                      <a:pt x="136" y="5"/>
                    </a:lnTo>
                    <a:lnTo>
                      <a:pt x="121" y="0"/>
                    </a:lnTo>
                    <a:lnTo>
                      <a:pt x="82" y="0"/>
                    </a:lnTo>
                    <a:lnTo>
                      <a:pt x="66" y="5"/>
                    </a:lnTo>
                    <a:lnTo>
                      <a:pt x="51" y="12"/>
                    </a:lnTo>
                    <a:lnTo>
                      <a:pt x="35" y="24"/>
                    </a:lnTo>
                    <a:lnTo>
                      <a:pt x="24" y="35"/>
                    </a:lnTo>
                    <a:lnTo>
                      <a:pt x="12" y="51"/>
                    </a:lnTo>
                    <a:lnTo>
                      <a:pt x="8" y="66"/>
                    </a:lnTo>
                    <a:lnTo>
                      <a:pt x="0" y="82"/>
                    </a:lnTo>
                    <a:lnTo>
                      <a:pt x="0" y="121"/>
                    </a:lnTo>
                    <a:lnTo>
                      <a:pt x="8" y="136"/>
                    </a:lnTo>
                    <a:lnTo>
                      <a:pt x="12" y="152"/>
                    </a:lnTo>
                    <a:lnTo>
                      <a:pt x="24" y="168"/>
                    </a:lnTo>
                    <a:lnTo>
                      <a:pt x="35" y="179"/>
                    </a:lnTo>
                    <a:lnTo>
                      <a:pt x="51" y="191"/>
                    </a:lnTo>
                    <a:lnTo>
                      <a:pt x="66" y="194"/>
                    </a:lnTo>
                    <a:lnTo>
                      <a:pt x="82" y="201"/>
                    </a:lnTo>
                    <a:lnTo>
                      <a:pt x="121" y="201"/>
                    </a:lnTo>
                    <a:lnTo>
                      <a:pt x="136" y="194"/>
                    </a:lnTo>
                    <a:lnTo>
                      <a:pt x="152" y="191"/>
                    </a:lnTo>
                    <a:lnTo>
                      <a:pt x="167" y="179"/>
                    </a:lnTo>
                    <a:lnTo>
                      <a:pt x="179" y="168"/>
                    </a:lnTo>
                    <a:lnTo>
                      <a:pt x="191" y="152"/>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8" name="Freeform 183"/>
              <p:cNvSpPr>
                <a:spLocks/>
              </p:cNvSpPr>
              <p:nvPr/>
            </p:nvSpPr>
            <p:spPr bwMode="auto">
              <a:xfrm>
                <a:off x="2160588" y="4425950"/>
                <a:ext cx="73025" cy="69850"/>
              </a:xfrm>
              <a:custGeom>
                <a:avLst/>
                <a:gdLst>
                  <a:gd name="T0" fmla="*/ 73025 w 202"/>
                  <a:gd name="T1" fmla="*/ 35099 h 201"/>
                  <a:gd name="T2" fmla="*/ 73025 w 202"/>
                  <a:gd name="T3" fmla="*/ 29539 h 201"/>
                  <a:gd name="T4" fmla="*/ 71579 w 202"/>
                  <a:gd name="T5" fmla="*/ 22936 h 201"/>
                  <a:gd name="T6" fmla="*/ 69048 w 202"/>
                  <a:gd name="T7" fmla="*/ 17723 h 201"/>
                  <a:gd name="T8" fmla="*/ 64710 w 202"/>
                  <a:gd name="T9" fmla="*/ 12163 h 201"/>
                  <a:gd name="T10" fmla="*/ 60372 w 202"/>
                  <a:gd name="T11" fmla="*/ 7993 h 201"/>
                  <a:gd name="T12" fmla="*/ 54950 w 202"/>
                  <a:gd name="T13" fmla="*/ 5560 h 201"/>
                  <a:gd name="T14" fmla="*/ 49165 w 202"/>
                  <a:gd name="T15" fmla="*/ 2780 h 201"/>
                  <a:gd name="T16" fmla="*/ 43743 w 202"/>
                  <a:gd name="T17" fmla="*/ 1043 h 201"/>
                  <a:gd name="T18" fmla="*/ 36513 w 202"/>
                  <a:gd name="T19" fmla="*/ 0 h 201"/>
                  <a:gd name="T20" fmla="*/ 29644 w 202"/>
                  <a:gd name="T21" fmla="*/ 1043 h 201"/>
                  <a:gd name="T22" fmla="*/ 23860 w 202"/>
                  <a:gd name="T23" fmla="*/ 2780 h 201"/>
                  <a:gd name="T24" fmla="*/ 18437 w 202"/>
                  <a:gd name="T25" fmla="*/ 5560 h 201"/>
                  <a:gd name="T26" fmla="*/ 12653 w 202"/>
                  <a:gd name="T27" fmla="*/ 7993 h 201"/>
                  <a:gd name="T28" fmla="*/ 8676 w 202"/>
                  <a:gd name="T29" fmla="*/ 12163 h 201"/>
                  <a:gd name="T30" fmla="*/ 4338 w 202"/>
                  <a:gd name="T31" fmla="*/ 17723 h 201"/>
                  <a:gd name="T32" fmla="*/ 2892 w 202"/>
                  <a:gd name="T33" fmla="*/ 22936 h 201"/>
                  <a:gd name="T34" fmla="*/ 0 w 202"/>
                  <a:gd name="T35" fmla="*/ 29539 h 201"/>
                  <a:gd name="T36" fmla="*/ 0 w 202"/>
                  <a:gd name="T37" fmla="*/ 41701 h 201"/>
                  <a:gd name="T38" fmla="*/ 2892 w 202"/>
                  <a:gd name="T39" fmla="*/ 47262 h 201"/>
                  <a:gd name="T40" fmla="*/ 4338 w 202"/>
                  <a:gd name="T41" fmla="*/ 53864 h 201"/>
                  <a:gd name="T42" fmla="*/ 8676 w 202"/>
                  <a:gd name="T43" fmla="*/ 57687 h 201"/>
                  <a:gd name="T44" fmla="*/ 12653 w 202"/>
                  <a:gd name="T45" fmla="*/ 61857 h 201"/>
                  <a:gd name="T46" fmla="*/ 18437 w 202"/>
                  <a:gd name="T47" fmla="*/ 66027 h 201"/>
                  <a:gd name="T48" fmla="*/ 23860 w 202"/>
                  <a:gd name="T49" fmla="*/ 68807 h 201"/>
                  <a:gd name="T50" fmla="*/ 29644 w 202"/>
                  <a:gd name="T51" fmla="*/ 69850 h 201"/>
                  <a:gd name="T52" fmla="*/ 43743 w 202"/>
                  <a:gd name="T53" fmla="*/ 69850 h 201"/>
                  <a:gd name="T54" fmla="*/ 49165 w 202"/>
                  <a:gd name="T55" fmla="*/ 68807 h 201"/>
                  <a:gd name="T56" fmla="*/ 54950 w 202"/>
                  <a:gd name="T57" fmla="*/ 66027 h 201"/>
                  <a:gd name="T58" fmla="*/ 60372 w 202"/>
                  <a:gd name="T59" fmla="*/ 61857 h 201"/>
                  <a:gd name="T60" fmla="*/ 64710 w 202"/>
                  <a:gd name="T61" fmla="*/ 57687 h 201"/>
                  <a:gd name="T62" fmla="*/ 69048 w 202"/>
                  <a:gd name="T63" fmla="*/ 53864 h 201"/>
                  <a:gd name="T64" fmla="*/ 71579 w 202"/>
                  <a:gd name="T65" fmla="*/ 47262 h 201"/>
                  <a:gd name="T66" fmla="*/ 73025 w 202"/>
                  <a:gd name="T67" fmla="*/ 41701 h 201"/>
                  <a:gd name="T68" fmla="*/ 73025 w 202"/>
                  <a:gd name="T69" fmla="*/ 35099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101"/>
                    </a:moveTo>
                    <a:lnTo>
                      <a:pt x="202" y="85"/>
                    </a:lnTo>
                    <a:lnTo>
                      <a:pt x="198" y="66"/>
                    </a:lnTo>
                    <a:lnTo>
                      <a:pt x="191" y="51"/>
                    </a:lnTo>
                    <a:lnTo>
                      <a:pt x="179" y="35"/>
                    </a:lnTo>
                    <a:lnTo>
                      <a:pt x="167" y="23"/>
                    </a:lnTo>
                    <a:lnTo>
                      <a:pt x="152" y="16"/>
                    </a:lnTo>
                    <a:lnTo>
                      <a:pt x="136" y="8"/>
                    </a:lnTo>
                    <a:lnTo>
                      <a:pt x="121" y="3"/>
                    </a:lnTo>
                    <a:lnTo>
                      <a:pt x="101" y="0"/>
                    </a:lnTo>
                    <a:lnTo>
                      <a:pt x="82" y="3"/>
                    </a:lnTo>
                    <a:lnTo>
                      <a:pt x="66" y="8"/>
                    </a:lnTo>
                    <a:lnTo>
                      <a:pt x="51" y="16"/>
                    </a:lnTo>
                    <a:lnTo>
                      <a:pt x="35" y="23"/>
                    </a:lnTo>
                    <a:lnTo>
                      <a:pt x="24" y="35"/>
                    </a:lnTo>
                    <a:lnTo>
                      <a:pt x="12" y="51"/>
                    </a:lnTo>
                    <a:lnTo>
                      <a:pt x="8" y="66"/>
                    </a:lnTo>
                    <a:lnTo>
                      <a:pt x="0" y="85"/>
                    </a:lnTo>
                    <a:lnTo>
                      <a:pt x="0" y="120"/>
                    </a:lnTo>
                    <a:lnTo>
                      <a:pt x="8" y="136"/>
                    </a:lnTo>
                    <a:lnTo>
                      <a:pt x="12" y="155"/>
                    </a:lnTo>
                    <a:lnTo>
                      <a:pt x="24" y="166"/>
                    </a:lnTo>
                    <a:lnTo>
                      <a:pt x="35" y="178"/>
                    </a:lnTo>
                    <a:lnTo>
                      <a:pt x="51" y="190"/>
                    </a:lnTo>
                    <a:lnTo>
                      <a:pt x="66" y="198"/>
                    </a:lnTo>
                    <a:lnTo>
                      <a:pt x="82" y="201"/>
                    </a:lnTo>
                    <a:lnTo>
                      <a:pt x="121" y="201"/>
                    </a:lnTo>
                    <a:lnTo>
                      <a:pt x="136" y="198"/>
                    </a:lnTo>
                    <a:lnTo>
                      <a:pt x="152" y="190"/>
                    </a:lnTo>
                    <a:lnTo>
                      <a:pt x="167" y="178"/>
                    </a:lnTo>
                    <a:lnTo>
                      <a:pt x="179" y="166"/>
                    </a:lnTo>
                    <a:lnTo>
                      <a:pt x="191" y="155"/>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69" name="Freeform 184"/>
              <p:cNvSpPr>
                <a:spLocks/>
              </p:cNvSpPr>
              <p:nvPr/>
            </p:nvSpPr>
            <p:spPr bwMode="auto">
              <a:xfrm>
                <a:off x="2160588" y="4483100"/>
                <a:ext cx="73025" cy="69850"/>
              </a:xfrm>
              <a:custGeom>
                <a:avLst/>
                <a:gdLst>
                  <a:gd name="T0" fmla="*/ 73025 w 202"/>
                  <a:gd name="T1" fmla="*/ 35099 h 201"/>
                  <a:gd name="T2" fmla="*/ 73025 w 202"/>
                  <a:gd name="T3" fmla="*/ 28149 h 201"/>
                  <a:gd name="T4" fmla="*/ 71579 w 202"/>
                  <a:gd name="T5" fmla="*/ 22936 h 201"/>
                  <a:gd name="T6" fmla="*/ 69048 w 202"/>
                  <a:gd name="T7" fmla="*/ 17376 h 201"/>
                  <a:gd name="T8" fmla="*/ 64710 w 202"/>
                  <a:gd name="T9" fmla="*/ 12163 h 201"/>
                  <a:gd name="T10" fmla="*/ 60372 w 202"/>
                  <a:gd name="T11" fmla="*/ 7993 h 201"/>
                  <a:gd name="T12" fmla="*/ 54950 w 202"/>
                  <a:gd name="T13" fmla="*/ 4170 h 201"/>
                  <a:gd name="T14" fmla="*/ 49165 w 202"/>
                  <a:gd name="T15" fmla="*/ 1043 h 201"/>
                  <a:gd name="T16" fmla="*/ 43743 w 202"/>
                  <a:gd name="T17" fmla="*/ 0 h 201"/>
                  <a:gd name="T18" fmla="*/ 29644 w 202"/>
                  <a:gd name="T19" fmla="*/ 0 h 201"/>
                  <a:gd name="T20" fmla="*/ 23860 w 202"/>
                  <a:gd name="T21" fmla="*/ 1043 h 201"/>
                  <a:gd name="T22" fmla="*/ 18437 w 202"/>
                  <a:gd name="T23" fmla="*/ 4170 h 201"/>
                  <a:gd name="T24" fmla="*/ 12653 w 202"/>
                  <a:gd name="T25" fmla="*/ 7993 h 201"/>
                  <a:gd name="T26" fmla="*/ 8676 w 202"/>
                  <a:gd name="T27" fmla="*/ 12163 h 201"/>
                  <a:gd name="T28" fmla="*/ 4338 w 202"/>
                  <a:gd name="T29" fmla="*/ 17376 h 201"/>
                  <a:gd name="T30" fmla="*/ 2892 w 202"/>
                  <a:gd name="T31" fmla="*/ 22936 h 201"/>
                  <a:gd name="T32" fmla="*/ 0 w 202"/>
                  <a:gd name="T33" fmla="*/ 28149 h 201"/>
                  <a:gd name="T34" fmla="*/ 0 w 202"/>
                  <a:gd name="T35" fmla="*/ 41701 h 201"/>
                  <a:gd name="T36" fmla="*/ 2892 w 202"/>
                  <a:gd name="T37" fmla="*/ 46914 h 201"/>
                  <a:gd name="T38" fmla="*/ 4338 w 202"/>
                  <a:gd name="T39" fmla="*/ 52474 h 201"/>
                  <a:gd name="T40" fmla="*/ 8676 w 202"/>
                  <a:gd name="T41" fmla="*/ 57687 h 201"/>
                  <a:gd name="T42" fmla="*/ 12653 w 202"/>
                  <a:gd name="T43" fmla="*/ 61857 h 201"/>
                  <a:gd name="T44" fmla="*/ 18437 w 202"/>
                  <a:gd name="T45" fmla="*/ 65680 h 201"/>
                  <a:gd name="T46" fmla="*/ 23860 w 202"/>
                  <a:gd name="T47" fmla="*/ 68807 h 201"/>
                  <a:gd name="T48" fmla="*/ 29644 w 202"/>
                  <a:gd name="T49" fmla="*/ 69850 h 201"/>
                  <a:gd name="T50" fmla="*/ 43743 w 202"/>
                  <a:gd name="T51" fmla="*/ 69850 h 201"/>
                  <a:gd name="T52" fmla="*/ 49165 w 202"/>
                  <a:gd name="T53" fmla="*/ 68807 h 201"/>
                  <a:gd name="T54" fmla="*/ 54950 w 202"/>
                  <a:gd name="T55" fmla="*/ 65680 h 201"/>
                  <a:gd name="T56" fmla="*/ 60372 w 202"/>
                  <a:gd name="T57" fmla="*/ 61857 h 201"/>
                  <a:gd name="T58" fmla="*/ 64710 w 202"/>
                  <a:gd name="T59" fmla="*/ 57687 h 201"/>
                  <a:gd name="T60" fmla="*/ 69048 w 202"/>
                  <a:gd name="T61" fmla="*/ 52474 h 201"/>
                  <a:gd name="T62" fmla="*/ 71579 w 202"/>
                  <a:gd name="T63" fmla="*/ 46914 h 201"/>
                  <a:gd name="T64" fmla="*/ 73025 w 202"/>
                  <a:gd name="T65" fmla="*/ 41701 h 201"/>
                  <a:gd name="T66" fmla="*/ 73025 w 202"/>
                  <a:gd name="T67" fmla="*/ 35099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1"/>
                    </a:lnTo>
                    <a:lnTo>
                      <a:pt x="198" y="66"/>
                    </a:lnTo>
                    <a:lnTo>
                      <a:pt x="191" y="50"/>
                    </a:lnTo>
                    <a:lnTo>
                      <a:pt x="179" y="35"/>
                    </a:lnTo>
                    <a:lnTo>
                      <a:pt x="167" y="23"/>
                    </a:lnTo>
                    <a:lnTo>
                      <a:pt x="152" y="12"/>
                    </a:lnTo>
                    <a:lnTo>
                      <a:pt x="136" y="3"/>
                    </a:lnTo>
                    <a:lnTo>
                      <a:pt x="121" y="0"/>
                    </a:lnTo>
                    <a:lnTo>
                      <a:pt x="82" y="0"/>
                    </a:lnTo>
                    <a:lnTo>
                      <a:pt x="66" y="3"/>
                    </a:lnTo>
                    <a:lnTo>
                      <a:pt x="51" y="12"/>
                    </a:lnTo>
                    <a:lnTo>
                      <a:pt x="35" y="23"/>
                    </a:lnTo>
                    <a:lnTo>
                      <a:pt x="24" y="35"/>
                    </a:lnTo>
                    <a:lnTo>
                      <a:pt x="12" y="50"/>
                    </a:lnTo>
                    <a:lnTo>
                      <a:pt x="8" y="66"/>
                    </a:lnTo>
                    <a:lnTo>
                      <a:pt x="0" y="81"/>
                    </a:lnTo>
                    <a:lnTo>
                      <a:pt x="0" y="120"/>
                    </a:lnTo>
                    <a:lnTo>
                      <a:pt x="8" y="135"/>
                    </a:lnTo>
                    <a:lnTo>
                      <a:pt x="12" y="151"/>
                    </a:lnTo>
                    <a:lnTo>
                      <a:pt x="24" y="166"/>
                    </a:lnTo>
                    <a:lnTo>
                      <a:pt x="35" y="178"/>
                    </a:lnTo>
                    <a:lnTo>
                      <a:pt x="51" y="189"/>
                    </a:lnTo>
                    <a:lnTo>
                      <a:pt x="66" y="198"/>
                    </a:lnTo>
                    <a:lnTo>
                      <a:pt x="82" y="201"/>
                    </a:lnTo>
                    <a:lnTo>
                      <a:pt x="121" y="201"/>
                    </a:lnTo>
                    <a:lnTo>
                      <a:pt x="136" y="198"/>
                    </a:lnTo>
                    <a:lnTo>
                      <a:pt x="152" y="189"/>
                    </a:lnTo>
                    <a:lnTo>
                      <a:pt x="167" y="178"/>
                    </a:lnTo>
                    <a:lnTo>
                      <a:pt x="179" y="166"/>
                    </a:lnTo>
                    <a:lnTo>
                      <a:pt x="191" y="151"/>
                    </a:lnTo>
                    <a:lnTo>
                      <a:pt x="198" y="135"/>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0" name="Freeform 185"/>
              <p:cNvSpPr>
                <a:spLocks/>
              </p:cNvSpPr>
              <p:nvPr/>
            </p:nvSpPr>
            <p:spPr bwMode="auto">
              <a:xfrm>
                <a:off x="2160588" y="3651250"/>
                <a:ext cx="73025" cy="69850"/>
              </a:xfrm>
              <a:custGeom>
                <a:avLst/>
                <a:gdLst>
                  <a:gd name="T0" fmla="*/ 73025 w 202"/>
                  <a:gd name="T1" fmla="*/ 34073 h 205"/>
                  <a:gd name="T2" fmla="*/ 73025 w 202"/>
                  <a:gd name="T3" fmla="*/ 29303 h 205"/>
                  <a:gd name="T4" fmla="*/ 71579 w 202"/>
                  <a:gd name="T5" fmla="*/ 22488 h 205"/>
                  <a:gd name="T6" fmla="*/ 69048 w 202"/>
                  <a:gd name="T7" fmla="*/ 17377 h 205"/>
                  <a:gd name="T8" fmla="*/ 64710 w 202"/>
                  <a:gd name="T9" fmla="*/ 13289 h 205"/>
                  <a:gd name="T10" fmla="*/ 60372 w 202"/>
                  <a:gd name="T11" fmla="*/ 7837 h 205"/>
                  <a:gd name="T12" fmla="*/ 54950 w 202"/>
                  <a:gd name="T13" fmla="*/ 5452 h 205"/>
                  <a:gd name="T14" fmla="*/ 49165 w 202"/>
                  <a:gd name="T15" fmla="*/ 2385 h 205"/>
                  <a:gd name="T16" fmla="*/ 43743 w 202"/>
                  <a:gd name="T17" fmla="*/ 1363 h 205"/>
                  <a:gd name="T18" fmla="*/ 36513 w 202"/>
                  <a:gd name="T19" fmla="*/ 0 h 205"/>
                  <a:gd name="T20" fmla="*/ 29644 w 202"/>
                  <a:gd name="T21" fmla="*/ 1363 h 205"/>
                  <a:gd name="T22" fmla="*/ 23860 w 202"/>
                  <a:gd name="T23" fmla="*/ 2385 h 205"/>
                  <a:gd name="T24" fmla="*/ 18437 w 202"/>
                  <a:gd name="T25" fmla="*/ 5452 h 205"/>
                  <a:gd name="T26" fmla="*/ 12653 w 202"/>
                  <a:gd name="T27" fmla="*/ 7837 h 205"/>
                  <a:gd name="T28" fmla="*/ 8676 w 202"/>
                  <a:gd name="T29" fmla="*/ 13289 h 205"/>
                  <a:gd name="T30" fmla="*/ 4338 w 202"/>
                  <a:gd name="T31" fmla="*/ 17377 h 205"/>
                  <a:gd name="T32" fmla="*/ 2892 w 202"/>
                  <a:gd name="T33" fmla="*/ 22488 h 205"/>
                  <a:gd name="T34" fmla="*/ 0 w 202"/>
                  <a:gd name="T35" fmla="*/ 29303 h 205"/>
                  <a:gd name="T36" fmla="*/ 0 w 202"/>
                  <a:gd name="T37" fmla="*/ 41229 h 205"/>
                  <a:gd name="T38" fmla="*/ 2892 w 202"/>
                  <a:gd name="T39" fmla="*/ 47702 h 205"/>
                  <a:gd name="T40" fmla="*/ 4338 w 202"/>
                  <a:gd name="T41" fmla="*/ 52473 h 205"/>
                  <a:gd name="T42" fmla="*/ 8676 w 202"/>
                  <a:gd name="T43" fmla="*/ 56561 h 205"/>
                  <a:gd name="T44" fmla="*/ 12653 w 202"/>
                  <a:gd name="T45" fmla="*/ 62013 h 205"/>
                  <a:gd name="T46" fmla="*/ 18437 w 202"/>
                  <a:gd name="T47" fmla="*/ 64398 h 205"/>
                  <a:gd name="T48" fmla="*/ 23860 w 202"/>
                  <a:gd name="T49" fmla="*/ 67465 h 205"/>
                  <a:gd name="T50" fmla="*/ 29644 w 202"/>
                  <a:gd name="T51" fmla="*/ 68487 h 205"/>
                  <a:gd name="T52" fmla="*/ 36513 w 202"/>
                  <a:gd name="T53" fmla="*/ 69850 h 205"/>
                  <a:gd name="T54" fmla="*/ 43743 w 202"/>
                  <a:gd name="T55" fmla="*/ 68487 h 205"/>
                  <a:gd name="T56" fmla="*/ 49165 w 202"/>
                  <a:gd name="T57" fmla="*/ 67465 h 205"/>
                  <a:gd name="T58" fmla="*/ 54950 w 202"/>
                  <a:gd name="T59" fmla="*/ 64398 h 205"/>
                  <a:gd name="T60" fmla="*/ 60372 w 202"/>
                  <a:gd name="T61" fmla="*/ 62013 h 205"/>
                  <a:gd name="T62" fmla="*/ 64710 w 202"/>
                  <a:gd name="T63" fmla="*/ 56561 h 205"/>
                  <a:gd name="T64" fmla="*/ 69048 w 202"/>
                  <a:gd name="T65" fmla="*/ 52473 h 205"/>
                  <a:gd name="T66" fmla="*/ 71579 w 202"/>
                  <a:gd name="T67" fmla="*/ 47702 h 205"/>
                  <a:gd name="T68" fmla="*/ 73025 w 202"/>
                  <a:gd name="T69" fmla="*/ 41229 h 205"/>
                  <a:gd name="T70" fmla="*/ 73025 w 202"/>
                  <a:gd name="T71" fmla="*/ 34073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6"/>
                    </a:lnTo>
                    <a:lnTo>
                      <a:pt x="198" y="66"/>
                    </a:lnTo>
                    <a:lnTo>
                      <a:pt x="191" y="51"/>
                    </a:lnTo>
                    <a:lnTo>
                      <a:pt x="179" y="39"/>
                    </a:lnTo>
                    <a:lnTo>
                      <a:pt x="167" y="23"/>
                    </a:lnTo>
                    <a:lnTo>
                      <a:pt x="152" y="16"/>
                    </a:lnTo>
                    <a:lnTo>
                      <a:pt x="136" y="7"/>
                    </a:lnTo>
                    <a:lnTo>
                      <a:pt x="121" y="4"/>
                    </a:lnTo>
                    <a:lnTo>
                      <a:pt x="101" y="0"/>
                    </a:lnTo>
                    <a:lnTo>
                      <a:pt x="82" y="4"/>
                    </a:lnTo>
                    <a:lnTo>
                      <a:pt x="66" y="7"/>
                    </a:lnTo>
                    <a:lnTo>
                      <a:pt x="51" y="16"/>
                    </a:lnTo>
                    <a:lnTo>
                      <a:pt x="35" y="23"/>
                    </a:lnTo>
                    <a:lnTo>
                      <a:pt x="24" y="39"/>
                    </a:lnTo>
                    <a:lnTo>
                      <a:pt x="12" y="51"/>
                    </a:lnTo>
                    <a:lnTo>
                      <a:pt x="8" y="66"/>
                    </a:lnTo>
                    <a:lnTo>
                      <a:pt x="0" y="86"/>
                    </a:lnTo>
                    <a:lnTo>
                      <a:pt x="0" y="121"/>
                    </a:lnTo>
                    <a:lnTo>
                      <a:pt x="8" y="140"/>
                    </a:lnTo>
                    <a:lnTo>
                      <a:pt x="12" y="154"/>
                    </a:lnTo>
                    <a:lnTo>
                      <a:pt x="24" y="166"/>
                    </a:lnTo>
                    <a:lnTo>
                      <a:pt x="35" y="182"/>
                    </a:lnTo>
                    <a:lnTo>
                      <a:pt x="51" y="189"/>
                    </a:lnTo>
                    <a:lnTo>
                      <a:pt x="66" y="198"/>
                    </a:lnTo>
                    <a:lnTo>
                      <a:pt x="82" y="201"/>
                    </a:lnTo>
                    <a:lnTo>
                      <a:pt x="101" y="205"/>
                    </a:lnTo>
                    <a:lnTo>
                      <a:pt x="121" y="201"/>
                    </a:lnTo>
                    <a:lnTo>
                      <a:pt x="136" y="198"/>
                    </a:lnTo>
                    <a:lnTo>
                      <a:pt x="152" y="189"/>
                    </a:lnTo>
                    <a:lnTo>
                      <a:pt x="167" y="182"/>
                    </a:lnTo>
                    <a:lnTo>
                      <a:pt x="179" y="166"/>
                    </a:lnTo>
                    <a:lnTo>
                      <a:pt x="191" y="154"/>
                    </a:lnTo>
                    <a:lnTo>
                      <a:pt x="198" y="140"/>
                    </a:lnTo>
                    <a:lnTo>
                      <a:pt x="202" y="121"/>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1" name="Freeform 186"/>
              <p:cNvSpPr>
                <a:spLocks/>
              </p:cNvSpPr>
              <p:nvPr/>
            </p:nvSpPr>
            <p:spPr bwMode="auto">
              <a:xfrm>
                <a:off x="2160588" y="4330700"/>
                <a:ext cx="73025" cy="69850"/>
              </a:xfrm>
              <a:custGeom>
                <a:avLst/>
                <a:gdLst>
                  <a:gd name="T0" fmla="*/ 73025 w 202"/>
                  <a:gd name="T1" fmla="*/ 34579 h 202"/>
                  <a:gd name="T2" fmla="*/ 73025 w 202"/>
                  <a:gd name="T3" fmla="*/ 28009 h 202"/>
                  <a:gd name="T4" fmla="*/ 71579 w 202"/>
                  <a:gd name="T5" fmla="*/ 22476 h 202"/>
                  <a:gd name="T6" fmla="*/ 69048 w 202"/>
                  <a:gd name="T7" fmla="*/ 17635 h 202"/>
                  <a:gd name="T8" fmla="*/ 64710 w 202"/>
                  <a:gd name="T9" fmla="*/ 12103 h 202"/>
                  <a:gd name="T10" fmla="*/ 60372 w 202"/>
                  <a:gd name="T11" fmla="*/ 7953 h 202"/>
                  <a:gd name="T12" fmla="*/ 54950 w 202"/>
                  <a:gd name="T13" fmla="*/ 3804 h 202"/>
                  <a:gd name="T14" fmla="*/ 49165 w 202"/>
                  <a:gd name="T15" fmla="*/ 2421 h 202"/>
                  <a:gd name="T16" fmla="*/ 43743 w 202"/>
                  <a:gd name="T17" fmla="*/ 0 h 202"/>
                  <a:gd name="T18" fmla="*/ 29644 w 202"/>
                  <a:gd name="T19" fmla="*/ 0 h 202"/>
                  <a:gd name="T20" fmla="*/ 23860 w 202"/>
                  <a:gd name="T21" fmla="*/ 2421 h 202"/>
                  <a:gd name="T22" fmla="*/ 18437 w 202"/>
                  <a:gd name="T23" fmla="*/ 3804 h 202"/>
                  <a:gd name="T24" fmla="*/ 12653 w 202"/>
                  <a:gd name="T25" fmla="*/ 7953 h 202"/>
                  <a:gd name="T26" fmla="*/ 8676 w 202"/>
                  <a:gd name="T27" fmla="*/ 12103 h 202"/>
                  <a:gd name="T28" fmla="*/ 4338 w 202"/>
                  <a:gd name="T29" fmla="*/ 17635 h 202"/>
                  <a:gd name="T30" fmla="*/ 2892 w 202"/>
                  <a:gd name="T31" fmla="*/ 22476 h 202"/>
                  <a:gd name="T32" fmla="*/ 0 w 202"/>
                  <a:gd name="T33" fmla="*/ 28009 h 202"/>
                  <a:gd name="T34" fmla="*/ 0 w 202"/>
                  <a:gd name="T35" fmla="*/ 41495 h 202"/>
                  <a:gd name="T36" fmla="*/ 2892 w 202"/>
                  <a:gd name="T37" fmla="*/ 46682 h 202"/>
                  <a:gd name="T38" fmla="*/ 4338 w 202"/>
                  <a:gd name="T39" fmla="*/ 52215 h 202"/>
                  <a:gd name="T40" fmla="*/ 8676 w 202"/>
                  <a:gd name="T41" fmla="*/ 57747 h 202"/>
                  <a:gd name="T42" fmla="*/ 12653 w 202"/>
                  <a:gd name="T43" fmla="*/ 61897 h 202"/>
                  <a:gd name="T44" fmla="*/ 18437 w 202"/>
                  <a:gd name="T45" fmla="*/ 65700 h 202"/>
                  <a:gd name="T46" fmla="*/ 23860 w 202"/>
                  <a:gd name="T47" fmla="*/ 68467 h 202"/>
                  <a:gd name="T48" fmla="*/ 29644 w 202"/>
                  <a:gd name="T49" fmla="*/ 69850 h 202"/>
                  <a:gd name="T50" fmla="*/ 43743 w 202"/>
                  <a:gd name="T51" fmla="*/ 69850 h 202"/>
                  <a:gd name="T52" fmla="*/ 49165 w 202"/>
                  <a:gd name="T53" fmla="*/ 68467 h 202"/>
                  <a:gd name="T54" fmla="*/ 54950 w 202"/>
                  <a:gd name="T55" fmla="*/ 65700 h 202"/>
                  <a:gd name="T56" fmla="*/ 60372 w 202"/>
                  <a:gd name="T57" fmla="*/ 61897 h 202"/>
                  <a:gd name="T58" fmla="*/ 64710 w 202"/>
                  <a:gd name="T59" fmla="*/ 57747 h 202"/>
                  <a:gd name="T60" fmla="*/ 69048 w 202"/>
                  <a:gd name="T61" fmla="*/ 52215 h 202"/>
                  <a:gd name="T62" fmla="*/ 71579 w 202"/>
                  <a:gd name="T63" fmla="*/ 46682 h 202"/>
                  <a:gd name="T64" fmla="*/ 73025 w 202"/>
                  <a:gd name="T65" fmla="*/ 41495 h 202"/>
                  <a:gd name="T66" fmla="*/ 73025 w 202"/>
                  <a:gd name="T67" fmla="*/ 34579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5"/>
                    </a:lnTo>
                    <a:lnTo>
                      <a:pt x="191" y="51"/>
                    </a:lnTo>
                    <a:lnTo>
                      <a:pt x="179" y="35"/>
                    </a:lnTo>
                    <a:lnTo>
                      <a:pt x="167" y="23"/>
                    </a:lnTo>
                    <a:lnTo>
                      <a:pt x="152" y="11"/>
                    </a:lnTo>
                    <a:lnTo>
                      <a:pt x="136" y="7"/>
                    </a:lnTo>
                    <a:lnTo>
                      <a:pt x="121" y="0"/>
                    </a:lnTo>
                    <a:lnTo>
                      <a:pt x="82" y="0"/>
                    </a:lnTo>
                    <a:lnTo>
                      <a:pt x="66" y="7"/>
                    </a:lnTo>
                    <a:lnTo>
                      <a:pt x="51" y="11"/>
                    </a:lnTo>
                    <a:lnTo>
                      <a:pt x="35" y="23"/>
                    </a:lnTo>
                    <a:lnTo>
                      <a:pt x="24" y="35"/>
                    </a:lnTo>
                    <a:lnTo>
                      <a:pt x="12" y="51"/>
                    </a:lnTo>
                    <a:lnTo>
                      <a:pt x="8" y="65"/>
                    </a:lnTo>
                    <a:lnTo>
                      <a:pt x="0" y="81"/>
                    </a:lnTo>
                    <a:lnTo>
                      <a:pt x="0" y="120"/>
                    </a:lnTo>
                    <a:lnTo>
                      <a:pt x="8" y="135"/>
                    </a:lnTo>
                    <a:lnTo>
                      <a:pt x="12" y="151"/>
                    </a:lnTo>
                    <a:lnTo>
                      <a:pt x="24" y="167"/>
                    </a:lnTo>
                    <a:lnTo>
                      <a:pt x="35" y="179"/>
                    </a:lnTo>
                    <a:lnTo>
                      <a:pt x="51" y="190"/>
                    </a:lnTo>
                    <a:lnTo>
                      <a:pt x="66" y="198"/>
                    </a:lnTo>
                    <a:lnTo>
                      <a:pt x="82" y="202"/>
                    </a:lnTo>
                    <a:lnTo>
                      <a:pt x="121" y="202"/>
                    </a:lnTo>
                    <a:lnTo>
                      <a:pt x="136" y="198"/>
                    </a:lnTo>
                    <a:lnTo>
                      <a:pt x="152" y="190"/>
                    </a:lnTo>
                    <a:lnTo>
                      <a:pt x="167" y="179"/>
                    </a:lnTo>
                    <a:lnTo>
                      <a:pt x="179" y="167"/>
                    </a:lnTo>
                    <a:lnTo>
                      <a:pt x="191" y="151"/>
                    </a:lnTo>
                    <a:lnTo>
                      <a:pt x="198" y="135"/>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2" name="Freeform 187"/>
              <p:cNvSpPr>
                <a:spLocks/>
              </p:cNvSpPr>
              <p:nvPr/>
            </p:nvSpPr>
            <p:spPr bwMode="auto">
              <a:xfrm>
                <a:off x="2160588" y="4492625"/>
                <a:ext cx="73025" cy="71438"/>
              </a:xfrm>
              <a:custGeom>
                <a:avLst/>
                <a:gdLst>
                  <a:gd name="T0" fmla="*/ 73025 w 202"/>
                  <a:gd name="T1" fmla="*/ 35025 h 206"/>
                  <a:gd name="T2" fmla="*/ 73025 w 202"/>
                  <a:gd name="T3" fmla="*/ 29477 h 206"/>
                  <a:gd name="T4" fmla="*/ 71579 w 202"/>
                  <a:gd name="T5" fmla="*/ 23928 h 206"/>
                  <a:gd name="T6" fmla="*/ 69048 w 202"/>
                  <a:gd name="T7" fmla="*/ 17339 h 206"/>
                  <a:gd name="T8" fmla="*/ 64710 w 202"/>
                  <a:gd name="T9" fmla="*/ 13525 h 206"/>
                  <a:gd name="T10" fmla="*/ 60372 w 202"/>
                  <a:gd name="T11" fmla="*/ 9363 h 206"/>
                  <a:gd name="T12" fmla="*/ 54950 w 202"/>
                  <a:gd name="T13" fmla="*/ 5202 h 206"/>
                  <a:gd name="T14" fmla="*/ 49165 w 202"/>
                  <a:gd name="T15" fmla="*/ 2774 h 206"/>
                  <a:gd name="T16" fmla="*/ 43743 w 202"/>
                  <a:gd name="T17" fmla="*/ 1387 h 206"/>
                  <a:gd name="T18" fmla="*/ 36513 w 202"/>
                  <a:gd name="T19" fmla="*/ 0 h 206"/>
                  <a:gd name="T20" fmla="*/ 29644 w 202"/>
                  <a:gd name="T21" fmla="*/ 1387 h 206"/>
                  <a:gd name="T22" fmla="*/ 23860 w 202"/>
                  <a:gd name="T23" fmla="*/ 2774 h 206"/>
                  <a:gd name="T24" fmla="*/ 18437 w 202"/>
                  <a:gd name="T25" fmla="*/ 5202 h 206"/>
                  <a:gd name="T26" fmla="*/ 12653 w 202"/>
                  <a:gd name="T27" fmla="*/ 9363 h 206"/>
                  <a:gd name="T28" fmla="*/ 8676 w 202"/>
                  <a:gd name="T29" fmla="*/ 13525 h 206"/>
                  <a:gd name="T30" fmla="*/ 4338 w 202"/>
                  <a:gd name="T31" fmla="*/ 17339 h 206"/>
                  <a:gd name="T32" fmla="*/ 2892 w 202"/>
                  <a:gd name="T33" fmla="*/ 23928 h 206"/>
                  <a:gd name="T34" fmla="*/ 0 w 202"/>
                  <a:gd name="T35" fmla="*/ 29477 h 206"/>
                  <a:gd name="T36" fmla="*/ 0 w 202"/>
                  <a:gd name="T37" fmla="*/ 41614 h 206"/>
                  <a:gd name="T38" fmla="*/ 2892 w 202"/>
                  <a:gd name="T39" fmla="*/ 48203 h 206"/>
                  <a:gd name="T40" fmla="*/ 4338 w 202"/>
                  <a:gd name="T41" fmla="*/ 53752 h 206"/>
                  <a:gd name="T42" fmla="*/ 8676 w 202"/>
                  <a:gd name="T43" fmla="*/ 59300 h 206"/>
                  <a:gd name="T44" fmla="*/ 12653 w 202"/>
                  <a:gd name="T45" fmla="*/ 62768 h 206"/>
                  <a:gd name="T46" fmla="*/ 18437 w 202"/>
                  <a:gd name="T47" fmla="*/ 65889 h 206"/>
                  <a:gd name="T48" fmla="*/ 23860 w 202"/>
                  <a:gd name="T49" fmla="*/ 68317 h 206"/>
                  <a:gd name="T50" fmla="*/ 29644 w 202"/>
                  <a:gd name="T51" fmla="*/ 70051 h 206"/>
                  <a:gd name="T52" fmla="*/ 36513 w 202"/>
                  <a:gd name="T53" fmla="*/ 71438 h 206"/>
                  <a:gd name="T54" fmla="*/ 43743 w 202"/>
                  <a:gd name="T55" fmla="*/ 70051 h 206"/>
                  <a:gd name="T56" fmla="*/ 49165 w 202"/>
                  <a:gd name="T57" fmla="*/ 68317 h 206"/>
                  <a:gd name="T58" fmla="*/ 54950 w 202"/>
                  <a:gd name="T59" fmla="*/ 65889 h 206"/>
                  <a:gd name="T60" fmla="*/ 60372 w 202"/>
                  <a:gd name="T61" fmla="*/ 62768 h 206"/>
                  <a:gd name="T62" fmla="*/ 64710 w 202"/>
                  <a:gd name="T63" fmla="*/ 59300 h 206"/>
                  <a:gd name="T64" fmla="*/ 69048 w 202"/>
                  <a:gd name="T65" fmla="*/ 53752 h 206"/>
                  <a:gd name="T66" fmla="*/ 71579 w 202"/>
                  <a:gd name="T67" fmla="*/ 48203 h 206"/>
                  <a:gd name="T68" fmla="*/ 73025 w 202"/>
                  <a:gd name="T69" fmla="*/ 41614 h 206"/>
                  <a:gd name="T70" fmla="*/ 73025 w 202"/>
                  <a:gd name="T71" fmla="*/ 350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5"/>
                    </a:lnTo>
                    <a:lnTo>
                      <a:pt x="198" y="69"/>
                    </a:lnTo>
                    <a:lnTo>
                      <a:pt x="191" y="50"/>
                    </a:lnTo>
                    <a:lnTo>
                      <a:pt x="179" y="39"/>
                    </a:lnTo>
                    <a:lnTo>
                      <a:pt x="167" y="27"/>
                    </a:lnTo>
                    <a:lnTo>
                      <a:pt x="152" y="15"/>
                    </a:lnTo>
                    <a:lnTo>
                      <a:pt x="136" y="8"/>
                    </a:lnTo>
                    <a:lnTo>
                      <a:pt x="121" y="4"/>
                    </a:lnTo>
                    <a:lnTo>
                      <a:pt x="101" y="0"/>
                    </a:lnTo>
                    <a:lnTo>
                      <a:pt x="82" y="4"/>
                    </a:lnTo>
                    <a:lnTo>
                      <a:pt x="66" y="8"/>
                    </a:lnTo>
                    <a:lnTo>
                      <a:pt x="51" y="15"/>
                    </a:lnTo>
                    <a:lnTo>
                      <a:pt x="35" y="27"/>
                    </a:lnTo>
                    <a:lnTo>
                      <a:pt x="24" y="39"/>
                    </a:lnTo>
                    <a:lnTo>
                      <a:pt x="12" y="50"/>
                    </a:lnTo>
                    <a:lnTo>
                      <a:pt x="8" y="69"/>
                    </a:lnTo>
                    <a:lnTo>
                      <a:pt x="0" y="85"/>
                    </a:lnTo>
                    <a:lnTo>
                      <a:pt x="0" y="120"/>
                    </a:lnTo>
                    <a:lnTo>
                      <a:pt x="8" y="139"/>
                    </a:lnTo>
                    <a:lnTo>
                      <a:pt x="12" y="155"/>
                    </a:lnTo>
                    <a:lnTo>
                      <a:pt x="24" y="171"/>
                    </a:lnTo>
                    <a:lnTo>
                      <a:pt x="35" y="181"/>
                    </a:lnTo>
                    <a:lnTo>
                      <a:pt x="51" y="190"/>
                    </a:lnTo>
                    <a:lnTo>
                      <a:pt x="66" y="197"/>
                    </a:lnTo>
                    <a:lnTo>
                      <a:pt x="82" y="202"/>
                    </a:lnTo>
                    <a:lnTo>
                      <a:pt x="101" y="206"/>
                    </a:lnTo>
                    <a:lnTo>
                      <a:pt x="121" y="202"/>
                    </a:lnTo>
                    <a:lnTo>
                      <a:pt x="136" y="197"/>
                    </a:lnTo>
                    <a:lnTo>
                      <a:pt x="152" y="190"/>
                    </a:lnTo>
                    <a:lnTo>
                      <a:pt x="167" y="181"/>
                    </a:lnTo>
                    <a:lnTo>
                      <a:pt x="179" y="171"/>
                    </a:lnTo>
                    <a:lnTo>
                      <a:pt x="191" y="155"/>
                    </a:lnTo>
                    <a:lnTo>
                      <a:pt x="198" y="139"/>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3" name="Freeform 188"/>
              <p:cNvSpPr>
                <a:spLocks/>
              </p:cNvSpPr>
              <p:nvPr/>
            </p:nvSpPr>
            <p:spPr bwMode="auto">
              <a:xfrm>
                <a:off x="2160588" y="4576763"/>
                <a:ext cx="73025" cy="71437"/>
              </a:xfrm>
              <a:custGeom>
                <a:avLst/>
                <a:gdLst>
                  <a:gd name="T0" fmla="*/ 73025 w 202"/>
                  <a:gd name="T1" fmla="*/ 35896 h 201"/>
                  <a:gd name="T2" fmla="*/ 73025 w 202"/>
                  <a:gd name="T3" fmla="*/ 29143 h 201"/>
                  <a:gd name="T4" fmla="*/ 71579 w 202"/>
                  <a:gd name="T5" fmla="*/ 23457 h 201"/>
                  <a:gd name="T6" fmla="*/ 69048 w 202"/>
                  <a:gd name="T7" fmla="*/ 17770 h 201"/>
                  <a:gd name="T8" fmla="*/ 64710 w 202"/>
                  <a:gd name="T9" fmla="*/ 12439 h 201"/>
                  <a:gd name="T10" fmla="*/ 60372 w 202"/>
                  <a:gd name="T11" fmla="*/ 8174 h 201"/>
                  <a:gd name="T12" fmla="*/ 54950 w 202"/>
                  <a:gd name="T13" fmla="*/ 4265 h 201"/>
                  <a:gd name="T14" fmla="*/ 49165 w 202"/>
                  <a:gd name="T15" fmla="*/ 1066 h 201"/>
                  <a:gd name="T16" fmla="*/ 43743 w 202"/>
                  <a:gd name="T17" fmla="*/ 0 h 201"/>
                  <a:gd name="T18" fmla="*/ 29644 w 202"/>
                  <a:gd name="T19" fmla="*/ 0 h 201"/>
                  <a:gd name="T20" fmla="*/ 23860 w 202"/>
                  <a:gd name="T21" fmla="*/ 1066 h 201"/>
                  <a:gd name="T22" fmla="*/ 18437 w 202"/>
                  <a:gd name="T23" fmla="*/ 4265 h 201"/>
                  <a:gd name="T24" fmla="*/ 12653 w 202"/>
                  <a:gd name="T25" fmla="*/ 8174 h 201"/>
                  <a:gd name="T26" fmla="*/ 8676 w 202"/>
                  <a:gd name="T27" fmla="*/ 12439 h 201"/>
                  <a:gd name="T28" fmla="*/ 4338 w 202"/>
                  <a:gd name="T29" fmla="*/ 17770 h 201"/>
                  <a:gd name="T30" fmla="*/ 2892 w 202"/>
                  <a:gd name="T31" fmla="*/ 23457 h 201"/>
                  <a:gd name="T32" fmla="*/ 0 w 202"/>
                  <a:gd name="T33" fmla="*/ 29143 h 201"/>
                  <a:gd name="T34" fmla="*/ 0 w 202"/>
                  <a:gd name="T35" fmla="*/ 42649 h 201"/>
                  <a:gd name="T36" fmla="*/ 2892 w 202"/>
                  <a:gd name="T37" fmla="*/ 48335 h 201"/>
                  <a:gd name="T38" fmla="*/ 4338 w 202"/>
                  <a:gd name="T39" fmla="*/ 53667 h 201"/>
                  <a:gd name="T40" fmla="*/ 8676 w 202"/>
                  <a:gd name="T41" fmla="*/ 58998 h 201"/>
                  <a:gd name="T42" fmla="*/ 12653 w 202"/>
                  <a:gd name="T43" fmla="*/ 63263 h 201"/>
                  <a:gd name="T44" fmla="*/ 18437 w 202"/>
                  <a:gd name="T45" fmla="*/ 66106 h 201"/>
                  <a:gd name="T46" fmla="*/ 23860 w 202"/>
                  <a:gd name="T47" fmla="*/ 68949 h 201"/>
                  <a:gd name="T48" fmla="*/ 29644 w 202"/>
                  <a:gd name="T49" fmla="*/ 71437 h 201"/>
                  <a:gd name="T50" fmla="*/ 43743 w 202"/>
                  <a:gd name="T51" fmla="*/ 71437 h 201"/>
                  <a:gd name="T52" fmla="*/ 49165 w 202"/>
                  <a:gd name="T53" fmla="*/ 68949 h 201"/>
                  <a:gd name="T54" fmla="*/ 54950 w 202"/>
                  <a:gd name="T55" fmla="*/ 66106 h 201"/>
                  <a:gd name="T56" fmla="*/ 60372 w 202"/>
                  <a:gd name="T57" fmla="*/ 63263 h 201"/>
                  <a:gd name="T58" fmla="*/ 64710 w 202"/>
                  <a:gd name="T59" fmla="*/ 58998 h 201"/>
                  <a:gd name="T60" fmla="*/ 69048 w 202"/>
                  <a:gd name="T61" fmla="*/ 53667 h 201"/>
                  <a:gd name="T62" fmla="*/ 71579 w 202"/>
                  <a:gd name="T63" fmla="*/ 48335 h 201"/>
                  <a:gd name="T64" fmla="*/ 73025 w 202"/>
                  <a:gd name="T65" fmla="*/ 42649 h 201"/>
                  <a:gd name="T66" fmla="*/ 73025 w 202"/>
                  <a:gd name="T67" fmla="*/ 3589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0"/>
                    </a:lnTo>
                    <a:lnTo>
                      <a:pt x="179" y="35"/>
                    </a:lnTo>
                    <a:lnTo>
                      <a:pt x="167" y="23"/>
                    </a:lnTo>
                    <a:lnTo>
                      <a:pt x="152" y="12"/>
                    </a:lnTo>
                    <a:lnTo>
                      <a:pt x="136" y="3"/>
                    </a:lnTo>
                    <a:lnTo>
                      <a:pt x="121" y="0"/>
                    </a:lnTo>
                    <a:lnTo>
                      <a:pt x="82" y="0"/>
                    </a:lnTo>
                    <a:lnTo>
                      <a:pt x="66" y="3"/>
                    </a:lnTo>
                    <a:lnTo>
                      <a:pt x="51" y="12"/>
                    </a:lnTo>
                    <a:lnTo>
                      <a:pt x="35" y="23"/>
                    </a:lnTo>
                    <a:lnTo>
                      <a:pt x="24" y="35"/>
                    </a:lnTo>
                    <a:lnTo>
                      <a:pt x="12" y="50"/>
                    </a:lnTo>
                    <a:lnTo>
                      <a:pt x="8" y="66"/>
                    </a:lnTo>
                    <a:lnTo>
                      <a:pt x="0" y="82"/>
                    </a:lnTo>
                    <a:lnTo>
                      <a:pt x="0" y="120"/>
                    </a:lnTo>
                    <a:lnTo>
                      <a:pt x="8" y="136"/>
                    </a:lnTo>
                    <a:lnTo>
                      <a:pt x="12" y="151"/>
                    </a:lnTo>
                    <a:lnTo>
                      <a:pt x="24" y="166"/>
                    </a:lnTo>
                    <a:lnTo>
                      <a:pt x="35" y="178"/>
                    </a:lnTo>
                    <a:lnTo>
                      <a:pt x="51" y="186"/>
                    </a:lnTo>
                    <a:lnTo>
                      <a:pt x="66" y="194"/>
                    </a:lnTo>
                    <a:lnTo>
                      <a:pt x="82" y="201"/>
                    </a:lnTo>
                    <a:lnTo>
                      <a:pt x="121" y="201"/>
                    </a:lnTo>
                    <a:lnTo>
                      <a:pt x="136" y="194"/>
                    </a:lnTo>
                    <a:lnTo>
                      <a:pt x="152" y="186"/>
                    </a:lnTo>
                    <a:lnTo>
                      <a:pt x="167" y="178"/>
                    </a:lnTo>
                    <a:lnTo>
                      <a:pt x="179" y="166"/>
                    </a:lnTo>
                    <a:lnTo>
                      <a:pt x="191" y="151"/>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4" name="Freeform 189"/>
              <p:cNvSpPr>
                <a:spLocks/>
              </p:cNvSpPr>
              <p:nvPr/>
            </p:nvSpPr>
            <p:spPr bwMode="auto">
              <a:xfrm>
                <a:off x="2160588" y="4192588"/>
                <a:ext cx="73025" cy="69850"/>
              </a:xfrm>
              <a:custGeom>
                <a:avLst/>
                <a:gdLst>
                  <a:gd name="T0" fmla="*/ 73025 w 202"/>
                  <a:gd name="T1" fmla="*/ 34073 h 205"/>
                  <a:gd name="T2" fmla="*/ 73025 w 202"/>
                  <a:gd name="T3" fmla="*/ 28962 h 205"/>
                  <a:gd name="T4" fmla="*/ 71579 w 202"/>
                  <a:gd name="T5" fmla="*/ 22148 h 205"/>
                  <a:gd name="T6" fmla="*/ 69048 w 202"/>
                  <a:gd name="T7" fmla="*/ 17037 h 205"/>
                  <a:gd name="T8" fmla="*/ 64710 w 202"/>
                  <a:gd name="T9" fmla="*/ 11926 h 205"/>
                  <a:gd name="T10" fmla="*/ 60372 w 202"/>
                  <a:gd name="T11" fmla="*/ 7837 h 205"/>
                  <a:gd name="T12" fmla="*/ 54950 w 202"/>
                  <a:gd name="T13" fmla="*/ 5452 h 205"/>
                  <a:gd name="T14" fmla="*/ 49165 w 202"/>
                  <a:gd name="T15" fmla="*/ 2385 h 205"/>
                  <a:gd name="T16" fmla="*/ 43743 w 202"/>
                  <a:gd name="T17" fmla="*/ 1363 h 205"/>
                  <a:gd name="T18" fmla="*/ 36513 w 202"/>
                  <a:gd name="T19" fmla="*/ 0 h 205"/>
                  <a:gd name="T20" fmla="*/ 29644 w 202"/>
                  <a:gd name="T21" fmla="*/ 1363 h 205"/>
                  <a:gd name="T22" fmla="*/ 23860 w 202"/>
                  <a:gd name="T23" fmla="*/ 2385 h 205"/>
                  <a:gd name="T24" fmla="*/ 18437 w 202"/>
                  <a:gd name="T25" fmla="*/ 5452 h 205"/>
                  <a:gd name="T26" fmla="*/ 12653 w 202"/>
                  <a:gd name="T27" fmla="*/ 7837 h 205"/>
                  <a:gd name="T28" fmla="*/ 8676 w 202"/>
                  <a:gd name="T29" fmla="*/ 11926 h 205"/>
                  <a:gd name="T30" fmla="*/ 4338 w 202"/>
                  <a:gd name="T31" fmla="*/ 17037 h 205"/>
                  <a:gd name="T32" fmla="*/ 2892 w 202"/>
                  <a:gd name="T33" fmla="*/ 22148 h 205"/>
                  <a:gd name="T34" fmla="*/ 0 w 202"/>
                  <a:gd name="T35" fmla="*/ 28962 h 205"/>
                  <a:gd name="T36" fmla="*/ 0 w 202"/>
                  <a:gd name="T37" fmla="*/ 40888 h 205"/>
                  <a:gd name="T38" fmla="*/ 2892 w 202"/>
                  <a:gd name="T39" fmla="*/ 47362 h 205"/>
                  <a:gd name="T40" fmla="*/ 4338 w 202"/>
                  <a:gd name="T41" fmla="*/ 52813 h 205"/>
                  <a:gd name="T42" fmla="*/ 8676 w 202"/>
                  <a:gd name="T43" fmla="*/ 56902 h 205"/>
                  <a:gd name="T44" fmla="*/ 12653 w 202"/>
                  <a:gd name="T45" fmla="*/ 62013 h 205"/>
                  <a:gd name="T46" fmla="*/ 18437 w 202"/>
                  <a:gd name="T47" fmla="*/ 64739 h 205"/>
                  <a:gd name="T48" fmla="*/ 23860 w 202"/>
                  <a:gd name="T49" fmla="*/ 67465 h 205"/>
                  <a:gd name="T50" fmla="*/ 29644 w 202"/>
                  <a:gd name="T51" fmla="*/ 68828 h 205"/>
                  <a:gd name="T52" fmla="*/ 36513 w 202"/>
                  <a:gd name="T53" fmla="*/ 69850 h 205"/>
                  <a:gd name="T54" fmla="*/ 43743 w 202"/>
                  <a:gd name="T55" fmla="*/ 68828 h 205"/>
                  <a:gd name="T56" fmla="*/ 49165 w 202"/>
                  <a:gd name="T57" fmla="*/ 67465 h 205"/>
                  <a:gd name="T58" fmla="*/ 54950 w 202"/>
                  <a:gd name="T59" fmla="*/ 64739 h 205"/>
                  <a:gd name="T60" fmla="*/ 60372 w 202"/>
                  <a:gd name="T61" fmla="*/ 62013 h 205"/>
                  <a:gd name="T62" fmla="*/ 64710 w 202"/>
                  <a:gd name="T63" fmla="*/ 56902 h 205"/>
                  <a:gd name="T64" fmla="*/ 69048 w 202"/>
                  <a:gd name="T65" fmla="*/ 52813 h 205"/>
                  <a:gd name="T66" fmla="*/ 71579 w 202"/>
                  <a:gd name="T67" fmla="*/ 47362 h 205"/>
                  <a:gd name="T68" fmla="*/ 73025 w 202"/>
                  <a:gd name="T69" fmla="*/ 40888 h 205"/>
                  <a:gd name="T70" fmla="*/ 73025 w 202"/>
                  <a:gd name="T71" fmla="*/ 34073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5"/>
                    </a:lnTo>
                    <a:lnTo>
                      <a:pt x="191" y="50"/>
                    </a:lnTo>
                    <a:lnTo>
                      <a:pt x="179" y="35"/>
                    </a:lnTo>
                    <a:lnTo>
                      <a:pt x="167" y="23"/>
                    </a:lnTo>
                    <a:lnTo>
                      <a:pt x="152" y="16"/>
                    </a:lnTo>
                    <a:lnTo>
                      <a:pt x="136" y="7"/>
                    </a:lnTo>
                    <a:lnTo>
                      <a:pt x="121" y="4"/>
                    </a:lnTo>
                    <a:lnTo>
                      <a:pt x="101" y="0"/>
                    </a:lnTo>
                    <a:lnTo>
                      <a:pt x="82" y="4"/>
                    </a:lnTo>
                    <a:lnTo>
                      <a:pt x="66" y="7"/>
                    </a:lnTo>
                    <a:lnTo>
                      <a:pt x="51" y="16"/>
                    </a:lnTo>
                    <a:lnTo>
                      <a:pt x="35" y="23"/>
                    </a:lnTo>
                    <a:lnTo>
                      <a:pt x="24" y="35"/>
                    </a:lnTo>
                    <a:lnTo>
                      <a:pt x="12" y="50"/>
                    </a:lnTo>
                    <a:lnTo>
                      <a:pt x="8" y="65"/>
                    </a:lnTo>
                    <a:lnTo>
                      <a:pt x="0" y="85"/>
                    </a:lnTo>
                    <a:lnTo>
                      <a:pt x="0" y="120"/>
                    </a:lnTo>
                    <a:lnTo>
                      <a:pt x="8" y="139"/>
                    </a:lnTo>
                    <a:lnTo>
                      <a:pt x="12" y="155"/>
                    </a:lnTo>
                    <a:lnTo>
                      <a:pt x="24" y="167"/>
                    </a:lnTo>
                    <a:lnTo>
                      <a:pt x="35" y="182"/>
                    </a:lnTo>
                    <a:lnTo>
                      <a:pt x="51" y="190"/>
                    </a:lnTo>
                    <a:lnTo>
                      <a:pt x="66" y="198"/>
                    </a:lnTo>
                    <a:lnTo>
                      <a:pt x="82" y="202"/>
                    </a:lnTo>
                    <a:lnTo>
                      <a:pt x="101" y="205"/>
                    </a:lnTo>
                    <a:lnTo>
                      <a:pt x="121" y="202"/>
                    </a:lnTo>
                    <a:lnTo>
                      <a:pt x="136" y="198"/>
                    </a:lnTo>
                    <a:lnTo>
                      <a:pt x="152" y="190"/>
                    </a:lnTo>
                    <a:lnTo>
                      <a:pt x="167" y="182"/>
                    </a:lnTo>
                    <a:lnTo>
                      <a:pt x="179" y="167"/>
                    </a:lnTo>
                    <a:lnTo>
                      <a:pt x="191" y="155"/>
                    </a:lnTo>
                    <a:lnTo>
                      <a:pt x="198" y="139"/>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5" name="Freeform 190"/>
              <p:cNvSpPr>
                <a:spLocks/>
              </p:cNvSpPr>
              <p:nvPr/>
            </p:nvSpPr>
            <p:spPr bwMode="auto">
              <a:xfrm>
                <a:off x="2160588" y="4779963"/>
                <a:ext cx="73025" cy="69850"/>
              </a:xfrm>
              <a:custGeom>
                <a:avLst/>
                <a:gdLst>
                  <a:gd name="T0" fmla="*/ 73025 w 202"/>
                  <a:gd name="T1" fmla="*/ 35099 h 201"/>
                  <a:gd name="T2" fmla="*/ 73025 w 202"/>
                  <a:gd name="T3" fmla="*/ 29886 h 201"/>
                  <a:gd name="T4" fmla="*/ 71579 w 202"/>
                  <a:gd name="T5" fmla="*/ 22936 h 201"/>
                  <a:gd name="T6" fmla="*/ 69048 w 202"/>
                  <a:gd name="T7" fmla="*/ 17723 h 201"/>
                  <a:gd name="T8" fmla="*/ 64710 w 202"/>
                  <a:gd name="T9" fmla="*/ 12163 h 201"/>
                  <a:gd name="T10" fmla="*/ 60372 w 202"/>
                  <a:gd name="T11" fmla="*/ 7993 h 201"/>
                  <a:gd name="T12" fmla="*/ 54950 w 202"/>
                  <a:gd name="T13" fmla="*/ 5560 h 201"/>
                  <a:gd name="T14" fmla="*/ 49165 w 202"/>
                  <a:gd name="T15" fmla="*/ 2780 h 201"/>
                  <a:gd name="T16" fmla="*/ 43743 w 202"/>
                  <a:gd name="T17" fmla="*/ 1390 h 201"/>
                  <a:gd name="T18" fmla="*/ 36513 w 202"/>
                  <a:gd name="T19" fmla="*/ 0 h 201"/>
                  <a:gd name="T20" fmla="*/ 29644 w 202"/>
                  <a:gd name="T21" fmla="*/ 1390 h 201"/>
                  <a:gd name="T22" fmla="*/ 23860 w 202"/>
                  <a:gd name="T23" fmla="*/ 2780 h 201"/>
                  <a:gd name="T24" fmla="*/ 18437 w 202"/>
                  <a:gd name="T25" fmla="*/ 5560 h 201"/>
                  <a:gd name="T26" fmla="*/ 12653 w 202"/>
                  <a:gd name="T27" fmla="*/ 7993 h 201"/>
                  <a:gd name="T28" fmla="*/ 8676 w 202"/>
                  <a:gd name="T29" fmla="*/ 12163 h 201"/>
                  <a:gd name="T30" fmla="*/ 4338 w 202"/>
                  <a:gd name="T31" fmla="*/ 17723 h 201"/>
                  <a:gd name="T32" fmla="*/ 2892 w 202"/>
                  <a:gd name="T33" fmla="*/ 22936 h 201"/>
                  <a:gd name="T34" fmla="*/ 0 w 202"/>
                  <a:gd name="T35" fmla="*/ 29886 h 201"/>
                  <a:gd name="T36" fmla="*/ 0 w 202"/>
                  <a:gd name="T37" fmla="*/ 42049 h 201"/>
                  <a:gd name="T38" fmla="*/ 2892 w 202"/>
                  <a:gd name="T39" fmla="*/ 47262 h 201"/>
                  <a:gd name="T40" fmla="*/ 4338 w 202"/>
                  <a:gd name="T41" fmla="*/ 54212 h 201"/>
                  <a:gd name="T42" fmla="*/ 8676 w 202"/>
                  <a:gd name="T43" fmla="*/ 58035 h 201"/>
                  <a:gd name="T44" fmla="*/ 12653 w 202"/>
                  <a:gd name="T45" fmla="*/ 62205 h 201"/>
                  <a:gd name="T46" fmla="*/ 18437 w 202"/>
                  <a:gd name="T47" fmla="*/ 66375 h 201"/>
                  <a:gd name="T48" fmla="*/ 23860 w 202"/>
                  <a:gd name="T49" fmla="*/ 68807 h 201"/>
                  <a:gd name="T50" fmla="*/ 29644 w 202"/>
                  <a:gd name="T51" fmla="*/ 69850 h 201"/>
                  <a:gd name="T52" fmla="*/ 43743 w 202"/>
                  <a:gd name="T53" fmla="*/ 69850 h 201"/>
                  <a:gd name="T54" fmla="*/ 49165 w 202"/>
                  <a:gd name="T55" fmla="*/ 68807 h 201"/>
                  <a:gd name="T56" fmla="*/ 54950 w 202"/>
                  <a:gd name="T57" fmla="*/ 66375 h 201"/>
                  <a:gd name="T58" fmla="*/ 60372 w 202"/>
                  <a:gd name="T59" fmla="*/ 62205 h 201"/>
                  <a:gd name="T60" fmla="*/ 64710 w 202"/>
                  <a:gd name="T61" fmla="*/ 58035 h 201"/>
                  <a:gd name="T62" fmla="*/ 69048 w 202"/>
                  <a:gd name="T63" fmla="*/ 54212 h 201"/>
                  <a:gd name="T64" fmla="*/ 71579 w 202"/>
                  <a:gd name="T65" fmla="*/ 47262 h 201"/>
                  <a:gd name="T66" fmla="*/ 73025 w 202"/>
                  <a:gd name="T67" fmla="*/ 42049 h 201"/>
                  <a:gd name="T68" fmla="*/ 73025 w 202"/>
                  <a:gd name="T69" fmla="*/ 35099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101"/>
                    </a:moveTo>
                    <a:lnTo>
                      <a:pt x="202" y="86"/>
                    </a:lnTo>
                    <a:lnTo>
                      <a:pt x="198" y="66"/>
                    </a:lnTo>
                    <a:lnTo>
                      <a:pt x="191" y="51"/>
                    </a:lnTo>
                    <a:lnTo>
                      <a:pt x="179" y="35"/>
                    </a:lnTo>
                    <a:lnTo>
                      <a:pt x="167" y="23"/>
                    </a:lnTo>
                    <a:lnTo>
                      <a:pt x="152" y="16"/>
                    </a:lnTo>
                    <a:lnTo>
                      <a:pt x="136" y="8"/>
                    </a:lnTo>
                    <a:lnTo>
                      <a:pt x="121" y="4"/>
                    </a:lnTo>
                    <a:lnTo>
                      <a:pt x="101" y="0"/>
                    </a:lnTo>
                    <a:lnTo>
                      <a:pt x="82" y="4"/>
                    </a:lnTo>
                    <a:lnTo>
                      <a:pt x="66" y="8"/>
                    </a:lnTo>
                    <a:lnTo>
                      <a:pt x="51" y="16"/>
                    </a:lnTo>
                    <a:lnTo>
                      <a:pt x="35" y="23"/>
                    </a:lnTo>
                    <a:lnTo>
                      <a:pt x="24" y="35"/>
                    </a:lnTo>
                    <a:lnTo>
                      <a:pt x="12" y="51"/>
                    </a:lnTo>
                    <a:lnTo>
                      <a:pt x="8" y="66"/>
                    </a:lnTo>
                    <a:lnTo>
                      <a:pt x="0" y="86"/>
                    </a:lnTo>
                    <a:lnTo>
                      <a:pt x="0" y="121"/>
                    </a:lnTo>
                    <a:lnTo>
                      <a:pt x="8" y="136"/>
                    </a:lnTo>
                    <a:lnTo>
                      <a:pt x="12" y="156"/>
                    </a:lnTo>
                    <a:lnTo>
                      <a:pt x="24" y="167"/>
                    </a:lnTo>
                    <a:lnTo>
                      <a:pt x="35" y="179"/>
                    </a:lnTo>
                    <a:lnTo>
                      <a:pt x="51" y="191"/>
                    </a:lnTo>
                    <a:lnTo>
                      <a:pt x="66" y="198"/>
                    </a:lnTo>
                    <a:lnTo>
                      <a:pt x="82" y="201"/>
                    </a:lnTo>
                    <a:lnTo>
                      <a:pt x="121" y="201"/>
                    </a:lnTo>
                    <a:lnTo>
                      <a:pt x="136" y="198"/>
                    </a:lnTo>
                    <a:lnTo>
                      <a:pt x="152" y="191"/>
                    </a:lnTo>
                    <a:lnTo>
                      <a:pt x="167" y="179"/>
                    </a:lnTo>
                    <a:lnTo>
                      <a:pt x="179" y="167"/>
                    </a:lnTo>
                    <a:lnTo>
                      <a:pt x="191" y="156"/>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6" name="Freeform 191"/>
              <p:cNvSpPr>
                <a:spLocks/>
              </p:cNvSpPr>
              <p:nvPr/>
            </p:nvSpPr>
            <p:spPr bwMode="auto">
              <a:xfrm>
                <a:off x="2160588" y="3894138"/>
                <a:ext cx="73025" cy="71437"/>
              </a:xfrm>
              <a:custGeom>
                <a:avLst/>
                <a:gdLst>
                  <a:gd name="T0" fmla="*/ 73025 w 202"/>
                  <a:gd name="T1" fmla="*/ 34847 h 205"/>
                  <a:gd name="T2" fmla="*/ 73025 w 202"/>
                  <a:gd name="T3" fmla="*/ 29272 h 205"/>
                  <a:gd name="T4" fmla="*/ 71579 w 202"/>
                  <a:gd name="T5" fmla="*/ 22651 h 205"/>
                  <a:gd name="T6" fmla="*/ 69048 w 202"/>
                  <a:gd name="T7" fmla="*/ 17075 h 205"/>
                  <a:gd name="T8" fmla="*/ 64710 w 202"/>
                  <a:gd name="T9" fmla="*/ 13242 h 205"/>
                  <a:gd name="T10" fmla="*/ 60372 w 202"/>
                  <a:gd name="T11" fmla="*/ 8015 h 205"/>
                  <a:gd name="T12" fmla="*/ 54950 w 202"/>
                  <a:gd name="T13" fmla="*/ 4879 h 205"/>
                  <a:gd name="T14" fmla="*/ 49165 w 202"/>
                  <a:gd name="T15" fmla="*/ 2439 h 205"/>
                  <a:gd name="T16" fmla="*/ 43743 w 202"/>
                  <a:gd name="T17" fmla="*/ 1045 h 205"/>
                  <a:gd name="T18" fmla="*/ 36513 w 202"/>
                  <a:gd name="T19" fmla="*/ 0 h 205"/>
                  <a:gd name="T20" fmla="*/ 29644 w 202"/>
                  <a:gd name="T21" fmla="*/ 1045 h 205"/>
                  <a:gd name="T22" fmla="*/ 23860 w 202"/>
                  <a:gd name="T23" fmla="*/ 2439 h 205"/>
                  <a:gd name="T24" fmla="*/ 18437 w 202"/>
                  <a:gd name="T25" fmla="*/ 4879 h 205"/>
                  <a:gd name="T26" fmla="*/ 12653 w 202"/>
                  <a:gd name="T27" fmla="*/ 8015 h 205"/>
                  <a:gd name="T28" fmla="*/ 8676 w 202"/>
                  <a:gd name="T29" fmla="*/ 13242 h 205"/>
                  <a:gd name="T30" fmla="*/ 4338 w 202"/>
                  <a:gd name="T31" fmla="*/ 17075 h 205"/>
                  <a:gd name="T32" fmla="*/ 2892 w 202"/>
                  <a:gd name="T33" fmla="*/ 22651 h 205"/>
                  <a:gd name="T34" fmla="*/ 0 w 202"/>
                  <a:gd name="T35" fmla="*/ 29272 h 205"/>
                  <a:gd name="T36" fmla="*/ 0 w 202"/>
                  <a:gd name="T37" fmla="*/ 41468 h 205"/>
                  <a:gd name="T38" fmla="*/ 2892 w 202"/>
                  <a:gd name="T39" fmla="*/ 48438 h 205"/>
                  <a:gd name="T40" fmla="*/ 4338 w 202"/>
                  <a:gd name="T41" fmla="*/ 53665 h 205"/>
                  <a:gd name="T42" fmla="*/ 8676 w 202"/>
                  <a:gd name="T43" fmla="*/ 57847 h 205"/>
                  <a:gd name="T44" fmla="*/ 12653 w 202"/>
                  <a:gd name="T45" fmla="*/ 63422 h 205"/>
                  <a:gd name="T46" fmla="*/ 18437 w 202"/>
                  <a:gd name="T47" fmla="*/ 65861 h 205"/>
                  <a:gd name="T48" fmla="*/ 23860 w 202"/>
                  <a:gd name="T49" fmla="*/ 68649 h 205"/>
                  <a:gd name="T50" fmla="*/ 29644 w 202"/>
                  <a:gd name="T51" fmla="*/ 70043 h 205"/>
                  <a:gd name="T52" fmla="*/ 36513 w 202"/>
                  <a:gd name="T53" fmla="*/ 71437 h 205"/>
                  <a:gd name="T54" fmla="*/ 43743 w 202"/>
                  <a:gd name="T55" fmla="*/ 70043 h 205"/>
                  <a:gd name="T56" fmla="*/ 49165 w 202"/>
                  <a:gd name="T57" fmla="*/ 68649 h 205"/>
                  <a:gd name="T58" fmla="*/ 54950 w 202"/>
                  <a:gd name="T59" fmla="*/ 65861 h 205"/>
                  <a:gd name="T60" fmla="*/ 60372 w 202"/>
                  <a:gd name="T61" fmla="*/ 63422 h 205"/>
                  <a:gd name="T62" fmla="*/ 64710 w 202"/>
                  <a:gd name="T63" fmla="*/ 57847 h 205"/>
                  <a:gd name="T64" fmla="*/ 69048 w 202"/>
                  <a:gd name="T65" fmla="*/ 53665 h 205"/>
                  <a:gd name="T66" fmla="*/ 71579 w 202"/>
                  <a:gd name="T67" fmla="*/ 48438 h 205"/>
                  <a:gd name="T68" fmla="*/ 73025 w 202"/>
                  <a:gd name="T69" fmla="*/ 41468 h 205"/>
                  <a:gd name="T70" fmla="*/ 73025 w 202"/>
                  <a:gd name="T71" fmla="*/ 34847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4"/>
                    </a:lnTo>
                    <a:lnTo>
                      <a:pt x="198" y="65"/>
                    </a:lnTo>
                    <a:lnTo>
                      <a:pt x="191" y="49"/>
                    </a:lnTo>
                    <a:lnTo>
                      <a:pt x="179" y="38"/>
                    </a:lnTo>
                    <a:lnTo>
                      <a:pt x="167" y="23"/>
                    </a:lnTo>
                    <a:lnTo>
                      <a:pt x="152" y="14"/>
                    </a:lnTo>
                    <a:lnTo>
                      <a:pt x="136" y="7"/>
                    </a:lnTo>
                    <a:lnTo>
                      <a:pt x="121" y="3"/>
                    </a:lnTo>
                    <a:lnTo>
                      <a:pt x="101" y="0"/>
                    </a:lnTo>
                    <a:lnTo>
                      <a:pt x="82" y="3"/>
                    </a:lnTo>
                    <a:lnTo>
                      <a:pt x="66" y="7"/>
                    </a:lnTo>
                    <a:lnTo>
                      <a:pt x="51" y="14"/>
                    </a:lnTo>
                    <a:lnTo>
                      <a:pt x="35" y="23"/>
                    </a:lnTo>
                    <a:lnTo>
                      <a:pt x="24" y="38"/>
                    </a:lnTo>
                    <a:lnTo>
                      <a:pt x="12" y="49"/>
                    </a:lnTo>
                    <a:lnTo>
                      <a:pt x="8" y="65"/>
                    </a:lnTo>
                    <a:lnTo>
                      <a:pt x="0" y="84"/>
                    </a:lnTo>
                    <a:lnTo>
                      <a:pt x="0" y="119"/>
                    </a:lnTo>
                    <a:lnTo>
                      <a:pt x="8" y="139"/>
                    </a:lnTo>
                    <a:lnTo>
                      <a:pt x="12" y="154"/>
                    </a:lnTo>
                    <a:lnTo>
                      <a:pt x="24" y="166"/>
                    </a:lnTo>
                    <a:lnTo>
                      <a:pt x="35" y="182"/>
                    </a:lnTo>
                    <a:lnTo>
                      <a:pt x="51" y="189"/>
                    </a:lnTo>
                    <a:lnTo>
                      <a:pt x="66" y="197"/>
                    </a:lnTo>
                    <a:lnTo>
                      <a:pt x="82" y="201"/>
                    </a:lnTo>
                    <a:lnTo>
                      <a:pt x="101" y="205"/>
                    </a:lnTo>
                    <a:lnTo>
                      <a:pt x="121" y="201"/>
                    </a:lnTo>
                    <a:lnTo>
                      <a:pt x="136" y="197"/>
                    </a:lnTo>
                    <a:lnTo>
                      <a:pt x="152" y="189"/>
                    </a:lnTo>
                    <a:lnTo>
                      <a:pt x="167" y="182"/>
                    </a:lnTo>
                    <a:lnTo>
                      <a:pt x="179" y="166"/>
                    </a:lnTo>
                    <a:lnTo>
                      <a:pt x="191" y="154"/>
                    </a:lnTo>
                    <a:lnTo>
                      <a:pt x="198" y="139"/>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7" name="Freeform 192"/>
              <p:cNvSpPr>
                <a:spLocks/>
              </p:cNvSpPr>
              <p:nvPr/>
            </p:nvSpPr>
            <p:spPr bwMode="auto">
              <a:xfrm>
                <a:off x="2160588" y="4110038"/>
                <a:ext cx="73025" cy="69850"/>
              </a:xfrm>
              <a:custGeom>
                <a:avLst/>
                <a:gdLst>
                  <a:gd name="T0" fmla="*/ 73025 w 202"/>
                  <a:gd name="T1" fmla="*/ 34751 h 201"/>
                  <a:gd name="T2" fmla="*/ 73025 w 202"/>
                  <a:gd name="T3" fmla="*/ 29191 h 201"/>
                  <a:gd name="T4" fmla="*/ 71579 w 202"/>
                  <a:gd name="T5" fmla="*/ 22588 h 201"/>
                  <a:gd name="T6" fmla="*/ 69048 w 202"/>
                  <a:gd name="T7" fmla="*/ 17376 h 201"/>
                  <a:gd name="T8" fmla="*/ 64710 w 202"/>
                  <a:gd name="T9" fmla="*/ 12163 h 201"/>
                  <a:gd name="T10" fmla="*/ 60372 w 202"/>
                  <a:gd name="T11" fmla="*/ 7993 h 201"/>
                  <a:gd name="T12" fmla="*/ 54950 w 202"/>
                  <a:gd name="T13" fmla="*/ 5213 h 201"/>
                  <a:gd name="T14" fmla="*/ 49165 w 202"/>
                  <a:gd name="T15" fmla="*/ 2433 h 201"/>
                  <a:gd name="T16" fmla="*/ 43743 w 202"/>
                  <a:gd name="T17" fmla="*/ 1043 h 201"/>
                  <a:gd name="T18" fmla="*/ 36513 w 202"/>
                  <a:gd name="T19" fmla="*/ 0 h 201"/>
                  <a:gd name="T20" fmla="*/ 29644 w 202"/>
                  <a:gd name="T21" fmla="*/ 1043 h 201"/>
                  <a:gd name="T22" fmla="*/ 23860 w 202"/>
                  <a:gd name="T23" fmla="*/ 2433 h 201"/>
                  <a:gd name="T24" fmla="*/ 18437 w 202"/>
                  <a:gd name="T25" fmla="*/ 5213 h 201"/>
                  <a:gd name="T26" fmla="*/ 12653 w 202"/>
                  <a:gd name="T27" fmla="*/ 7993 h 201"/>
                  <a:gd name="T28" fmla="*/ 8676 w 202"/>
                  <a:gd name="T29" fmla="*/ 12163 h 201"/>
                  <a:gd name="T30" fmla="*/ 4338 w 202"/>
                  <a:gd name="T31" fmla="*/ 17376 h 201"/>
                  <a:gd name="T32" fmla="*/ 2892 w 202"/>
                  <a:gd name="T33" fmla="*/ 22588 h 201"/>
                  <a:gd name="T34" fmla="*/ 0 w 202"/>
                  <a:gd name="T35" fmla="*/ 29191 h 201"/>
                  <a:gd name="T36" fmla="*/ 0 w 202"/>
                  <a:gd name="T37" fmla="*/ 41354 h 201"/>
                  <a:gd name="T38" fmla="*/ 2892 w 202"/>
                  <a:gd name="T39" fmla="*/ 46914 h 201"/>
                  <a:gd name="T40" fmla="*/ 4338 w 202"/>
                  <a:gd name="T41" fmla="*/ 53517 h 201"/>
                  <a:gd name="T42" fmla="*/ 8676 w 202"/>
                  <a:gd name="T43" fmla="*/ 57687 h 201"/>
                  <a:gd name="T44" fmla="*/ 12653 w 202"/>
                  <a:gd name="T45" fmla="*/ 61857 h 201"/>
                  <a:gd name="T46" fmla="*/ 18437 w 202"/>
                  <a:gd name="T47" fmla="*/ 65680 h 201"/>
                  <a:gd name="T48" fmla="*/ 23860 w 202"/>
                  <a:gd name="T49" fmla="*/ 68807 h 201"/>
                  <a:gd name="T50" fmla="*/ 29644 w 202"/>
                  <a:gd name="T51" fmla="*/ 69850 h 201"/>
                  <a:gd name="T52" fmla="*/ 43743 w 202"/>
                  <a:gd name="T53" fmla="*/ 69850 h 201"/>
                  <a:gd name="T54" fmla="*/ 49165 w 202"/>
                  <a:gd name="T55" fmla="*/ 68807 h 201"/>
                  <a:gd name="T56" fmla="*/ 54950 w 202"/>
                  <a:gd name="T57" fmla="*/ 65680 h 201"/>
                  <a:gd name="T58" fmla="*/ 60372 w 202"/>
                  <a:gd name="T59" fmla="*/ 61857 h 201"/>
                  <a:gd name="T60" fmla="*/ 64710 w 202"/>
                  <a:gd name="T61" fmla="*/ 57687 h 201"/>
                  <a:gd name="T62" fmla="*/ 69048 w 202"/>
                  <a:gd name="T63" fmla="*/ 53517 h 201"/>
                  <a:gd name="T64" fmla="*/ 71579 w 202"/>
                  <a:gd name="T65" fmla="*/ 46914 h 201"/>
                  <a:gd name="T66" fmla="*/ 73025 w 202"/>
                  <a:gd name="T67" fmla="*/ 41354 h 201"/>
                  <a:gd name="T68" fmla="*/ 73025 w 202"/>
                  <a:gd name="T69" fmla="*/ 34751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100"/>
                    </a:moveTo>
                    <a:lnTo>
                      <a:pt x="202" y="84"/>
                    </a:lnTo>
                    <a:lnTo>
                      <a:pt x="198" y="65"/>
                    </a:lnTo>
                    <a:lnTo>
                      <a:pt x="191" y="50"/>
                    </a:lnTo>
                    <a:lnTo>
                      <a:pt x="179" y="35"/>
                    </a:lnTo>
                    <a:lnTo>
                      <a:pt x="167" y="23"/>
                    </a:lnTo>
                    <a:lnTo>
                      <a:pt x="152" y="15"/>
                    </a:lnTo>
                    <a:lnTo>
                      <a:pt x="136" y="7"/>
                    </a:lnTo>
                    <a:lnTo>
                      <a:pt x="121" y="3"/>
                    </a:lnTo>
                    <a:lnTo>
                      <a:pt x="101" y="0"/>
                    </a:lnTo>
                    <a:lnTo>
                      <a:pt x="82" y="3"/>
                    </a:lnTo>
                    <a:lnTo>
                      <a:pt x="66" y="7"/>
                    </a:lnTo>
                    <a:lnTo>
                      <a:pt x="51" y="15"/>
                    </a:lnTo>
                    <a:lnTo>
                      <a:pt x="35" y="23"/>
                    </a:lnTo>
                    <a:lnTo>
                      <a:pt x="24" y="35"/>
                    </a:lnTo>
                    <a:lnTo>
                      <a:pt x="12" y="50"/>
                    </a:lnTo>
                    <a:lnTo>
                      <a:pt x="8" y="65"/>
                    </a:lnTo>
                    <a:lnTo>
                      <a:pt x="0" y="84"/>
                    </a:lnTo>
                    <a:lnTo>
                      <a:pt x="0" y="119"/>
                    </a:lnTo>
                    <a:lnTo>
                      <a:pt x="8" y="135"/>
                    </a:lnTo>
                    <a:lnTo>
                      <a:pt x="12" y="154"/>
                    </a:lnTo>
                    <a:lnTo>
                      <a:pt x="24" y="166"/>
                    </a:lnTo>
                    <a:lnTo>
                      <a:pt x="35" y="178"/>
                    </a:lnTo>
                    <a:lnTo>
                      <a:pt x="51" y="189"/>
                    </a:lnTo>
                    <a:lnTo>
                      <a:pt x="66" y="198"/>
                    </a:lnTo>
                    <a:lnTo>
                      <a:pt x="82" y="201"/>
                    </a:lnTo>
                    <a:lnTo>
                      <a:pt x="121" y="201"/>
                    </a:lnTo>
                    <a:lnTo>
                      <a:pt x="136" y="198"/>
                    </a:lnTo>
                    <a:lnTo>
                      <a:pt x="152" y="189"/>
                    </a:lnTo>
                    <a:lnTo>
                      <a:pt x="167" y="178"/>
                    </a:lnTo>
                    <a:lnTo>
                      <a:pt x="179" y="166"/>
                    </a:lnTo>
                    <a:lnTo>
                      <a:pt x="191" y="154"/>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8" name="Freeform 193"/>
              <p:cNvSpPr>
                <a:spLocks/>
              </p:cNvSpPr>
              <p:nvPr/>
            </p:nvSpPr>
            <p:spPr bwMode="auto">
              <a:xfrm>
                <a:off x="2160588" y="4222750"/>
                <a:ext cx="73025" cy="69850"/>
              </a:xfrm>
              <a:custGeom>
                <a:avLst/>
                <a:gdLst>
                  <a:gd name="T0" fmla="*/ 73025 w 202"/>
                  <a:gd name="T1" fmla="*/ 34247 h 206"/>
                  <a:gd name="T2" fmla="*/ 73025 w 202"/>
                  <a:gd name="T3" fmla="*/ 28822 h 206"/>
                  <a:gd name="T4" fmla="*/ 71579 w 202"/>
                  <a:gd name="T5" fmla="*/ 22379 h 206"/>
                  <a:gd name="T6" fmla="*/ 69048 w 202"/>
                  <a:gd name="T7" fmla="*/ 16954 h 206"/>
                  <a:gd name="T8" fmla="*/ 64710 w 202"/>
                  <a:gd name="T9" fmla="*/ 11868 h 206"/>
                  <a:gd name="T10" fmla="*/ 60372 w 202"/>
                  <a:gd name="T11" fmla="*/ 7799 h 206"/>
                  <a:gd name="T12" fmla="*/ 54950 w 202"/>
                  <a:gd name="T13" fmla="*/ 5086 h 206"/>
                  <a:gd name="T14" fmla="*/ 49165 w 202"/>
                  <a:gd name="T15" fmla="*/ 2713 h 206"/>
                  <a:gd name="T16" fmla="*/ 43743 w 202"/>
                  <a:gd name="T17" fmla="*/ 1356 h 206"/>
                  <a:gd name="T18" fmla="*/ 36513 w 202"/>
                  <a:gd name="T19" fmla="*/ 0 h 206"/>
                  <a:gd name="T20" fmla="*/ 29644 w 202"/>
                  <a:gd name="T21" fmla="*/ 1356 h 206"/>
                  <a:gd name="T22" fmla="*/ 23860 w 202"/>
                  <a:gd name="T23" fmla="*/ 2713 h 206"/>
                  <a:gd name="T24" fmla="*/ 18437 w 202"/>
                  <a:gd name="T25" fmla="*/ 5086 h 206"/>
                  <a:gd name="T26" fmla="*/ 12653 w 202"/>
                  <a:gd name="T27" fmla="*/ 7799 h 206"/>
                  <a:gd name="T28" fmla="*/ 8676 w 202"/>
                  <a:gd name="T29" fmla="*/ 11868 h 206"/>
                  <a:gd name="T30" fmla="*/ 4338 w 202"/>
                  <a:gd name="T31" fmla="*/ 16954 h 206"/>
                  <a:gd name="T32" fmla="*/ 2892 w 202"/>
                  <a:gd name="T33" fmla="*/ 22379 h 206"/>
                  <a:gd name="T34" fmla="*/ 0 w 202"/>
                  <a:gd name="T35" fmla="*/ 28822 h 206"/>
                  <a:gd name="T36" fmla="*/ 0 w 202"/>
                  <a:gd name="T37" fmla="*/ 40689 h 206"/>
                  <a:gd name="T38" fmla="*/ 2892 w 202"/>
                  <a:gd name="T39" fmla="*/ 47132 h 206"/>
                  <a:gd name="T40" fmla="*/ 4338 w 202"/>
                  <a:gd name="T41" fmla="*/ 52557 h 206"/>
                  <a:gd name="T42" fmla="*/ 8676 w 202"/>
                  <a:gd name="T43" fmla="*/ 56626 h 206"/>
                  <a:gd name="T44" fmla="*/ 12653 w 202"/>
                  <a:gd name="T45" fmla="*/ 60356 h 206"/>
                  <a:gd name="T46" fmla="*/ 18437 w 202"/>
                  <a:gd name="T47" fmla="*/ 64425 h 206"/>
                  <a:gd name="T48" fmla="*/ 23860 w 202"/>
                  <a:gd name="T49" fmla="*/ 66798 h 206"/>
                  <a:gd name="T50" fmla="*/ 29644 w 202"/>
                  <a:gd name="T51" fmla="*/ 68494 h 206"/>
                  <a:gd name="T52" fmla="*/ 36513 w 202"/>
                  <a:gd name="T53" fmla="*/ 69850 h 206"/>
                  <a:gd name="T54" fmla="*/ 43743 w 202"/>
                  <a:gd name="T55" fmla="*/ 68494 h 206"/>
                  <a:gd name="T56" fmla="*/ 49165 w 202"/>
                  <a:gd name="T57" fmla="*/ 66798 h 206"/>
                  <a:gd name="T58" fmla="*/ 54950 w 202"/>
                  <a:gd name="T59" fmla="*/ 64425 h 206"/>
                  <a:gd name="T60" fmla="*/ 60372 w 202"/>
                  <a:gd name="T61" fmla="*/ 60356 h 206"/>
                  <a:gd name="T62" fmla="*/ 64710 w 202"/>
                  <a:gd name="T63" fmla="*/ 56626 h 206"/>
                  <a:gd name="T64" fmla="*/ 69048 w 202"/>
                  <a:gd name="T65" fmla="*/ 52557 h 206"/>
                  <a:gd name="T66" fmla="*/ 71579 w 202"/>
                  <a:gd name="T67" fmla="*/ 47132 h 206"/>
                  <a:gd name="T68" fmla="*/ 73025 w 202"/>
                  <a:gd name="T69" fmla="*/ 40689 h 206"/>
                  <a:gd name="T70" fmla="*/ 73025 w 202"/>
                  <a:gd name="T71" fmla="*/ 34247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5"/>
                    </a:lnTo>
                    <a:lnTo>
                      <a:pt x="198" y="66"/>
                    </a:lnTo>
                    <a:lnTo>
                      <a:pt x="191" y="50"/>
                    </a:lnTo>
                    <a:lnTo>
                      <a:pt x="179" y="35"/>
                    </a:lnTo>
                    <a:lnTo>
                      <a:pt x="167" y="23"/>
                    </a:lnTo>
                    <a:lnTo>
                      <a:pt x="152" y="15"/>
                    </a:lnTo>
                    <a:lnTo>
                      <a:pt x="136" y="8"/>
                    </a:lnTo>
                    <a:lnTo>
                      <a:pt x="121" y="4"/>
                    </a:lnTo>
                    <a:lnTo>
                      <a:pt x="101" y="0"/>
                    </a:lnTo>
                    <a:lnTo>
                      <a:pt x="82" y="4"/>
                    </a:lnTo>
                    <a:lnTo>
                      <a:pt x="66" y="8"/>
                    </a:lnTo>
                    <a:lnTo>
                      <a:pt x="51" y="15"/>
                    </a:lnTo>
                    <a:lnTo>
                      <a:pt x="35" y="23"/>
                    </a:lnTo>
                    <a:lnTo>
                      <a:pt x="24" y="35"/>
                    </a:lnTo>
                    <a:lnTo>
                      <a:pt x="12" y="50"/>
                    </a:lnTo>
                    <a:lnTo>
                      <a:pt x="8" y="66"/>
                    </a:lnTo>
                    <a:lnTo>
                      <a:pt x="0" y="85"/>
                    </a:lnTo>
                    <a:lnTo>
                      <a:pt x="0" y="120"/>
                    </a:lnTo>
                    <a:lnTo>
                      <a:pt x="8" y="139"/>
                    </a:lnTo>
                    <a:lnTo>
                      <a:pt x="12" y="155"/>
                    </a:lnTo>
                    <a:lnTo>
                      <a:pt x="24" y="167"/>
                    </a:lnTo>
                    <a:lnTo>
                      <a:pt x="35" y="178"/>
                    </a:lnTo>
                    <a:lnTo>
                      <a:pt x="51" y="190"/>
                    </a:lnTo>
                    <a:lnTo>
                      <a:pt x="66" y="197"/>
                    </a:lnTo>
                    <a:lnTo>
                      <a:pt x="82" y="202"/>
                    </a:lnTo>
                    <a:lnTo>
                      <a:pt x="101" y="206"/>
                    </a:lnTo>
                    <a:lnTo>
                      <a:pt x="121" y="202"/>
                    </a:lnTo>
                    <a:lnTo>
                      <a:pt x="136" y="197"/>
                    </a:lnTo>
                    <a:lnTo>
                      <a:pt x="152" y="190"/>
                    </a:lnTo>
                    <a:lnTo>
                      <a:pt x="167" y="178"/>
                    </a:lnTo>
                    <a:lnTo>
                      <a:pt x="179" y="167"/>
                    </a:lnTo>
                    <a:lnTo>
                      <a:pt x="191" y="155"/>
                    </a:lnTo>
                    <a:lnTo>
                      <a:pt x="198" y="139"/>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79" name="Freeform 194"/>
              <p:cNvSpPr>
                <a:spLocks/>
              </p:cNvSpPr>
              <p:nvPr/>
            </p:nvSpPr>
            <p:spPr bwMode="auto">
              <a:xfrm>
                <a:off x="2160588" y="4765675"/>
                <a:ext cx="73025" cy="71438"/>
              </a:xfrm>
              <a:custGeom>
                <a:avLst/>
                <a:gdLst>
                  <a:gd name="T0" fmla="*/ 73025 w 202"/>
                  <a:gd name="T1" fmla="*/ 35372 h 206"/>
                  <a:gd name="T2" fmla="*/ 73025 w 202"/>
                  <a:gd name="T3" fmla="*/ 29824 h 206"/>
                  <a:gd name="T4" fmla="*/ 71579 w 202"/>
                  <a:gd name="T5" fmla="*/ 23235 h 206"/>
                  <a:gd name="T6" fmla="*/ 69048 w 202"/>
                  <a:gd name="T7" fmla="*/ 17686 h 206"/>
                  <a:gd name="T8" fmla="*/ 64710 w 202"/>
                  <a:gd name="T9" fmla="*/ 13525 h 206"/>
                  <a:gd name="T10" fmla="*/ 60372 w 202"/>
                  <a:gd name="T11" fmla="*/ 7976 h 206"/>
                  <a:gd name="T12" fmla="*/ 54950 w 202"/>
                  <a:gd name="T13" fmla="*/ 5549 h 206"/>
                  <a:gd name="T14" fmla="*/ 49165 w 202"/>
                  <a:gd name="T15" fmla="*/ 2774 h 206"/>
                  <a:gd name="T16" fmla="*/ 43743 w 202"/>
                  <a:gd name="T17" fmla="*/ 1387 h 206"/>
                  <a:gd name="T18" fmla="*/ 36513 w 202"/>
                  <a:gd name="T19" fmla="*/ 0 h 206"/>
                  <a:gd name="T20" fmla="*/ 29644 w 202"/>
                  <a:gd name="T21" fmla="*/ 1387 h 206"/>
                  <a:gd name="T22" fmla="*/ 23860 w 202"/>
                  <a:gd name="T23" fmla="*/ 2774 h 206"/>
                  <a:gd name="T24" fmla="*/ 18437 w 202"/>
                  <a:gd name="T25" fmla="*/ 5549 h 206"/>
                  <a:gd name="T26" fmla="*/ 12653 w 202"/>
                  <a:gd name="T27" fmla="*/ 7976 h 206"/>
                  <a:gd name="T28" fmla="*/ 8676 w 202"/>
                  <a:gd name="T29" fmla="*/ 13525 h 206"/>
                  <a:gd name="T30" fmla="*/ 4338 w 202"/>
                  <a:gd name="T31" fmla="*/ 17686 h 206"/>
                  <a:gd name="T32" fmla="*/ 2892 w 202"/>
                  <a:gd name="T33" fmla="*/ 23235 h 206"/>
                  <a:gd name="T34" fmla="*/ 0 w 202"/>
                  <a:gd name="T35" fmla="*/ 29824 h 206"/>
                  <a:gd name="T36" fmla="*/ 0 w 202"/>
                  <a:gd name="T37" fmla="*/ 41961 h 206"/>
                  <a:gd name="T38" fmla="*/ 2892 w 202"/>
                  <a:gd name="T39" fmla="*/ 48550 h 206"/>
                  <a:gd name="T40" fmla="*/ 4338 w 202"/>
                  <a:gd name="T41" fmla="*/ 54099 h 206"/>
                  <a:gd name="T42" fmla="*/ 8676 w 202"/>
                  <a:gd name="T43" fmla="*/ 59300 h 206"/>
                  <a:gd name="T44" fmla="*/ 12653 w 202"/>
                  <a:gd name="T45" fmla="*/ 63462 h 206"/>
                  <a:gd name="T46" fmla="*/ 18437 w 202"/>
                  <a:gd name="T47" fmla="*/ 65889 h 206"/>
                  <a:gd name="T48" fmla="*/ 23860 w 202"/>
                  <a:gd name="T49" fmla="*/ 68664 h 206"/>
                  <a:gd name="T50" fmla="*/ 29644 w 202"/>
                  <a:gd name="T51" fmla="*/ 70051 h 206"/>
                  <a:gd name="T52" fmla="*/ 36513 w 202"/>
                  <a:gd name="T53" fmla="*/ 71438 h 206"/>
                  <a:gd name="T54" fmla="*/ 43743 w 202"/>
                  <a:gd name="T55" fmla="*/ 70051 h 206"/>
                  <a:gd name="T56" fmla="*/ 49165 w 202"/>
                  <a:gd name="T57" fmla="*/ 68664 h 206"/>
                  <a:gd name="T58" fmla="*/ 54950 w 202"/>
                  <a:gd name="T59" fmla="*/ 65889 h 206"/>
                  <a:gd name="T60" fmla="*/ 60372 w 202"/>
                  <a:gd name="T61" fmla="*/ 63462 h 206"/>
                  <a:gd name="T62" fmla="*/ 64710 w 202"/>
                  <a:gd name="T63" fmla="*/ 59300 h 206"/>
                  <a:gd name="T64" fmla="*/ 69048 w 202"/>
                  <a:gd name="T65" fmla="*/ 54099 h 206"/>
                  <a:gd name="T66" fmla="*/ 71579 w 202"/>
                  <a:gd name="T67" fmla="*/ 48550 h 206"/>
                  <a:gd name="T68" fmla="*/ 73025 w 202"/>
                  <a:gd name="T69" fmla="*/ 41961 h 206"/>
                  <a:gd name="T70" fmla="*/ 73025 w 202"/>
                  <a:gd name="T71" fmla="*/ 35372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2"/>
                    </a:moveTo>
                    <a:lnTo>
                      <a:pt x="202" y="86"/>
                    </a:lnTo>
                    <a:lnTo>
                      <a:pt x="198" y="67"/>
                    </a:lnTo>
                    <a:lnTo>
                      <a:pt x="191" y="51"/>
                    </a:lnTo>
                    <a:lnTo>
                      <a:pt x="179" y="39"/>
                    </a:lnTo>
                    <a:lnTo>
                      <a:pt x="167" y="23"/>
                    </a:lnTo>
                    <a:lnTo>
                      <a:pt x="152" y="16"/>
                    </a:lnTo>
                    <a:lnTo>
                      <a:pt x="136" y="8"/>
                    </a:lnTo>
                    <a:lnTo>
                      <a:pt x="121" y="4"/>
                    </a:lnTo>
                    <a:lnTo>
                      <a:pt x="101" y="0"/>
                    </a:lnTo>
                    <a:lnTo>
                      <a:pt x="82" y="4"/>
                    </a:lnTo>
                    <a:lnTo>
                      <a:pt x="66" y="8"/>
                    </a:lnTo>
                    <a:lnTo>
                      <a:pt x="51" y="16"/>
                    </a:lnTo>
                    <a:lnTo>
                      <a:pt x="35" y="23"/>
                    </a:lnTo>
                    <a:lnTo>
                      <a:pt x="24" y="39"/>
                    </a:lnTo>
                    <a:lnTo>
                      <a:pt x="12" y="51"/>
                    </a:lnTo>
                    <a:lnTo>
                      <a:pt x="8" y="67"/>
                    </a:lnTo>
                    <a:lnTo>
                      <a:pt x="0" y="86"/>
                    </a:lnTo>
                    <a:lnTo>
                      <a:pt x="0" y="121"/>
                    </a:lnTo>
                    <a:lnTo>
                      <a:pt x="8" y="140"/>
                    </a:lnTo>
                    <a:lnTo>
                      <a:pt x="12" y="156"/>
                    </a:lnTo>
                    <a:lnTo>
                      <a:pt x="24" y="171"/>
                    </a:lnTo>
                    <a:lnTo>
                      <a:pt x="35" y="183"/>
                    </a:lnTo>
                    <a:lnTo>
                      <a:pt x="51" y="190"/>
                    </a:lnTo>
                    <a:lnTo>
                      <a:pt x="66" y="198"/>
                    </a:lnTo>
                    <a:lnTo>
                      <a:pt x="82" y="202"/>
                    </a:lnTo>
                    <a:lnTo>
                      <a:pt x="101" y="206"/>
                    </a:lnTo>
                    <a:lnTo>
                      <a:pt x="121" y="202"/>
                    </a:lnTo>
                    <a:lnTo>
                      <a:pt x="136" y="198"/>
                    </a:lnTo>
                    <a:lnTo>
                      <a:pt x="152" y="190"/>
                    </a:lnTo>
                    <a:lnTo>
                      <a:pt x="167" y="183"/>
                    </a:lnTo>
                    <a:lnTo>
                      <a:pt x="179" y="171"/>
                    </a:lnTo>
                    <a:lnTo>
                      <a:pt x="191" y="156"/>
                    </a:lnTo>
                    <a:lnTo>
                      <a:pt x="198"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80" name="Freeform 195"/>
              <p:cNvSpPr>
                <a:spLocks/>
              </p:cNvSpPr>
              <p:nvPr/>
            </p:nvSpPr>
            <p:spPr bwMode="auto">
              <a:xfrm>
                <a:off x="2160588" y="4732338"/>
                <a:ext cx="73025" cy="69850"/>
              </a:xfrm>
              <a:custGeom>
                <a:avLst/>
                <a:gdLst>
                  <a:gd name="T0" fmla="*/ 73025 w 202"/>
                  <a:gd name="T1" fmla="*/ 34751 h 201"/>
                  <a:gd name="T2" fmla="*/ 73025 w 202"/>
                  <a:gd name="T3" fmla="*/ 28149 h 201"/>
                  <a:gd name="T4" fmla="*/ 71579 w 202"/>
                  <a:gd name="T5" fmla="*/ 22588 h 201"/>
                  <a:gd name="T6" fmla="*/ 69048 w 202"/>
                  <a:gd name="T7" fmla="*/ 17028 h 201"/>
                  <a:gd name="T8" fmla="*/ 64710 w 202"/>
                  <a:gd name="T9" fmla="*/ 12163 h 201"/>
                  <a:gd name="T10" fmla="*/ 60372 w 202"/>
                  <a:gd name="T11" fmla="*/ 7993 h 201"/>
                  <a:gd name="T12" fmla="*/ 54950 w 202"/>
                  <a:gd name="T13" fmla="*/ 3823 h 201"/>
                  <a:gd name="T14" fmla="*/ 49165 w 202"/>
                  <a:gd name="T15" fmla="*/ 1043 h 201"/>
                  <a:gd name="T16" fmla="*/ 43743 w 202"/>
                  <a:gd name="T17" fmla="*/ 0 h 201"/>
                  <a:gd name="T18" fmla="*/ 29644 w 202"/>
                  <a:gd name="T19" fmla="*/ 0 h 201"/>
                  <a:gd name="T20" fmla="*/ 23860 w 202"/>
                  <a:gd name="T21" fmla="*/ 1043 h 201"/>
                  <a:gd name="T22" fmla="*/ 18437 w 202"/>
                  <a:gd name="T23" fmla="*/ 3823 h 201"/>
                  <a:gd name="T24" fmla="*/ 12653 w 202"/>
                  <a:gd name="T25" fmla="*/ 7993 h 201"/>
                  <a:gd name="T26" fmla="*/ 8676 w 202"/>
                  <a:gd name="T27" fmla="*/ 12163 h 201"/>
                  <a:gd name="T28" fmla="*/ 4338 w 202"/>
                  <a:gd name="T29" fmla="*/ 17028 h 201"/>
                  <a:gd name="T30" fmla="*/ 2892 w 202"/>
                  <a:gd name="T31" fmla="*/ 22588 h 201"/>
                  <a:gd name="T32" fmla="*/ 0 w 202"/>
                  <a:gd name="T33" fmla="*/ 28149 h 201"/>
                  <a:gd name="T34" fmla="*/ 0 w 202"/>
                  <a:gd name="T35" fmla="*/ 41354 h 201"/>
                  <a:gd name="T36" fmla="*/ 2892 w 202"/>
                  <a:gd name="T37" fmla="*/ 46914 h 201"/>
                  <a:gd name="T38" fmla="*/ 4338 w 202"/>
                  <a:gd name="T39" fmla="*/ 52474 h 201"/>
                  <a:gd name="T40" fmla="*/ 8676 w 202"/>
                  <a:gd name="T41" fmla="*/ 57687 h 201"/>
                  <a:gd name="T42" fmla="*/ 12653 w 202"/>
                  <a:gd name="T43" fmla="*/ 61510 h 201"/>
                  <a:gd name="T44" fmla="*/ 18437 w 202"/>
                  <a:gd name="T45" fmla="*/ 65680 h 201"/>
                  <a:gd name="T46" fmla="*/ 23860 w 202"/>
                  <a:gd name="T47" fmla="*/ 68807 h 201"/>
                  <a:gd name="T48" fmla="*/ 29644 w 202"/>
                  <a:gd name="T49" fmla="*/ 69850 h 201"/>
                  <a:gd name="T50" fmla="*/ 43743 w 202"/>
                  <a:gd name="T51" fmla="*/ 69850 h 201"/>
                  <a:gd name="T52" fmla="*/ 49165 w 202"/>
                  <a:gd name="T53" fmla="*/ 68807 h 201"/>
                  <a:gd name="T54" fmla="*/ 54950 w 202"/>
                  <a:gd name="T55" fmla="*/ 65680 h 201"/>
                  <a:gd name="T56" fmla="*/ 60372 w 202"/>
                  <a:gd name="T57" fmla="*/ 61510 h 201"/>
                  <a:gd name="T58" fmla="*/ 64710 w 202"/>
                  <a:gd name="T59" fmla="*/ 57687 h 201"/>
                  <a:gd name="T60" fmla="*/ 69048 w 202"/>
                  <a:gd name="T61" fmla="*/ 52474 h 201"/>
                  <a:gd name="T62" fmla="*/ 71579 w 202"/>
                  <a:gd name="T63" fmla="*/ 46914 h 201"/>
                  <a:gd name="T64" fmla="*/ 73025 w 202"/>
                  <a:gd name="T65" fmla="*/ 41354 h 201"/>
                  <a:gd name="T66" fmla="*/ 73025 w 202"/>
                  <a:gd name="T67" fmla="*/ 34751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1" y="49"/>
                    </a:lnTo>
                    <a:lnTo>
                      <a:pt x="179" y="35"/>
                    </a:lnTo>
                    <a:lnTo>
                      <a:pt x="167" y="23"/>
                    </a:lnTo>
                    <a:lnTo>
                      <a:pt x="152" y="11"/>
                    </a:lnTo>
                    <a:lnTo>
                      <a:pt x="136" y="3"/>
                    </a:lnTo>
                    <a:lnTo>
                      <a:pt x="121" y="0"/>
                    </a:lnTo>
                    <a:lnTo>
                      <a:pt x="82" y="0"/>
                    </a:lnTo>
                    <a:lnTo>
                      <a:pt x="66" y="3"/>
                    </a:lnTo>
                    <a:lnTo>
                      <a:pt x="51" y="11"/>
                    </a:lnTo>
                    <a:lnTo>
                      <a:pt x="35" y="23"/>
                    </a:lnTo>
                    <a:lnTo>
                      <a:pt x="24" y="35"/>
                    </a:lnTo>
                    <a:lnTo>
                      <a:pt x="12" y="49"/>
                    </a:lnTo>
                    <a:lnTo>
                      <a:pt x="8" y="65"/>
                    </a:lnTo>
                    <a:lnTo>
                      <a:pt x="0" y="81"/>
                    </a:lnTo>
                    <a:lnTo>
                      <a:pt x="0" y="119"/>
                    </a:lnTo>
                    <a:lnTo>
                      <a:pt x="8" y="135"/>
                    </a:lnTo>
                    <a:lnTo>
                      <a:pt x="12" y="151"/>
                    </a:lnTo>
                    <a:lnTo>
                      <a:pt x="24" y="166"/>
                    </a:lnTo>
                    <a:lnTo>
                      <a:pt x="35" y="177"/>
                    </a:lnTo>
                    <a:lnTo>
                      <a:pt x="51" y="189"/>
                    </a:lnTo>
                    <a:lnTo>
                      <a:pt x="66" y="198"/>
                    </a:lnTo>
                    <a:lnTo>
                      <a:pt x="82" y="201"/>
                    </a:lnTo>
                    <a:lnTo>
                      <a:pt x="121" y="201"/>
                    </a:lnTo>
                    <a:lnTo>
                      <a:pt x="136" y="198"/>
                    </a:lnTo>
                    <a:lnTo>
                      <a:pt x="152" y="189"/>
                    </a:lnTo>
                    <a:lnTo>
                      <a:pt x="167" y="177"/>
                    </a:lnTo>
                    <a:lnTo>
                      <a:pt x="179" y="166"/>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81" name="Freeform 196"/>
              <p:cNvSpPr>
                <a:spLocks/>
              </p:cNvSpPr>
              <p:nvPr/>
            </p:nvSpPr>
            <p:spPr bwMode="auto">
              <a:xfrm>
                <a:off x="2160588" y="5383213"/>
                <a:ext cx="73025" cy="68262"/>
              </a:xfrm>
              <a:custGeom>
                <a:avLst/>
                <a:gdLst>
                  <a:gd name="T0" fmla="*/ 73025 w 202"/>
                  <a:gd name="T1" fmla="*/ 33793 h 202"/>
                  <a:gd name="T2" fmla="*/ 73025 w 202"/>
                  <a:gd name="T3" fmla="*/ 27372 h 202"/>
                  <a:gd name="T4" fmla="*/ 71579 w 202"/>
                  <a:gd name="T5" fmla="*/ 22641 h 202"/>
                  <a:gd name="T6" fmla="*/ 69048 w 202"/>
                  <a:gd name="T7" fmla="*/ 17234 h 202"/>
                  <a:gd name="T8" fmla="*/ 64710 w 202"/>
                  <a:gd name="T9" fmla="*/ 11828 h 202"/>
                  <a:gd name="T10" fmla="*/ 60372 w 202"/>
                  <a:gd name="T11" fmla="*/ 7772 h 202"/>
                  <a:gd name="T12" fmla="*/ 54950 w 202"/>
                  <a:gd name="T13" fmla="*/ 4055 h 202"/>
                  <a:gd name="T14" fmla="*/ 49165 w 202"/>
                  <a:gd name="T15" fmla="*/ 1352 h 202"/>
                  <a:gd name="T16" fmla="*/ 43743 w 202"/>
                  <a:gd name="T17" fmla="*/ 0 h 202"/>
                  <a:gd name="T18" fmla="*/ 29644 w 202"/>
                  <a:gd name="T19" fmla="*/ 0 h 202"/>
                  <a:gd name="T20" fmla="*/ 23860 w 202"/>
                  <a:gd name="T21" fmla="*/ 1352 h 202"/>
                  <a:gd name="T22" fmla="*/ 18437 w 202"/>
                  <a:gd name="T23" fmla="*/ 4055 h 202"/>
                  <a:gd name="T24" fmla="*/ 12653 w 202"/>
                  <a:gd name="T25" fmla="*/ 7772 h 202"/>
                  <a:gd name="T26" fmla="*/ 8676 w 202"/>
                  <a:gd name="T27" fmla="*/ 11828 h 202"/>
                  <a:gd name="T28" fmla="*/ 4338 w 202"/>
                  <a:gd name="T29" fmla="*/ 17234 h 202"/>
                  <a:gd name="T30" fmla="*/ 2892 w 202"/>
                  <a:gd name="T31" fmla="*/ 22641 h 202"/>
                  <a:gd name="T32" fmla="*/ 0 w 202"/>
                  <a:gd name="T33" fmla="*/ 27372 h 202"/>
                  <a:gd name="T34" fmla="*/ 0 w 202"/>
                  <a:gd name="T35" fmla="*/ 40890 h 202"/>
                  <a:gd name="T36" fmla="*/ 2892 w 202"/>
                  <a:gd name="T37" fmla="*/ 45621 h 202"/>
                  <a:gd name="T38" fmla="*/ 4338 w 202"/>
                  <a:gd name="T39" fmla="*/ 51028 h 202"/>
                  <a:gd name="T40" fmla="*/ 8676 w 202"/>
                  <a:gd name="T41" fmla="*/ 56434 h 202"/>
                  <a:gd name="T42" fmla="*/ 12653 w 202"/>
                  <a:gd name="T43" fmla="*/ 60490 h 202"/>
                  <a:gd name="T44" fmla="*/ 18437 w 202"/>
                  <a:gd name="T45" fmla="*/ 64207 h 202"/>
                  <a:gd name="T46" fmla="*/ 23860 w 202"/>
                  <a:gd name="T47" fmla="*/ 65896 h 202"/>
                  <a:gd name="T48" fmla="*/ 29644 w 202"/>
                  <a:gd name="T49" fmla="*/ 68262 h 202"/>
                  <a:gd name="T50" fmla="*/ 43743 w 202"/>
                  <a:gd name="T51" fmla="*/ 68262 h 202"/>
                  <a:gd name="T52" fmla="*/ 49165 w 202"/>
                  <a:gd name="T53" fmla="*/ 65896 h 202"/>
                  <a:gd name="T54" fmla="*/ 54950 w 202"/>
                  <a:gd name="T55" fmla="*/ 64207 h 202"/>
                  <a:gd name="T56" fmla="*/ 60372 w 202"/>
                  <a:gd name="T57" fmla="*/ 60490 h 202"/>
                  <a:gd name="T58" fmla="*/ 64710 w 202"/>
                  <a:gd name="T59" fmla="*/ 56434 h 202"/>
                  <a:gd name="T60" fmla="*/ 69048 w 202"/>
                  <a:gd name="T61" fmla="*/ 51028 h 202"/>
                  <a:gd name="T62" fmla="*/ 71579 w 202"/>
                  <a:gd name="T63" fmla="*/ 45621 h 202"/>
                  <a:gd name="T64" fmla="*/ 73025 w 202"/>
                  <a:gd name="T65" fmla="*/ 40890 h 202"/>
                  <a:gd name="T66" fmla="*/ 73025 w 202"/>
                  <a:gd name="T67" fmla="*/ 33793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7"/>
                    </a:lnTo>
                    <a:lnTo>
                      <a:pt x="191" y="51"/>
                    </a:lnTo>
                    <a:lnTo>
                      <a:pt x="179" y="35"/>
                    </a:lnTo>
                    <a:lnTo>
                      <a:pt x="167" y="23"/>
                    </a:lnTo>
                    <a:lnTo>
                      <a:pt x="152" y="12"/>
                    </a:lnTo>
                    <a:lnTo>
                      <a:pt x="136" y="4"/>
                    </a:lnTo>
                    <a:lnTo>
                      <a:pt x="121" y="0"/>
                    </a:lnTo>
                    <a:lnTo>
                      <a:pt x="82" y="0"/>
                    </a:lnTo>
                    <a:lnTo>
                      <a:pt x="66" y="4"/>
                    </a:lnTo>
                    <a:lnTo>
                      <a:pt x="51" y="12"/>
                    </a:lnTo>
                    <a:lnTo>
                      <a:pt x="35" y="23"/>
                    </a:lnTo>
                    <a:lnTo>
                      <a:pt x="24" y="35"/>
                    </a:lnTo>
                    <a:lnTo>
                      <a:pt x="12" y="51"/>
                    </a:lnTo>
                    <a:lnTo>
                      <a:pt x="8" y="67"/>
                    </a:lnTo>
                    <a:lnTo>
                      <a:pt x="0" y="81"/>
                    </a:lnTo>
                    <a:lnTo>
                      <a:pt x="0" y="121"/>
                    </a:lnTo>
                    <a:lnTo>
                      <a:pt x="8" y="135"/>
                    </a:lnTo>
                    <a:lnTo>
                      <a:pt x="12" y="151"/>
                    </a:lnTo>
                    <a:lnTo>
                      <a:pt x="24" y="167"/>
                    </a:lnTo>
                    <a:lnTo>
                      <a:pt x="35" y="179"/>
                    </a:lnTo>
                    <a:lnTo>
                      <a:pt x="51" y="190"/>
                    </a:lnTo>
                    <a:lnTo>
                      <a:pt x="66" y="195"/>
                    </a:lnTo>
                    <a:lnTo>
                      <a:pt x="82" y="202"/>
                    </a:lnTo>
                    <a:lnTo>
                      <a:pt x="121" y="202"/>
                    </a:lnTo>
                    <a:lnTo>
                      <a:pt x="136" y="195"/>
                    </a:lnTo>
                    <a:lnTo>
                      <a:pt x="152" y="190"/>
                    </a:lnTo>
                    <a:lnTo>
                      <a:pt x="167" y="179"/>
                    </a:lnTo>
                    <a:lnTo>
                      <a:pt x="179" y="167"/>
                    </a:lnTo>
                    <a:lnTo>
                      <a:pt x="191" y="151"/>
                    </a:lnTo>
                    <a:lnTo>
                      <a:pt x="198" y="135"/>
                    </a:lnTo>
                    <a:lnTo>
                      <a:pt x="202" y="121"/>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82" name="Freeform 197"/>
              <p:cNvSpPr>
                <a:spLocks/>
              </p:cNvSpPr>
              <p:nvPr/>
            </p:nvSpPr>
            <p:spPr bwMode="auto">
              <a:xfrm>
                <a:off x="2160588" y="3430588"/>
                <a:ext cx="73025" cy="69850"/>
              </a:xfrm>
              <a:custGeom>
                <a:avLst/>
                <a:gdLst>
                  <a:gd name="T0" fmla="*/ 73025 w 202"/>
                  <a:gd name="T1" fmla="*/ 34073 h 205"/>
                  <a:gd name="T2" fmla="*/ 73025 w 202"/>
                  <a:gd name="T3" fmla="*/ 28962 h 205"/>
                  <a:gd name="T4" fmla="*/ 71579 w 202"/>
                  <a:gd name="T5" fmla="*/ 23510 h 205"/>
                  <a:gd name="T6" fmla="*/ 69048 w 202"/>
                  <a:gd name="T7" fmla="*/ 17037 h 205"/>
                  <a:gd name="T8" fmla="*/ 64710 w 202"/>
                  <a:gd name="T9" fmla="*/ 12948 h 205"/>
                  <a:gd name="T10" fmla="*/ 60372 w 202"/>
                  <a:gd name="T11" fmla="*/ 8859 h 205"/>
                  <a:gd name="T12" fmla="*/ 54950 w 202"/>
                  <a:gd name="T13" fmla="*/ 5111 h 205"/>
                  <a:gd name="T14" fmla="*/ 49165 w 202"/>
                  <a:gd name="T15" fmla="*/ 2385 h 205"/>
                  <a:gd name="T16" fmla="*/ 43743 w 202"/>
                  <a:gd name="T17" fmla="*/ 1022 h 205"/>
                  <a:gd name="T18" fmla="*/ 36513 w 202"/>
                  <a:gd name="T19" fmla="*/ 0 h 205"/>
                  <a:gd name="T20" fmla="*/ 29644 w 202"/>
                  <a:gd name="T21" fmla="*/ 1022 h 205"/>
                  <a:gd name="T22" fmla="*/ 23860 w 202"/>
                  <a:gd name="T23" fmla="*/ 2385 h 205"/>
                  <a:gd name="T24" fmla="*/ 18437 w 202"/>
                  <a:gd name="T25" fmla="*/ 5111 h 205"/>
                  <a:gd name="T26" fmla="*/ 12653 w 202"/>
                  <a:gd name="T27" fmla="*/ 8859 h 205"/>
                  <a:gd name="T28" fmla="*/ 8676 w 202"/>
                  <a:gd name="T29" fmla="*/ 12948 h 205"/>
                  <a:gd name="T30" fmla="*/ 4338 w 202"/>
                  <a:gd name="T31" fmla="*/ 17037 h 205"/>
                  <a:gd name="T32" fmla="*/ 2892 w 202"/>
                  <a:gd name="T33" fmla="*/ 23510 h 205"/>
                  <a:gd name="T34" fmla="*/ 0 w 202"/>
                  <a:gd name="T35" fmla="*/ 28962 h 205"/>
                  <a:gd name="T36" fmla="*/ 0 w 202"/>
                  <a:gd name="T37" fmla="*/ 40547 h 205"/>
                  <a:gd name="T38" fmla="*/ 2892 w 202"/>
                  <a:gd name="T39" fmla="*/ 47362 h 205"/>
                  <a:gd name="T40" fmla="*/ 4338 w 202"/>
                  <a:gd name="T41" fmla="*/ 52473 h 205"/>
                  <a:gd name="T42" fmla="*/ 8676 w 202"/>
                  <a:gd name="T43" fmla="*/ 57924 h 205"/>
                  <a:gd name="T44" fmla="*/ 12653 w 202"/>
                  <a:gd name="T45" fmla="*/ 62013 h 205"/>
                  <a:gd name="T46" fmla="*/ 18437 w 202"/>
                  <a:gd name="T47" fmla="*/ 64398 h 205"/>
                  <a:gd name="T48" fmla="*/ 23860 w 202"/>
                  <a:gd name="T49" fmla="*/ 67124 h 205"/>
                  <a:gd name="T50" fmla="*/ 29644 w 202"/>
                  <a:gd name="T51" fmla="*/ 68487 h 205"/>
                  <a:gd name="T52" fmla="*/ 36513 w 202"/>
                  <a:gd name="T53" fmla="*/ 69850 h 205"/>
                  <a:gd name="T54" fmla="*/ 43743 w 202"/>
                  <a:gd name="T55" fmla="*/ 68487 h 205"/>
                  <a:gd name="T56" fmla="*/ 49165 w 202"/>
                  <a:gd name="T57" fmla="*/ 67124 h 205"/>
                  <a:gd name="T58" fmla="*/ 54950 w 202"/>
                  <a:gd name="T59" fmla="*/ 64398 h 205"/>
                  <a:gd name="T60" fmla="*/ 60372 w 202"/>
                  <a:gd name="T61" fmla="*/ 62013 h 205"/>
                  <a:gd name="T62" fmla="*/ 64710 w 202"/>
                  <a:gd name="T63" fmla="*/ 57924 h 205"/>
                  <a:gd name="T64" fmla="*/ 69048 w 202"/>
                  <a:gd name="T65" fmla="*/ 52473 h 205"/>
                  <a:gd name="T66" fmla="*/ 71579 w 202"/>
                  <a:gd name="T67" fmla="*/ 47362 h 205"/>
                  <a:gd name="T68" fmla="*/ 73025 w 202"/>
                  <a:gd name="T69" fmla="*/ 40547 h 205"/>
                  <a:gd name="T70" fmla="*/ 73025 w 202"/>
                  <a:gd name="T71" fmla="*/ 34073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9"/>
                    </a:lnTo>
                    <a:lnTo>
                      <a:pt x="191" y="50"/>
                    </a:lnTo>
                    <a:lnTo>
                      <a:pt x="179" y="38"/>
                    </a:lnTo>
                    <a:lnTo>
                      <a:pt x="167" y="26"/>
                    </a:lnTo>
                    <a:lnTo>
                      <a:pt x="152" y="15"/>
                    </a:lnTo>
                    <a:lnTo>
                      <a:pt x="136" y="7"/>
                    </a:lnTo>
                    <a:lnTo>
                      <a:pt x="121" y="3"/>
                    </a:lnTo>
                    <a:lnTo>
                      <a:pt x="101" y="0"/>
                    </a:lnTo>
                    <a:lnTo>
                      <a:pt x="82" y="3"/>
                    </a:lnTo>
                    <a:lnTo>
                      <a:pt x="66" y="7"/>
                    </a:lnTo>
                    <a:lnTo>
                      <a:pt x="51" y="15"/>
                    </a:lnTo>
                    <a:lnTo>
                      <a:pt x="35" y="26"/>
                    </a:lnTo>
                    <a:lnTo>
                      <a:pt x="24" y="38"/>
                    </a:lnTo>
                    <a:lnTo>
                      <a:pt x="12" y="50"/>
                    </a:lnTo>
                    <a:lnTo>
                      <a:pt x="8" y="69"/>
                    </a:lnTo>
                    <a:lnTo>
                      <a:pt x="0" y="85"/>
                    </a:lnTo>
                    <a:lnTo>
                      <a:pt x="0" y="119"/>
                    </a:lnTo>
                    <a:lnTo>
                      <a:pt x="8" y="139"/>
                    </a:lnTo>
                    <a:lnTo>
                      <a:pt x="12" y="154"/>
                    </a:lnTo>
                    <a:lnTo>
                      <a:pt x="24" y="170"/>
                    </a:lnTo>
                    <a:lnTo>
                      <a:pt x="35" y="182"/>
                    </a:lnTo>
                    <a:lnTo>
                      <a:pt x="51" y="189"/>
                    </a:lnTo>
                    <a:lnTo>
                      <a:pt x="66" y="197"/>
                    </a:lnTo>
                    <a:lnTo>
                      <a:pt x="82" y="201"/>
                    </a:lnTo>
                    <a:lnTo>
                      <a:pt x="101" y="205"/>
                    </a:lnTo>
                    <a:lnTo>
                      <a:pt x="121" y="201"/>
                    </a:lnTo>
                    <a:lnTo>
                      <a:pt x="136" y="197"/>
                    </a:lnTo>
                    <a:lnTo>
                      <a:pt x="152" y="189"/>
                    </a:lnTo>
                    <a:lnTo>
                      <a:pt x="167" y="182"/>
                    </a:lnTo>
                    <a:lnTo>
                      <a:pt x="179" y="170"/>
                    </a:lnTo>
                    <a:lnTo>
                      <a:pt x="191" y="154"/>
                    </a:lnTo>
                    <a:lnTo>
                      <a:pt x="198" y="139"/>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83" name="Freeform 198"/>
              <p:cNvSpPr>
                <a:spLocks/>
              </p:cNvSpPr>
              <p:nvPr/>
            </p:nvSpPr>
            <p:spPr bwMode="auto">
              <a:xfrm>
                <a:off x="2160588" y="4791075"/>
                <a:ext cx="73025" cy="69850"/>
              </a:xfrm>
              <a:custGeom>
                <a:avLst/>
                <a:gdLst>
                  <a:gd name="T0" fmla="*/ 73025 w 202"/>
                  <a:gd name="T1" fmla="*/ 33709 h 201"/>
                  <a:gd name="T2" fmla="*/ 73025 w 202"/>
                  <a:gd name="T3" fmla="*/ 28496 h 201"/>
                  <a:gd name="T4" fmla="*/ 71579 w 202"/>
                  <a:gd name="T5" fmla="*/ 22936 h 201"/>
                  <a:gd name="T6" fmla="*/ 69048 w 202"/>
                  <a:gd name="T7" fmla="*/ 16333 h 201"/>
                  <a:gd name="T8" fmla="*/ 64710 w 202"/>
                  <a:gd name="T9" fmla="*/ 12163 h 201"/>
                  <a:gd name="T10" fmla="*/ 60372 w 202"/>
                  <a:gd name="T11" fmla="*/ 7993 h 201"/>
                  <a:gd name="T12" fmla="*/ 54950 w 202"/>
                  <a:gd name="T13" fmla="*/ 4170 h 201"/>
                  <a:gd name="T14" fmla="*/ 49165 w 202"/>
                  <a:gd name="T15" fmla="*/ 1390 h 201"/>
                  <a:gd name="T16" fmla="*/ 43743 w 202"/>
                  <a:gd name="T17" fmla="*/ 0 h 201"/>
                  <a:gd name="T18" fmla="*/ 29644 w 202"/>
                  <a:gd name="T19" fmla="*/ 0 h 201"/>
                  <a:gd name="T20" fmla="*/ 23860 w 202"/>
                  <a:gd name="T21" fmla="*/ 1390 h 201"/>
                  <a:gd name="T22" fmla="*/ 18437 w 202"/>
                  <a:gd name="T23" fmla="*/ 4170 h 201"/>
                  <a:gd name="T24" fmla="*/ 12653 w 202"/>
                  <a:gd name="T25" fmla="*/ 7993 h 201"/>
                  <a:gd name="T26" fmla="*/ 8676 w 202"/>
                  <a:gd name="T27" fmla="*/ 12163 h 201"/>
                  <a:gd name="T28" fmla="*/ 4338 w 202"/>
                  <a:gd name="T29" fmla="*/ 16333 h 201"/>
                  <a:gd name="T30" fmla="*/ 2892 w 202"/>
                  <a:gd name="T31" fmla="*/ 22936 h 201"/>
                  <a:gd name="T32" fmla="*/ 0 w 202"/>
                  <a:gd name="T33" fmla="*/ 28496 h 201"/>
                  <a:gd name="T34" fmla="*/ 0 w 202"/>
                  <a:gd name="T35" fmla="*/ 40311 h 201"/>
                  <a:gd name="T36" fmla="*/ 2892 w 202"/>
                  <a:gd name="T37" fmla="*/ 47262 h 201"/>
                  <a:gd name="T38" fmla="*/ 4338 w 202"/>
                  <a:gd name="T39" fmla="*/ 52474 h 201"/>
                  <a:gd name="T40" fmla="*/ 8676 w 202"/>
                  <a:gd name="T41" fmla="*/ 57687 h 201"/>
                  <a:gd name="T42" fmla="*/ 12653 w 202"/>
                  <a:gd name="T43" fmla="*/ 62205 h 201"/>
                  <a:gd name="T44" fmla="*/ 18437 w 202"/>
                  <a:gd name="T45" fmla="*/ 64637 h 201"/>
                  <a:gd name="T46" fmla="*/ 23860 w 202"/>
                  <a:gd name="T47" fmla="*/ 67417 h 201"/>
                  <a:gd name="T48" fmla="*/ 29644 w 202"/>
                  <a:gd name="T49" fmla="*/ 68807 h 201"/>
                  <a:gd name="T50" fmla="*/ 36513 w 202"/>
                  <a:gd name="T51" fmla="*/ 69850 h 201"/>
                  <a:gd name="T52" fmla="*/ 43743 w 202"/>
                  <a:gd name="T53" fmla="*/ 68807 h 201"/>
                  <a:gd name="T54" fmla="*/ 49165 w 202"/>
                  <a:gd name="T55" fmla="*/ 67417 h 201"/>
                  <a:gd name="T56" fmla="*/ 54950 w 202"/>
                  <a:gd name="T57" fmla="*/ 64637 h 201"/>
                  <a:gd name="T58" fmla="*/ 60372 w 202"/>
                  <a:gd name="T59" fmla="*/ 62205 h 201"/>
                  <a:gd name="T60" fmla="*/ 64710 w 202"/>
                  <a:gd name="T61" fmla="*/ 57687 h 201"/>
                  <a:gd name="T62" fmla="*/ 69048 w 202"/>
                  <a:gd name="T63" fmla="*/ 52474 h 201"/>
                  <a:gd name="T64" fmla="*/ 71579 w 202"/>
                  <a:gd name="T65" fmla="*/ 47262 h 201"/>
                  <a:gd name="T66" fmla="*/ 73025 w 202"/>
                  <a:gd name="T67" fmla="*/ 40311 h 201"/>
                  <a:gd name="T68" fmla="*/ 73025 w 202"/>
                  <a:gd name="T69" fmla="*/ 33709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97"/>
                    </a:moveTo>
                    <a:lnTo>
                      <a:pt x="202" y="82"/>
                    </a:lnTo>
                    <a:lnTo>
                      <a:pt x="198" y="66"/>
                    </a:lnTo>
                    <a:lnTo>
                      <a:pt x="191" y="47"/>
                    </a:lnTo>
                    <a:lnTo>
                      <a:pt x="179" y="35"/>
                    </a:lnTo>
                    <a:lnTo>
                      <a:pt x="167" y="23"/>
                    </a:lnTo>
                    <a:lnTo>
                      <a:pt x="152" y="12"/>
                    </a:lnTo>
                    <a:lnTo>
                      <a:pt x="136" y="4"/>
                    </a:lnTo>
                    <a:lnTo>
                      <a:pt x="121" y="0"/>
                    </a:lnTo>
                    <a:lnTo>
                      <a:pt x="82" y="0"/>
                    </a:lnTo>
                    <a:lnTo>
                      <a:pt x="66" y="4"/>
                    </a:lnTo>
                    <a:lnTo>
                      <a:pt x="51" y="12"/>
                    </a:lnTo>
                    <a:lnTo>
                      <a:pt x="35" y="23"/>
                    </a:lnTo>
                    <a:lnTo>
                      <a:pt x="24" y="35"/>
                    </a:lnTo>
                    <a:lnTo>
                      <a:pt x="12" y="47"/>
                    </a:lnTo>
                    <a:lnTo>
                      <a:pt x="8" y="66"/>
                    </a:lnTo>
                    <a:lnTo>
                      <a:pt x="0" y="82"/>
                    </a:lnTo>
                    <a:lnTo>
                      <a:pt x="0" y="116"/>
                    </a:lnTo>
                    <a:lnTo>
                      <a:pt x="8" y="136"/>
                    </a:lnTo>
                    <a:lnTo>
                      <a:pt x="12" y="151"/>
                    </a:lnTo>
                    <a:lnTo>
                      <a:pt x="24" y="166"/>
                    </a:lnTo>
                    <a:lnTo>
                      <a:pt x="35" y="179"/>
                    </a:lnTo>
                    <a:lnTo>
                      <a:pt x="51" y="186"/>
                    </a:lnTo>
                    <a:lnTo>
                      <a:pt x="66" y="194"/>
                    </a:lnTo>
                    <a:lnTo>
                      <a:pt x="82" y="198"/>
                    </a:lnTo>
                    <a:lnTo>
                      <a:pt x="101" y="201"/>
                    </a:lnTo>
                    <a:lnTo>
                      <a:pt x="121" y="198"/>
                    </a:lnTo>
                    <a:lnTo>
                      <a:pt x="136" y="194"/>
                    </a:lnTo>
                    <a:lnTo>
                      <a:pt x="152" y="186"/>
                    </a:lnTo>
                    <a:lnTo>
                      <a:pt x="167" y="179"/>
                    </a:lnTo>
                    <a:lnTo>
                      <a:pt x="179" y="166"/>
                    </a:lnTo>
                    <a:lnTo>
                      <a:pt x="191" y="151"/>
                    </a:lnTo>
                    <a:lnTo>
                      <a:pt x="198" y="136"/>
                    </a:lnTo>
                    <a:lnTo>
                      <a:pt x="202" y="116"/>
                    </a:lnTo>
                    <a:lnTo>
                      <a:pt x="202" y="97"/>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84" name="Freeform 199"/>
              <p:cNvSpPr>
                <a:spLocks/>
              </p:cNvSpPr>
              <p:nvPr/>
            </p:nvSpPr>
            <p:spPr bwMode="auto">
              <a:xfrm>
                <a:off x="2160588" y="4673600"/>
                <a:ext cx="73025" cy="69850"/>
              </a:xfrm>
              <a:custGeom>
                <a:avLst/>
                <a:gdLst>
                  <a:gd name="T0" fmla="*/ 73025 w 202"/>
                  <a:gd name="T1" fmla="*/ 35099 h 201"/>
                  <a:gd name="T2" fmla="*/ 73025 w 202"/>
                  <a:gd name="T3" fmla="*/ 28496 h 201"/>
                  <a:gd name="T4" fmla="*/ 71579 w 202"/>
                  <a:gd name="T5" fmla="*/ 22936 h 201"/>
                  <a:gd name="T6" fmla="*/ 69048 w 202"/>
                  <a:gd name="T7" fmla="*/ 17376 h 201"/>
                  <a:gd name="T8" fmla="*/ 64710 w 202"/>
                  <a:gd name="T9" fmla="*/ 12163 h 201"/>
                  <a:gd name="T10" fmla="*/ 60372 w 202"/>
                  <a:gd name="T11" fmla="*/ 8340 h 201"/>
                  <a:gd name="T12" fmla="*/ 54950 w 202"/>
                  <a:gd name="T13" fmla="*/ 4170 h 201"/>
                  <a:gd name="T14" fmla="*/ 49165 w 202"/>
                  <a:gd name="T15" fmla="*/ 1390 h 201"/>
                  <a:gd name="T16" fmla="*/ 43743 w 202"/>
                  <a:gd name="T17" fmla="*/ 0 h 201"/>
                  <a:gd name="T18" fmla="*/ 29644 w 202"/>
                  <a:gd name="T19" fmla="*/ 0 h 201"/>
                  <a:gd name="T20" fmla="*/ 23860 w 202"/>
                  <a:gd name="T21" fmla="*/ 1390 h 201"/>
                  <a:gd name="T22" fmla="*/ 18437 w 202"/>
                  <a:gd name="T23" fmla="*/ 4170 h 201"/>
                  <a:gd name="T24" fmla="*/ 12653 w 202"/>
                  <a:gd name="T25" fmla="*/ 8340 h 201"/>
                  <a:gd name="T26" fmla="*/ 8676 w 202"/>
                  <a:gd name="T27" fmla="*/ 12163 h 201"/>
                  <a:gd name="T28" fmla="*/ 4338 w 202"/>
                  <a:gd name="T29" fmla="*/ 17376 h 201"/>
                  <a:gd name="T30" fmla="*/ 2892 w 202"/>
                  <a:gd name="T31" fmla="*/ 22936 h 201"/>
                  <a:gd name="T32" fmla="*/ 0 w 202"/>
                  <a:gd name="T33" fmla="*/ 28496 h 201"/>
                  <a:gd name="T34" fmla="*/ 0 w 202"/>
                  <a:gd name="T35" fmla="*/ 41701 h 201"/>
                  <a:gd name="T36" fmla="*/ 2892 w 202"/>
                  <a:gd name="T37" fmla="*/ 47262 h 201"/>
                  <a:gd name="T38" fmla="*/ 4338 w 202"/>
                  <a:gd name="T39" fmla="*/ 52822 h 201"/>
                  <a:gd name="T40" fmla="*/ 8676 w 202"/>
                  <a:gd name="T41" fmla="*/ 58035 h 201"/>
                  <a:gd name="T42" fmla="*/ 12653 w 202"/>
                  <a:gd name="T43" fmla="*/ 61857 h 201"/>
                  <a:gd name="T44" fmla="*/ 18437 w 202"/>
                  <a:gd name="T45" fmla="*/ 66027 h 201"/>
                  <a:gd name="T46" fmla="*/ 23860 w 202"/>
                  <a:gd name="T47" fmla="*/ 68460 h 201"/>
                  <a:gd name="T48" fmla="*/ 29644 w 202"/>
                  <a:gd name="T49" fmla="*/ 69850 h 201"/>
                  <a:gd name="T50" fmla="*/ 43743 w 202"/>
                  <a:gd name="T51" fmla="*/ 69850 h 201"/>
                  <a:gd name="T52" fmla="*/ 49165 w 202"/>
                  <a:gd name="T53" fmla="*/ 68460 h 201"/>
                  <a:gd name="T54" fmla="*/ 54950 w 202"/>
                  <a:gd name="T55" fmla="*/ 66027 h 201"/>
                  <a:gd name="T56" fmla="*/ 60372 w 202"/>
                  <a:gd name="T57" fmla="*/ 61857 h 201"/>
                  <a:gd name="T58" fmla="*/ 64710 w 202"/>
                  <a:gd name="T59" fmla="*/ 58035 h 201"/>
                  <a:gd name="T60" fmla="*/ 69048 w 202"/>
                  <a:gd name="T61" fmla="*/ 52822 h 201"/>
                  <a:gd name="T62" fmla="*/ 71579 w 202"/>
                  <a:gd name="T63" fmla="*/ 47262 h 201"/>
                  <a:gd name="T64" fmla="*/ 73025 w 202"/>
                  <a:gd name="T65" fmla="*/ 41701 h 201"/>
                  <a:gd name="T66" fmla="*/ 73025 w 202"/>
                  <a:gd name="T67" fmla="*/ 35099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0"/>
                    </a:lnTo>
                    <a:lnTo>
                      <a:pt x="179" y="35"/>
                    </a:lnTo>
                    <a:lnTo>
                      <a:pt x="167" y="24"/>
                    </a:lnTo>
                    <a:lnTo>
                      <a:pt x="152" y="12"/>
                    </a:lnTo>
                    <a:lnTo>
                      <a:pt x="136" y="4"/>
                    </a:lnTo>
                    <a:lnTo>
                      <a:pt x="121" y="0"/>
                    </a:lnTo>
                    <a:lnTo>
                      <a:pt x="82" y="0"/>
                    </a:lnTo>
                    <a:lnTo>
                      <a:pt x="66" y="4"/>
                    </a:lnTo>
                    <a:lnTo>
                      <a:pt x="51" y="12"/>
                    </a:lnTo>
                    <a:lnTo>
                      <a:pt x="35" y="24"/>
                    </a:lnTo>
                    <a:lnTo>
                      <a:pt x="24" y="35"/>
                    </a:lnTo>
                    <a:lnTo>
                      <a:pt x="12" y="50"/>
                    </a:lnTo>
                    <a:lnTo>
                      <a:pt x="8" y="66"/>
                    </a:lnTo>
                    <a:lnTo>
                      <a:pt x="0" y="82"/>
                    </a:lnTo>
                    <a:lnTo>
                      <a:pt x="0" y="120"/>
                    </a:lnTo>
                    <a:lnTo>
                      <a:pt x="8" y="136"/>
                    </a:lnTo>
                    <a:lnTo>
                      <a:pt x="12" y="152"/>
                    </a:lnTo>
                    <a:lnTo>
                      <a:pt x="24" y="167"/>
                    </a:lnTo>
                    <a:lnTo>
                      <a:pt x="35" y="178"/>
                    </a:lnTo>
                    <a:lnTo>
                      <a:pt x="51" y="190"/>
                    </a:lnTo>
                    <a:lnTo>
                      <a:pt x="66" y="197"/>
                    </a:lnTo>
                    <a:lnTo>
                      <a:pt x="82" y="201"/>
                    </a:lnTo>
                    <a:lnTo>
                      <a:pt x="121" y="201"/>
                    </a:lnTo>
                    <a:lnTo>
                      <a:pt x="136" y="197"/>
                    </a:lnTo>
                    <a:lnTo>
                      <a:pt x="152" y="190"/>
                    </a:lnTo>
                    <a:lnTo>
                      <a:pt x="167" y="178"/>
                    </a:lnTo>
                    <a:lnTo>
                      <a:pt x="179" y="167"/>
                    </a:lnTo>
                    <a:lnTo>
                      <a:pt x="191" y="152"/>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85" name="Freeform 200"/>
              <p:cNvSpPr>
                <a:spLocks/>
              </p:cNvSpPr>
              <p:nvPr/>
            </p:nvSpPr>
            <p:spPr bwMode="auto">
              <a:xfrm>
                <a:off x="2160588" y="4159250"/>
                <a:ext cx="73025" cy="69850"/>
              </a:xfrm>
              <a:custGeom>
                <a:avLst/>
                <a:gdLst>
                  <a:gd name="T0" fmla="*/ 73025 w 202"/>
                  <a:gd name="T1" fmla="*/ 34579 h 202"/>
                  <a:gd name="T2" fmla="*/ 73025 w 202"/>
                  <a:gd name="T3" fmla="*/ 28009 h 202"/>
                  <a:gd name="T4" fmla="*/ 71579 w 202"/>
                  <a:gd name="T5" fmla="*/ 22476 h 202"/>
                  <a:gd name="T6" fmla="*/ 69048 w 202"/>
                  <a:gd name="T7" fmla="*/ 17290 h 202"/>
                  <a:gd name="T8" fmla="*/ 64710 w 202"/>
                  <a:gd name="T9" fmla="*/ 12103 h 202"/>
                  <a:gd name="T10" fmla="*/ 60372 w 202"/>
                  <a:gd name="T11" fmla="*/ 7953 h 202"/>
                  <a:gd name="T12" fmla="*/ 54950 w 202"/>
                  <a:gd name="T13" fmla="*/ 3804 h 202"/>
                  <a:gd name="T14" fmla="*/ 49165 w 202"/>
                  <a:gd name="T15" fmla="*/ 2421 h 202"/>
                  <a:gd name="T16" fmla="*/ 43743 w 202"/>
                  <a:gd name="T17" fmla="*/ 0 h 202"/>
                  <a:gd name="T18" fmla="*/ 29644 w 202"/>
                  <a:gd name="T19" fmla="*/ 0 h 202"/>
                  <a:gd name="T20" fmla="*/ 23860 w 202"/>
                  <a:gd name="T21" fmla="*/ 2421 h 202"/>
                  <a:gd name="T22" fmla="*/ 18437 w 202"/>
                  <a:gd name="T23" fmla="*/ 3804 h 202"/>
                  <a:gd name="T24" fmla="*/ 12653 w 202"/>
                  <a:gd name="T25" fmla="*/ 7953 h 202"/>
                  <a:gd name="T26" fmla="*/ 8676 w 202"/>
                  <a:gd name="T27" fmla="*/ 12103 h 202"/>
                  <a:gd name="T28" fmla="*/ 4338 w 202"/>
                  <a:gd name="T29" fmla="*/ 17290 h 202"/>
                  <a:gd name="T30" fmla="*/ 2892 w 202"/>
                  <a:gd name="T31" fmla="*/ 22476 h 202"/>
                  <a:gd name="T32" fmla="*/ 0 w 202"/>
                  <a:gd name="T33" fmla="*/ 28009 h 202"/>
                  <a:gd name="T34" fmla="*/ 0 w 202"/>
                  <a:gd name="T35" fmla="*/ 41495 h 202"/>
                  <a:gd name="T36" fmla="*/ 2892 w 202"/>
                  <a:gd name="T37" fmla="*/ 46682 h 202"/>
                  <a:gd name="T38" fmla="*/ 4338 w 202"/>
                  <a:gd name="T39" fmla="*/ 52215 h 202"/>
                  <a:gd name="T40" fmla="*/ 8676 w 202"/>
                  <a:gd name="T41" fmla="*/ 57747 h 202"/>
                  <a:gd name="T42" fmla="*/ 12653 w 202"/>
                  <a:gd name="T43" fmla="*/ 61551 h 202"/>
                  <a:gd name="T44" fmla="*/ 18437 w 202"/>
                  <a:gd name="T45" fmla="*/ 65700 h 202"/>
                  <a:gd name="T46" fmla="*/ 23860 w 202"/>
                  <a:gd name="T47" fmla="*/ 68121 h 202"/>
                  <a:gd name="T48" fmla="*/ 29644 w 202"/>
                  <a:gd name="T49" fmla="*/ 69850 h 202"/>
                  <a:gd name="T50" fmla="*/ 43743 w 202"/>
                  <a:gd name="T51" fmla="*/ 69850 h 202"/>
                  <a:gd name="T52" fmla="*/ 49165 w 202"/>
                  <a:gd name="T53" fmla="*/ 68121 h 202"/>
                  <a:gd name="T54" fmla="*/ 54950 w 202"/>
                  <a:gd name="T55" fmla="*/ 65700 h 202"/>
                  <a:gd name="T56" fmla="*/ 60372 w 202"/>
                  <a:gd name="T57" fmla="*/ 61551 h 202"/>
                  <a:gd name="T58" fmla="*/ 64710 w 202"/>
                  <a:gd name="T59" fmla="*/ 57747 h 202"/>
                  <a:gd name="T60" fmla="*/ 69048 w 202"/>
                  <a:gd name="T61" fmla="*/ 52215 h 202"/>
                  <a:gd name="T62" fmla="*/ 71579 w 202"/>
                  <a:gd name="T63" fmla="*/ 46682 h 202"/>
                  <a:gd name="T64" fmla="*/ 73025 w 202"/>
                  <a:gd name="T65" fmla="*/ 41495 h 202"/>
                  <a:gd name="T66" fmla="*/ 73025 w 202"/>
                  <a:gd name="T67" fmla="*/ 34579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5"/>
                    </a:lnTo>
                    <a:lnTo>
                      <a:pt x="191" y="50"/>
                    </a:lnTo>
                    <a:lnTo>
                      <a:pt x="179" y="35"/>
                    </a:lnTo>
                    <a:lnTo>
                      <a:pt x="167" y="23"/>
                    </a:lnTo>
                    <a:lnTo>
                      <a:pt x="152" y="11"/>
                    </a:lnTo>
                    <a:lnTo>
                      <a:pt x="136" y="7"/>
                    </a:lnTo>
                    <a:lnTo>
                      <a:pt x="121" y="0"/>
                    </a:lnTo>
                    <a:lnTo>
                      <a:pt x="82" y="0"/>
                    </a:lnTo>
                    <a:lnTo>
                      <a:pt x="66" y="7"/>
                    </a:lnTo>
                    <a:lnTo>
                      <a:pt x="51" y="11"/>
                    </a:lnTo>
                    <a:lnTo>
                      <a:pt x="35" y="23"/>
                    </a:lnTo>
                    <a:lnTo>
                      <a:pt x="24" y="35"/>
                    </a:lnTo>
                    <a:lnTo>
                      <a:pt x="12" y="50"/>
                    </a:lnTo>
                    <a:lnTo>
                      <a:pt x="8" y="65"/>
                    </a:lnTo>
                    <a:lnTo>
                      <a:pt x="0" y="81"/>
                    </a:lnTo>
                    <a:lnTo>
                      <a:pt x="0" y="120"/>
                    </a:lnTo>
                    <a:lnTo>
                      <a:pt x="8" y="135"/>
                    </a:lnTo>
                    <a:lnTo>
                      <a:pt x="12" y="151"/>
                    </a:lnTo>
                    <a:lnTo>
                      <a:pt x="24" y="167"/>
                    </a:lnTo>
                    <a:lnTo>
                      <a:pt x="35" y="178"/>
                    </a:lnTo>
                    <a:lnTo>
                      <a:pt x="51" y="190"/>
                    </a:lnTo>
                    <a:lnTo>
                      <a:pt x="66" y="197"/>
                    </a:lnTo>
                    <a:lnTo>
                      <a:pt x="82" y="202"/>
                    </a:lnTo>
                    <a:lnTo>
                      <a:pt x="121" y="202"/>
                    </a:lnTo>
                    <a:lnTo>
                      <a:pt x="136" y="197"/>
                    </a:lnTo>
                    <a:lnTo>
                      <a:pt x="152" y="190"/>
                    </a:lnTo>
                    <a:lnTo>
                      <a:pt x="167" y="178"/>
                    </a:lnTo>
                    <a:lnTo>
                      <a:pt x="179" y="167"/>
                    </a:lnTo>
                    <a:lnTo>
                      <a:pt x="191" y="151"/>
                    </a:lnTo>
                    <a:lnTo>
                      <a:pt x="198" y="135"/>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86" name="Freeform 201"/>
              <p:cNvSpPr>
                <a:spLocks/>
              </p:cNvSpPr>
              <p:nvPr/>
            </p:nvSpPr>
            <p:spPr bwMode="auto">
              <a:xfrm>
                <a:off x="2160588" y="4692650"/>
                <a:ext cx="73025" cy="69850"/>
              </a:xfrm>
              <a:custGeom>
                <a:avLst/>
                <a:gdLst>
                  <a:gd name="T0" fmla="*/ 73025 w 202"/>
                  <a:gd name="T1" fmla="*/ 35099 h 201"/>
                  <a:gd name="T2" fmla="*/ 73025 w 202"/>
                  <a:gd name="T3" fmla="*/ 29539 h 201"/>
                  <a:gd name="T4" fmla="*/ 71579 w 202"/>
                  <a:gd name="T5" fmla="*/ 22936 h 201"/>
                  <a:gd name="T6" fmla="*/ 69048 w 202"/>
                  <a:gd name="T7" fmla="*/ 17723 h 201"/>
                  <a:gd name="T8" fmla="*/ 64710 w 202"/>
                  <a:gd name="T9" fmla="*/ 12163 h 201"/>
                  <a:gd name="T10" fmla="*/ 60372 w 202"/>
                  <a:gd name="T11" fmla="*/ 8340 h 201"/>
                  <a:gd name="T12" fmla="*/ 54950 w 202"/>
                  <a:gd name="T13" fmla="*/ 5560 h 201"/>
                  <a:gd name="T14" fmla="*/ 49165 w 202"/>
                  <a:gd name="T15" fmla="*/ 2780 h 201"/>
                  <a:gd name="T16" fmla="*/ 43743 w 202"/>
                  <a:gd name="T17" fmla="*/ 1738 h 201"/>
                  <a:gd name="T18" fmla="*/ 36513 w 202"/>
                  <a:gd name="T19" fmla="*/ 0 h 201"/>
                  <a:gd name="T20" fmla="*/ 29644 w 202"/>
                  <a:gd name="T21" fmla="*/ 1738 h 201"/>
                  <a:gd name="T22" fmla="*/ 23860 w 202"/>
                  <a:gd name="T23" fmla="*/ 2780 h 201"/>
                  <a:gd name="T24" fmla="*/ 18437 w 202"/>
                  <a:gd name="T25" fmla="*/ 5560 h 201"/>
                  <a:gd name="T26" fmla="*/ 12653 w 202"/>
                  <a:gd name="T27" fmla="*/ 8340 h 201"/>
                  <a:gd name="T28" fmla="*/ 8676 w 202"/>
                  <a:gd name="T29" fmla="*/ 12163 h 201"/>
                  <a:gd name="T30" fmla="*/ 4338 w 202"/>
                  <a:gd name="T31" fmla="*/ 17723 h 201"/>
                  <a:gd name="T32" fmla="*/ 2892 w 202"/>
                  <a:gd name="T33" fmla="*/ 22936 h 201"/>
                  <a:gd name="T34" fmla="*/ 0 w 202"/>
                  <a:gd name="T35" fmla="*/ 29539 h 201"/>
                  <a:gd name="T36" fmla="*/ 0 w 202"/>
                  <a:gd name="T37" fmla="*/ 41701 h 201"/>
                  <a:gd name="T38" fmla="*/ 2892 w 202"/>
                  <a:gd name="T39" fmla="*/ 47262 h 201"/>
                  <a:gd name="T40" fmla="*/ 4338 w 202"/>
                  <a:gd name="T41" fmla="*/ 53864 h 201"/>
                  <a:gd name="T42" fmla="*/ 8676 w 202"/>
                  <a:gd name="T43" fmla="*/ 57687 h 201"/>
                  <a:gd name="T44" fmla="*/ 12653 w 202"/>
                  <a:gd name="T45" fmla="*/ 61857 h 201"/>
                  <a:gd name="T46" fmla="*/ 18437 w 202"/>
                  <a:gd name="T47" fmla="*/ 66027 h 201"/>
                  <a:gd name="T48" fmla="*/ 23860 w 202"/>
                  <a:gd name="T49" fmla="*/ 68807 h 201"/>
                  <a:gd name="T50" fmla="*/ 29644 w 202"/>
                  <a:gd name="T51" fmla="*/ 69850 h 201"/>
                  <a:gd name="T52" fmla="*/ 43743 w 202"/>
                  <a:gd name="T53" fmla="*/ 69850 h 201"/>
                  <a:gd name="T54" fmla="*/ 49165 w 202"/>
                  <a:gd name="T55" fmla="*/ 68807 h 201"/>
                  <a:gd name="T56" fmla="*/ 54950 w 202"/>
                  <a:gd name="T57" fmla="*/ 66027 h 201"/>
                  <a:gd name="T58" fmla="*/ 60372 w 202"/>
                  <a:gd name="T59" fmla="*/ 61857 h 201"/>
                  <a:gd name="T60" fmla="*/ 64710 w 202"/>
                  <a:gd name="T61" fmla="*/ 57687 h 201"/>
                  <a:gd name="T62" fmla="*/ 69048 w 202"/>
                  <a:gd name="T63" fmla="*/ 53864 h 201"/>
                  <a:gd name="T64" fmla="*/ 71579 w 202"/>
                  <a:gd name="T65" fmla="*/ 47262 h 201"/>
                  <a:gd name="T66" fmla="*/ 73025 w 202"/>
                  <a:gd name="T67" fmla="*/ 41701 h 201"/>
                  <a:gd name="T68" fmla="*/ 73025 w 202"/>
                  <a:gd name="T69" fmla="*/ 35099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101"/>
                    </a:moveTo>
                    <a:lnTo>
                      <a:pt x="202" y="85"/>
                    </a:lnTo>
                    <a:lnTo>
                      <a:pt x="198" y="66"/>
                    </a:lnTo>
                    <a:lnTo>
                      <a:pt x="191" y="51"/>
                    </a:lnTo>
                    <a:lnTo>
                      <a:pt x="179" y="35"/>
                    </a:lnTo>
                    <a:lnTo>
                      <a:pt x="167" y="24"/>
                    </a:lnTo>
                    <a:lnTo>
                      <a:pt x="152" y="16"/>
                    </a:lnTo>
                    <a:lnTo>
                      <a:pt x="136" y="8"/>
                    </a:lnTo>
                    <a:lnTo>
                      <a:pt x="121" y="5"/>
                    </a:lnTo>
                    <a:lnTo>
                      <a:pt x="101" y="0"/>
                    </a:lnTo>
                    <a:lnTo>
                      <a:pt x="82" y="5"/>
                    </a:lnTo>
                    <a:lnTo>
                      <a:pt x="66" y="8"/>
                    </a:lnTo>
                    <a:lnTo>
                      <a:pt x="51" y="16"/>
                    </a:lnTo>
                    <a:lnTo>
                      <a:pt x="35" y="24"/>
                    </a:lnTo>
                    <a:lnTo>
                      <a:pt x="24" y="35"/>
                    </a:lnTo>
                    <a:lnTo>
                      <a:pt x="12" y="51"/>
                    </a:lnTo>
                    <a:lnTo>
                      <a:pt x="8" y="66"/>
                    </a:lnTo>
                    <a:lnTo>
                      <a:pt x="0" y="85"/>
                    </a:lnTo>
                    <a:lnTo>
                      <a:pt x="0" y="120"/>
                    </a:lnTo>
                    <a:lnTo>
                      <a:pt x="8" y="136"/>
                    </a:lnTo>
                    <a:lnTo>
                      <a:pt x="12" y="155"/>
                    </a:lnTo>
                    <a:lnTo>
                      <a:pt x="24" y="166"/>
                    </a:lnTo>
                    <a:lnTo>
                      <a:pt x="35" y="178"/>
                    </a:lnTo>
                    <a:lnTo>
                      <a:pt x="51" y="190"/>
                    </a:lnTo>
                    <a:lnTo>
                      <a:pt x="66" y="198"/>
                    </a:lnTo>
                    <a:lnTo>
                      <a:pt x="82" y="201"/>
                    </a:lnTo>
                    <a:lnTo>
                      <a:pt x="121" y="201"/>
                    </a:lnTo>
                    <a:lnTo>
                      <a:pt x="136" y="198"/>
                    </a:lnTo>
                    <a:lnTo>
                      <a:pt x="152" y="190"/>
                    </a:lnTo>
                    <a:lnTo>
                      <a:pt x="167" y="178"/>
                    </a:lnTo>
                    <a:lnTo>
                      <a:pt x="179" y="166"/>
                    </a:lnTo>
                    <a:lnTo>
                      <a:pt x="191" y="155"/>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grpSp>
            <p:nvGrpSpPr>
              <p:cNvPr id="1687" name="Group 202"/>
              <p:cNvGrpSpPr>
                <a:grpSpLocks/>
              </p:cNvGrpSpPr>
              <p:nvPr/>
            </p:nvGrpSpPr>
            <p:grpSpPr bwMode="auto">
              <a:xfrm>
                <a:off x="2160588" y="2422525"/>
                <a:ext cx="5289550" cy="2846388"/>
                <a:chOff x="1284" y="936"/>
                <a:chExt cx="3619" cy="2062"/>
              </a:xfrm>
            </p:grpSpPr>
            <p:sp>
              <p:nvSpPr>
                <p:cNvPr id="2040" name="Freeform 203"/>
                <p:cNvSpPr>
                  <a:spLocks/>
                </p:cNvSpPr>
                <p:nvPr/>
              </p:nvSpPr>
              <p:spPr bwMode="auto">
                <a:xfrm>
                  <a:off x="1284" y="1859"/>
                  <a:ext cx="51" cy="50"/>
                </a:xfrm>
                <a:custGeom>
                  <a:avLst/>
                  <a:gdLst>
                    <a:gd name="T0" fmla="*/ 51 w 202"/>
                    <a:gd name="T1" fmla="*/ 25 h 201"/>
                    <a:gd name="T2" fmla="*/ 51 w 202"/>
                    <a:gd name="T3" fmla="*/ 20 h 201"/>
                    <a:gd name="T4" fmla="*/ 50 w 202"/>
                    <a:gd name="T5" fmla="*/ 16 h 201"/>
                    <a:gd name="T6" fmla="*/ 48 w 202"/>
                    <a:gd name="T7" fmla="*/ 12 h 201"/>
                    <a:gd name="T8" fmla="*/ 45 w 202"/>
                    <a:gd name="T9" fmla="*/ 8 h 201"/>
                    <a:gd name="T10" fmla="*/ 42 w 202"/>
                    <a:gd name="T11" fmla="*/ 5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5 h 201"/>
                    <a:gd name="T26" fmla="*/ 6 w 202"/>
                    <a:gd name="T27" fmla="*/ 8 h 201"/>
                    <a:gd name="T28" fmla="*/ 3 w 202"/>
                    <a:gd name="T29" fmla="*/ 12 h 201"/>
                    <a:gd name="T30" fmla="*/ 2 w 202"/>
                    <a:gd name="T31" fmla="*/ 16 h 201"/>
                    <a:gd name="T32" fmla="*/ 0 w 202"/>
                    <a:gd name="T33" fmla="*/ 20 h 201"/>
                    <a:gd name="T34" fmla="*/ 0 w 202"/>
                    <a:gd name="T35" fmla="*/ 30 h 201"/>
                    <a:gd name="T36" fmla="*/ 2 w 202"/>
                    <a:gd name="T37" fmla="*/ 34 h 201"/>
                    <a:gd name="T38" fmla="*/ 3 w 202"/>
                    <a:gd name="T39" fmla="*/ 37 h 201"/>
                    <a:gd name="T40" fmla="*/ 6 w 202"/>
                    <a:gd name="T41" fmla="*/ 41 h 201"/>
                    <a:gd name="T42" fmla="*/ 9 w 202"/>
                    <a:gd name="T43" fmla="*/ 44 h 201"/>
                    <a:gd name="T44" fmla="*/ 13 w 202"/>
                    <a:gd name="T45" fmla="*/ 47 h 201"/>
                    <a:gd name="T46" fmla="*/ 17 w 202"/>
                    <a:gd name="T47" fmla="*/ 49 h 201"/>
                    <a:gd name="T48" fmla="*/ 21 w 202"/>
                    <a:gd name="T49" fmla="*/ 50 h 201"/>
                    <a:gd name="T50" fmla="*/ 31 w 202"/>
                    <a:gd name="T51" fmla="*/ 50 h 201"/>
                    <a:gd name="T52" fmla="*/ 34 w 202"/>
                    <a:gd name="T53" fmla="*/ 49 h 201"/>
                    <a:gd name="T54" fmla="*/ 38 w 202"/>
                    <a:gd name="T55" fmla="*/ 47 h 201"/>
                    <a:gd name="T56" fmla="*/ 42 w 202"/>
                    <a:gd name="T57" fmla="*/ 44 h 201"/>
                    <a:gd name="T58" fmla="*/ 45 w 202"/>
                    <a:gd name="T59" fmla="*/ 41 h 201"/>
                    <a:gd name="T60" fmla="*/ 48 w 202"/>
                    <a:gd name="T61" fmla="*/ 37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0"/>
                      </a:lnTo>
                      <a:lnTo>
                        <a:pt x="179" y="34"/>
                      </a:lnTo>
                      <a:lnTo>
                        <a:pt x="167" y="22"/>
                      </a:lnTo>
                      <a:lnTo>
                        <a:pt x="152" y="12"/>
                      </a:lnTo>
                      <a:lnTo>
                        <a:pt x="136" y="3"/>
                      </a:lnTo>
                      <a:lnTo>
                        <a:pt x="121" y="0"/>
                      </a:lnTo>
                      <a:lnTo>
                        <a:pt x="82" y="0"/>
                      </a:lnTo>
                      <a:lnTo>
                        <a:pt x="66" y="3"/>
                      </a:lnTo>
                      <a:lnTo>
                        <a:pt x="51" y="12"/>
                      </a:lnTo>
                      <a:lnTo>
                        <a:pt x="35" y="22"/>
                      </a:lnTo>
                      <a:lnTo>
                        <a:pt x="24" y="34"/>
                      </a:lnTo>
                      <a:lnTo>
                        <a:pt x="12" y="50"/>
                      </a:lnTo>
                      <a:lnTo>
                        <a:pt x="8" y="66"/>
                      </a:lnTo>
                      <a:lnTo>
                        <a:pt x="0" y="82"/>
                      </a:lnTo>
                      <a:lnTo>
                        <a:pt x="0" y="120"/>
                      </a:lnTo>
                      <a:lnTo>
                        <a:pt x="8" y="136"/>
                      </a:lnTo>
                      <a:lnTo>
                        <a:pt x="12" y="150"/>
                      </a:lnTo>
                      <a:lnTo>
                        <a:pt x="24" y="166"/>
                      </a:lnTo>
                      <a:lnTo>
                        <a:pt x="35" y="178"/>
                      </a:lnTo>
                      <a:lnTo>
                        <a:pt x="51" y="190"/>
                      </a:lnTo>
                      <a:lnTo>
                        <a:pt x="66" y="197"/>
                      </a:lnTo>
                      <a:lnTo>
                        <a:pt x="82" y="201"/>
                      </a:lnTo>
                      <a:lnTo>
                        <a:pt x="121" y="201"/>
                      </a:lnTo>
                      <a:lnTo>
                        <a:pt x="136" y="197"/>
                      </a:lnTo>
                      <a:lnTo>
                        <a:pt x="152" y="190"/>
                      </a:lnTo>
                      <a:lnTo>
                        <a:pt x="167" y="178"/>
                      </a:lnTo>
                      <a:lnTo>
                        <a:pt x="179" y="166"/>
                      </a:lnTo>
                      <a:lnTo>
                        <a:pt x="191" y="150"/>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41" name="Freeform 204"/>
                <p:cNvSpPr>
                  <a:spLocks/>
                </p:cNvSpPr>
                <p:nvPr/>
              </p:nvSpPr>
              <p:spPr bwMode="auto">
                <a:xfrm>
                  <a:off x="1284" y="2313"/>
                  <a:ext cx="51" cy="51"/>
                </a:xfrm>
                <a:custGeom>
                  <a:avLst/>
                  <a:gdLst>
                    <a:gd name="T0" fmla="*/ 51 w 202"/>
                    <a:gd name="T1" fmla="*/ 25 h 205"/>
                    <a:gd name="T2" fmla="*/ 51 w 202"/>
                    <a:gd name="T3" fmla="*/ 21 h 205"/>
                    <a:gd name="T4" fmla="*/ 50 w 202"/>
                    <a:gd name="T5" fmla="*/ 16 h 205"/>
                    <a:gd name="T6" fmla="*/ 48 w 202"/>
                    <a:gd name="T7" fmla="*/ 12 h 205"/>
                    <a:gd name="T8" fmla="*/ 45 w 202"/>
                    <a:gd name="T9" fmla="*/ 8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8 h 205"/>
                    <a:gd name="T30" fmla="*/ 3 w 202"/>
                    <a:gd name="T31" fmla="*/ 12 h 205"/>
                    <a:gd name="T32" fmla="*/ 2 w 202"/>
                    <a:gd name="T33" fmla="*/ 16 h 205"/>
                    <a:gd name="T34" fmla="*/ 0 w 202"/>
                    <a:gd name="T35" fmla="*/ 21 h 205"/>
                    <a:gd name="T36" fmla="*/ 0 w 202"/>
                    <a:gd name="T37" fmla="*/ 30 h 205"/>
                    <a:gd name="T38" fmla="*/ 2 w 202"/>
                    <a:gd name="T39" fmla="*/ 35 h 205"/>
                    <a:gd name="T40" fmla="*/ 3 w 202"/>
                    <a:gd name="T41" fmla="*/ 39 h 205"/>
                    <a:gd name="T42" fmla="*/ 6 w 202"/>
                    <a:gd name="T43" fmla="*/ 42 h 205"/>
                    <a:gd name="T44" fmla="*/ 9 w 202"/>
                    <a:gd name="T45" fmla="*/ 45 h 205"/>
                    <a:gd name="T46" fmla="*/ 13 w 202"/>
                    <a:gd name="T47" fmla="*/ 47 h 205"/>
                    <a:gd name="T48" fmla="*/ 17 w 202"/>
                    <a:gd name="T49" fmla="*/ 49 h 205"/>
                    <a:gd name="T50" fmla="*/ 21 w 202"/>
                    <a:gd name="T51" fmla="*/ 50 h 205"/>
                    <a:gd name="T52" fmla="*/ 26 w 202"/>
                    <a:gd name="T53" fmla="*/ 51 h 205"/>
                    <a:gd name="T54" fmla="*/ 31 w 202"/>
                    <a:gd name="T55" fmla="*/ 50 h 205"/>
                    <a:gd name="T56" fmla="*/ 34 w 202"/>
                    <a:gd name="T57" fmla="*/ 49 h 205"/>
                    <a:gd name="T58" fmla="*/ 38 w 202"/>
                    <a:gd name="T59" fmla="*/ 47 h 205"/>
                    <a:gd name="T60" fmla="*/ 42 w 202"/>
                    <a:gd name="T61" fmla="*/ 45 h 205"/>
                    <a:gd name="T62" fmla="*/ 45 w 202"/>
                    <a:gd name="T63" fmla="*/ 42 h 205"/>
                    <a:gd name="T64" fmla="*/ 48 w 202"/>
                    <a:gd name="T65" fmla="*/ 39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5"/>
                      </a:lnTo>
                      <a:lnTo>
                        <a:pt x="191" y="50"/>
                      </a:lnTo>
                      <a:lnTo>
                        <a:pt x="179" y="34"/>
                      </a:lnTo>
                      <a:lnTo>
                        <a:pt x="167" y="23"/>
                      </a:lnTo>
                      <a:lnTo>
                        <a:pt x="152" y="15"/>
                      </a:lnTo>
                      <a:lnTo>
                        <a:pt x="136" y="7"/>
                      </a:lnTo>
                      <a:lnTo>
                        <a:pt x="121" y="4"/>
                      </a:lnTo>
                      <a:lnTo>
                        <a:pt x="101" y="0"/>
                      </a:lnTo>
                      <a:lnTo>
                        <a:pt x="82" y="4"/>
                      </a:lnTo>
                      <a:lnTo>
                        <a:pt x="66" y="7"/>
                      </a:lnTo>
                      <a:lnTo>
                        <a:pt x="51" y="15"/>
                      </a:lnTo>
                      <a:lnTo>
                        <a:pt x="35" y="23"/>
                      </a:lnTo>
                      <a:lnTo>
                        <a:pt x="24" y="34"/>
                      </a:lnTo>
                      <a:lnTo>
                        <a:pt x="12" y="50"/>
                      </a:lnTo>
                      <a:lnTo>
                        <a:pt x="8" y="65"/>
                      </a:lnTo>
                      <a:lnTo>
                        <a:pt x="0" y="85"/>
                      </a:lnTo>
                      <a:lnTo>
                        <a:pt x="0" y="120"/>
                      </a:lnTo>
                      <a:lnTo>
                        <a:pt x="8" y="139"/>
                      </a:lnTo>
                      <a:lnTo>
                        <a:pt x="12" y="155"/>
                      </a:lnTo>
                      <a:lnTo>
                        <a:pt x="24" y="167"/>
                      </a:lnTo>
                      <a:lnTo>
                        <a:pt x="35" y="182"/>
                      </a:lnTo>
                      <a:lnTo>
                        <a:pt x="51" y="190"/>
                      </a:lnTo>
                      <a:lnTo>
                        <a:pt x="66" y="197"/>
                      </a:lnTo>
                      <a:lnTo>
                        <a:pt x="82" y="202"/>
                      </a:lnTo>
                      <a:lnTo>
                        <a:pt x="101" y="205"/>
                      </a:lnTo>
                      <a:lnTo>
                        <a:pt x="121" y="202"/>
                      </a:lnTo>
                      <a:lnTo>
                        <a:pt x="136" y="197"/>
                      </a:lnTo>
                      <a:lnTo>
                        <a:pt x="152" y="190"/>
                      </a:lnTo>
                      <a:lnTo>
                        <a:pt x="167" y="182"/>
                      </a:lnTo>
                      <a:lnTo>
                        <a:pt x="179" y="167"/>
                      </a:lnTo>
                      <a:lnTo>
                        <a:pt x="191" y="155"/>
                      </a:lnTo>
                      <a:lnTo>
                        <a:pt x="198" y="139"/>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42" name="Freeform 205"/>
                <p:cNvSpPr>
                  <a:spLocks/>
                </p:cNvSpPr>
                <p:nvPr/>
              </p:nvSpPr>
              <p:spPr bwMode="auto">
                <a:xfrm>
                  <a:off x="1284" y="2439"/>
                  <a:ext cx="51" cy="51"/>
                </a:xfrm>
                <a:custGeom>
                  <a:avLst/>
                  <a:gdLst>
                    <a:gd name="T0" fmla="*/ 51 w 202"/>
                    <a:gd name="T1" fmla="*/ 26 h 201"/>
                    <a:gd name="T2" fmla="*/ 51 w 202"/>
                    <a:gd name="T3" fmla="*/ 21 h 201"/>
                    <a:gd name="T4" fmla="*/ 50 w 202"/>
                    <a:gd name="T5" fmla="*/ 17 h 201"/>
                    <a:gd name="T6" fmla="*/ 48 w 202"/>
                    <a:gd name="T7" fmla="*/ 13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3 h 201"/>
                    <a:gd name="T30" fmla="*/ 2 w 202"/>
                    <a:gd name="T31" fmla="*/ 17 h 201"/>
                    <a:gd name="T32" fmla="*/ 0 w 202"/>
                    <a:gd name="T33" fmla="*/ 21 h 201"/>
                    <a:gd name="T34" fmla="*/ 0 w 202"/>
                    <a:gd name="T35" fmla="*/ 31 h 201"/>
                    <a:gd name="T36" fmla="*/ 2 w 202"/>
                    <a:gd name="T37" fmla="*/ 35 h 201"/>
                    <a:gd name="T38" fmla="*/ 3 w 202"/>
                    <a:gd name="T39" fmla="*/ 39 h 201"/>
                    <a:gd name="T40" fmla="*/ 6 w 202"/>
                    <a:gd name="T41" fmla="*/ 42 h 201"/>
                    <a:gd name="T42" fmla="*/ 9 w 202"/>
                    <a:gd name="T43" fmla="*/ 45 h 201"/>
                    <a:gd name="T44" fmla="*/ 13 w 202"/>
                    <a:gd name="T45" fmla="*/ 48 h 201"/>
                    <a:gd name="T46" fmla="*/ 17 w 202"/>
                    <a:gd name="T47" fmla="*/ 49 h 201"/>
                    <a:gd name="T48" fmla="*/ 21 w 202"/>
                    <a:gd name="T49" fmla="*/ 51 h 201"/>
                    <a:gd name="T50" fmla="*/ 31 w 202"/>
                    <a:gd name="T51" fmla="*/ 51 h 201"/>
                    <a:gd name="T52" fmla="*/ 34 w 202"/>
                    <a:gd name="T53" fmla="*/ 49 h 201"/>
                    <a:gd name="T54" fmla="*/ 38 w 202"/>
                    <a:gd name="T55" fmla="*/ 48 h 201"/>
                    <a:gd name="T56" fmla="*/ 42 w 202"/>
                    <a:gd name="T57" fmla="*/ 45 h 201"/>
                    <a:gd name="T58" fmla="*/ 45 w 202"/>
                    <a:gd name="T59" fmla="*/ 42 h 201"/>
                    <a:gd name="T60" fmla="*/ 48 w 202"/>
                    <a:gd name="T61" fmla="*/ 39 h 201"/>
                    <a:gd name="T62" fmla="*/ 50 w 202"/>
                    <a:gd name="T63" fmla="*/ 35 h 201"/>
                    <a:gd name="T64" fmla="*/ 51 w 202"/>
                    <a:gd name="T65" fmla="*/ 31 h 201"/>
                    <a:gd name="T66" fmla="*/ 51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1"/>
                      </a:lnTo>
                      <a:lnTo>
                        <a:pt x="179" y="35"/>
                      </a:lnTo>
                      <a:lnTo>
                        <a:pt x="167" y="24"/>
                      </a:lnTo>
                      <a:lnTo>
                        <a:pt x="152" y="12"/>
                      </a:lnTo>
                      <a:lnTo>
                        <a:pt x="136" y="5"/>
                      </a:lnTo>
                      <a:lnTo>
                        <a:pt x="121" y="0"/>
                      </a:lnTo>
                      <a:lnTo>
                        <a:pt x="82" y="0"/>
                      </a:lnTo>
                      <a:lnTo>
                        <a:pt x="66" y="5"/>
                      </a:lnTo>
                      <a:lnTo>
                        <a:pt x="51" y="12"/>
                      </a:lnTo>
                      <a:lnTo>
                        <a:pt x="35" y="24"/>
                      </a:lnTo>
                      <a:lnTo>
                        <a:pt x="24" y="35"/>
                      </a:lnTo>
                      <a:lnTo>
                        <a:pt x="12" y="51"/>
                      </a:lnTo>
                      <a:lnTo>
                        <a:pt x="8" y="66"/>
                      </a:lnTo>
                      <a:lnTo>
                        <a:pt x="0" y="82"/>
                      </a:lnTo>
                      <a:lnTo>
                        <a:pt x="0" y="121"/>
                      </a:lnTo>
                      <a:lnTo>
                        <a:pt x="8" y="136"/>
                      </a:lnTo>
                      <a:lnTo>
                        <a:pt x="12" y="152"/>
                      </a:lnTo>
                      <a:lnTo>
                        <a:pt x="24" y="166"/>
                      </a:lnTo>
                      <a:lnTo>
                        <a:pt x="35" y="179"/>
                      </a:lnTo>
                      <a:lnTo>
                        <a:pt x="51" y="191"/>
                      </a:lnTo>
                      <a:lnTo>
                        <a:pt x="66" y="194"/>
                      </a:lnTo>
                      <a:lnTo>
                        <a:pt x="82" y="201"/>
                      </a:lnTo>
                      <a:lnTo>
                        <a:pt x="121" y="201"/>
                      </a:lnTo>
                      <a:lnTo>
                        <a:pt x="136" y="194"/>
                      </a:lnTo>
                      <a:lnTo>
                        <a:pt x="152" y="191"/>
                      </a:lnTo>
                      <a:lnTo>
                        <a:pt x="167" y="179"/>
                      </a:lnTo>
                      <a:lnTo>
                        <a:pt x="179" y="166"/>
                      </a:lnTo>
                      <a:lnTo>
                        <a:pt x="191" y="152"/>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43" name="Freeform 206"/>
                <p:cNvSpPr>
                  <a:spLocks/>
                </p:cNvSpPr>
                <p:nvPr/>
              </p:nvSpPr>
              <p:spPr bwMode="auto">
                <a:xfrm>
                  <a:off x="1284" y="2158"/>
                  <a:ext cx="51" cy="52"/>
                </a:xfrm>
                <a:custGeom>
                  <a:avLst/>
                  <a:gdLst>
                    <a:gd name="T0" fmla="*/ 51 w 202"/>
                    <a:gd name="T1" fmla="*/ 25 h 205"/>
                    <a:gd name="T2" fmla="*/ 51 w 202"/>
                    <a:gd name="T3" fmla="*/ 21 h 205"/>
                    <a:gd name="T4" fmla="*/ 50 w 202"/>
                    <a:gd name="T5" fmla="*/ 16 h 205"/>
                    <a:gd name="T6" fmla="*/ 48 w 202"/>
                    <a:gd name="T7" fmla="*/ 13 h 205"/>
                    <a:gd name="T8" fmla="*/ 45 w 202"/>
                    <a:gd name="T9" fmla="*/ 9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9 h 205"/>
                    <a:gd name="T30" fmla="*/ 3 w 202"/>
                    <a:gd name="T31" fmla="*/ 13 h 205"/>
                    <a:gd name="T32" fmla="*/ 2 w 202"/>
                    <a:gd name="T33" fmla="*/ 16 h 205"/>
                    <a:gd name="T34" fmla="*/ 0 w 202"/>
                    <a:gd name="T35" fmla="*/ 21 h 205"/>
                    <a:gd name="T36" fmla="*/ 0 w 202"/>
                    <a:gd name="T37" fmla="*/ 30 h 205"/>
                    <a:gd name="T38" fmla="*/ 2 w 202"/>
                    <a:gd name="T39" fmla="*/ 34 h 205"/>
                    <a:gd name="T40" fmla="*/ 3 w 202"/>
                    <a:gd name="T41" fmla="*/ 39 h 205"/>
                    <a:gd name="T42" fmla="*/ 6 w 202"/>
                    <a:gd name="T43" fmla="*/ 42 h 205"/>
                    <a:gd name="T44" fmla="*/ 9 w 202"/>
                    <a:gd name="T45" fmla="*/ 45 h 205"/>
                    <a:gd name="T46" fmla="*/ 13 w 202"/>
                    <a:gd name="T47" fmla="*/ 48 h 205"/>
                    <a:gd name="T48" fmla="*/ 17 w 202"/>
                    <a:gd name="T49" fmla="*/ 50 h 205"/>
                    <a:gd name="T50" fmla="*/ 21 w 202"/>
                    <a:gd name="T51" fmla="*/ 51 h 205"/>
                    <a:gd name="T52" fmla="*/ 26 w 202"/>
                    <a:gd name="T53" fmla="*/ 52 h 205"/>
                    <a:gd name="T54" fmla="*/ 31 w 202"/>
                    <a:gd name="T55" fmla="*/ 51 h 205"/>
                    <a:gd name="T56" fmla="*/ 34 w 202"/>
                    <a:gd name="T57" fmla="*/ 50 h 205"/>
                    <a:gd name="T58" fmla="*/ 38 w 202"/>
                    <a:gd name="T59" fmla="*/ 48 h 205"/>
                    <a:gd name="T60" fmla="*/ 42 w 202"/>
                    <a:gd name="T61" fmla="*/ 45 h 205"/>
                    <a:gd name="T62" fmla="*/ 45 w 202"/>
                    <a:gd name="T63" fmla="*/ 42 h 205"/>
                    <a:gd name="T64" fmla="*/ 48 w 202"/>
                    <a:gd name="T65" fmla="*/ 39 h 205"/>
                    <a:gd name="T66" fmla="*/ 50 w 202"/>
                    <a:gd name="T67" fmla="*/ 34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4"/>
                      </a:lnTo>
                      <a:lnTo>
                        <a:pt x="198" y="65"/>
                      </a:lnTo>
                      <a:lnTo>
                        <a:pt x="191" y="50"/>
                      </a:lnTo>
                      <a:lnTo>
                        <a:pt x="179" y="35"/>
                      </a:lnTo>
                      <a:lnTo>
                        <a:pt x="167" y="23"/>
                      </a:lnTo>
                      <a:lnTo>
                        <a:pt x="152" y="15"/>
                      </a:lnTo>
                      <a:lnTo>
                        <a:pt x="136" y="7"/>
                      </a:lnTo>
                      <a:lnTo>
                        <a:pt x="121" y="3"/>
                      </a:lnTo>
                      <a:lnTo>
                        <a:pt x="101" y="0"/>
                      </a:lnTo>
                      <a:lnTo>
                        <a:pt x="82" y="3"/>
                      </a:lnTo>
                      <a:lnTo>
                        <a:pt x="66" y="7"/>
                      </a:lnTo>
                      <a:lnTo>
                        <a:pt x="51" y="15"/>
                      </a:lnTo>
                      <a:lnTo>
                        <a:pt x="35" y="23"/>
                      </a:lnTo>
                      <a:lnTo>
                        <a:pt x="24" y="35"/>
                      </a:lnTo>
                      <a:lnTo>
                        <a:pt x="12" y="50"/>
                      </a:lnTo>
                      <a:lnTo>
                        <a:pt x="8" y="65"/>
                      </a:lnTo>
                      <a:lnTo>
                        <a:pt x="0" y="84"/>
                      </a:lnTo>
                      <a:lnTo>
                        <a:pt x="0" y="119"/>
                      </a:lnTo>
                      <a:lnTo>
                        <a:pt x="8" y="135"/>
                      </a:lnTo>
                      <a:lnTo>
                        <a:pt x="12" y="154"/>
                      </a:lnTo>
                      <a:lnTo>
                        <a:pt x="24" y="166"/>
                      </a:lnTo>
                      <a:lnTo>
                        <a:pt x="35" y="178"/>
                      </a:lnTo>
                      <a:lnTo>
                        <a:pt x="51" y="189"/>
                      </a:lnTo>
                      <a:lnTo>
                        <a:pt x="66" y="198"/>
                      </a:lnTo>
                      <a:lnTo>
                        <a:pt x="82" y="201"/>
                      </a:lnTo>
                      <a:lnTo>
                        <a:pt x="101" y="205"/>
                      </a:lnTo>
                      <a:lnTo>
                        <a:pt x="121" y="201"/>
                      </a:lnTo>
                      <a:lnTo>
                        <a:pt x="136" y="198"/>
                      </a:lnTo>
                      <a:lnTo>
                        <a:pt x="152" y="189"/>
                      </a:lnTo>
                      <a:lnTo>
                        <a:pt x="167" y="178"/>
                      </a:lnTo>
                      <a:lnTo>
                        <a:pt x="179" y="166"/>
                      </a:lnTo>
                      <a:lnTo>
                        <a:pt x="191" y="154"/>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44" name="Freeform 207"/>
                <p:cNvSpPr>
                  <a:spLocks/>
                </p:cNvSpPr>
                <p:nvPr/>
              </p:nvSpPr>
              <p:spPr bwMode="auto">
                <a:xfrm>
                  <a:off x="1284" y="2305"/>
                  <a:ext cx="51" cy="50"/>
                </a:xfrm>
                <a:custGeom>
                  <a:avLst/>
                  <a:gdLst>
                    <a:gd name="T0" fmla="*/ 51 w 202"/>
                    <a:gd name="T1" fmla="*/ 25 h 201"/>
                    <a:gd name="T2" fmla="*/ 51 w 202"/>
                    <a:gd name="T3" fmla="*/ 20 h 201"/>
                    <a:gd name="T4" fmla="*/ 50 w 202"/>
                    <a:gd name="T5" fmla="*/ 16 h 201"/>
                    <a:gd name="T6" fmla="*/ 48 w 202"/>
                    <a:gd name="T7" fmla="*/ 12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2 h 201"/>
                    <a:gd name="T30" fmla="*/ 2 w 202"/>
                    <a:gd name="T31" fmla="*/ 16 h 201"/>
                    <a:gd name="T32" fmla="*/ 0 w 202"/>
                    <a:gd name="T33" fmla="*/ 20 h 201"/>
                    <a:gd name="T34" fmla="*/ 0 w 202"/>
                    <a:gd name="T35" fmla="*/ 30 h 201"/>
                    <a:gd name="T36" fmla="*/ 2 w 202"/>
                    <a:gd name="T37" fmla="*/ 34 h 201"/>
                    <a:gd name="T38" fmla="*/ 3 w 202"/>
                    <a:gd name="T39" fmla="*/ 38 h 201"/>
                    <a:gd name="T40" fmla="*/ 6 w 202"/>
                    <a:gd name="T41" fmla="*/ 41 h 201"/>
                    <a:gd name="T42" fmla="*/ 9 w 202"/>
                    <a:gd name="T43" fmla="*/ 44 h 201"/>
                    <a:gd name="T44" fmla="*/ 13 w 202"/>
                    <a:gd name="T45" fmla="*/ 47 h 201"/>
                    <a:gd name="T46" fmla="*/ 17 w 202"/>
                    <a:gd name="T47" fmla="*/ 48 h 201"/>
                    <a:gd name="T48" fmla="*/ 21 w 202"/>
                    <a:gd name="T49" fmla="*/ 50 h 201"/>
                    <a:gd name="T50" fmla="*/ 31 w 202"/>
                    <a:gd name="T51" fmla="*/ 50 h 201"/>
                    <a:gd name="T52" fmla="*/ 34 w 202"/>
                    <a:gd name="T53" fmla="*/ 48 h 201"/>
                    <a:gd name="T54" fmla="*/ 38 w 202"/>
                    <a:gd name="T55" fmla="*/ 47 h 201"/>
                    <a:gd name="T56" fmla="*/ 42 w 202"/>
                    <a:gd name="T57" fmla="*/ 44 h 201"/>
                    <a:gd name="T58" fmla="*/ 45 w 202"/>
                    <a:gd name="T59" fmla="*/ 41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1" y="50"/>
                      </a:lnTo>
                      <a:lnTo>
                        <a:pt x="179" y="35"/>
                      </a:lnTo>
                      <a:lnTo>
                        <a:pt x="167" y="23"/>
                      </a:lnTo>
                      <a:lnTo>
                        <a:pt x="152" y="11"/>
                      </a:lnTo>
                      <a:lnTo>
                        <a:pt x="136" y="3"/>
                      </a:lnTo>
                      <a:lnTo>
                        <a:pt x="121" y="0"/>
                      </a:lnTo>
                      <a:lnTo>
                        <a:pt x="82" y="0"/>
                      </a:lnTo>
                      <a:lnTo>
                        <a:pt x="66" y="3"/>
                      </a:lnTo>
                      <a:lnTo>
                        <a:pt x="51" y="11"/>
                      </a:lnTo>
                      <a:lnTo>
                        <a:pt x="35" y="23"/>
                      </a:lnTo>
                      <a:lnTo>
                        <a:pt x="24" y="35"/>
                      </a:lnTo>
                      <a:lnTo>
                        <a:pt x="12" y="50"/>
                      </a:lnTo>
                      <a:lnTo>
                        <a:pt x="8" y="65"/>
                      </a:lnTo>
                      <a:lnTo>
                        <a:pt x="0" y="81"/>
                      </a:lnTo>
                      <a:lnTo>
                        <a:pt x="0" y="119"/>
                      </a:lnTo>
                      <a:lnTo>
                        <a:pt x="8" y="135"/>
                      </a:lnTo>
                      <a:lnTo>
                        <a:pt x="12" y="151"/>
                      </a:lnTo>
                      <a:lnTo>
                        <a:pt x="24" y="166"/>
                      </a:lnTo>
                      <a:lnTo>
                        <a:pt x="35" y="178"/>
                      </a:lnTo>
                      <a:lnTo>
                        <a:pt x="51" y="189"/>
                      </a:lnTo>
                      <a:lnTo>
                        <a:pt x="66" y="193"/>
                      </a:lnTo>
                      <a:lnTo>
                        <a:pt x="82" y="201"/>
                      </a:lnTo>
                      <a:lnTo>
                        <a:pt x="121" y="201"/>
                      </a:lnTo>
                      <a:lnTo>
                        <a:pt x="136" y="193"/>
                      </a:lnTo>
                      <a:lnTo>
                        <a:pt x="152" y="189"/>
                      </a:lnTo>
                      <a:lnTo>
                        <a:pt x="167" y="178"/>
                      </a:lnTo>
                      <a:lnTo>
                        <a:pt x="179" y="166"/>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45" name="Freeform 208"/>
                <p:cNvSpPr>
                  <a:spLocks/>
                </p:cNvSpPr>
                <p:nvPr/>
              </p:nvSpPr>
              <p:spPr bwMode="auto">
                <a:xfrm>
                  <a:off x="1284" y="2042"/>
                  <a:ext cx="51" cy="50"/>
                </a:xfrm>
                <a:custGeom>
                  <a:avLst/>
                  <a:gdLst>
                    <a:gd name="T0" fmla="*/ 51 w 202"/>
                    <a:gd name="T1" fmla="*/ 24 h 201"/>
                    <a:gd name="T2" fmla="*/ 51 w 202"/>
                    <a:gd name="T3" fmla="*/ 20 h 201"/>
                    <a:gd name="T4" fmla="*/ 50 w 202"/>
                    <a:gd name="T5" fmla="*/ 16 h 201"/>
                    <a:gd name="T6" fmla="*/ 48 w 202"/>
                    <a:gd name="T7" fmla="*/ 12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2 h 201"/>
                    <a:gd name="T30" fmla="*/ 2 w 202"/>
                    <a:gd name="T31" fmla="*/ 16 h 201"/>
                    <a:gd name="T32" fmla="*/ 0 w 202"/>
                    <a:gd name="T33" fmla="*/ 20 h 201"/>
                    <a:gd name="T34" fmla="*/ 0 w 202"/>
                    <a:gd name="T35" fmla="*/ 29 h 201"/>
                    <a:gd name="T36" fmla="*/ 2 w 202"/>
                    <a:gd name="T37" fmla="*/ 34 h 201"/>
                    <a:gd name="T38" fmla="*/ 3 w 202"/>
                    <a:gd name="T39" fmla="*/ 38 h 201"/>
                    <a:gd name="T40" fmla="*/ 6 w 202"/>
                    <a:gd name="T41" fmla="*/ 41 h 201"/>
                    <a:gd name="T42" fmla="*/ 9 w 202"/>
                    <a:gd name="T43" fmla="*/ 44 h 201"/>
                    <a:gd name="T44" fmla="*/ 13 w 202"/>
                    <a:gd name="T45" fmla="*/ 46 h 201"/>
                    <a:gd name="T46" fmla="*/ 17 w 202"/>
                    <a:gd name="T47" fmla="*/ 48 h 201"/>
                    <a:gd name="T48" fmla="*/ 21 w 202"/>
                    <a:gd name="T49" fmla="*/ 49 h 201"/>
                    <a:gd name="T50" fmla="*/ 26 w 202"/>
                    <a:gd name="T51" fmla="*/ 50 h 201"/>
                    <a:gd name="T52" fmla="*/ 31 w 202"/>
                    <a:gd name="T53" fmla="*/ 49 h 201"/>
                    <a:gd name="T54" fmla="*/ 34 w 202"/>
                    <a:gd name="T55" fmla="*/ 48 h 201"/>
                    <a:gd name="T56" fmla="*/ 38 w 202"/>
                    <a:gd name="T57" fmla="*/ 46 h 201"/>
                    <a:gd name="T58" fmla="*/ 42 w 202"/>
                    <a:gd name="T59" fmla="*/ 44 h 201"/>
                    <a:gd name="T60" fmla="*/ 45 w 202"/>
                    <a:gd name="T61" fmla="*/ 41 h 201"/>
                    <a:gd name="T62" fmla="*/ 48 w 202"/>
                    <a:gd name="T63" fmla="*/ 38 h 201"/>
                    <a:gd name="T64" fmla="*/ 50 w 202"/>
                    <a:gd name="T65" fmla="*/ 34 h 201"/>
                    <a:gd name="T66" fmla="*/ 51 w 202"/>
                    <a:gd name="T67" fmla="*/ 29 h 201"/>
                    <a:gd name="T68" fmla="*/ 51 w 202"/>
                    <a:gd name="T69" fmla="*/ 24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98"/>
                      </a:moveTo>
                      <a:lnTo>
                        <a:pt x="202" y="82"/>
                      </a:lnTo>
                      <a:lnTo>
                        <a:pt x="198" y="66"/>
                      </a:lnTo>
                      <a:lnTo>
                        <a:pt x="191" y="47"/>
                      </a:lnTo>
                      <a:lnTo>
                        <a:pt x="179" y="35"/>
                      </a:lnTo>
                      <a:lnTo>
                        <a:pt x="167" y="24"/>
                      </a:lnTo>
                      <a:lnTo>
                        <a:pt x="152" y="12"/>
                      </a:lnTo>
                      <a:lnTo>
                        <a:pt x="136" y="4"/>
                      </a:lnTo>
                      <a:lnTo>
                        <a:pt x="121" y="0"/>
                      </a:lnTo>
                      <a:lnTo>
                        <a:pt x="82" y="0"/>
                      </a:lnTo>
                      <a:lnTo>
                        <a:pt x="66" y="4"/>
                      </a:lnTo>
                      <a:lnTo>
                        <a:pt x="51" y="12"/>
                      </a:lnTo>
                      <a:lnTo>
                        <a:pt x="35" y="24"/>
                      </a:lnTo>
                      <a:lnTo>
                        <a:pt x="24" y="35"/>
                      </a:lnTo>
                      <a:lnTo>
                        <a:pt x="12" y="47"/>
                      </a:lnTo>
                      <a:lnTo>
                        <a:pt x="8" y="66"/>
                      </a:lnTo>
                      <a:lnTo>
                        <a:pt x="0" y="82"/>
                      </a:lnTo>
                      <a:lnTo>
                        <a:pt x="0" y="117"/>
                      </a:lnTo>
                      <a:lnTo>
                        <a:pt x="8" y="136"/>
                      </a:lnTo>
                      <a:lnTo>
                        <a:pt x="12" y="152"/>
                      </a:lnTo>
                      <a:lnTo>
                        <a:pt x="24" y="166"/>
                      </a:lnTo>
                      <a:lnTo>
                        <a:pt x="35" y="178"/>
                      </a:lnTo>
                      <a:lnTo>
                        <a:pt x="51" y="186"/>
                      </a:lnTo>
                      <a:lnTo>
                        <a:pt x="66" y="194"/>
                      </a:lnTo>
                      <a:lnTo>
                        <a:pt x="82" y="198"/>
                      </a:lnTo>
                      <a:lnTo>
                        <a:pt x="101" y="201"/>
                      </a:lnTo>
                      <a:lnTo>
                        <a:pt x="121" y="198"/>
                      </a:lnTo>
                      <a:lnTo>
                        <a:pt x="136" y="194"/>
                      </a:lnTo>
                      <a:lnTo>
                        <a:pt x="152" y="186"/>
                      </a:lnTo>
                      <a:lnTo>
                        <a:pt x="167" y="178"/>
                      </a:lnTo>
                      <a:lnTo>
                        <a:pt x="179" y="166"/>
                      </a:lnTo>
                      <a:lnTo>
                        <a:pt x="191" y="152"/>
                      </a:lnTo>
                      <a:lnTo>
                        <a:pt x="198" y="136"/>
                      </a:lnTo>
                      <a:lnTo>
                        <a:pt x="202" y="117"/>
                      </a:lnTo>
                      <a:lnTo>
                        <a:pt x="202" y="98"/>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46" name="Freeform 209"/>
                <p:cNvSpPr>
                  <a:spLocks/>
                </p:cNvSpPr>
                <p:nvPr/>
              </p:nvSpPr>
              <p:spPr bwMode="auto">
                <a:xfrm>
                  <a:off x="1284" y="1848"/>
                  <a:ext cx="51" cy="52"/>
                </a:xfrm>
                <a:custGeom>
                  <a:avLst/>
                  <a:gdLst>
                    <a:gd name="T0" fmla="*/ 51 w 202"/>
                    <a:gd name="T1" fmla="*/ 25 h 205"/>
                    <a:gd name="T2" fmla="*/ 51 w 202"/>
                    <a:gd name="T3" fmla="*/ 22 h 205"/>
                    <a:gd name="T4" fmla="*/ 50 w 202"/>
                    <a:gd name="T5" fmla="*/ 16 h 205"/>
                    <a:gd name="T6" fmla="*/ 48 w 202"/>
                    <a:gd name="T7" fmla="*/ 13 h 205"/>
                    <a:gd name="T8" fmla="*/ 45 w 202"/>
                    <a:gd name="T9" fmla="*/ 10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10 h 205"/>
                    <a:gd name="T30" fmla="*/ 3 w 202"/>
                    <a:gd name="T31" fmla="*/ 13 h 205"/>
                    <a:gd name="T32" fmla="*/ 2 w 202"/>
                    <a:gd name="T33" fmla="*/ 16 h 205"/>
                    <a:gd name="T34" fmla="*/ 0 w 202"/>
                    <a:gd name="T35" fmla="*/ 22 h 205"/>
                    <a:gd name="T36" fmla="*/ 0 w 202"/>
                    <a:gd name="T37" fmla="*/ 30 h 205"/>
                    <a:gd name="T38" fmla="*/ 2 w 202"/>
                    <a:gd name="T39" fmla="*/ 35 h 205"/>
                    <a:gd name="T40" fmla="*/ 3 w 202"/>
                    <a:gd name="T41" fmla="*/ 39 h 205"/>
                    <a:gd name="T42" fmla="*/ 6 w 202"/>
                    <a:gd name="T43" fmla="*/ 42 h 205"/>
                    <a:gd name="T44" fmla="*/ 9 w 202"/>
                    <a:gd name="T45" fmla="*/ 46 h 205"/>
                    <a:gd name="T46" fmla="*/ 13 w 202"/>
                    <a:gd name="T47" fmla="*/ 48 h 205"/>
                    <a:gd name="T48" fmla="*/ 17 w 202"/>
                    <a:gd name="T49" fmla="*/ 50 h 205"/>
                    <a:gd name="T50" fmla="*/ 21 w 202"/>
                    <a:gd name="T51" fmla="*/ 51 h 205"/>
                    <a:gd name="T52" fmla="*/ 26 w 202"/>
                    <a:gd name="T53" fmla="*/ 52 h 205"/>
                    <a:gd name="T54" fmla="*/ 31 w 202"/>
                    <a:gd name="T55" fmla="*/ 51 h 205"/>
                    <a:gd name="T56" fmla="*/ 34 w 202"/>
                    <a:gd name="T57" fmla="*/ 50 h 205"/>
                    <a:gd name="T58" fmla="*/ 38 w 202"/>
                    <a:gd name="T59" fmla="*/ 48 h 205"/>
                    <a:gd name="T60" fmla="*/ 42 w 202"/>
                    <a:gd name="T61" fmla="*/ 46 h 205"/>
                    <a:gd name="T62" fmla="*/ 45 w 202"/>
                    <a:gd name="T63" fmla="*/ 42 h 205"/>
                    <a:gd name="T64" fmla="*/ 48 w 202"/>
                    <a:gd name="T65" fmla="*/ 39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5"/>
                      </a:lnTo>
                      <a:lnTo>
                        <a:pt x="191" y="51"/>
                      </a:lnTo>
                      <a:lnTo>
                        <a:pt x="179" y="39"/>
                      </a:lnTo>
                      <a:lnTo>
                        <a:pt x="167" y="23"/>
                      </a:lnTo>
                      <a:lnTo>
                        <a:pt x="152" y="16"/>
                      </a:lnTo>
                      <a:lnTo>
                        <a:pt x="136" y="8"/>
                      </a:lnTo>
                      <a:lnTo>
                        <a:pt x="121" y="4"/>
                      </a:lnTo>
                      <a:lnTo>
                        <a:pt x="101" y="0"/>
                      </a:lnTo>
                      <a:lnTo>
                        <a:pt x="82" y="4"/>
                      </a:lnTo>
                      <a:lnTo>
                        <a:pt x="66" y="8"/>
                      </a:lnTo>
                      <a:lnTo>
                        <a:pt x="51" y="16"/>
                      </a:lnTo>
                      <a:lnTo>
                        <a:pt x="35" y="23"/>
                      </a:lnTo>
                      <a:lnTo>
                        <a:pt x="24" y="39"/>
                      </a:lnTo>
                      <a:lnTo>
                        <a:pt x="12" y="51"/>
                      </a:lnTo>
                      <a:lnTo>
                        <a:pt x="8" y="65"/>
                      </a:lnTo>
                      <a:lnTo>
                        <a:pt x="0" y="85"/>
                      </a:lnTo>
                      <a:lnTo>
                        <a:pt x="0" y="120"/>
                      </a:lnTo>
                      <a:lnTo>
                        <a:pt x="8" y="139"/>
                      </a:lnTo>
                      <a:lnTo>
                        <a:pt x="12" y="155"/>
                      </a:lnTo>
                      <a:lnTo>
                        <a:pt x="24" y="167"/>
                      </a:lnTo>
                      <a:lnTo>
                        <a:pt x="35" y="182"/>
                      </a:lnTo>
                      <a:lnTo>
                        <a:pt x="51" y="190"/>
                      </a:lnTo>
                      <a:lnTo>
                        <a:pt x="66" y="198"/>
                      </a:lnTo>
                      <a:lnTo>
                        <a:pt x="82" y="202"/>
                      </a:lnTo>
                      <a:lnTo>
                        <a:pt x="101" y="205"/>
                      </a:lnTo>
                      <a:lnTo>
                        <a:pt x="121" y="202"/>
                      </a:lnTo>
                      <a:lnTo>
                        <a:pt x="136" y="198"/>
                      </a:lnTo>
                      <a:lnTo>
                        <a:pt x="152" y="190"/>
                      </a:lnTo>
                      <a:lnTo>
                        <a:pt x="167" y="182"/>
                      </a:lnTo>
                      <a:lnTo>
                        <a:pt x="179" y="167"/>
                      </a:lnTo>
                      <a:lnTo>
                        <a:pt x="191" y="155"/>
                      </a:lnTo>
                      <a:lnTo>
                        <a:pt x="198" y="139"/>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47" name="Freeform 210"/>
                <p:cNvSpPr>
                  <a:spLocks/>
                </p:cNvSpPr>
                <p:nvPr/>
              </p:nvSpPr>
              <p:spPr bwMode="auto">
                <a:xfrm>
                  <a:off x="1284" y="1383"/>
                  <a:ext cx="51" cy="51"/>
                </a:xfrm>
                <a:custGeom>
                  <a:avLst/>
                  <a:gdLst>
                    <a:gd name="T0" fmla="*/ 51 w 202"/>
                    <a:gd name="T1" fmla="*/ 25 h 205"/>
                    <a:gd name="T2" fmla="*/ 51 w 202"/>
                    <a:gd name="T3" fmla="*/ 21 h 205"/>
                    <a:gd name="T4" fmla="*/ 50 w 202"/>
                    <a:gd name="T5" fmla="*/ 16 h 205"/>
                    <a:gd name="T6" fmla="*/ 48 w 202"/>
                    <a:gd name="T7" fmla="*/ 12 h 205"/>
                    <a:gd name="T8" fmla="*/ 45 w 202"/>
                    <a:gd name="T9" fmla="*/ 9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9 h 205"/>
                    <a:gd name="T30" fmla="*/ 3 w 202"/>
                    <a:gd name="T31" fmla="*/ 12 h 205"/>
                    <a:gd name="T32" fmla="*/ 2 w 202"/>
                    <a:gd name="T33" fmla="*/ 16 h 205"/>
                    <a:gd name="T34" fmla="*/ 0 w 202"/>
                    <a:gd name="T35" fmla="*/ 21 h 205"/>
                    <a:gd name="T36" fmla="*/ 0 w 202"/>
                    <a:gd name="T37" fmla="*/ 30 h 205"/>
                    <a:gd name="T38" fmla="*/ 2 w 202"/>
                    <a:gd name="T39" fmla="*/ 35 h 205"/>
                    <a:gd name="T40" fmla="*/ 3 w 202"/>
                    <a:gd name="T41" fmla="*/ 38 h 205"/>
                    <a:gd name="T42" fmla="*/ 6 w 202"/>
                    <a:gd name="T43" fmla="*/ 42 h 205"/>
                    <a:gd name="T44" fmla="*/ 9 w 202"/>
                    <a:gd name="T45" fmla="*/ 45 h 205"/>
                    <a:gd name="T46" fmla="*/ 13 w 202"/>
                    <a:gd name="T47" fmla="*/ 47 h 205"/>
                    <a:gd name="T48" fmla="*/ 17 w 202"/>
                    <a:gd name="T49" fmla="*/ 49 h 205"/>
                    <a:gd name="T50" fmla="*/ 21 w 202"/>
                    <a:gd name="T51" fmla="*/ 50 h 205"/>
                    <a:gd name="T52" fmla="*/ 26 w 202"/>
                    <a:gd name="T53" fmla="*/ 51 h 205"/>
                    <a:gd name="T54" fmla="*/ 31 w 202"/>
                    <a:gd name="T55" fmla="*/ 50 h 205"/>
                    <a:gd name="T56" fmla="*/ 34 w 202"/>
                    <a:gd name="T57" fmla="*/ 49 h 205"/>
                    <a:gd name="T58" fmla="*/ 38 w 202"/>
                    <a:gd name="T59" fmla="*/ 47 h 205"/>
                    <a:gd name="T60" fmla="*/ 42 w 202"/>
                    <a:gd name="T61" fmla="*/ 45 h 205"/>
                    <a:gd name="T62" fmla="*/ 45 w 202"/>
                    <a:gd name="T63" fmla="*/ 42 h 205"/>
                    <a:gd name="T64" fmla="*/ 48 w 202"/>
                    <a:gd name="T65" fmla="*/ 38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5"/>
                      </a:lnTo>
                      <a:lnTo>
                        <a:pt x="191" y="50"/>
                      </a:lnTo>
                      <a:lnTo>
                        <a:pt x="179" y="38"/>
                      </a:lnTo>
                      <a:lnTo>
                        <a:pt x="167" y="23"/>
                      </a:lnTo>
                      <a:lnTo>
                        <a:pt x="152" y="15"/>
                      </a:lnTo>
                      <a:lnTo>
                        <a:pt x="136" y="7"/>
                      </a:lnTo>
                      <a:lnTo>
                        <a:pt x="121" y="3"/>
                      </a:lnTo>
                      <a:lnTo>
                        <a:pt x="101" y="0"/>
                      </a:lnTo>
                      <a:lnTo>
                        <a:pt x="82" y="3"/>
                      </a:lnTo>
                      <a:lnTo>
                        <a:pt x="66" y="7"/>
                      </a:lnTo>
                      <a:lnTo>
                        <a:pt x="51" y="15"/>
                      </a:lnTo>
                      <a:lnTo>
                        <a:pt x="35" y="23"/>
                      </a:lnTo>
                      <a:lnTo>
                        <a:pt x="24" y="38"/>
                      </a:lnTo>
                      <a:lnTo>
                        <a:pt x="12" y="50"/>
                      </a:lnTo>
                      <a:lnTo>
                        <a:pt x="8" y="65"/>
                      </a:lnTo>
                      <a:lnTo>
                        <a:pt x="0" y="85"/>
                      </a:lnTo>
                      <a:lnTo>
                        <a:pt x="0" y="119"/>
                      </a:lnTo>
                      <a:lnTo>
                        <a:pt x="8" y="140"/>
                      </a:lnTo>
                      <a:lnTo>
                        <a:pt x="12" y="154"/>
                      </a:lnTo>
                      <a:lnTo>
                        <a:pt x="24" y="170"/>
                      </a:lnTo>
                      <a:lnTo>
                        <a:pt x="35" y="182"/>
                      </a:lnTo>
                      <a:lnTo>
                        <a:pt x="51" y="189"/>
                      </a:lnTo>
                      <a:lnTo>
                        <a:pt x="66" y="198"/>
                      </a:lnTo>
                      <a:lnTo>
                        <a:pt x="82" y="201"/>
                      </a:lnTo>
                      <a:lnTo>
                        <a:pt x="101" y="205"/>
                      </a:lnTo>
                      <a:lnTo>
                        <a:pt x="121" y="201"/>
                      </a:lnTo>
                      <a:lnTo>
                        <a:pt x="136" y="198"/>
                      </a:lnTo>
                      <a:lnTo>
                        <a:pt x="152" y="189"/>
                      </a:lnTo>
                      <a:lnTo>
                        <a:pt x="167" y="182"/>
                      </a:lnTo>
                      <a:lnTo>
                        <a:pt x="179" y="170"/>
                      </a:lnTo>
                      <a:lnTo>
                        <a:pt x="191" y="154"/>
                      </a:lnTo>
                      <a:lnTo>
                        <a:pt x="198" y="140"/>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48" name="Freeform 211"/>
                <p:cNvSpPr>
                  <a:spLocks/>
                </p:cNvSpPr>
                <p:nvPr/>
              </p:nvSpPr>
              <p:spPr bwMode="auto">
                <a:xfrm>
                  <a:off x="1284" y="2637"/>
                  <a:ext cx="51" cy="50"/>
                </a:xfrm>
                <a:custGeom>
                  <a:avLst/>
                  <a:gdLst>
                    <a:gd name="T0" fmla="*/ 51 w 202"/>
                    <a:gd name="T1" fmla="*/ 25 h 202"/>
                    <a:gd name="T2" fmla="*/ 51 w 202"/>
                    <a:gd name="T3" fmla="*/ 20 h 202"/>
                    <a:gd name="T4" fmla="*/ 50 w 202"/>
                    <a:gd name="T5" fmla="*/ 16 h 202"/>
                    <a:gd name="T6" fmla="*/ 48 w 202"/>
                    <a:gd name="T7" fmla="*/ 12 h 202"/>
                    <a:gd name="T8" fmla="*/ 45 w 202"/>
                    <a:gd name="T9" fmla="*/ 9 h 202"/>
                    <a:gd name="T10" fmla="*/ 42 w 202"/>
                    <a:gd name="T11" fmla="*/ 6 h 202"/>
                    <a:gd name="T12" fmla="*/ 38 w 202"/>
                    <a:gd name="T13" fmla="*/ 3 h 202"/>
                    <a:gd name="T14" fmla="*/ 34 w 202"/>
                    <a:gd name="T15" fmla="*/ 2 h 202"/>
                    <a:gd name="T16" fmla="*/ 31 w 202"/>
                    <a:gd name="T17" fmla="*/ 0 h 202"/>
                    <a:gd name="T18" fmla="*/ 21 w 202"/>
                    <a:gd name="T19" fmla="*/ 0 h 202"/>
                    <a:gd name="T20" fmla="*/ 17 w 202"/>
                    <a:gd name="T21" fmla="*/ 2 h 202"/>
                    <a:gd name="T22" fmla="*/ 13 w 202"/>
                    <a:gd name="T23" fmla="*/ 3 h 202"/>
                    <a:gd name="T24" fmla="*/ 9 w 202"/>
                    <a:gd name="T25" fmla="*/ 6 h 202"/>
                    <a:gd name="T26" fmla="*/ 6 w 202"/>
                    <a:gd name="T27" fmla="*/ 9 h 202"/>
                    <a:gd name="T28" fmla="*/ 3 w 202"/>
                    <a:gd name="T29" fmla="*/ 12 h 202"/>
                    <a:gd name="T30" fmla="*/ 2 w 202"/>
                    <a:gd name="T31" fmla="*/ 16 h 202"/>
                    <a:gd name="T32" fmla="*/ 0 w 202"/>
                    <a:gd name="T33" fmla="*/ 20 h 202"/>
                    <a:gd name="T34" fmla="*/ 0 w 202"/>
                    <a:gd name="T35" fmla="*/ 30 h 202"/>
                    <a:gd name="T36" fmla="*/ 2 w 202"/>
                    <a:gd name="T37" fmla="*/ 34 h 202"/>
                    <a:gd name="T38" fmla="*/ 3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1 h 202"/>
                    <a:gd name="T60" fmla="*/ 48 w 202"/>
                    <a:gd name="T61" fmla="*/ 37 h 202"/>
                    <a:gd name="T62" fmla="*/ 50 w 202"/>
                    <a:gd name="T63" fmla="*/ 34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1"/>
                      </a:lnTo>
                      <a:lnTo>
                        <a:pt x="198" y="66"/>
                      </a:lnTo>
                      <a:lnTo>
                        <a:pt x="191" y="50"/>
                      </a:lnTo>
                      <a:lnTo>
                        <a:pt x="179" y="35"/>
                      </a:lnTo>
                      <a:lnTo>
                        <a:pt x="167" y="23"/>
                      </a:lnTo>
                      <a:lnTo>
                        <a:pt x="152" y="11"/>
                      </a:lnTo>
                      <a:lnTo>
                        <a:pt x="136" y="8"/>
                      </a:lnTo>
                      <a:lnTo>
                        <a:pt x="121" y="0"/>
                      </a:lnTo>
                      <a:lnTo>
                        <a:pt x="82" y="0"/>
                      </a:lnTo>
                      <a:lnTo>
                        <a:pt x="66" y="8"/>
                      </a:lnTo>
                      <a:lnTo>
                        <a:pt x="51" y="11"/>
                      </a:lnTo>
                      <a:lnTo>
                        <a:pt x="35" y="23"/>
                      </a:lnTo>
                      <a:lnTo>
                        <a:pt x="24" y="35"/>
                      </a:lnTo>
                      <a:lnTo>
                        <a:pt x="12" y="50"/>
                      </a:lnTo>
                      <a:lnTo>
                        <a:pt x="8" y="66"/>
                      </a:lnTo>
                      <a:lnTo>
                        <a:pt x="0" y="81"/>
                      </a:lnTo>
                      <a:lnTo>
                        <a:pt x="0" y="120"/>
                      </a:lnTo>
                      <a:lnTo>
                        <a:pt x="8" y="136"/>
                      </a:lnTo>
                      <a:lnTo>
                        <a:pt x="12" y="151"/>
                      </a:lnTo>
                      <a:lnTo>
                        <a:pt x="24" y="167"/>
                      </a:lnTo>
                      <a:lnTo>
                        <a:pt x="35" y="178"/>
                      </a:lnTo>
                      <a:lnTo>
                        <a:pt x="51" y="190"/>
                      </a:lnTo>
                      <a:lnTo>
                        <a:pt x="66" y="198"/>
                      </a:lnTo>
                      <a:lnTo>
                        <a:pt x="82" y="202"/>
                      </a:lnTo>
                      <a:lnTo>
                        <a:pt x="121" y="202"/>
                      </a:lnTo>
                      <a:lnTo>
                        <a:pt x="136" y="198"/>
                      </a:lnTo>
                      <a:lnTo>
                        <a:pt x="152" y="190"/>
                      </a:lnTo>
                      <a:lnTo>
                        <a:pt x="167" y="178"/>
                      </a:lnTo>
                      <a:lnTo>
                        <a:pt x="179" y="167"/>
                      </a:lnTo>
                      <a:lnTo>
                        <a:pt x="191" y="151"/>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49" name="Freeform 212"/>
                <p:cNvSpPr>
                  <a:spLocks/>
                </p:cNvSpPr>
                <p:nvPr/>
              </p:nvSpPr>
              <p:spPr bwMode="auto">
                <a:xfrm>
                  <a:off x="1284" y="2166"/>
                  <a:ext cx="51" cy="51"/>
                </a:xfrm>
                <a:custGeom>
                  <a:avLst/>
                  <a:gdLst>
                    <a:gd name="T0" fmla="*/ 51 w 202"/>
                    <a:gd name="T1" fmla="*/ 26 h 202"/>
                    <a:gd name="T2" fmla="*/ 51 w 202"/>
                    <a:gd name="T3" fmla="*/ 21 h 202"/>
                    <a:gd name="T4" fmla="*/ 50 w 202"/>
                    <a:gd name="T5" fmla="*/ 17 h 202"/>
                    <a:gd name="T6" fmla="*/ 48 w 202"/>
                    <a:gd name="T7" fmla="*/ 13 h 202"/>
                    <a:gd name="T8" fmla="*/ 45 w 202"/>
                    <a:gd name="T9" fmla="*/ 9 h 202"/>
                    <a:gd name="T10" fmla="*/ 42 w 202"/>
                    <a:gd name="T11" fmla="*/ 6 h 202"/>
                    <a:gd name="T12" fmla="*/ 38 w 202"/>
                    <a:gd name="T13" fmla="*/ 3 h 202"/>
                    <a:gd name="T14" fmla="*/ 34 w 202"/>
                    <a:gd name="T15" fmla="*/ 1 h 202"/>
                    <a:gd name="T16" fmla="*/ 31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3 h 202"/>
                    <a:gd name="T30" fmla="*/ 2 w 202"/>
                    <a:gd name="T31" fmla="*/ 17 h 202"/>
                    <a:gd name="T32" fmla="*/ 0 w 202"/>
                    <a:gd name="T33" fmla="*/ 21 h 202"/>
                    <a:gd name="T34" fmla="*/ 0 w 202"/>
                    <a:gd name="T35" fmla="*/ 30 h 202"/>
                    <a:gd name="T36" fmla="*/ 2 w 202"/>
                    <a:gd name="T37" fmla="*/ 34 h 202"/>
                    <a:gd name="T38" fmla="*/ 3 w 202"/>
                    <a:gd name="T39" fmla="*/ 38 h 202"/>
                    <a:gd name="T40" fmla="*/ 6 w 202"/>
                    <a:gd name="T41" fmla="*/ 42 h 202"/>
                    <a:gd name="T42" fmla="*/ 9 w 202"/>
                    <a:gd name="T43" fmla="*/ 45 h 202"/>
                    <a:gd name="T44" fmla="*/ 13 w 202"/>
                    <a:gd name="T45" fmla="*/ 47 h 202"/>
                    <a:gd name="T46" fmla="*/ 17 w 202"/>
                    <a:gd name="T47" fmla="*/ 49 h 202"/>
                    <a:gd name="T48" fmla="*/ 21 w 202"/>
                    <a:gd name="T49" fmla="*/ 51 h 202"/>
                    <a:gd name="T50" fmla="*/ 31 w 202"/>
                    <a:gd name="T51" fmla="*/ 51 h 202"/>
                    <a:gd name="T52" fmla="*/ 34 w 202"/>
                    <a:gd name="T53" fmla="*/ 49 h 202"/>
                    <a:gd name="T54" fmla="*/ 38 w 202"/>
                    <a:gd name="T55" fmla="*/ 47 h 202"/>
                    <a:gd name="T56" fmla="*/ 42 w 202"/>
                    <a:gd name="T57" fmla="*/ 45 h 202"/>
                    <a:gd name="T58" fmla="*/ 45 w 202"/>
                    <a:gd name="T59" fmla="*/ 42 h 202"/>
                    <a:gd name="T60" fmla="*/ 48 w 202"/>
                    <a:gd name="T61" fmla="*/ 38 h 202"/>
                    <a:gd name="T62" fmla="*/ 50 w 202"/>
                    <a:gd name="T63" fmla="*/ 34 h 202"/>
                    <a:gd name="T64" fmla="*/ 51 w 202"/>
                    <a:gd name="T65" fmla="*/ 30 h 202"/>
                    <a:gd name="T66" fmla="*/ 51 w 202"/>
                    <a:gd name="T67" fmla="*/ 26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2"/>
                      </a:lnTo>
                      <a:lnTo>
                        <a:pt x="198" y="66"/>
                      </a:lnTo>
                      <a:lnTo>
                        <a:pt x="191" y="50"/>
                      </a:lnTo>
                      <a:lnTo>
                        <a:pt x="179" y="35"/>
                      </a:lnTo>
                      <a:lnTo>
                        <a:pt x="167" y="24"/>
                      </a:lnTo>
                      <a:lnTo>
                        <a:pt x="152" y="12"/>
                      </a:lnTo>
                      <a:lnTo>
                        <a:pt x="136" y="5"/>
                      </a:lnTo>
                      <a:lnTo>
                        <a:pt x="121" y="0"/>
                      </a:lnTo>
                      <a:lnTo>
                        <a:pt x="82" y="0"/>
                      </a:lnTo>
                      <a:lnTo>
                        <a:pt x="66" y="5"/>
                      </a:lnTo>
                      <a:lnTo>
                        <a:pt x="51" y="12"/>
                      </a:lnTo>
                      <a:lnTo>
                        <a:pt x="35" y="24"/>
                      </a:lnTo>
                      <a:lnTo>
                        <a:pt x="24" y="35"/>
                      </a:lnTo>
                      <a:lnTo>
                        <a:pt x="12" y="50"/>
                      </a:lnTo>
                      <a:lnTo>
                        <a:pt x="8" y="66"/>
                      </a:lnTo>
                      <a:lnTo>
                        <a:pt x="0" y="82"/>
                      </a:lnTo>
                      <a:lnTo>
                        <a:pt x="0" y="120"/>
                      </a:lnTo>
                      <a:lnTo>
                        <a:pt x="8" y="136"/>
                      </a:lnTo>
                      <a:lnTo>
                        <a:pt x="12" y="152"/>
                      </a:lnTo>
                      <a:lnTo>
                        <a:pt x="24" y="168"/>
                      </a:lnTo>
                      <a:lnTo>
                        <a:pt x="35" y="178"/>
                      </a:lnTo>
                      <a:lnTo>
                        <a:pt x="51" y="187"/>
                      </a:lnTo>
                      <a:lnTo>
                        <a:pt x="66" y="194"/>
                      </a:lnTo>
                      <a:lnTo>
                        <a:pt x="82" y="202"/>
                      </a:lnTo>
                      <a:lnTo>
                        <a:pt x="121" y="202"/>
                      </a:lnTo>
                      <a:lnTo>
                        <a:pt x="136" y="194"/>
                      </a:lnTo>
                      <a:lnTo>
                        <a:pt x="152" y="187"/>
                      </a:lnTo>
                      <a:lnTo>
                        <a:pt x="167" y="178"/>
                      </a:lnTo>
                      <a:lnTo>
                        <a:pt x="179" y="168"/>
                      </a:lnTo>
                      <a:lnTo>
                        <a:pt x="191" y="152"/>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0" name="Freeform 213"/>
                <p:cNvSpPr>
                  <a:spLocks/>
                </p:cNvSpPr>
                <p:nvPr/>
              </p:nvSpPr>
              <p:spPr bwMode="auto">
                <a:xfrm>
                  <a:off x="1284" y="2747"/>
                  <a:ext cx="51" cy="50"/>
                </a:xfrm>
                <a:custGeom>
                  <a:avLst/>
                  <a:gdLst>
                    <a:gd name="T0" fmla="*/ 51 w 202"/>
                    <a:gd name="T1" fmla="*/ 25 h 202"/>
                    <a:gd name="T2" fmla="*/ 51 w 202"/>
                    <a:gd name="T3" fmla="*/ 20 h 202"/>
                    <a:gd name="T4" fmla="*/ 50 w 202"/>
                    <a:gd name="T5" fmla="*/ 16 h 202"/>
                    <a:gd name="T6" fmla="*/ 48 w 202"/>
                    <a:gd name="T7" fmla="*/ 12 h 202"/>
                    <a:gd name="T8" fmla="*/ 45 w 202"/>
                    <a:gd name="T9" fmla="*/ 9 h 202"/>
                    <a:gd name="T10" fmla="*/ 42 w 202"/>
                    <a:gd name="T11" fmla="*/ 6 h 202"/>
                    <a:gd name="T12" fmla="*/ 38 w 202"/>
                    <a:gd name="T13" fmla="*/ 3 h 202"/>
                    <a:gd name="T14" fmla="*/ 34 w 202"/>
                    <a:gd name="T15" fmla="*/ 1 h 202"/>
                    <a:gd name="T16" fmla="*/ 31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2 h 202"/>
                    <a:gd name="T30" fmla="*/ 2 w 202"/>
                    <a:gd name="T31" fmla="*/ 16 h 202"/>
                    <a:gd name="T32" fmla="*/ 0 w 202"/>
                    <a:gd name="T33" fmla="*/ 20 h 202"/>
                    <a:gd name="T34" fmla="*/ 0 w 202"/>
                    <a:gd name="T35" fmla="*/ 30 h 202"/>
                    <a:gd name="T36" fmla="*/ 2 w 202"/>
                    <a:gd name="T37" fmla="*/ 34 h 202"/>
                    <a:gd name="T38" fmla="*/ 3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1 h 202"/>
                    <a:gd name="T60" fmla="*/ 48 w 202"/>
                    <a:gd name="T61" fmla="*/ 37 h 202"/>
                    <a:gd name="T62" fmla="*/ 50 w 202"/>
                    <a:gd name="T63" fmla="*/ 34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1"/>
                      </a:lnTo>
                      <a:lnTo>
                        <a:pt x="198" y="66"/>
                      </a:lnTo>
                      <a:lnTo>
                        <a:pt x="191" y="50"/>
                      </a:lnTo>
                      <a:lnTo>
                        <a:pt x="179" y="35"/>
                      </a:lnTo>
                      <a:lnTo>
                        <a:pt x="167" y="23"/>
                      </a:lnTo>
                      <a:lnTo>
                        <a:pt x="152" y="11"/>
                      </a:lnTo>
                      <a:lnTo>
                        <a:pt x="136" y="4"/>
                      </a:lnTo>
                      <a:lnTo>
                        <a:pt x="121" y="0"/>
                      </a:lnTo>
                      <a:lnTo>
                        <a:pt x="82" y="0"/>
                      </a:lnTo>
                      <a:lnTo>
                        <a:pt x="66" y="4"/>
                      </a:lnTo>
                      <a:lnTo>
                        <a:pt x="51" y="11"/>
                      </a:lnTo>
                      <a:lnTo>
                        <a:pt x="35" y="23"/>
                      </a:lnTo>
                      <a:lnTo>
                        <a:pt x="24" y="35"/>
                      </a:lnTo>
                      <a:lnTo>
                        <a:pt x="12" y="50"/>
                      </a:lnTo>
                      <a:lnTo>
                        <a:pt x="8" y="66"/>
                      </a:lnTo>
                      <a:lnTo>
                        <a:pt x="0" y="81"/>
                      </a:lnTo>
                      <a:lnTo>
                        <a:pt x="0" y="120"/>
                      </a:lnTo>
                      <a:lnTo>
                        <a:pt x="8" y="136"/>
                      </a:lnTo>
                      <a:lnTo>
                        <a:pt x="12" y="151"/>
                      </a:lnTo>
                      <a:lnTo>
                        <a:pt x="24" y="167"/>
                      </a:lnTo>
                      <a:lnTo>
                        <a:pt x="35" y="178"/>
                      </a:lnTo>
                      <a:lnTo>
                        <a:pt x="51" y="190"/>
                      </a:lnTo>
                      <a:lnTo>
                        <a:pt x="66" y="197"/>
                      </a:lnTo>
                      <a:lnTo>
                        <a:pt x="82" y="202"/>
                      </a:lnTo>
                      <a:lnTo>
                        <a:pt x="121" y="202"/>
                      </a:lnTo>
                      <a:lnTo>
                        <a:pt x="136" y="197"/>
                      </a:lnTo>
                      <a:lnTo>
                        <a:pt x="152" y="190"/>
                      </a:lnTo>
                      <a:lnTo>
                        <a:pt x="167" y="178"/>
                      </a:lnTo>
                      <a:lnTo>
                        <a:pt x="179" y="167"/>
                      </a:lnTo>
                      <a:lnTo>
                        <a:pt x="191" y="151"/>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1" name="Freeform 214"/>
                <p:cNvSpPr>
                  <a:spLocks/>
                </p:cNvSpPr>
                <p:nvPr/>
              </p:nvSpPr>
              <p:spPr bwMode="auto">
                <a:xfrm>
                  <a:off x="1284" y="1388"/>
                  <a:ext cx="51" cy="51"/>
                </a:xfrm>
                <a:custGeom>
                  <a:avLst/>
                  <a:gdLst>
                    <a:gd name="T0" fmla="*/ 51 w 202"/>
                    <a:gd name="T1" fmla="*/ 25 h 205"/>
                    <a:gd name="T2" fmla="*/ 51 w 202"/>
                    <a:gd name="T3" fmla="*/ 21 h 205"/>
                    <a:gd name="T4" fmla="*/ 50 w 202"/>
                    <a:gd name="T5" fmla="*/ 16 h 205"/>
                    <a:gd name="T6" fmla="*/ 48 w 202"/>
                    <a:gd name="T7" fmla="*/ 13 h 205"/>
                    <a:gd name="T8" fmla="*/ 45 w 202"/>
                    <a:gd name="T9" fmla="*/ 10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10 h 205"/>
                    <a:gd name="T30" fmla="*/ 3 w 202"/>
                    <a:gd name="T31" fmla="*/ 13 h 205"/>
                    <a:gd name="T32" fmla="*/ 2 w 202"/>
                    <a:gd name="T33" fmla="*/ 16 h 205"/>
                    <a:gd name="T34" fmla="*/ 0 w 202"/>
                    <a:gd name="T35" fmla="*/ 21 h 205"/>
                    <a:gd name="T36" fmla="*/ 0 w 202"/>
                    <a:gd name="T37" fmla="*/ 30 h 205"/>
                    <a:gd name="T38" fmla="*/ 2 w 202"/>
                    <a:gd name="T39" fmla="*/ 35 h 205"/>
                    <a:gd name="T40" fmla="*/ 3 w 202"/>
                    <a:gd name="T41" fmla="*/ 38 h 205"/>
                    <a:gd name="T42" fmla="*/ 6 w 202"/>
                    <a:gd name="T43" fmla="*/ 42 h 205"/>
                    <a:gd name="T44" fmla="*/ 9 w 202"/>
                    <a:gd name="T45" fmla="*/ 45 h 205"/>
                    <a:gd name="T46" fmla="*/ 13 w 202"/>
                    <a:gd name="T47" fmla="*/ 47 h 205"/>
                    <a:gd name="T48" fmla="*/ 17 w 202"/>
                    <a:gd name="T49" fmla="*/ 49 h 205"/>
                    <a:gd name="T50" fmla="*/ 21 w 202"/>
                    <a:gd name="T51" fmla="*/ 50 h 205"/>
                    <a:gd name="T52" fmla="*/ 26 w 202"/>
                    <a:gd name="T53" fmla="*/ 51 h 205"/>
                    <a:gd name="T54" fmla="*/ 31 w 202"/>
                    <a:gd name="T55" fmla="*/ 50 h 205"/>
                    <a:gd name="T56" fmla="*/ 34 w 202"/>
                    <a:gd name="T57" fmla="*/ 49 h 205"/>
                    <a:gd name="T58" fmla="*/ 38 w 202"/>
                    <a:gd name="T59" fmla="*/ 47 h 205"/>
                    <a:gd name="T60" fmla="*/ 42 w 202"/>
                    <a:gd name="T61" fmla="*/ 45 h 205"/>
                    <a:gd name="T62" fmla="*/ 45 w 202"/>
                    <a:gd name="T63" fmla="*/ 42 h 205"/>
                    <a:gd name="T64" fmla="*/ 48 w 202"/>
                    <a:gd name="T65" fmla="*/ 38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6"/>
                      </a:lnTo>
                      <a:lnTo>
                        <a:pt x="198" y="66"/>
                      </a:lnTo>
                      <a:lnTo>
                        <a:pt x="191" y="51"/>
                      </a:lnTo>
                      <a:lnTo>
                        <a:pt x="179" y="39"/>
                      </a:lnTo>
                      <a:lnTo>
                        <a:pt x="167" y="23"/>
                      </a:lnTo>
                      <a:lnTo>
                        <a:pt x="152" y="16"/>
                      </a:lnTo>
                      <a:lnTo>
                        <a:pt x="136" y="7"/>
                      </a:lnTo>
                      <a:lnTo>
                        <a:pt x="121" y="4"/>
                      </a:lnTo>
                      <a:lnTo>
                        <a:pt x="101" y="0"/>
                      </a:lnTo>
                      <a:lnTo>
                        <a:pt x="82" y="4"/>
                      </a:lnTo>
                      <a:lnTo>
                        <a:pt x="66" y="7"/>
                      </a:lnTo>
                      <a:lnTo>
                        <a:pt x="51" y="16"/>
                      </a:lnTo>
                      <a:lnTo>
                        <a:pt x="35" y="23"/>
                      </a:lnTo>
                      <a:lnTo>
                        <a:pt x="24" y="39"/>
                      </a:lnTo>
                      <a:lnTo>
                        <a:pt x="12" y="51"/>
                      </a:lnTo>
                      <a:lnTo>
                        <a:pt x="8" y="66"/>
                      </a:lnTo>
                      <a:lnTo>
                        <a:pt x="0" y="86"/>
                      </a:lnTo>
                      <a:lnTo>
                        <a:pt x="0" y="121"/>
                      </a:lnTo>
                      <a:lnTo>
                        <a:pt x="8" y="140"/>
                      </a:lnTo>
                      <a:lnTo>
                        <a:pt x="12" y="154"/>
                      </a:lnTo>
                      <a:lnTo>
                        <a:pt x="24" y="167"/>
                      </a:lnTo>
                      <a:lnTo>
                        <a:pt x="35" y="182"/>
                      </a:lnTo>
                      <a:lnTo>
                        <a:pt x="51" y="189"/>
                      </a:lnTo>
                      <a:lnTo>
                        <a:pt x="66" y="198"/>
                      </a:lnTo>
                      <a:lnTo>
                        <a:pt x="82" y="202"/>
                      </a:lnTo>
                      <a:lnTo>
                        <a:pt x="101" y="205"/>
                      </a:lnTo>
                      <a:lnTo>
                        <a:pt x="121" y="202"/>
                      </a:lnTo>
                      <a:lnTo>
                        <a:pt x="136" y="198"/>
                      </a:lnTo>
                      <a:lnTo>
                        <a:pt x="152" y="189"/>
                      </a:lnTo>
                      <a:lnTo>
                        <a:pt x="167" y="182"/>
                      </a:lnTo>
                      <a:lnTo>
                        <a:pt x="179" y="167"/>
                      </a:lnTo>
                      <a:lnTo>
                        <a:pt x="191" y="154"/>
                      </a:lnTo>
                      <a:lnTo>
                        <a:pt x="198" y="140"/>
                      </a:lnTo>
                      <a:lnTo>
                        <a:pt x="202" y="121"/>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2" name="Freeform 215"/>
                <p:cNvSpPr>
                  <a:spLocks/>
                </p:cNvSpPr>
                <p:nvPr/>
              </p:nvSpPr>
              <p:spPr bwMode="auto">
                <a:xfrm>
                  <a:off x="1284" y="2503"/>
                  <a:ext cx="51" cy="51"/>
                </a:xfrm>
                <a:custGeom>
                  <a:avLst/>
                  <a:gdLst>
                    <a:gd name="T0" fmla="*/ 51 w 202"/>
                    <a:gd name="T1" fmla="*/ 26 h 201"/>
                    <a:gd name="T2" fmla="*/ 51 w 202"/>
                    <a:gd name="T3" fmla="*/ 21 h 201"/>
                    <a:gd name="T4" fmla="*/ 50 w 202"/>
                    <a:gd name="T5" fmla="*/ 17 h 201"/>
                    <a:gd name="T6" fmla="*/ 48 w 202"/>
                    <a:gd name="T7" fmla="*/ 13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3 h 201"/>
                    <a:gd name="T30" fmla="*/ 2 w 202"/>
                    <a:gd name="T31" fmla="*/ 17 h 201"/>
                    <a:gd name="T32" fmla="*/ 0 w 202"/>
                    <a:gd name="T33" fmla="*/ 21 h 201"/>
                    <a:gd name="T34" fmla="*/ 0 w 202"/>
                    <a:gd name="T35" fmla="*/ 30 h 201"/>
                    <a:gd name="T36" fmla="*/ 2 w 202"/>
                    <a:gd name="T37" fmla="*/ 35 h 201"/>
                    <a:gd name="T38" fmla="*/ 3 w 202"/>
                    <a:gd name="T39" fmla="*/ 39 h 201"/>
                    <a:gd name="T40" fmla="*/ 6 w 202"/>
                    <a:gd name="T41" fmla="*/ 42 h 201"/>
                    <a:gd name="T42" fmla="*/ 9 w 202"/>
                    <a:gd name="T43" fmla="*/ 45 h 201"/>
                    <a:gd name="T44" fmla="*/ 13 w 202"/>
                    <a:gd name="T45" fmla="*/ 48 h 201"/>
                    <a:gd name="T46" fmla="*/ 17 w 202"/>
                    <a:gd name="T47" fmla="*/ 49 h 201"/>
                    <a:gd name="T48" fmla="*/ 21 w 202"/>
                    <a:gd name="T49" fmla="*/ 51 h 201"/>
                    <a:gd name="T50" fmla="*/ 31 w 202"/>
                    <a:gd name="T51" fmla="*/ 51 h 201"/>
                    <a:gd name="T52" fmla="*/ 34 w 202"/>
                    <a:gd name="T53" fmla="*/ 49 h 201"/>
                    <a:gd name="T54" fmla="*/ 38 w 202"/>
                    <a:gd name="T55" fmla="*/ 48 h 201"/>
                    <a:gd name="T56" fmla="*/ 42 w 202"/>
                    <a:gd name="T57" fmla="*/ 45 h 201"/>
                    <a:gd name="T58" fmla="*/ 45 w 202"/>
                    <a:gd name="T59" fmla="*/ 42 h 201"/>
                    <a:gd name="T60" fmla="*/ 48 w 202"/>
                    <a:gd name="T61" fmla="*/ 39 h 201"/>
                    <a:gd name="T62" fmla="*/ 50 w 202"/>
                    <a:gd name="T63" fmla="*/ 35 h 201"/>
                    <a:gd name="T64" fmla="*/ 51 w 202"/>
                    <a:gd name="T65" fmla="*/ 30 h 201"/>
                    <a:gd name="T66" fmla="*/ 51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0"/>
                      </a:lnTo>
                      <a:lnTo>
                        <a:pt x="179" y="35"/>
                      </a:lnTo>
                      <a:lnTo>
                        <a:pt x="167" y="24"/>
                      </a:lnTo>
                      <a:lnTo>
                        <a:pt x="152" y="12"/>
                      </a:lnTo>
                      <a:lnTo>
                        <a:pt x="136" y="5"/>
                      </a:lnTo>
                      <a:lnTo>
                        <a:pt x="121" y="0"/>
                      </a:lnTo>
                      <a:lnTo>
                        <a:pt x="82" y="0"/>
                      </a:lnTo>
                      <a:lnTo>
                        <a:pt x="66" y="5"/>
                      </a:lnTo>
                      <a:lnTo>
                        <a:pt x="51" y="12"/>
                      </a:lnTo>
                      <a:lnTo>
                        <a:pt x="35" y="24"/>
                      </a:lnTo>
                      <a:lnTo>
                        <a:pt x="24" y="35"/>
                      </a:lnTo>
                      <a:lnTo>
                        <a:pt x="12" y="50"/>
                      </a:lnTo>
                      <a:lnTo>
                        <a:pt x="8" y="66"/>
                      </a:lnTo>
                      <a:lnTo>
                        <a:pt x="0" y="82"/>
                      </a:lnTo>
                      <a:lnTo>
                        <a:pt x="0" y="120"/>
                      </a:lnTo>
                      <a:lnTo>
                        <a:pt x="8" y="136"/>
                      </a:lnTo>
                      <a:lnTo>
                        <a:pt x="12" y="152"/>
                      </a:lnTo>
                      <a:lnTo>
                        <a:pt x="24" y="166"/>
                      </a:lnTo>
                      <a:lnTo>
                        <a:pt x="35" y="178"/>
                      </a:lnTo>
                      <a:lnTo>
                        <a:pt x="51" y="190"/>
                      </a:lnTo>
                      <a:lnTo>
                        <a:pt x="66" y="194"/>
                      </a:lnTo>
                      <a:lnTo>
                        <a:pt x="82" y="201"/>
                      </a:lnTo>
                      <a:lnTo>
                        <a:pt x="121" y="201"/>
                      </a:lnTo>
                      <a:lnTo>
                        <a:pt x="136" y="194"/>
                      </a:lnTo>
                      <a:lnTo>
                        <a:pt x="152" y="190"/>
                      </a:lnTo>
                      <a:lnTo>
                        <a:pt x="167" y="178"/>
                      </a:lnTo>
                      <a:lnTo>
                        <a:pt x="179" y="166"/>
                      </a:lnTo>
                      <a:lnTo>
                        <a:pt x="191" y="152"/>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3" name="Freeform 216"/>
                <p:cNvSpPr>
                  <a:spLocks/>
                </p:cNvSpPr>
                <p:nvPr/>
              </p:nvSpPr>
              <p:spPr bwMode="auto">
                <a:xfrm>
                  <a:off x="1284" y="2215"/>
                  <a:ext cx="51" cy="50"/>
                </a:xfrm>
                <a:custGeom>
                  <a:avLst/>
                  <a:gdLst>
                    <a:gd name="T0" fmla="*/ 51 w 202"/>
                    <a:gd name="T1" fmla="*/ 25 h 202"/>
                    <a:gd name="T2" fmla="*/ 51 w 202"/>
                    <a:gd name="T3" fmla="*/ 20 h 202"/>
                    <a:gd name="T4" fmla="*/ 50 w 202"/>
                    <a:gd name="T5" fmla="*/ 16 h 202"/>
                    <a:gd name="T6" fmla="*/ 48 w 202"/>
                    <a:gd name="T7" fmla="*/ 13 h 202"/>
                    <a:gd name="T8" fmla="*/ 45 w 202"/>
                    <a:gd name="T9" fmla="*/ 9 h 202"/>
                    <a:gd name="T10" fmla="*/ 42 w 202"/>
                    <a:gd name="T11" fmla="*/ 6 h 202"/>
                    <a:gd name="T12" fmla="*/ 38 w 202"/>
                    <a:gd name="T13" fmla="*/ 4 h 202"/>
                    <a:gd name="T14" fmla="*/ 34 w 202"/>
                    <a:gd name="T15" fmla="*/ 2 h 202"/>
                    <a:gd name="T16" fmla="*/ 31 w 202"/>
                    <a:gd name="T17" fmla="*/ 0 h 202"/>
                    <a:gd name="T18" fmla="*/ 21 w 202"/>
                    <a:gd name="T19" fmla="*/ 0 h 202"/>
                    <a:gd name="T20" fmla="*/ 17 w 202"/>
                    <a:gd name="T21" fmla="*/ 2 h 202"/>
                    <a:gd name="T22" fmla="*/ 13 w 202"/>
                    <a:gd name="T23" fmla="*/ 4 h 202"/>
                    <a:gd name="T24" fmla="*/ 9 w 202"/>
                    <a:gd name="T25" fmla="*/ 6 h 202"/>
                    <a:gd name="T26" fmla="*/ 6 w 202"/>
                    <a:gd name="T27" fmla="*/ 9 h 202"/>
                    <a:gd name="T28" fmla="*/ 3 w 202"/>
                    <a:gd name="T29" fmla="*/ 13 h 202"/>
                    <a:gd name="T30" fmla="*/ 2 w 202"/>
                    <a:gd name="T31" fmla="*/ 16 h 202"/>
                    <a:gd name="T32" fmla="*/ 0 w 202"/>
                    <a:gd name="T33" fmla="*/ 20 h 202"/>
                    <a:gd name="T34" fmla="*/ 0 w 202"/>
                    <a:gd name="T35" fmla="*/ 30 h 202"/>
                    <a:gd name="T36" fmla="*/ 2 w 202"/>
                    <a:gd name="T37" fmla="*/ 34 h 202"/>
                    <a:gd name="T38" fmla="*/ 3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1 h 202"/>
                    <a:gd name="T60" fmla="*/ 48 w 202"/>
                    <a:gd name="T61" fmla="*/ 37 h 202"/>
                    <a:gd name="T62" fmla="*/ 50 w 202"/>
                    <a:gd name="T63" fmla="*/ 34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2"/>
                      </a:lnTo>
                      <a:lnTo>
                        <a:pt x="198" y="66"/>
                      </a:lnTo>
                      <a:lnTo>
                        <a:pt x="191" y="51"/>
                      </a:lnTo>
                      <a:lnTo>
                        <a:pt x="179" y="35"/>
                      </a:lnTo>
                      <a:lnTo>
                        <a:pt x="167" y="23"/>
                      </a:lnTo>
                      <a:lnTo>
                        <a:pt x="152" y="16"/>
                      </a:lnTo>
                      <a:lnTo>
                        <a:pt x="136" y="8"/>
                      </a:lnTo>
                      <a:lnTo>
                        <a:pt x="121" y="0"/>
                      </a:lnTo>
                      <a:lnTo>
                        <a:pt x="82" y="0"/>
                      </a:lnTo>
                      <a:lnTo>
                        <a:pt x="66" y="8"/>
                      </a:lnTo>
                      <a:lnTo>
                        <a:pt x="51" y="16"/>
                      </a:lnTo>
                      <a:lnTo>
                        <a:pt x="35" y="23"/>
                      </a:lnTo>
                      <a:lnTo>
                        <a:pt x="24" y="35"/>
                      </a:lnTo>
                      <a:lnTo>
                        <a:pt x="12" y="51"/>
                      </a:lnTo>
                      <a:lnTo>
                        <a:pt x="8" y="66"/>
                      </a:lnTo>
                      <a:lnTo>
                        <a:pt x="0" y="82"/>
                      </a:lnTo>
                      <a:lnTo>
                        <a:pt x="0" y="121"/>
                      </a:lnTo>
                      <a:lnTo>
                        <a:pt x="8" y="136"/>
                      </a:lnTo>
                      <a:lnTo>
                        <a:pt x="12" y="151"/>
                      </a:lnTo>
                      <a:lnTo>
                        <a:pt x="24" y="167"/>
                      </a:lnTo>
                      <a:lnTo>
                        <a:pt x="35" y="179"/>
                      </a:lnTo>
                      <a:lnTo>
                        <a:pt x="51" y="189"/>
                      </a:lnTo>
                      <a:lnTo>
                        <a:pt x="66" y="198"/>
                      </a:lnTo>
                      <a:lnTo>
                        <a:pt x="82" y="202"/>
                      </a:lnTo>
                      <a:lnTo>
                        <a:pt x="121" y="202"/>
                      </a:lnTo>
                      <a:lnTo>
                        <a:pt x="136" y="198"/>
                      </a:lnTo>
                      <a:lnTo>
                        <a:pt x="152" y="189"/>
                      </a:lnTo>
                      <a:lnTo>
                        <a:pt x="167" y="179"/>
                      </a:lnTo>
                      <a:lnTo>
                        <a:pt x="179" y="167"/>
                      </a:lnTo>
                      <a:lnTo>
                        <a:pt x="191" y="151"/>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4" name="Freeform 217"/>
                <p:cNvSpPr>
                  <a:spLocks/>
                </p:cNvSpPr>
                <p:nvPr/>
              </p:nvSpPr>
              <p:spPr bwMode="auto">
                <a:xfrm>
                  <a:off x="1284" y="2315"/>
                  <a:ext cx="51" cy="52"/>
                </a:xfrm>
                <a:custGeom>
                  <a:avLst/>
                  <a:gdLst>
                    <a:gd name="T0" fmla="*/ 51 w 202"/>
                    <a:gd name="T1" fmla="*/ 26 h 205"/>
                    <a:gd name="T2" fmla="*/ 51 w 202"/>
                    <a:gd name="T3" fmla="*/ 22 h 205"/>
                    <a:gd name="T4" fmla="*/ 50 w 202"/>
                    <a:gd name="T5" fmla="*/ 17 h 205"/>
                    <a:gd name="T6" fmla="*/ 48 w 202"/>
                    <a:gd name="T7" fmla="*/ 13 h 205"/>
                    <a:gd name="T8" fmla="*/ 45 w 202"/>
                    <a:gd name="T9" fmla="*/ 10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10 h 205"/>
                    <a:gd name="T30" fmla="*/ 3 w 202"/>
                    <a:gd name="T31" fmla="*/ 13 h 205"/>
                    <a:gd name="T32" fmla="*/ 2 w 202"/>
                    <a:gd name="T33" fmla="*/ 17 h 205"/>
                    <a:gd name="T34" fmla="*/ 0 w 202"/>
                    <a:gd name="T35" fmla="*/ 22 h 205"/>
                    <a:gd name="T36" fmla="*/ 0 w 202"/>
                    <a:gd name="T37" fmla="*/ 31 h 205"/>
                    <a:gd name="T38" fmla="*/ 2 w 202"/>
                    <a:gd name="T39" fmla="*/ 36 h 205"/>
                    <a:gd name="T40" fmla="*/ 3 w 202"/>
                    <a:gd name="T41" fmla="*/ 40 h 205"/>
                    <a:gd name="T42" fmla="*/ 6 w 202"/>
                    <a:gd name="T43" fmla="*/ 42 h 205"/>
                    <a:gd name="T44" fmla="*/ 9 w 202"/>
                    <a:gd name="T45" fmla="*/ 46 h 205"/>
                    <a:gd name="T46" fmla="*/ 13 w 202"/>
                    <a:gd name="T47" fmla="*/ 48 h 205"/>
                    <a:gd name="T48" fmla="*/ 17 w 202"/>
                    <a:gd name="T49" fmla="*/ 50 h 205"/>
                    <a:gd name="T50" fmla="*/ 21 w 202"/>
                    <a:gd name="T51" fmla="*/ 51 h 205"/>
                    <a:gd name="T52" fmla="*/ 26 w 202"/>
                    <a:gd name="T53" fmla="*/ 52 h 205"/>
                    <a:gd name="T54" fmla="*/ 31 w 202"/>
                    <a:gd name="T55" fmla="*/ 51 h 205"/>
                    <a:gd name="T56" fmla="*/ 34 w 202"/>
                    <a:gd name="T57" fmla="*/ 50 h 205"/>
                    <a:gd name="T58" fmla="*/ 38 w 202"/>
                    <a:gd name="T59" fmla="*/ 48 h 205"/>
                    <a:gd name="T60" fmla="*/ 42 w 202"/>
                    <a:gd name="T61" fmla="*/ 46 h 205"/>
                    <a:gd name="T62" fmla="*/ 45 w 202"/>
                    <a:gd name="T63" fmla="*/ 42 h 205"/>
                    <a:gd name="T64" fmla="*/ 48 w 202"/>
                    <a:gd name="T65" fmla="*/ 40 h 205"/>
                    <a:gd name="T66" fmla="*/ 50 w 202"/>
                    <a:gd name="T67" fmla="*/ 36 h 205"/>
                    <a:gd name="T68" fmla="*/ 51 w 202"/>
                    <a:gd name="T69" fmla="*/ 31 h 205"/>
                    <a:gd name="T70" fmla="*/ 51 w 202"/>
                    <a:gd name="T71" fmla="*/ 26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1"/>
                      </a:moveTo>
                      <a:lnTo>
                        <a:pt x="202" y="86"/>
                      </a:lnTo>
                      <a:lnTo>
                        <a:pt x="198" y="66"/>
                      </a:lnTo>
                      <a:lnTo>
                        <a:pt x="191" y="51"/>
                      </a:lnTo>
                      <a:lnTo>
                        <a:pt x="179" y="39"/>
                      </a:lnTo>
                      <a:lnTo>
                        <a:pt x="167" y="23"/>
                      </a:lnTo>
                      <a:lnTo>
                        <a:pt x="152" y="16"/>
                      </a:lnTo>
                      <a:lnTo>
                        <a:pt x="136" y="8"/>
                      </a:lnTo>
                      <a:lnTo>
                        <a:pt x="121" y="4"/>
                      </a:lnTo>
                      <a:lnTo>
                        <a:pt x="101" y="0"/>
                      </a:lnTo>
                      <a:lnTo>
                        <a:pt x="82" y="4"/>
                      </a:lnTo>
                      <a:lnTo>
                        <a:pt x="66" y="8"/>
                      </a:lnTo>
                      <a:lnTo>
                        <a:pt x="51" y="16"/>
                      </a:lnTo>
                      <a:lnTo>
                        <a:pt x="35" y="23"/>
                      </a:lnTo>
                      <a:lnTo>
                        <a:pt x="24" y="39"/>
                      </a:lnTo>
                      <a:lnTo>
                        <a:pt x="12" y="51"/>
                      </a:lnTo>
                      <a:lnTo>
                        <a:pt x="8" y="66"/>
                      </a:lnTo>
                      <a:lnTo>
                        <a:pt x="0" y="86"/>
                      </a:lnTo>
                      <a:lnTo>
                        <a:pt x="0" y="121"/>
                      </a:lnTo>
                      <a:lnTo>
                        <a:pt x="8" y="140"/>
                      </a:lnTo>
                      <a:lnTo>
                        <a:pt x="12" y="156"/>
                      </a:lnTo>
                      <a:lnTo>
                        <a:pt x="24" y="167"/>
                      </a:lnTo>
                      <a:lnTo>
                        <a:pt x="35" y="182"/>
                      </a:lnTo>
                      <a:lnTo>
                        <a:pt x="51" y="191"/>
                      </a:lnTo>
                      <a:lnTo>
                        <a:pt x="66" y="198"/>
                      </a:lnTo>
                      <a:lnTo>
                        <a:pt x="82" y="202"/>
                      </a:lnTo>
                      <a:lnTo>
                        <a:pt x="101" y="205"/>
                      </a:lnTo>
                      <a:lnTo>
                        <a:pt x="121" y="202"/>
                      </a:lnTo>
                      <a:lnTo>
                        <a:pt x="136" y="198"/>
                      </a:lnTo>
                      <a:lnTo>
                        <a:pt x="152" y="191"/>
                      </a:lnTo>
                      <a:lnTo>
                        <a:pt x="167" y="182"/>
                      </a:lnTo>
                      <a:lnTo>
                        <a:pt x="179" y="167"/>
                      </a:lnTo>
                      <a:lnTo>
                        <a:pt x="191" y="156"/>
                      </a:lnTo>
                      <a:lnTo>
                        <a:pt x="198" y="140"/>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5" name="Freeform 218"/>
                <p:cNvSpPr>
                  <a:spLocks/>
                </p:cNvSpPr>
                <p:nvPr/>
              </p:nvSpPr>
              <p:spPr bwMode="auto">
                <a:xfrm>
                  <a:off x="1284" y="2139"/>
                  <a:ext cx="51" cy="51"/>
                </a:xfrm>
                <a:custGeom>
                  <a:avLst/>
                  <a:gdLst>
                    <a:gd name="T0" fmla="*/ 51 w 202"/>
                    <a:gd name="T1" fmla="*/ 25 h 206"/>
                    <a:gd name="T2" fmla="*/ 51 w 202"/>
                    <a:gd name="T3" fmla="*/ 21 h 206"/>
                    <a:gd name="T4" fmla="*/ 50 w 202"/>
                    <a:gd name="T5" fmla="*/ 16 h 206"/>
                    <a:gd name="T6" fmla="*/ 48 w 202"/>
                    <a:gd name="T7" fmla="*/ 12 h 206"/>
                    <a:gd name="T8" fmla="*/ 45 w 202"/>
                    <a:gd name="T9" fmla="*/ 8 h 206"/>
                    <a:gd name="T10" fmla="*/ 42 w 202"/>
                    <a:gd name="T11" fmla="*/ 6 h 206"/>
                    <a:gd name="T12" fmla="*/ 38 w 202"/>
                    <a:gd name="T13" fmla="*/ 4 h 206"/>
                    <a:gd name="T14" fmla="*/ 34 w 202"/>
                    <a:gd name="T15" fmla="*/ 2 h 206"/>
                    <a:gd name="T16" fmla="*/ 31 w 202"/>
                    <a:gd name="T17" fmla="*/ 1 h 206"/>
                    <a:gd name="T18" fmla="*/ 26 w 202"/>
                    <a:gd name="T19" fmla="*/ 0 h 206"/>
                    <a:gd name="T20" fmla="*/ 21 w 202"/>
                    <a:gd name="T21" fmla="*/ 1 h 206"/>
                    <a:gd name="T22" fmla="*/ 17 w 202"/>
                    <a:gd name="T23" fmla="*/ 2 h 206"/>
                    <a:gd name="T24" fmla="*/ 13 w 202"/>
                    <a:gd name="T25" fmla="*/ 4 h 206"/>
                    <a:gd name="T26" fmla="*/ 9 w 202"/>
                    <a:gd name="T27" fmla="*/ 6 h 206"/>
                    <a:gd name="T28" fmla="*/ 6 w 202"/>
                    <a:gd name="T29" fmla="*/ 8 h 206"/>
                    <a:gd name="T30" fmla="*/ 3 w 202"/>
                    <a:gd name="T31" fmla="*/ 12 h 206"/>
                    <a:gd name="T32" fmla="*/ 2 w 202"/>
                    <a:gd name="T33" fmla="*/ 16 h 206"/>
                    <a:gd name="T34" fmla="*/ 0 w 202"/>
                    <a:gd name="T35" fmla="*/ 21 h 206"/>
                    <a:gd name="T36" fmla="*/ 0 w 202"/>
                    <a:gd name="T37" fmla="*/ 30 h 206"/>
                    <a:gd name="T38" fmla="*/ 2 w 202"/>
                    <a:gd name="T39" fmla="*/ 34 h 206"/>
                    <a:gd name="T40" fmla="*/ 3 w 202"/>
                    <a:gd name="T41" fmla="*/ 38 h 206"/>
                    <a:gd name="T42" fmla="*/ 6 w 202"/>
                    <a:gd name="T43" fmla="*/ 41 h 206"/>
                    <a:gd name="T44" fmla="*/ 9 w 202"/>
                    <a:gd name="T45" fmla="*/ 44 h 206"/>
                    <a:gd name="T46" fmla="*/ 13 w 202"/>
                    <a:gd name="T47" fmla="*/ 47 h 206"/>
                    <a:gd name="T48" fmla="*/ 17 w 202"/>
                    <a:gd name="T49" fmla="*/ 49 h 206"/>
                    <a:gd name="T50" fmla="*/ 21 w 202"/>
                    <a:gd name="T51" fmla="*/ 50 h 206"/>
                    <a:gd name="T52" fmla="*/ 26 w 202"/>
                    <a:gd name="T53" fmla="*/ 51 h 206"/>
                    <a:gd name="T54" fmla="*/ 31 w 202"/>
                    <a:gd name="T55" fmla="*/ 50 h 206"/>
                    <a:gd name="T56" fmla="*/ 34 w 202"/>
                    <a:gd name="T57" fmla="*/ 49 h 206"/>
                    <a:gd name="T58" fmla="*/ 38 w 202"/>
                    <a:gd name="T59" fmla="*/ 47 h 206"/>
                    <a:gd name="T60" fmla="*/ 42 w 202"/>
                    <a:gd name="T61" fmla="*/ 44 h 206"/>
                    <a:gd name="T62" fmla="*/ 45 w 202"/>
                    <a:gd name="T63" fmla="*/ 41 h 206"/>
                    <a:gd name="T64" fmla="*/ 48 w 202"/>
                    <a:gd name="T65" fmla="*/ 38 h 206"/>
                    <a:gd name="T66" fmla="*/ 50 w 202"/>
                    <a:gd name="T67" fmla="*/ 34 h 206"/>
                    <a:gd name="T68" fmla="*/ 51 w 202"/>
                    <a:gd name="T69" fmla="*/ 30 h 206"/>
                    <a:gd name="T70" fmla="*/ 51 w 202"/>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5"/>
                      </a:lnTo>
                      <a:lnTo>
                        <a:pt x="198" y="66"/>
                      </a:lnTo>
                      <a:lnTo>
                        <a:pt x="191" y="50"/>
                      </a:lnTo>
                      <a:lnTo>
                        <a:pt x="179" y="34"/>
                      </a:lnTo>
                      <a:lnTo>
                        <a:pt x="167" y="23"/>
                      </a:lnTo>
                      <a:lnTo>
                        <a:pt x="152" y="15"/>
                      </a:lnTo>
                      <a:lnTo>
                        <a:pt x="136" y="8"/>
                      </a:lnTo>
                      <a:lnTo>
                        <a:pt x="121" y="4"/>
                      </a:lnTo>
                      <a:lnTo>
                        <a:pt x="101" y="0"/>
                      </a:lnTo>
                      <a:lnTo>
                        <a:pt x="82" y="4"/>
                      </a:lnTo>
                      <a:lnTo>
                        <a:pt x="66" y="8"/>
                      </a:lnTo>
                      <a:lnTo>
                        <a:pt x="51" y="15"/>
                      </a:lnTo>
                      <a:lnTo>
                        <a:pt x="35" y="23"/>
                      </a:lnTo>
                      <a:lnTo>
                        <a:pt x="24" y="34"/>
                      </a:lnTo>
                      <a:lnTo>
                        <a:pt x="12" y="50"/>
                      </a:lnTo>
                      <a:lnTo>
                        <a:pt x="8" y="66"/>
                      </a:lnTo>
                      <a:lnTo>
                        <a:pt x="0" y="85"/>
                      </a:lnTo>
                      <a:lnTo>
                        <a:pt x="0" y="120"/>
                      </a:lnTo>
                      <a:lnTo>
                        <a:pt x="8" y="136"/>
                      </a:lnTo>
                      <a:lnTo>
                        <a:pt x="12" y="155"/>
                      </a:lnTo>
                      <a:lnTo>
                        <a:pt x="24" y="167"/>
                      </a:lnTo>
                      <a:lnTo>
                        <a:pt x="35" y="178"/>
                      </a:lnTo>
                      <a:lnTo>
                        <a:pt x="51" y="190"/>
                      </a:lnTo>
                      <a:lnTo>
                        <a:pt x="66" y="197"/>
                      </a:lnTo>
                      <a:lnTo>
                        <a:pt x="82" y="202"/>
                      </a:lnTo>
                      <a:lnTo>
                        <a:pt x="101" y="206"/>
                      </a:lnTo>
                      <a:lnTo>
                        <a:pt x="121" y="202"/>
                      </a:lnTo>
                      <a:lnTo>
                        <a:pt x="136" y="197"/>
                      </a:lnTo>
                      <a:lnTo>
                        <a:pt x="152" y="190"/>
                      </a:lnTo>
                      <a:lnTo>
                        <a:pt x="167" y="178"/>
                      </a:lnTo>
                      <a:lnTo>
                        <a:pt x="179" y="167"/>
                      </a:lnTo>
                      <a:lnTo>
                        <a:pt x="191" y="155"/>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6" name="Freeform 219"/>
                <p:cNvSpPr>
                  <a:spLocks/>
                </p:cNvSpPr>
                <p:nvPr/>
              </p:nvSpPr>
              <p:spPr bwMode="auto">
                <a:xfrm>
                  <a:off x="1284" y="2909"/>
                  <a:ext cx="51" cy="52"/>
                </a:xfrm>
                <a:custGeom>
                  <a:avLst/>
                  <a:gdLst>
                    <a:gd name="T0" fmla="*/ 51 w 202"/>
                    <a:gd name="T1" fmla="*/ 25 h 206"/>
                    <a:gd name="T2" fmla="*/ 51 w 202"/>
                    <a:gd name="T3" fmla="*/ 21 h 206"/>
                    <a:gd name="T4" fmla="*/ 50 w 202"/>
                    <a:gd name="T5" fmla="*/ 17 h 206"/>
                    <a:gd name="T6" fmla="*/ 48 w 202"/>
                    <a:gd name="T7" fmla="*/ 13 h 206"/>
                    <a:gd name="T8" fmla="*/ 45 w 202"/>
                    <a:gd name="T9" fmla="*/ 10 h 206"/>
                    <a:gd name="T10" fmla="*/ 42 w 202"/>
                    <a:gd name="T11" fmla="*/ 6 h 206"/>
                    <a:gd name="T12" fmla="*/ 38 w 202"/>
                    <a:gd name="T13" fmla="*/ 4 h 206"/>
                    <a:gd name="T14" fmla="*/ 34 w 202"/>
                    <a:gd name="T15" fmla="*/ 2 h 206"/>
                    <a:gd name="T16" fmla="*/ 31 w 202"/>
                    <a:gd name="T17" fmla="*/ 1 h 206"/>
                    <a:gd name="T18" fmla="*/ 26 w 202"/>
                    <a:gd name="T19" fmla="*/ 0 h 206"/>
                    <a:gd name="T20" fmla="*/ 21 w 202"/>
                    <a:gd name="T21" fmla="*/ 1 h 206"/>
                    <a:gd name="T22" fmla="*/ 17 w 202"/>
                    <a:gd name="T23" fmla="*/ 2 h 206"/>
                    <a:gd name="T24" fmla="*/ 13 w 202"/>
                    <a:gd name="T25" fmla="*/ 4 h 206"/>
                    <a:gd name="T26" fmla="*/ 9 w 202"/>
                    <a:gd name="T27" fmla="*/ 6 h 206"/>
                    <a:gd name="T28" fmla="*/ 6 w 202"/>
                    <a:gd name="T29" fmla="*/ 10 h 206"/>
                    <a:gd name="T30" fmla="*/ 3 w 202"/>
                    <a:gd name="T31" fmla="*/ 13 h 206"/>
                    <a:gd name="T32" fmla="*/ 2 w 202"/>
                    <a:gd name="T33" fmla="*/ 17 h 206"/>
                    <a:gd name="T34" fmla="*/ 0 w 202"/>
                    <a:gd name="T35" fmla="*/ 21 h 206"/>
                    <a:gd name="T36" fmla="*/ 0 w 202"/>
                    <a:gd name="T37" fmla="*/ 30 h 206"/>
                    <a:gd name="T38" fmla="*/ 2 w 202"/>
                    <a:gd name="T39" fmla="*/ 35 h 206"/>
                    <a:gd name="T40" fmla="*/ 3 w 202"/>
                    <a:gd name="T41" fmla="*/ 39 h 206"/>
                    <a:gd name="T42" fmla="*/ 6 w 202"/>
                    <a:gd name="T43" fmla="*/ 42 h 206"/>
                    <a:gd name="T44" fmla="*/ 9 w 202"/>
                    <a:gd name="T45" fmla="*/ 46 h 206"/>
                    <a:gd name="T46" fmla="*/ 13 w 202"/>
                    <a:gd name="T47" fmla="*/ 48 h 206"/>
                    <a:gd name="T48" fmla="*/ 17 w 202"/>
                    <a:gd name="T49" fmla="*/ 50 h 206"/>
                    <a:gd name="T50" fmla="*/ 21 w 202"/>
                    <a:gd name="T51" fmla="*/ 51 h 206"/>
                    <a:gd name="T52" fmla="*/ 26 w 202"/>
                    <a:gd name="T53" fmla="*/ 52 h 206"/>
                    <a:gd name="T54" fmla="*/ 31 w 202"/>
                    <a:gd name="T55" fmla="*/ 51 h 206"/>
                    <a:gd name="T56" fmla="*/ 34 w 202"/>
                    <a:gd name="T57" fmla="*/ 50 h 206"/>
                    <a:gd name="T58" fmla="*/ 38 w 202"/>
                    <a:gd name="T59" fmla="*/ 48 h 206"/>
                    <a:gd name="T60" fmla="*/ 42 w 202"/>
                    <a:gd name="T61" fmla="*/ 46 h 206"/>
                    <a:gd name="T62" fmla="*/ 45 w 202"/>
                    <a:gd name="T63" fmla="*/ 42 h 206"/>
                    <a:gd name="T64" fmla="*/ 48 w 202"/>
                    <a:gd name="T65" fmla="*/ 39 h 206"/>
                    <a:gd name="T66" fmla="*/ 50 w 202"/>
                    <a:gd name="T67" fmla="*/ 35 h 206"/>
                    <a:gd name="T68" fmla="*/ 51 w 202"/>
                    <a:gd name="T69" fmla="*/ 30 h 206"/>
                    <a:gd name="T70" fmla="*/ 51 w 202"/>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5"/>
                      </a:lnTo>
                      <a:lnTo>
                        <a:pt x="198" y="66"/>
                      </a:lnTo>
                      <a:lnTo>
                        <a:pt x="191" y="50"/>
                      </a:lnTo>
                      <a:lnTo>
                        <a:pt x="179" y="38"/>
                      </a:lnTo>
                      <a:lnTo>
                        <a:pt x="167" y="24"/>
                      </a:lnTo>
                      <a:lnTo>
                        <a:pt x="152" y="15"/>
                      </a:lnTo>
                      <a:lnTo>
                        <a:pt x="136" y="8"/>
                      </a:lnTo>
                      <a:lnTo>
                        <a:pt x="121" y="5"/>
                      </a:lnTo>
                      <a:lnTo>
                        <a:pt x="101" y="0"/>
                      </a:lnTo>
                      <a:lnTo>
                        <a:pt x="82" y="5"/>
                      </a:lnTo>
                      <a:lnTo>
                        <a:pt x="66" y="8"/>
                      </a:lnTo>
                      <a:lnTo>
                        <a:pt x="51" y="15"/>
                      </a:lnTo>
                      <a:lnTo>
                        <a:pt x="35" y="24"/>
                      </a:lnTo>
                      <a:lnTo>
                        <a:pt x="24" y="38"/>
                      </a:lnTo>
                      <a:lnTo>
                        <a:pt x="12" y="50"/>
                      </a:lnTo>
                      <a:lnTo>
                        <a:pt x="8" y="66"/>
                      </a:lnTo>
                      <a:lnTo>
                        <a:pt x="0" y="85"/>
                      </a:lnTo>
                      <a:lnTo>
                        <a:pt x="0" y="120"/>
                      </a:lnTo>
                      <a:lnTo>
                        <a:pt x="8" y="140"/>
                      </a:lnTo>
                      <a:lnTo>
                        <a:pt x="12" y="155"/>
                      </a:lnTo>
                      <a:lnTo>
                        <a:pt x="24" y="166"/>
                      </a:lnTo>
                      <a:lnTo>
                        <a:pt x="35" y="182"/>
                      </a:lnTo>
                      <a:lnTo>
                        <a:pt x="51" y="190"/>
                      </a:lnTo>
                      <a:lnTo>
                        <a:pt x="66" y="198"/>
                      </a:lnTo>
                      <a:lnTo>
                        <a:pt x="82" y="201"/>
                      </a:lnTo>
                      <a:lnTo>
                        <a:pt x="101" y="206"/>
                      </a:lnTo>
                      <a:lnTo>
                        <a:pt x="121" y="201"/>
                      </a:lnTo>
                      <a:lnTo>
                        <a:pt x="136" y="198"/>
                      </a:lnTo>
                      <a:lnTo>
                        <a:pt x="152" y="190"/>
                      </a:lnTo>
                      <a:lnTo>
                        <a:pt x="167" y="182"/>
                      </a:lnTo>
                      <a:lnTo>
                        <a:pt x="179" y="166"/>
                      </a:lnTo>
                      <a:lnTo>
                        <a:pt x="191" y="155"/>
                      </a:lnTo>
                      <a:lnTo>
                        <a:pt x="198" y="140"/>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7" name="Freeform 220"/>
                <p:cNvSpPr>
                  <a:spLocks/>
                </p:cNvSpPr>
                <p:nvPr/>
              </p:nvSpPr>
              <p:spPr bwMode="auto">
                <a:xfrm>
                  <a:off x="1284" y="2587"/>
                  <a:ext cx="51" cy="50"/>
                </a:xfrm>
                <a:custGeom>
                  <a:avLst/>
                  <a:gdLst>
                    <a:gd name="T0" fmla="*/ 51 w 202"/>
                    <a:gd name="T1" fmla="*/ 25 h 201"/>
                    <a:gd name="T2" fmla="*/ 51 w 202"/>
                    <a:gd name="T3" fmla="*/ 20 h 201"/>
                    <a:gd name="T4" fmla="*/ 50 w 202"/>
                    <a:gd name="T5" fmla="*/ 16 h 201"/>
                    <a:gd name="T6" fmla="*/ 48 w 202"/>
                    <a:gd name="T7" fmla="*/ 12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2 h 201"/>
                    <a:gd name="T30" fmla="*/ 2 w 202"/>
                    <a:gd name="T31" fmla="*/ 16 h 201"/>
                    <a:gd name="T32" fmla="*/ 0 w 202"/>
                    <a:gd name="T33" fmla="*/ 20 h 201"/>
                    <a:gd name="T34" fmla="*/ 0 w 202"/>
                    <a:gd name="T35" fmla="*/ 30 h 201"/>
                    <a:gd name="T36" fmla="*/ 2 w 202"/>
                    <a:gd name="T37" fmla="*/ 34 h 201"/>
                    <a:gd name="T38" fmla="*/ 3 w 202"/>
                    <a:gd name="T39" fmla="*/ 38 h 201"/>
                    <a:gd name="T40" fmla="*/ 6 w 202"/>
                    <a:gd name="T41" fmla="*/ 41 h 201"/>
                    <a:gd name="T42" fmla="*/ 9 w 202"/>
                    <a:gd name="T43" fmla="*/ 44 h 201"/>
                    <a:gd name="T44" fmla="*/ 13 w 202"/>
                    <a:gd name="T45" fmla="*/ 47 h 201"/>
                    <a:gd name="T46" fmla="*/ 17 w 202"/>
                    <a:gd name="T47" fmla="*/ 49 h 201"/>
                    <a:gd name="T48" fmla="*/ 21 w 202"/>
                    <a:gd name="T49" fmla="*/ 50 h 201"/>
                    <a:gd name="T50" fmla="*/ 31 w 202"/>
                    <a:gd name="T51" fmla="*/ 50 h 201"/>
                    <a:gd name="T52" fmla="*/ 34 w 202"/>
                    <a:gd name="T53" fmla="*/ 49 h 201"/>
                    <a:gd name="T54" fmla="*/ 38 w 202"/>
                    <a:gd name="T55" fmla="*/ 47 h 201"/>
                    <a:gd name="T56" fmla="*/ 42 w 202"/>
                    <a:gd name="T57" fmla="*/ 44 h 201"/>
                    <a:gd name="T58" fmla="*/ 45 w 202"/>
                    <a:gd name="T59" fmla="*/ 41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1" y="49"/>
                      </a:lnTo>
                      <a:lnTo>
                        <a:pt x="179" y="35"/>
                      </a:lnTo>
                      <a:lnTo>
                        <a:pt x="167" y="23"/>
                      </a:lnTo>
                      <a:lnTo>
                        <a:pt x="152" y="11"/>
                      </a:lnTo>
                      <a:lnTo>
                        <a:pt x="136" y="4"/>
                      </a:lnTo>
                      <a:lnTo>
                        <a:pt x="121" y="0"/>
                      </a:lnTo>
                      <a:lnTo>
                        <a:pt x="82" y="0"/>
                      </a:lnTo>
                      <a:lnTo>
                        <a:pt x="66" y="4"/>
                      </a:lnTo>
                      <a:lnTo>
                        <a:pt x="51" y="11"/>
                      </a:lnTo>
                      <a:lnTo>
                        <a:pt x="35" y="23"/>
                      </a:lnTo>
                      <a:lnTo>
                        <a:pt x="24" y="35"/>
                      </a:lnTo>
                      <a:lnTo>
                        <a:pt x="12" y="49"/>
                      </a:lnTo>
                      <a:lnTo>
                        <a:pt x="8" y="65"/>
                      </a:lnTo>
                      <a:lnTo>
                        <a:pt x="0" y="81"/>
                      </a:lnTo>
                      <a:lnTo>
                        <a:pt x="0" y="119"/>
                      </a:lnTo>
                      <a:lnTo>
                        <a:pt x="8" y="135"/>
                      </a:lnTo>
                      <a:lnTo>
                        <a:pt x="12" y="151"/>
                      </a:lnTo>
                      <a:lnTo>
                        <a:pt x="24" y="166"/>
                      </a:lnTo>
                      <a:lnTo>
                        <a:pt x="35" y="177"/>
                      </a:lnTo>
                      <a:lnTo>
                        <a:pt x="51" y="189"/>
                      </a:lnTo>
                      <a:lnTo>
                        <a:pt x="66" y="197"/>
                      </a:lnTo>
                      <a:lnTo>
                        <a:pt x="82" y="201"/>
                      </a:lnTo>
                      <a:lnTo>
                        <a:pt x="121" y="201"/>
                      </a:lnTo>
                      <a:lnTo>
                        <a:pt x="136" y="197"/>
                      </a:lnTo>
                      <a:lnTo>
                        <a:pt x="152" y="189"/>
                      </a:lnTo>
                      <a:lnTo>
                        <a:pt x="167" y="177"/>
                      </a:lnTo>
                      <a:lnTo>
                        <a:pt x="179" y="166"/>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8" name="Freeform 221"/>
                <p:cNvSpPr>
                  <a:spLocks/>
                </p:cNvSpPr>
                <p:nvPr/>
              </p:nvSpPr>
              <p:spPr bwMode="auto">
                <a:xfrm>
                  <a:off x="1284" y="2080"/>
                  <a:ext cx="51" cy="51"/>
                </a:xfrm>
                <a:custGeom>
                  <a:avLst/>
                  <a:gdLst>
                    <a:gd name="T0" fmla="*/ 51 w 202"/>
                    <a:gd name="T1" fmla="*/ 25 h 205"/>
                    <a:gd name="T2" fmla="*/ 51 w 202"/>
                    <a:gd name="T3" fmla="*/ 21 h 205"/>
                    <a:gd name="T4" fmla="*/ 50 w 202"/>
                    <a:gd name="T5" fmla="*/ 16 h 205"/>
                    <a:gd name="T6" fmla="*/ 48 w 202"/>
                    <a:gd name="T7" fmla="*/ 12 h 205"/>
                    <a:gd name="T8" fmla="*/ 45 w 202"/>
                    <a:gd name="T9" fmla="*/ 10 h 205"/>
                    <a:gd name="T10" fmla="*/ 42 w 202"/>
                    <a:gd name="T11" fmla="*/ 6 h 205"/>
                    <a:gd name="T12" fmla="*/ 38 w 202"/>
                    <a:gd name="T13" fmla="*/ 3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3 h 205"/>
                    <a:gd name="T26" fmla="*/ 9 w 202"/>
                    <a:gd name="T27" fmla="*/ 6 h 205"/>
                    <a:gd name="T28" fmla="*/ 6 w 202"/>
                    <a:gd name="T29" fmla="*/ 10 h 205"/>
                    <a:gd name="T30" fmla="*/ 3 w 202"/>
                    <a:gd name="T31" fmla="*/ 12 h 205"/>
                    <a:gd name="T32" fmla="*/ 2 w 202"/>
                    <a:gd name="T33" fmla="*/ 16 h 205"/>
                    <a:gd name="T34" fmla="*/ 0 w 202"/>
                    <a:gd name="T35" fmla="*/ 21 h 205"/>
                    <a:gd name="T36" fmla="*/ 0 w 202"/>
                    <a:gd name="T37" fmla="*/ 30 h 205"/>
                    <a:gd name="T38" fmla="*/ 2 w 202"/>
                    <a:gd name="T39" fmla="*/ 35 h 205"/>
                    <a:gd name="T40" fmla="*/ 3 w 202"/>
                    <a:gd name="T41" fmla="*/ 38 h 205"/>
                    <a:gd name="T42" fmla="*/ 6 w 202"/>
                    <a:gd name="T43" fmla="*/ 41 h 205"/>
                    <a:gd name="T44" fmla="*/ 9 w 202"/>
                    <a:gd name="T45" fmla="*/ 45 h 205"/>
                    <a:gd name="T46" fmla="*/ 13 w 202"/>
                    <a:gd name="T47" fmla="*/ 47 h 205"/>
                    <a:gd name="T48" fmla="*/ 17 w 202"/>
                    <a:gd name="T49" fmla="*/ 49 h 205"/>
                    <a:gd name="T50" fmla="*/ 21 w 202"/>
                    <a:gd name="T51" fmla="*/ 50 h 205"/>
                    <a:gd name="T52" fmla="*/ 26 w 202"/>
                    <a:gd name="T53" fmla="*/ 51 h 205"/>
                    <a:gd name="T54" fmla="*/ 31 w 202"/>
                    <a:gd name="T55" fmla="*/ 50 h 205"/>
                    <a:gd name="T56" fmla="*/ 34 w 202"/>
                    <a:gd name="T57" fmla="*/ 49 h 205"/>
                    <a:gd name="T58" fmla="*/ 38 w 202"/>
                    <a:gd name="T59" fmla="*/ 47 h 205"/>
                    <a:gd name="T60" fmla="*/ 42 w 202"/>
                    <a:gd name="T61" fmla="*/ 45 h 205"/>
                    <a:gd name="T62" fmla="*/ 45 w 202"/>
                    <a:gd name="T63" fmla="*/ 41 h 205"/>
                    <a:gd name="T64" fmla="*/ 48 w 202"/>
                    <a:gd name="T65" fmla="*/ 38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4"/>
                      </a:lnTo>
                      <a:lnTo>
                        <a:pt x="198" y="65"/>
                      </a:lnTo>
                      <a:lnTo>
                        <a:pt x="191" y="49"/>
                      </a:lnTo>
                      <a:lnTo>
                        <a:pt x="179" y="39"/>
                      </a:lnTo>
                      <a:lnTo>
                        <a:pt x="167" y="23"/>
                      </a:lnTo>
                      <a:lnTo>
                        <a:pt x="152" y="14"/>
                      </a:lnTo>
                      <a:lnTo>
                        <a:pt x="136" y="7"/>
                      </a:lnTo>
                      <a:lnTo>
                        <a:pt x="121" y="4"/>
                      </a:lnTo>
                      <a:lnTo>
                        <a:pt x="101" y="0"/>
                      </a:lnTo>
                      <a:lnTo>
                        <a:pt x="82" y="4"/>
                      </a:lnTo>
                      <a:lnTo>
                        <a:pt x="66" y="7"/>
                      </a:lnTo>
                      <a:lnTo>
                        <a:pt x="51" y="14"/>
                      </a:lnTo>
                      <a:lnTo>
                        <a:pt x="35" y="23"/>
                      </a:lnTo>
                      <a:lnTo>
                        <a:pt x="24" y="39"/>
                      </a:lnTo>
                      <a:lnTo>
                        <a:pt x="12" y="49"/>
                      </a:lnTo>
                      <a:lnTo>
                        <a:pt x="8" y="65"/>
                      </a:lnTo>
                      <a:lnTo>
                        <a:pt x="0" y="84"/>
                      </a:lnTo>
                      <a:lnTo>
                        <a:pt x="0" y="119"/>
                      </a:lnTo>
                      <a:lnTo>
                        <a:pt x="8" y="139"/>
                      </a:lnTo>
                      <a:lnTo>
                        <a:pt x="12" y="154"/>
                      </a:lnTo>
                      <a:lnTo>
                        <a:pt x="24" y="166"/>
                      </a:lnTo>
                      <a:lnTo>
                        <a:pt x="35" y="182"/>
                      </a:lnTo>
                      <a:lnTo>
                        <a:pt x="51" y="189"/>
                      </a:lnTo>
                      <a:lnTo>
                        <a:pt x="66" y="197"/>
                      </a:lnTo>
                      <a:lnTo>
                        <a:pt x="82" y="201"/>
                      </a:lnTo>
                      <a:lnTo>
                        <a:pt x="101" y="205"/>
                      </a:lnTo>
                      <a:lnTo>
                        <a:pt x="121" y="201"/>
                      </a:lnTo>
                      <a:lnTo>
                        <a:pt x="136" y="197"/>
                      </a:lnTo>
                      <a:lnTo>
                        <a:pt x="152" y="189"/>
                      </a:lnTo>
                      <a:lnTo>
                        <a:pt x="167" y="182"/>
                      </a:lnTo>
                      <a:lnTo>
                        <a:pt x="179" y="166"/>
                      </a:lnTo>
                      <a:lnTo>
                        <a:pt x="191" y="154"/>
                      </a:lnTo>
                      <a:lnTo>
                        <a:pt x="198" y="139"/>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59" name="Freeform 222"/>
                <p:cNvSpPr>
                  <a:spLocks/>
                </p:cNvSpPr>
                <p:nvPr/>
              </p:nvSpPr>
              <p:spPr bwMode="auto">
                <a:xfrm>
                  <a:off x="1284" y="1600"/>
                  <a:ext cx="51" cy="50"/>
                </a:xfrm>
                <a:custGeom>
                  <a:avLst/>
                  <a:gdLst>
                    <a:gd name="T0" fmla="*/ 51 w 202"/>
                    <a:gd name="T1" fmla="*/ 25 h 202"/>
                    <a:gd name="T2" fmla="*/ 51 w 202"/>
                    <a:gd name="T3" fmla="*/ 21 h 202"/>
                    <a:gd name="T4" fmla="*/ 50 w 202"/>
                    <a:gd name="T5" fmla="*/ 17 h 202"/>
                    <a:gd name="T6" fmla="*/ 48 w 202"/>
                    <a:gd name="T7" fmla="*/ 13 h 202"/>
                    <a:gd name="T8" fmla="*/ 45 w 202"/>
                    <a:gd name="T9" fmla="*/ 9 h 202"/>
                    <a:gd name="T10" fmla="*/ 42 w 202"/>
                    <a:gd name="T11" fmla="*/ 6 h 202"/>
                    <a:gd name="T12" fmla="*/ 38 w 202"/>
                    <a:gd name="T13" fmla="*/ 4 h 202"/>
                    <a:gd name="T14" fmla="*/ 34 w 202"/>
                    <a:gd name="T15" fmla="*/ 2 h 202"/>
                    <a:gd name="T16" fmla="*/ 31 w 202"/>
                    <a:gd name="T17" fmla="*/ 0 h 202"/>
                    <a:gd name="T18" fmla="*/ 21 w 202"/>
                    <a:gd name="T19" fmla="*/ 0 h 202"/>
                    <a:gd name="T20" fmla="*/ 17 w 202"/>
                    <a:gd name="T21" fmla="*/ 2 h 202"/>
                    <a:gd name="T22" fmla="*/ 13 w 202"/>
                    <a:gd name="T23" fmla="*/ 4 h 202"/>
                    <a:gd name="T24" fmla="*/ 9 w 202"/>
                    <a:gd name="T25" fmla="*/ 6 h 202"/>
                    <a:gd name="T26" fmla="*/ 6 w 202"/>
                    <a:gd name="T27" fmla="*/ 9 h 202"/>
                    <a:gd name="T28" fmla="*/ 3 w 202"/>
                    <a:gd name="T29" fmla="*/ 13 h 202"/>
                    <a:gd name="T30" fmla="*/ 2 w 202"/>
                    <a:gd name="T31" fmla="*/ 17 h 202"/>
                    <a:gd name="T32" fmla="*/ 0 w 202"/>
                    <a:gd name="T33" fmla="*/ 21 h 202"/>
                    <a:gd name="T34" fmla="*/ 0 w 202"/>
                    <a:gd name="T35" fmla="*/ 30 h 202"/>
                    <a:gd name="T36" fmla="*/ 2 w 202"/>
                    <a:gd name="T37" fmla="*/ 34 h 202"/>
                    <a:gd name="T38" fmla="*/ 3 w 202"/>
                    <a:gd name="T39" fmla="*/ 38 h 202"/>
                    <a:gd name="T40" fmla="*/ 6 w 202"/>
                    <a:gd name="T41" fmla="*/ 42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2 h 202"/>
                    <a:gd name="T60" fmla="*/ 48 w 202"/>
                    <a:gd name="T61" fmla="*/ 38 h 202"/>
                    <a:gd name="T62" fmla="*/ 50 w 202"/>
                    <a:gd name="T63" fmla="*/ 34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6"/>
                      </a:lnTo>
                      <a:lnTo>
                        <a:pt x="198" y="67"/>
                      </a:lnTo>
                      <a:lnTo>
                        <a:pt x="191" y="51"/>
                      </a:lnTo>
                      <a:lnTo>
                        <a:pt x="179" y="35"/>
                      </a:lnTo>
                      <a:lnTo>
                        <a:pt x="167" y="24"/>
                      </a:lnTo>
                      <a:lnTo>
                        <a:pt x="152" y="16"/>
                      </a:lnTo>
                      <a:lnTo>
                        <a:pt x="136" y="9"/>
                      </a:lnTo>
                      <a:lnTo>
                        <a:pt x="121" y="0"/>
                      </a:lnTo>
                      <a:lnTo>
                        <a:pt x="82" y="0"/>
                      </a:lnTo>
                      <a:lnTo>
                        <a:pt x="66" y="9"/>
                      </a:lnTo>
                      <a:lnTo>
                        <a:pt x="51" y="16"/>
                      </a:lnTo>
                      <a:lnTo>
                        <a:pt x="35" y="24"/>
                      </a:lnTo>
                      <a:lnTo>
                        <a:pt x="24" y="35"/>
                      </a:lnTo>
                      <a:lnTo>
                        <a:pt x="12" y="51"/>
                      </a:lnTo>
                      <a:lnTo>
                        <a:pt x="8" y="67"/>
                      </a:lnTo>
                      <a:lnTo>
                        <a:pt x="0" y="86"/>
                      </a:lnTo>
                      <a:lnTo>
                        <a:pt x="0" y="121"/>
                      </a:lnTo>
                      <a:lnTo>
                        <a:pt x="8" y="137"/>
                      </a:lnTo>
                      <a:lnTo>
                        <a:pt x="12" y="152"/>
                      </a:lnTo>
                      <a:lnTo>
                        <a:pt x="24" y="168"/>
                      </a:lnTo>
                      <a:lnTo>
                        <a:pt x="35" y="179"/>
                      </a:lnTo>
                      <a:lnTo>
                        <a:pt x="51" y="191"/>
                      </a:lnTo>
                      <a:lnTo>
                        <a:pt x="66" y="198"/>
                      </a:lnTo>
                      <a:lnTo>
                        <a:pt x="82" y="202"/>
                      </a:lnTo>
                      <a:lnTo>
                        <a:pt x="121" y="202"/>
                      </a:lnTo>
                      <a:lnTo>
                        <a:pt x="136" y="198"/>
                      </a:lnTo>
                      <a:lnTo>
                        <a:pt x="152" y="191"/>
                      </a:lnTo>
                      <a:lnTo>
                        <a:pt x="167" y="179"/>
                      </a:lnTo>
                      <a:lnTo>
                        <a:pt x="179" y="168"/>
                      </a:lnTo>
                      <a:lnTo>
                        <a:pt x="191" y="152"/>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0" name="Freeform 223"/>
                <p:cNvSpPr>
                  <a:spLocks/>
                </p:cNvSpPr>
                <p:nvPr/>
              </p:nvSpPr>
              <p:spPr bwMode="auto">
                <a:xfrm>
                  <a:off x="1284" y="2576"/>
                  <a:ext cx="51" cy="51"/>
                </a:xfrm>
                <a:custGeom>
                  <a:avLst/>
                  <a:gdLst>
                    <a:gd name="T0" fmla="*/ 51 w 202"/>
                    <a:gd name="T1" fmla="*/ 25 h 206"/>
                    <a:gd name="T2" fmla="*/ 51 w 202"/>
                    <a:gd name="T3" fmla="*/ 21 h 206"/>
                    <a:gd name="T4" fmla="*/ 50 w 202"/>
                    <a:gd name="T5" fmla="*/ 17 h 206"/>
                    <a:gd name="T6" fmla="*/ 48 w 202"/>
                    <a:gd name="T7" fmla="*/ 12 h 206"/>
                    <a:gd name="T8" fmla="*/ 45 w 202"/>
                    <a:gd name="T9" fmla="*/ 9 h 206"/>
                    <a:gd name="T10" fmla="*/ 42 w 202"/>
                    <a:gd name="T11" fmla="*/ 7 h 206"/>
                    <a:gd name="T12" fmla="*/ 38 w 202"/>
                    <a:gd name="T13" fmla="*/ 4 h 206"/>
                    <a:gd name="T14" fmla="*/ 34 w 202"/>
                    <a:gd name="T15" fmla="*/ 2 h 206"/>
                    <a:gd name="T16" fmla="*/ 31 w 202"/>
                    <a:gd name="T17" fmla="*/ 1 h 206"/>
                    <a:gd name="T18" fmla="*/ 26 w 202"/>
                    <a:gd name="T19" fmla="*/ 0 h 206"/>
                    <a:gd name="T20" fmla="*/ 21 w 202"/>
                    <a:gd name="T21" fmla="*/ 1 h 206"/>
                    <a:gd name="T22" fmla="*/ 17 w 202"/>
                    <a:gd name="T23" fmla="*/ 2 h 206"/>
                    <a:gd name="T24" fmla="*/ 13 w 202"/>
                    <a:gd name="T25" fmla="*/ 4 h 206"/>
                    <a:gd name="T26" fmla="*/ 9 w 202"/>
                    <a:gd name="T27" fmla="*/ 7 h 206"/>
                    <a:gd name="T28" fmla="*/ 6 w 202"/>
                    <a:gd name="T29" fmla="*/ 9 h 206"/>
                    <a:gd name="T30" fmla="*/ 3 w 202"/>
                    <a:gd name="T31" fmla="*/ 12 h 206"/>
                    <a:gd name="T32" fmla="*/ 2 w 202"/>
                    <a:gd name="T33" fmla="*/ 17 h 206"/>
                    <a:gd name="T34" fmla="*/ 0 w 202"/>
                    <a:gd name="T35" fmla="*/ 21 h 206"/>
                    <a:gd name="T36" fmla="*/ 0 w 202"/>
                    <a:gd name="T37" fmla="*/ 30 h 206"/>
                    <a:gd name="T38" fmla="*/ 2 w 202"/>
                    <a:gd name="T39" fmla="*/ 34 h 206"/>
                    <a:gd name="T40" fmla="*/ 3 w 202"/>
                    <a:gd name="T41" fmla="*/ 38 h 206"/>
                    <a:gd name="T42" fmla="*/ 6 w 202"/>
                    <a:gd name="T43" fmla="*/ 42 h 206"/>
                    <a:gd name="T44" fmla="*/ 9 w 202"/>
                    <a:gd name="T45" fmla="*/ 45 h 206"/>
                    <a:gd name="T46" fmla="*/ 13 w 202"/>
                    <a:gd name="T47" fmla="*/ 47 h 206"/>
                    <a:gd name="T48" fmla="*/ 17 w 202"/>
                    <a:gd name="T49" fmla="*/ 49 h 206"/>
                    <a:gd name="T50" fmla="*/ 21 w 202"/>
                    <a:gd name="T51" fmla="*/ 50 h 206"/>
                    <a:gd name="T52" fmla="*/ 26 w 202"/>
                    <a:gd name="T53" fmla="*/ 51 h 206"/>
                    <a:gd name="T54" fmla="*/ 31 w 202"/>
                    <a:gd name="T55" fmla="*/ 50 h 206"/>
                    <a:gd name="T56" fmla="*/ 34 w 202"/>
                    <a:gd name="T57" fmla="*/ 49 h 206"/>
                    <a:gd name="T58" fmla="*/ 38 w 202"/>
                    <a:gd name="T59" fmla="*/ 47 h 206"/>
                    <a:gd name="T60" fmla="*/ 42 w 202"/>
                    <a:gd name="T61" fmla="*/ 45 h 206"/>
                    <a:gd name="T62" fmla="*/ 45 w 202"/>
                    <a:gd name="T63" fmla="*/ 42 h 206"/>
                    <a:gd name="T64" fmla="*/ 48 w 202"/>
                    <a:gd name="T65" fmla="*/ 38 h 206"/>
                    <a:gd name="T66" fmla="*/ 50 w 202"/>
                    <a:gd name="T67" fmla="*/ 34 h 206"/>
                    <a:gd name="T68" fmla="*/ 51 w 202"/>
                    <a:gd name="T69" fmla="*/ 30 h 206"/>
                    <a:gd name="T70" fmla="*/ 51 w 202"/>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5"/>
                      </a:lnTo>
                      <a:lnTo>
                        <a:pt x="198" y="70"/>
                      </a:lnTo>
                      <a:lnTo>
                        <a:pt x="191" y="50"/>
                      </a:lnTo>
                      <a:lnTo>
                        <a:pt x="179" y="38"/>
                      </a:lnTo>
                      <a:lnTo>
                        <a:pt x="167" y="27"/>
                      </a:lnTo>
                      <a:lnTo>
                        <a:pt x="152" y="15"/>
                      </a:lnTo>
                      <a:lnTo>
                        <a:pt x="136" y="8"/>
                      </a:lnTo>
                      <a:lnTo>
                        <a:pt x="121" y="4"/>
                      </a:lnTo>
                      <a:lnTo>
                        <a:pt x="101" y="0"/>
                      </a:lnTo>
                      <a:lnTo>
                        <a:pt x="82" y="4"/>
                      </a:lnTo>
                      <a:lnTo>
                        <a:pt x="66" y="8"/>
                      </a:lnTo>
                      <a:lnTo>
                        <a:pt x="51" y="15"/>
                      </a:lnTo>
                      <a:lnTo>
                        <a:pt x="35" y="27"/>
                      </a:lnTo>
                      <a:lnTo>
                        <a:pt x="24" y="38"/>
                      </a:lnTo>
                      <a:lnTo>
                        <a:pt x="12" y="50"/>
                      </a:lnTo>
                      <a:lnTo>
                        <a:pt x="8" y="70"/>
                      </a:lnTo>
                      <a:lnTo>
                        <a:pt x="0" y="85"/>
                      </a:lnTo>
                      <a:lnTo>
                        <a:pt x="0" y="120"/>
                      </a:lnTo>
                      <a:lnTo>
                        <a:pt x="8" y="139"/>
                      </a:lnTo>
                      <a:lnTo>
                        <a:pt x="12" y="155"/>
                      </a:lnTo>
                      <a:lnTo>
                        <a:pt x="24" y="171"/>
                      </a:lnTo>
                      <a:lnTo>
                        <a:pt x="35" y="182"/>
                      </a:lnTo>
                      <a:lnTo>
                        <a:pt x="51" y="190"/>
                      </a:lnTo>
                      <a:lnTo>
                        <a:pt x="66" y="197"/>
                      </a:lnTo>
                      <a:lnTo>
                        <a:pt x="82" y="201"/>
                      </a:lnTo>
                      <a:lnTo>
                        <a:pt x="101" y="206"/>
                      </a:lnTo>
                      <a:lnTo>
                        <a:pt x="121" y="201"/>
                      </a:lnTo>
                      <a:lnTo>
                        <a:pt x="136" y="197"/>
                      </a:lnTo>
                      <a:lnTo>
                        <a:pt x="152" y="190"/>
                      </a:lnTo>
                      <a:lnTo>
                        <a:pt x="167" y="182"/>
                      </a:lnTo>
                      <a:lnTo>
                        <a:pt x="179" y="171"/>
                      </a:lnTo>
                      <a:lnTo>
                        <a:pt x="191" y="155"/>
                      </a:lnTo>
                      <a:lnTo>
                        <a:pt x="198" y="139"/>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1" name="Freeform 224"/>
                <p:cNvSpPr>
                  <a:spLocks/>
                </p:cNvSpPr>
                <p:nvPr/>
              </p:nvSpPr>
              <p:spPr bwMode="auto">
                <a:xfrm>
                  <a:off x="1284" y="993"/>
                  <a:ext cx="51" cy="50"/>
                </a:xfrm>
                <a:custGeom>
                  <a:avLst/>
                  <a:gdLst>
                    <a:gd name="T0" fmla="*/ 51 w 202"/>
                    <a:gd name="T1" fmla="*/ 25 h 202"/>
                    <a:gd name="T2" fmla="*/ 51 w 202"/>
                    <a:gd name="T3" fmla="*/ 20 h 202"/>
                    <a:gd name="T4" fmla="*/ 50 w 202"/>
                    <a:gd name="T5" fmla="*/ 17 h 202"/>
                    <a:gd name="T6" fmla="*/ 48 w 202"/>
                    <a:gd name="T7" fmla="*/ 13 h 202"/>
                    <a:gd name="T8" fmla="*/ 45 w 202"/>
                    <a:gd name="T9" fmla="*/ 9 h 202"/>
                    <a:gd name="T10" fmla="*/ 42 w 202"/>
                    <a:gd name="T11" fmla="*/ 6 h 202"/>
                    <a:gd name="T12" fmla="*/ 38 w 202"/>
                    <a:gd name="T13" fmla="*/ 3 h 202"/>
                    <a:gd name="T14" fmla="*/ 34 w 202"/>
                    <a:gd name="T15" fmla="*/ 1 h 202"/>
                    <a:gd name="T16" fmla="*/ 31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3 h 202"/>
                    <a:gd name="T30" fmla="*/ 2 w 202"/>
                    <a:gd name="T31" fmla="*/ 17 h 202"/>
                    <a:gd name="T32" fmla="*/ 0 w 202"/>
                    <a:gd name="T33" fmla="*/ 20 h 202"/>
                    <a:gd name="T34" fmla="*/ 0 w 202"/>
                    <a:gd name="T35" fmla="*/ 30 h 202"/>
                    <a:gd name="T36" fmla="*/ 2 w 202"/>
                    <a:gd name="T37" fmla="*/ 34 h 202"/>
                    <a:gd name="T38" fmla="*/ 3 w 202"/>
                    <a:gd name="T39" fmla="*/ 38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1 h 202"/>
                    <a:gd name="T60" fmla="*/ 48 w 202"/>
                    <a:gd name="T61" fmla="*/ 38 h 202"/>
                    <a:gd name="T62" fmla="*/ 50 w 202"/>
                    <a:gd name="T63" fmla="*/ 34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2"/>
                      </a:lnTo>
                      <a:lnTo>
                        <a:pt x="198" y="67"/>
                      </a:lnTo>
                      <a:lnTo>
                        <a:pt x="191" y="51"/>
                      </a:lnTo>
                      <a:lnTo>
                        <a:pt x="179" y="35"/>
                      </a:lnTo>
                      <a:lnTo>
                        <a:pt x="167" y="24"/>
                      </a:lnTo>
                      <a:lnTo>
                        <a:pt x="152" y="12"/>
                      </a:lnTo>
                      <a:lnTo>
                        <a:pt x="136" y="5"/>
                      </a:lnTo>
                      <a:lnTo>
                        <a:pt x="121" y="0"/>
                      </a:lnTo>
                      <a:lnTo>
                        <a:pt x="82" y="0"/>
                      </a:lnTo>
                      <a:lnTo>
                        <a:pt x="66" y="5"/>
                      </a:lnTo>
                      <a:lnTo>
                        <a:pt x="51" y="12"/>
                      </a:lnTo>
                      <a:lnTo>
                        <a:pt x="35" y="24"/>
                      </a:lnTo>
                      <a:lnTo>
                        <a:pt x="24" y="35"/>
                      </a:lnTo>
                      <a:lnTo>
                        <a:pt x="12" y="51"/>
                      </a:lnTo>
                      <a:lnTo>
                        <a:pt x="8" y="67"/>
                      </a:lnTo>
                      <a:lnTo>
                        <a:pt x="0" y="82"/>
                      </a:lnTo>
                      <a:lnTo>
                        <a:pt x="0" y="121"/>
                      </a:lnTo>
                      <a:lnTo>
                        <a:pt x="8" y="137"/>
                      </a:lnTo>
                      <a:lnTo>
                        <a:pt x="12" y="152"/>
                      </a:lnTo>
                      <a:lnTo>
                        <a:pt x="24" y="167"/>
                      </a:lnTo>
                      <a:lnTo>
                        <a:pt x="35" y="179"/>
                      </a:lnTo>
                      <a:lnTo>
                        <a:pt x="51" y="191"/>
                      </a:lnTo>
                      <a:lnTo>
                        <a:pt x="66" y="198"/>
                      </a:lnTo>
                      <a:lnTo>
                        <a:pt x="82" y="202"/>
                      </a:lnTo>
                      <a:lnTo>
                        <a:pt x="121" y="202"/>
                      </a:lnTo>
                      <a:lnTo>
                        <a:pt x="136" y="198"/>
                      </a:lnTo>
                      <a:lnTo>
                        <a:pt x="152" y="191"/>
                      </a:lnTo>
                      <a:lnTo>
                        <a:pt x="167" y="179"/>
                      </a:lnTo>
                      <a:lnTo>
                        <a:pt x="179" y="167"/>
                      </a:lnTo>
                      <a:lnTo>
                        <a:pt x="191" y="152"/>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2" name="Freeform 225"/>
                <p:cNvSpPr>
                  <a:spLocks/>
                </p:cNvSpPr>
                <p:nvPr/>
              </p:nvSpPr>
              <p:spPr bwMode="auto">
                <a:xfrm>
                  <a:off x="1284" y="2461"/>
                  <a:ext cx="51" cy="50"/>
                </a:xfrm>
                <a:custGeom>
                  <a:avLst/>
                  <a:gdLst>
                    <a:gd name="T0" fmla="*/ 51 w 202"/>
                    <a:gd name="T1" fmla="*/ 25 h 201"/>
                    <a:gd name="T2" fmla="*/ 51 w 202"/>
                    <a:gd name="T3" fmla="*/ 20 h 201"/>
                    <a:gd name="T4" fmla="*/ 50 w 202"/>
                    <a:gd name="T5" fmla="*/ 16 h 201"/>
                    <a:gd name="T6" fmla="*/ 48 w 202"/>
                    <a:gd name="T7" fmla="*/ 12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2 h 201"/>
                    <a:gd name="T30" fmla="*/ 2 w 202"/>
                    <a:gd name="T31" fmla="*/ 16 h 201"/>
                    <a:gd name="T32" fmla="*/ 0 w 202"/>
                    <a:gd name="T33" fmla="*/ 20 h 201"/>
                    <a:gd name="T34" fmla="*/ 0 w 202"/>
                    <a:gd name="T35" fmla="*/ 30 h 201"/>
                    <a:gd name="T36" fmla="*/ 2 w 202"/>
                    <a:gd name="T37" fmla="*/ 34 h 201"/>
                    <a:gd name="T38" fmla="*/ 3 w 202"/>
                    <a:gd name="T39" fmla="*/ 37 h 201"/>
                    <a:gd name="T40" fmla="*/ 6 w 202"/>
                    <a:gd name="T41" fmla="*/ 41 h 201"/>
                    <a:gd name="T42" fmla="*/ 9 w 202"/>
                    <a:gd name="T43" fmla="*/ 44 h 201"/>
                    <a:gd name="T44" fmla="*/ 13 w 202"/>
                    <a:gd name="T45" fmla="*/ 47 h 201"/>
                    <a:gd name="T46" fmla="*/ 17 w 202"/>
                    <a:gd name="T47" fmla="*/ 49 h 201"/>
                    <a:gd name="T48" fmla="*/ 21 w 202"/>
                    <a:gd name="T49" fmla="*/ 50 h 201"/>
                    <a:gd name="T50" fmla="*/ 31 w 202"/>
                    <a:gd name="T51" fmla="*/ 50 h 201"/>
                    <a:gd name="T52" fmla="*/ 34 w 202"/>
                    <a:gd name="T53" fmla="*/ 49 h 201"/>
                    <a:gd name="T54" fmla="*/ 38 w 202"/>
                    <a:gd name="T55" fmla="*/ 47 h 201"/>
                    <a:gd name="T56" fmla="*/ 42 w 202"/>
                    <a:gd name="T57" fmla="*/ 44 h 201"/>
                    <a:gd name="T58" fmla="*/ 45 w 202"/>
                    <a:gd name="T59" fmla="*/ 41 h 201"/>
                    <a:gd name="T60" fmla="*/ 48 w 202"/>
                    <a:gd name="T61" fmla="*/ 37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0"/>
                      </a:lnTo>
                      <a:lnTo>
                        <a:pt x="198" y="66"/>
                      </a:lnTo>
                      <a:lnTo>
                        <a:pt x="191" y="50"/>
                      </a:lnTo>
                      <a:lnTo>
                        <a:pt x="179" y="35"/>
                      </a:lnTo>
                      <a:lnTo>
                        <a:pt x="167" y="23"/>
                      </a:lnTo>
                      <a:lnTo>
                        <a:pt x="152" y="12"/>
                      </a:lnTo>
                      <a:lnTo>
                        <a:pt x="136" y="3"/>
                      </a:lnTo>
                      <a:lnTo>
                        <a:pt x="121" y="0"/>
                      </a:lnTo>
                      <a:lnTo>
                        <a:pt x="82" y="0"/>
                      </a:lnTo>
                      <a:lnTo>
                        <a:pt x="66" y="3"/>
                      </a:lnTo>
                      <a:lnTo>
                        <a:pt x="51" y="12"/>
                      </a:lnTo>
                      <a:lnTo>
                        <a:pt x="35" y="23"/>
                      </a:lnTo>
                      <a:lnTo>
                        <a:pt x="24" y="35"/>
                      </a:lnTo>
                      <a:lnTo>
                        <a:pt x="12" y="50"/>
                      </a:lnTo>
                      <a:lnTo>
                        <a:pt x="8" y="66"/>
                      </a:lnTo>
                      <a:lnTo>
                        <a:pt x="0" y="80"/>
                      </a:lnTo>
                      <a:lnTo>
                        <a:pt x="0" y="120"/>
                      </a:lnTo>
                      <a:lnTo>
                        <a:pt x="8" y="135"/>
                      </a:lnTo>
                      <a:lnTo>
                        <a:pt x="12" y="150"/>
                      </a:lnTo>
                      <a:lnTo>
                        <a:pt x="24" y="166"/>
                      </a:lnTo>
                      <a:lnTo>
                        <a:pt x="35" y="178"/>
                      </a:lnTo>
                      <a:lnTo>
                        <a:pt x="51" y="189"/>
                      </a:lnTo>
                      <a:lnTo>
                        <a:pt x="66" y="197"/>
                      </a:lnTo>
                      <a:lnTo>
                        <a:pt x="82" y="201"/>
                      </a:lnTo>
                      <a:lnTo>
                        <a:pt x="121" y="201"/>
                      </a:lnTo>
                      <a:lnTo>
                        <a:pt x="136" y="197"/>
                      </a:lnTo>
                      <a:lnTo>
                        <a:pt x="152" y="189"/>
                      </a:lnTo>
                      <a:lnTo>
                        <a:pt x="167" y="178"/>
                      </a:lnTo>
                      <a:lnTo>
                        <a:pt x="179" y="166"/>
                      </a:lnTo>
                      <a:lnTo>
                        <a:pt x="191" y="150"/>
                      </a:lnTo>
                      <a:lnTo>
                        <a:pt x="198" y="135"/>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3" name="Freeform 226"/>
                <p:cNvSpPr>
                  <a:spLocks/>
                </p:cNvSpPr>
                <p:nvPr/>
              </p:nvSpPr>
              <p:spPr bwMode="auto">
                <a:xfrm>
                  <a:off x="1284" y="2502"/>
                  <a:ext cx="51" cy="51"/>
                </a:xfrm>
                <a:custGeom>
                  <a:avLst/>
                  <a:gdLst>
                    <a:gd name="T0" fmla="*/ 51 w 202"/>
                    <a:gd name="T1" fmla="*/ 26 h 202"/>
                    <a:gd name="T2" fmla="*/ 51 w 202"/>
                    <a:gd name="T3" fmla="*/ 21 h 202"/>
                    <a:gd name="T4" fmla="*/ 50 w 202"/>
                    <a:gd name="T5" fmla="*/ 17 h 202"/>
                    <a:gd name="T6" fmla="*/ 48 w 202"/>
                    <a:gd name="T7" fmla="*/ 13 h 202"/>
                    <a:gd name="T8" fmla="*/ 45 w 202"/>
                    <a:gd name="T9" fmla="*/ 9 h 202"/>
                    <a:gd name="T10" fmla="*/ 42 w 202"/>
                    <a:gd name="T11" fmla="*/ 6 h 202"/>
                    <a:gd name="T12" fmla="*/ 38 w 202"/>
                    <a:gd name="T13" fmla="*/ 3 h 202"/>
                    <a:gd name="T14" fmla="*/ 34 w 202"/>
                    <a:gd name="T15" fmla="*/ 2 h 202"/>
                    <a:gd name="T16" fmla="*/ 31 w 202"/>
                    <a:gd name="T17" fmla="*/ 0 h 202"/>
                    <a:gd name="T18" fmla="*/ 21 w 202"/>
                    <a:gd name="T19" fmla="*/ 0 h 202"/>
                    <a:gd name="T20" fmla="*/ 17 w 202"/>
                    <a:gd name="T21" fmla="*/ 2 h 202"/>
                    <a:gd name="T22" fmla="*/ 13 w 202"/>
                    <a:gd name="T23" fmla="*/ 3 h 202"/>
                    <a:gd name="T24" fmla="*/ 9 w 202"/>
                    <a:gd name="T25" fmla="*/ 6 h 202"/>
                    <a:gd name="T26" fmla="*/ 6 w 202"/>
                    <a:gd name="T27" fmla="*/ 9 h 202"/>
                    <a:gd name="T28" fmla="*/ 3 w 202"/>
                    <a:gd name="T29" fmla="*/ 13 h 202"/>
                    <a:gd name="T30" fmla="*/ 2 w 202"/>
                    <a:gd name="T31" fmla="*/ 17 h 202"/>
                    <a:gd name="T32" fmla="*/ 0 w 202"/>
                    <a:gd name="T33" fmla="*/ 21 h 202"/>
                    <a:gd name="T34" fmla="*/ 0 w 202"/>
                    <a:gd name="T35" fmla="*/ 31 h 202"/>
                    <a:gd name="T36" fmla="*/ 2 w 202"/>
                    <a:gd name="T37" fmla="*/ 34 h 202"/>
                    <a:gd name="T38" fmla="*/ 3 w 202"/>
                    <a:gd name="T39" fmla="*/ 38 h 202"/>
                    <a:gd name="T40" fmla="*/ 6 w 202"/>
                    <a:gd name="T41" fmla="*/ 42 h 202"/>
                    <a:gd name="T42" fmla="*/ 9 w 202"/>
                    <a:gd name="T43" fmla="*/ 45 h 202"/>
                    <a:gd name="T44" fmla="*/ 13 w 202"/>
                    <a:gd name="T45" fmla="*/ 48 h 202"/>
                    <a:gd name="T46" fmla="*/ 17 w 202"/>
                    <a:gd name="T47" fmla="*/ 50 h 202"/>
                    <a:gd name="T48" fmla="*/ 21 w 202"/>
                    <a:gd name="T49" fmla="*/ 51 h 202"/>
                    <a:gd name="T50" fmla="*/ 31 w 202"/>
                    <a:gd name="T51" fmla="*/ 51 h 202"/>
                    <a:gd name="T52" fmla="*/ 34 w 202"/>
                    <a:gd name="T53" fmla="*/ 50 h 202"/>
                    <a:gd name="T54" fmla="*/ 38 w 202"/>
                    <a:gd name="T55" fmla="*/ 48 h 202"/>
                    <a:gd name="T56" fmla="*/ 42 w 202"/>
                    <a:gd name="T57" fmla="*/ 45 h 202"/>
                    <a:gd name="T58" fmla="*/ 45 w 202"/>
                    <a:gd name="T59" fmla="*/ 42 h 202"/>
                    <a:gd name="T60" fmla="*/ 48 w 202"/>
                    <a:gd name="T61" fmla="*/ 38 h 202"/>
                    <a:gd name="T62" fmla="*/ 50 w 202"/>
                    <a:gd name="T63" fmla="*/ 34 h 202"/>
                    <a:gd name="T64" fmla="*/ 51 w 202"/>
                    <a:gd name="T65" fmla="*/ 31 h 202"/>
                    <a:gd name="T66" fmla="*/ 51 w 202"/>
                    <a:gd name="T67" fmla="*/ 26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2"/>
                      </a:lnTo>
                      <a:lnTo>
                        <a:pt x="198" y="66"/>
                      </a:lnTo>
                      <a:lnTo>
                        <a:pt x="191" y="51"/>
                      </a:lnTo>
                      <a:lnTo>
                        <a:pt x="179" y="35"/>
                      </a:lnTo>
                      <a:lnTo>
                        <a:pt x="167" y="23"/>
                      </a:lnTo>
                      <a:lnTo>
                        <a:pt x="152" y="12"/>
                      </a:lnTo>
                      <a:lnTo>
                        <a:pt x="136" y="9"/>
                      </a:lnTo>
                      <a:lnTo>
                        <a:pt x="121" y="0"/>
                      </a:lnTo>
                      <a:lnTo>
                        <a:pt x="82" y="0"/>
                      </a:lnTo>
                      <a:lnTo>
                        <a:pt x="66" y="9"/>
                      </a:lnTo>
                      <a:lnTo>
                        <a:pt x="51" y="12"/>
                      </a:lnTo>
                      <a:lnTo>
                        <a:pt x="35" y="23"/>
                      </a:lnTo>
                      <a:lnTo>
                        <a:pt x="24" y="35"/>
                      </a:lnTo>
                      <a:lnTo>
                        <a:pt x="12" y="51"/>
                      </a:lnTo>
                      <a:lnTo>
                        <a:pt x="8" y="66"/>
                      </a:lnTo>
                      <a:lnTo>
                        <a:pt x="0" y="82"/>
                      </a:lnTo>
                      <a:lnTo>
                        <a:pt x="0" y="121"/>
                      </a:lnTo>
                      <a:lnTo>
                        <a:pt x="8" y="136"/>
                      </a:lnTo>
                      <a:lnTo>
                        <a:pt x="12" y="151"/>
                      </a:lnTo>
                      <a:lnTo>
                        <a:pt x="24" y="167"/>
                      </a:lnTo>
                      <a:lnTo>
                        <a:pt x="35" y="179"/>
                      </a:lnTo>
                      <a:lnTo>
                        <a:pt x="51" y="191"/>
                      </a:lnTo>
                      <a:lnTo>
                        <a:pt x="66" y="198"/>
                      </a:lnTo>
                      <a:lnTo>
                        <a:pt x="82" y="202"/>
                      </a:lnTo>
                      <a:lnTo>
                        <a:pt x="121" y="202"/>
                      </a:lnTo>
                      <a:lnTo>
                        <a:pt x="136" y="198"/>
                      </a:lnTo>
                      <a:lnTo>
                        <a:pt x="152" y="191"/>
                      </a:lnTo>
                      <a:lnTo>
                        <a:pt x="167" y="179"/>
                      </a:lnTo>
                      <a:lnTo>
                        <a:pt x="179" y="167"/>
                      </a:lnTo>
                      <a:lnTo>
                        <a:pt x="191" y="151"/>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4" name="Freeform 227"/>
                <p:cNvSpPr>
                  <a:spLocks/>
                </p:cNvSpPr>
                <p:nvPr/>
              </p:nvSpPr>
              <p:spPr bwMode="auto">
                <a:xfrm>
                  <a:off x="1284" y="2583"/>
                  <a:ext cx="51" cy="50"/>
                </a:xfrm>
                <a:custGeom>
                  <a:avLst/>
                  <a:gdLst>
                    <a:gd name="T0" fmla="*/ 51 w 202"/>
                    <a:gd name="T1" fmla="*/ 25 h 202"/>
                    <a:gd name="T2" fmla="*/ 51 w 202"/>
                    <a:gd name="T3" fmla="*/ 20 h 202"/>
                    <a:gd name="T4" fmla="*/ 50 w 202"/>
                    <a:gd name="T5" fmla="*/ 16 h 202"/>
                    <a:gd name="T6" fmla="*/ 48 w 202"/>
                    <a:gd name="T7" fmla="*/ 13 h 202"/>
                    <a:gd name="T8" fmla="*/ 45 w 202"/>
                    <a:gd name="T9" fmla="*/ 9 h 202"/>
                    <a:gd name="T10" fmla="*/ 42 w 202"/>
                    <a:gd name="T11" fmla="*/ 6 h 202"/>
                    <a:gd name="T12" fmla="*/ 38 w 202"/>
                    <a:gd name="T13" fmla="*/ 4 h 202"/>
                    <a:gd name="T14" fmla="*/ 34 w 202"/>
                    <a:gd name="T15" fmla="*/ 2 h 202"/>
                    <a:gd name="T16" fmla="*/ 31 w 202"/>
                    <a:gd name="T17" fmla="*/ 0 h 202"/>
                    <a:gd name="T18" fmla="*/ 21 w 202"/>
                    <a:gd name="T19" fmla="*/ 0 h 202"/>
                    <a:gd name="T20" fmla="*/ 17 w 202"/>
                    <a:gd name="T21" fmla="*/ 2 h 202"/>
                    <a:gd name="T22" fmla="*/ 13 w 202"/>
                    <a:gd name="T23" fmla="*/ 4 h 202"/>
                    <a:gd name="T24" fmla="*/ 9 w 202"/>
                    <a:gd name="T25" fmla="*/ 6 h 202"/>
                    <a:gd name="T26" fmla="*/ 6 w 202"/>
                    <a:gd name="T27" fmla="*/ 9 h 202"/>
                    <a:gd name="T28" fmla="*/ 3 w 202"/>
                    <a:gd name="T29" fmla="*/ 13 h 202"/>
                    <a:gd name="T30" fmla="*/ 2 w 202"/>
                    <a:gd name="T31" fmla="*/ 16 h 202"/>
                    <a:gd name="T32" fmla="*/ 0 w 202"/>
                    <a:gd name="T33" fmla="*/ 20 h 202"/>
                    <a:gd name="T34" fmla="*/ 0 w 202"/>
                    <a:gd name="T35" fmla="*/ 30 h 202"/>
                    <a:gd name="T36" fmla="*/ 2 w 202"/>
                    <a:gd name="T37" fmla="*/ 33 h 202"/>
                    <a:gd name="T38" fmla="*/ 3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1 h 202"/>
                    <a:gd name="T60" fmla="*/ 48 w 202"/>
                    <a:gd name="T61" fmla="*/ 37 h 202"/>
                    <a:gd name="T62" fmla="*/ 50 w 202"/>
                    <a:gd name="T63" fmla="*/ 33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5"/>
                      </a:lnTo>
                      <a:lnTo>
                        <a:pt x="191" y="51"/>
                      </a:lnTo>
                      <a:lnTo>
                        <a:pt x="179" y="35"/>
                      </a:lnTo>
                      <a:lnTo>
                        <a:pt x="167" y="23"/>
                      </a:lnTo>
                      <a:lnTo>
                        <a:pt x="152" y="16"/>
                      </a:lnTo>
                      <a:lnTo>
                        <a:pt x="136" y="8"/>
                      </a:lnTo>
                      <a:lnTo>
                        <a:pt x="121" y="0"/>
                      </a:lnTo>
                      <a:lnTo>
                        <a:pt x="82" y="0"/>
                      </a:lnTo>
                      <a:lnTo>
                        <a:pt x="66" y="8"/>
                      </a:lnTo>
                      <a:lnTo>
                        <a:pt x="51" y="16"/>
                      </a:lnTo>
                      <a:lnTo>
                        <a:pt x="35" y="23"/>
                      </a:lnTo>
                      <a:lnTo>
                        <a:pt x="24" y="35"/>
                      </a:lnTo>
                      <a:lnTo>
                        <a:pt x="12" y="51"/>
                      </a:lnTo>
                      <a:lnTo>
                        <a:pt x="8" y="65"/>
                      </a:lnTo>
                      <a:lnTo>
                        <a:pt x="0" y="81"/>
                      </a:lnTo>
                      <a:lnTo>
                        <a:pt x="0" y="120"/>
                      </a:lnTo>
                      <a:lnTo>
                        <a:pt x="8" y="135"/>
                      </a:lnTo>
                      <a:lnTo>
                        <a:pt x="12" y="151"/>
                      </a:lnTo>
                      <a:lnTo>
                        <a:pt x="24" y="167"/>
                      </a:lnTo>
                      <a:lnTo>
                        <a:pt x="35" y="179"/>
                      </a:lnTo>
                      <a:lnTo>
                        <a:pt x="51" y="190"/>
                      </a:lnTo>
                      <a:lnTo>
                        <a:pt x="66" y="198"/>
                      </a:lnTo>
                      <a:lnTo>
                        <a:pt x="82" y="202"/>
                      </a:lnTo>
                      <a:lnTo>
                        <a:pt x="121" y="202"/>
                      </a:lnTo>
                      <a:lnTo>
                        <a:pt x="136" y="198"/>
                      </a:lnTo>
                      <a:lnTo>
                        <a:pt x="152" y="190"/>
                      </a:lnTo>
                      <a:lnTo>
                        <a:pt x="167" y="179"/>
                      </a:lnTo>
                      <a:lnTo>
                        <a:pt x="179" y="167"/>
                      </a:lnTo>
                      <a:lnTo>
                        <a:pt x="191" y="151"/>
                      </a:lnTo>
                      <a:lnTo>
                        <a:pt x="198" y="135"/>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5" name="Freeform 228"/>
                <p:cNvSpPr>
                  <a:spLocks/>
                </p:cNvSpPr>
                <p:nvPr/>
              </p:nvSpPr>
              <p:spPr bwMode="auto">
                <a:xfrm>
                  <a:off x="1284" y="2350"/>
                  <a:ext cx="51" cy="51"/>
                </a:xfrm>
                <a:custGeom>
                  <a:avLst/>
                  <a:gdLst>
                    <a:gd name="T0" fmla="*/ 51 w 202"/>
                    <a:gd name="T1" fmla="*/ 24 h 202"/>
                    <a:gd name="T2" fmla="*/ 51 w 202"/>
                    <a:gd name="T3" fmla="*/ 20 h 202"/>
                    <a:gd name="T4" fmla="*/ 50 w 202"/>
                    <a:gd name="T5" fmla="*/ 16 h 202"/>
                    <a:gd name="T6" fmla="*/ 48 w 202"/>
                    <a:gd name="T7" fmla="*/ 13 h 202"/>
                    <a:gd name="T8" fmla="*/ 45 w 202"/>
                    <a:gd name="T9" fmla="*/ 9 h 202"/>
                    <a:gd name="T10" fmla="*/ 42 w 202"/>
                    <a:gd name="T11" fmla="*/ 6 h 202"/>
                    <a:gd name="T12" fmla="*/ 38 w 202"/>
                    <a:gd name="T13" fmla="*/ 3 h 202"/>
                    <a:gd name="T14" fmla="*/ 34 w 202"/>
                    <a:gd name="T15" fmla="*/ 1 h 202"/>
                    <a:gd name="T16" fmla="*/ 31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3 h 202"/>
                    <a:gd name="T30" fmla="*/ 2 w 202"/>
                    <a:gd name="T31" fmla="*/ 16 h 202"/>
                    <a:gd name="T32" fmla="*/ 0 w 202"/>
                    <a:gd name="T33" fmla="*/ 20 h 202"/>
                    <a:gd name="T34" fmla="*/ 0 w 202"/>
                    <a:gd name="T35" fmla="*/ 29 h 202"/>
                    <a:gd name="T36" fmla="*/ 2 w 202"/>
                    <a:gd name="T37" fmla="*/ 34 h 202"/>
                    <a:gd name="T38" fmla="*/ 3 w 202"/>
                    <a:gd name="T39" fmla="*/ 38 h 202"/>
                    <a:gd name="T40" fmla="*/ 6 w 202"/>
                    <a:gd name="T41" fmla="*/ 42 h 202"/>
                    <a:gd name="T42" fmla="*/ 9 w 202"/>
                    <a:gd name="T43" fmla="*/ 45 h 202"/>
                    <a:gd name="T44" fmla="*/ 13 w 202"/>
                    <a:gd name="T45" fmla="*/ 47 h 202"/>
                    <a:gd name="T46" fmla="*/ 17 w 202"/>
                    <a:gd name="T47" fmla="*/ 49 h 202"/>
                    <a:gd name="T48" fmla="*/ 21 w 202"/>
                    <a:gd name="T49" fmla="*/ 50 h 202"/>
                    <a:gd name="T50" fmla="*/ 26 w 202"/>
                    <a:gd name="T51" fmla="*/ 51 h 202"/>
                    <a:gd name="T52" fmla="*/ 31 w 202"/>
                    <a:gd name="T53" fmla="*/ 50 h 202"/>
                    <a:gd name="T54" fmla="*/ 34 w 202"/>
                    <a:gd name="T55" fmla="*/ 49 h 202"/>
                    <a:gd name="T56" fmla="*/ 38 w 202"/>
                    <a:gd name="T57" fmla="*/ 47 h 202"/>
                    <a:gd name="T58" fmla="*/ 42 w 202"/>
                    <a:gd name="T59" fmla="*/ 45 h 202"/>
                    <a:gd name="T60" fmla="*/ 45 w 202"/>
                    <a:gd name="T61" fmla="*/ 42 h 202"/>
                    <a:gd name="T62" fmla="*/ 48 w 202"/>
                    <a:gd name="T63" fmla="*/ 38 h 202"/>
                    <a:gd name="T64" fmla="*/ 50 w 202"/>
                    <a:gd name="T65" fmla="*/ 34 h 202"/>
                    <a:gd name="T66" fmla="*/ 51 w 202"/>
                    <a:gd name="T67" fmla="*/ 29 h 202"/>
                    <a:gd name="T68" fmla="*/ 51 w 202"/>
                    <a:gd name="T69" fmla="*/ 24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2">
                      <a:moveTo>
                        <a:pt x="202" y="97"/>
                      </a:moveTo>
                      <a:lnTo>
                        <a:pt x="202" y="81"/>
                      </a:lnTo>
                      <a:lnTo>
                        <a:pt x="198" y="65"/>
                      </a:lnTo>
                      <a:lnTo>
                        <a:pt x="191" y="51"/>
                      </a:lnTo>
                      <a:lnTo>
                        <a:pt x="179" y="35"/>
                      </a:lnTo>
                      <a:lnTo>
                        <a:pt x="167" y="23"/>
                      </a:lnTo>
                      <a:lnTo>
                        <a:pt x="152" y="11"/>
                      </a:lnTo>
                      <a:lnTo>
                        <a:pt x="136" y="4"/>
                      </a:lnTo>
                      <a:lnTo>
                        <a:pt x="121" y="0"/>
                      </a:lnTo>
                      <a:lnTo>
                        <a:pt x="82" y="0"/>
                      </a:lnTo>
                      <a:lnTo>
                        <a:pt x="66" y="4"/>
                      </a:lnTo>
                      <a:lnTo>
                        <a:pt x="51" y="11"/>
                      </a:lnTo>
                      <a:lnTo>
                        <a:pt x="35" y="23"/>
                      </a:lnTo>
                      <a:lnTo>
                        <a:pt x="24" y="35"/>
                      </a:lnTo>
                      <a:lnTo>
                        <a:pt x="12" y="51"/>
                      </a:lnTo>
                      <a:lnTo>
                        <a:pt x="8" y="65"/>
                      </a:lnTo>
                      <a:lnTo>
                        <a:pt x="0" y="81"/>
                      </a:lnTo>
                      <a:lnTo>
                        <a:pt x="0" y="116"/>
                      </a:lnTo>
                      <a:lnTo>
                        <a:pt x="8" y="135"/>
                      </a:lnTo>
                      <a:lnTo>
                        <a:pt x="12" y="151"/>
                      </a:lnTo>
                      <a:lnTo>
                        <a:pt x="24" y="167"/>
                      </a:lnTo>
                      <a:lnTo>
                        <a:pt x="35" y="179"/>
                      </a:lnTo>
                      <a:lnTo>
                        <a:pt x="51" y="186"/>
                      </a:lnTo>
                      <a:lnTo>
                        <a:pt x="66" y="193"/>
                      </a:lnTo>
                      <a:lnTo>
                        <a:pt x="82" y="198"/>
                      </a:lnTo>
                      <a:lnTo>
                        <a:pt x="101" y="202"/>
                      </a:lnTo>
                      <a:lnTo>
                        <a:pt x="121" y="198"/>
                      </a:lnTo>
                      <a:lnTo>
                        <a:pt x="136" y="193"/>
                      </a:lnTo>
                      <a:lnTo>
                        <a:pt x="152" y="186"/>
                      </a:lnTo>
                      <a:lnTo>
                        <a:pt x="167" y="179"/>
                      </a:lnTo>
                      <a:lnTo>
                        <a:pt x="179" y="167"/>
                      </a:lnTo>
                      <a:lnTo>
                        <a:pt x="191" y="151"/>
                      </a:lnTo>
                      <a:lnTo>
                        <a:pt x="198" y="135"/>
                      </a:lnTo>
                      <a:lnTo>
                        <a:pt x="202" y="116"/>
                      </a:lnTo>
                      <a:lnTo>
                        <a:pt x="202" y="97"/>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6" name="Freeform 229"/>
                <p:cNvSpPr>
                  <a:spLocks/>
                </p:cNvSpPr>
                <p:nvPr/>
              </p:nvSpPr>
              <p:spPr bwMode="auto">
                <a:xfrm>
                  <a:off x="1284" y="1814"/>
                  <a:ext cx="51" cy="52"/>
                </a:xfrm>
                <a:custGeom>
                  <a:avLst/>
                  <a:gdLst>
                    <a:gd name="T0" fmla="*/ 51 w 202"/>
                    <a:gd name="T1" fmla="*/ 25 h 206"/>
                    <a:gd name="T2" fmla="*/ 51 w 202"/>
                    <a:gd name="T3" fmla="*/ 22 h 206"/>
                    <a:gd name="T4" fmla="*/ 50 w 202"/>
                    <a:gd name="T5" fmla="*/ 17 h 206"/>
                    <a:gd name="T6" fmla="*/ 48 w 202"/>
                    <a:gd name="T7" fmla="*/ 13 h 206"/>
                    <a:gd name="T8" fmla="*/ 45 w 202"/>
                    <a:gd name="T9" fmla="*/ 10 h 206"/>
                    <a:gd name="T10" fmla="*/ 42 w 202"/>
                    <a:gd name="T11" fmla="*/ 6 h 206"/>
                    <a:gd name="T12" fmla="*/ 38 w 202"/>
                    <a:gd name="T13" fmla="*/ 4 h 206"/>
                    <a:gd name="T14" fmla="*/ 34 w 202"/>
                    <a:gd name="T15" fmla="*/ 2 h 206"/>
                    <a:gd name="T16" fmla="*/ 31 w 202"/>
                    <a:gd name="T17" fmla="*/ 1 h 206"/>
                    <a:gd name="T18" fmla="*/ 26 w 202"/>
                    <a:gd name="T19" fmla="*/ 0 h 206"/>
                    <a:gd name="T20" fmla="*/ 21 w 202"/>
                    <a:gd name="T21" fmla="*/ 1 h 206"/>
                    <a:gd name="T22" fmla="*/ 17 w 202"/>
                    <a:gd name="T23" fmla="*/ 2 h 206"/>
                    <a:gd name="T24" fmla="*/ 13 w 202"/>
                    <a:gd name="T25" fmla="*/ 4 h 206"/>
                    <a:gd name="T26" fmla="*/ 9 w 202"/>
                    <a:gd name="T27" fmla="*/ 6 h 206"/>
                    <a:gd name="T28" fmla="*/ 6 w 202"/>
                    <a:gd name="T29" fmla="*/ 10 h 206"/>
                    <a:gd name="T30" fmla="*/ 3 w 202"/>
                    <a:gd name="T31" fmla="*/ 13 h 206"/>
                    <a:gd name="T32" fmla="*/ 2 w 202"/>
                    <a:gd name="T33" fmla="*/ 17 h 206"/>
                    <a:gd name="T34" fmla="*/ 0 w 202"/>
                    <a:gd name="T35" fmla="*/ 22 h 206"/>
                    <a:gd name="T36" fmla="*/ 0 w 202"/>
                    <a:gd name="T37" fmla="*/ 31 h 206"/>
                    <a:gd name="T38" fmla="*/ 2 w 202"/>
                    <a:gd name="T39" fmla="*/ 35 h 206"/>
                    <a:gd name="T40" fmla="*/ 3 w 202"/>
                    <a:gd name="T41" fmla="*/ 39 h 206"/>
                    <a:gd name="T42" fmla="*/ 6 w 202"/>
                    <a:gd name="T43" fmla="*/ 43 h 206"/>
                    <a:gd name="T44" fmla="*/ 9 w 202"/>
                    <a:gd name="T45" fmla="*/ 46 h 206"/>
                    <a:gd name="T46" fmla="*/ 13 w 202"/>
                    <a:gd name="T47" fmla="*/ 48 h 206"/>
                    <a:gd name="T48" fmla="*/ 17 w 202"/>
                    <a:gd name="T49" fmla="*/ 50 h 206"/>
                    <a:gd name="T50" fmla="*/ 21 w 202"/>
                    <a:gd name="T51" fmla="*/ 51 h 206"/>
                    <a:gd name="T52" fmla="*/ 26 w 202"/>
                    <a:gd name="T53" fmla="*/ 52 h 206"/>
                    <a:gd name="T54" fmla="*/ 31 w 202"/>
                    <a:gd name="T55" fmla="*/ 51 h 206"/>
                    <a:gd name="T56" fmla="*/ 34 w 202"/>
                    <a:gd name="T57" fmla="*/ 50 h 206"/>
                    <a:gd name="T58" fmla="*/ 38 w 202"/>
                    <a:gd name="T59" fmla="*/ 48 h 206"/>
                    <a:gd name="T60" fmla="*/ 42 w 202"/>
                    <a:gd name="T61" fmla="*/ 46 h 206"/>
                    <a:gd name="T62" fmla="*/ 45 w 202"/>
                    <a:gd name="T63" fmla="*/ 43 h 206"/>
                    <a:gd name="T64" fmla="*/ 48 w 202"/>
                    <a:gd name="T65" fmla="*/ 39 h 206"/>
                    <a:gd name="T66" fmla="*/ 50 w 202"/>
                    <a:gd name="T67" fmla="*/ 35 h 206"/>
                    <a:gd name="T68" fmla="*/ 51 w 202"/>
                    <a:gd name="T69" fmla="*/ 31 h 206"/>
                    <a:gd name="T70" fmla="*/ 51 w 202"/>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6"/>
                      </a:lnTo>
                      <a:lnTo>
                        <a:pt x="198" y="66"/>
                      </a:lnTo>
                      <a:lnTo>
                        <a:pt x="191" y="51"/>
                      </a:lnTo>
                      <a:lnTo>
                        <a:pt x="179" y="40"/>
                      </a:lnTo>
                      <a:lnTo>
                        <a:pt x="167" y="24"/>
                      </a:lnTo>
                      <a:lnTo>
                        <a:pt x="152" y="16"/>
                      </a:lnTo>
                      <a:lnTo>
                        <a:pt x="136" y="8"/>
                      </a:lnTo>
                      <a:lnTo>
                        <a:pt x="121" y="5"/>
                      </a:lnTo>
                      <a:lnTo>
                        <a:pt x="101" y="0"/>
                      </a:lnTo>
                      <a:lnTo>
                        <a:pt x="82" y="5"/>
                      </a:lnTo>
                      <a:lnTo>
                        <a:pt x="66" y="8"/>
                      </a:lnTo>
                      <a:lnTo>
                        <a:pt x="51" y="16"/>
                      </a:lnTo>
                      <a:lnTo>
                        <a:pt x="35" y="24"/>
                      </a:lnTo>
                      <a:lnTo>
                        <a:pt x="24" y="40"/>
                      </a:lnTo>
                      <a:lnTo>
                        <a:pt x="12" y="51"/>
                      </a:lnTo>
                      <a:lnTo>
                        <a:pt x="8" y="66"/>
                      </a:lnTo>
                      <a:lnTo>
                        <a:pt x="0" y="86"/>
                      </a:lnTo>
                      <a:lnTo>
                        <a:pt x="0" y="121"/>
                      </a:lnTo>
                      <a:lnTo>
                        <a:pt x="8" y="140"/>
                      </a:lnTo>
                      <a:lnTo>
                        <a:pt x="12" y="156"/>
                      </a:lnTo>
                      <a:lnTo>
                        <a:pt x="24" y="171"/>
                      </a:lnTo>
                      <a:lnTo>
                        <a:pt x="35" y="182"/>
                      </a:lnTo>
                      <a:lnTo>
                        <a:pt x="51" y="191"/>
                      </a:lnTo>
                      <a:lnTo>
                        <a:pt x="66" y="198"/>
                      </a:lnTo>
                      <a:lnTo>
                        <a:pt x="82" y="201"/>
                      </a:lnTo>
                      <a:lnTo>
                        <a:pt x="101" y="206"/>
                      </a:lnTo>
                      <a:lnTo>
                        <a:pt x="121" y="201"/>
                      </a:lnTo>
                      <a:lnTo>
                        <a:pt x="136" y="198"/>
                      </a:lnTo>
                      <a:lnTo>
                        <a:pt x="152" y="191"/>
                      </a:lnTo>
                      <a:lnTo>
                        <a:pt x="167" y="182"/>
                      </a:lnTo>
                      <a:lnTo>
                        <a:pt x="179" y="171"/>
                      </a:lnTo>
                      <a:lnTo>
                        <a:pt x="191" y="156"/>
                      </a:lnTo>
                      <a:lnTo>
                        <a:pt x="198" y="140"/>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7" name="Freeform 230"/>
                <p:cNvSpPr>
                  <a:spLocks/>
                </p:cNvSpPr>
                <p:nvPr/>
              </p:nvSpPr>
              <p:spPr bwMode="auto">
                <a:xfrm>
                  <a:off x="1284" y="2633"/>
                  <a:ext cx="51" cy="51"/>
                </a:xfrm>
                <a:custGeom>
                  <a:avLst/>
                  <a:gdLst>
                    <a:gd name="T0" fmla="*/ 51 w 202"/>
                    <a:gd name="T1" fmla="*/ 25 h 201"/>
                    <a:gd name="T2" fmla="*/ 51 w 202"/>
                    <a:gd name="T3" fmla="*/ 21 h 201"/>
                    <a:gd name="T4" fmla="*/ 50 w 202"/>
                    <a:gd name="T5" fmla="*/ 16 h 201"/>
                    <a:gd name="T6" fmla="*/ 48 w 202"/>
                    <a:gd name="T7" fmla="*/ 13 h 201"/>
                    <a:gd name="T8" fmla="*/ 45 w 202"/>
                    <a:gd name="T9" fmla="*/ 9 h 201"/>
                    <a:gd name="T10" fmla="*/ 42 w 202"/>
                    <a:gd name="T11" fmla="*/ 6 h 201"/>
                    <a:gd name="T12" fmla="*/ 38 w 202"/>
                    <a:gd name="T13" fmla="*/ 3 h 201"/>
                    <a:gd name="T14" fmla="*/ 34 w 202"/>
                    <a:gd name="T15" fmla="*/ 2 h 201"/>
                    <a:gd name="T16" fmla="*/ 31 w 202"/>
                    <a:gd name="T17" fmla="*/ 0 h 201"/>
                    <a:gd name="T18" fmla="*/ 21 w 202"/>
                    <a:gd name="T19" fmla="*/ 0 h 201"/>
                    <a:gd name="T20" fmla="*/ 17 w 202"/>
                    <a:gd name="T21" fmla="*/ 2 h 201"/>
                    <a:gd name="T22" fmla="*/ 13 w 202"/>
                    <a:gd name="T23" fmla="*/ 3 h 201"/>
                    <a:gd name="T24" fmla="*/ 9 w 202"/>
                    <a:gd name="T25" fmla="*/ 6 h 201"/>
                    <a:gd name="T26" fmla="*/ 6 w 202"/>
                    <a:gd name="T27" fmla="*/ 9 h 201"/>
                    <a:gd name="T28" fmla="*/ 3 w 202"/>
                    <a:gd name="T29" fmla="*/ 13 h 201"/>
                    <a:gd name="T30" fmla="*/ 2 w 202"/>
                    <a:gd name="T31" fmla="*/ 16 h 201"/>
                    <a:gd name="T32" fmla="*/ 0 w 202"/>
                    <a:gd name="T33" fmla="*/ 21 h 201"/>
                    <a:gd name="T34" fmla="*/ 0 w 202"/>
                    <a:gd name="T35" fmla="*/ 30 h 201"/>
                    <a:gd name="T36" fmla="*/ 2 w 202"/>
                    <a:gd name="T37" fmla="*/ 34 h 201"/>
                    <a:gd name="T38" fmla="*/ 3 w 202"/>
                    <a:gd name="T39" fmla="*/ 38 h 201"/>
                    <a:gd name="T40" fmla="*/ 6 w 202"/>
                    <a:gd name="T41" fmla="*/ 42 h 201"/>
                    <a:gd name="T42" fmla="*/ 9 w 202"/>
                    <a:gd name="T43" fmla="*/ 45 h 201"/>
                    <a:gd name="T44" fmla="*/ 13 w 202"/>
                    <a:gd name="T45" fmla="*/ 48 h 201"/>
                    <a:gd name="T46" fmla="*/ 17 w 202"/>
                    <a:gd name="T47" fmla="*/ 50 h 201"/>
                    <a:gd name="T48" fmla="*/ 21 w 202"/>
                    <a:gd name="T49" fmla="*/ 51 h 201"/>
                    <a:gd name="T50" fmla="*/ 31 w 202"/>
                    <a:gd name="T51" fmla="*/ 51 h 201"/>
                    <a:gd name="T52" fmla="*/ 34 w 202"/>
                    <a:gd name="T53" fmla="*/ 50 h 201"/>
                    <a:gd name="T54" fmla="*/ 38 w 202"/>
                    <a:gd name="T55" fmla="*/ 48 h 201"/>
                    <a:gd name="T56" fmla="*/ 42 w 202"/>
                    <a:gd name="T57" fmla="*/ 45 h 201"/>
                    <a:gd name="T58" fmla="*/ 45 w 202"/>
                    <a:gd name="T59" fmla="*/ 42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1" y="50"/>
                      </a:lnTo>
                      <a:lnTo>
                        <a:pt x="179" y="35"/>
                      </a:lnTo>
                      <a:lnTo>
                        <a:pt x="167" y="23"/>
                      </a:lnTo>
                      <a:lnTo>
                        <a:pt x="152" y="11"/>
                      </a:lnTo>
                      <a:lnTo>
                        <a:pt x="136" y="7"/>
                      </a:lnTo>
                      <a:lnTo>
                        <a:pt x="121" y="0"/>
                      </a:lnTo>
                      <a:lnTo>
                        <a:pt x="82" y="0"/>
                      </a:lnTo>
                      <a:lnTo>
                        <a:pt x="66" y="7"/>
                      </a:lnTo>
                      <a:lnTo>
                        <a:pt x="51" y="11"/>
                      </a:lnTo>
                      <a:lnTo>
                        <a:pt x="35" y="23"/>
                      </a:lnTo>
                      <a:lnTo>
                        <a:pt x="24" y="35"/>
                      </a:lnTo>
                      <a:lnTo>
                        <a:pt x="12" y="50"/>
                      </a:lnTo>
                      <a:lnTo>
                        <a:pt x="8" y="65"/>
                      </a:lnTo>
                      <a:lnTo>
                        <a:pt x="0" y="81"/>
                      </a:lnTo>
                      <a:lnTo>
                        <a:pt x="0" y="119"/>
                      </a:lnTo>
                      <a:lnTo>
                        <a:pt x="8" y="135"/>
                      </a:lnTo>
                      <a:lnTo>
                        <a:pt x="12" y="151"/>
                      </a:lnTo>
                      <a:lnTo>
                        <a:pt x="24" y="166"/>
                      </a:lnTo>
                      <a:lnTo>
                        <a:pt x="35" y="178"/>
                      </a:lnTo>
                      <a:lnTo>
                        <a:pt x="51" y="189"/>
                      </a:lnTo>
                      <a:lnTo>
                        <a:pt x="66" y="198"/>
                      </a:lnTo>
                      <a:lnTo>
                        <a:pt x="82" y="201"/>
                      </a:lnTo>
                      <a:lnTo>
                        <a:pt x="121" y="201"/>
                      </a:lnTo>
                      <a:lnTo>
                        <a:pt x="136" y="198"/>
                      </a:lnTo>
                      <a:lnTo>
                        <a:pt x="152" y="189"/>
                      </a:lnTo>
                      <a:lnTo>
                        <a:pt x="167" y="178"/>
                      </a:lnTo>
                      <a:lnTo>
                        <a:pt x="179" y="166"/>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8" name="Freeform 231"/>
                <p:cNvSpPr>
                  <a:spLocks/>
                </p:cNvSpPr>
                <p:nvPr/>
              </p:nvSpPr>
              <p:spPr bwMode="auto">
                <a:xfrm>
                  <a:off x="1284" y="2195"/>
                  <a:ext cx="51" cy="51"/>
                </a:xfrm>
                <a:custGeom>
                  <a:avLst/>
                  <a:gdLst>
                    <a:gd name="T0" fmla="*/ 51 w 202"/>
                    <a:gd name="T1" fmla="*/ 25 h 201"/>
                    <a:gd name="T2" fmla="*/ 51 w 202"/>
                    <a:gd name="T3" fmla="*/ 21 h 201"/>
                    <a:gd name="T4" fmla="*/ 50 w 202"/>
                    <a:gd name="T5" fmla="*/ 16 h 201"/>
                    <a:gd name="T6" fmla="*/ 48 w 202"/>
                    <a:gd name="T7" fmla="*/ 13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3 h 201"/>
                    <a:gd name="T30" fmla="*/ 2 w 202"/>
                    <a:gd name="T31" fmla="*/ 16 h 201"/>
                    <a:gd name="T32" fmla="*/ 0 w 202"/>
                    <a:gd name="T33" fmla="*/ 21 h 201"/>
                    <a:gd name="T34" fmla="*/ 0 w 202"/>
                    <a:gd name="T35" fmla="*/ 30 h 201"/>
                    <a:gd name="T36" fmla="*/ 2 w 202"/>
                    <a:gd name="T37" fmla="*/ 34 h 201"/>
                    <a:gd name="T38" fmla="*/ 3 w 202"/>
                    <a:gd name="T39" fmla="*/ 38 h 201"/>
                    <a:gd name="T40" fmla="*/ 6 w 202"/>
                    <a:gd name="T41" fmla="*/ 42 h 201"/>
                    <a:gd name="T42" fmla="*/ 9 w 202"/>
                    <a:gd name="T43" fmla="*/ 45 h 201"/>
                    <a:gd name="T44" fmla="*/ 13 w 202"/>
                    <a:gd name="T45" fmla="*/ 48 h 201"/>
                    <a:gd name="T46" fmla="*/ 17 w 202"/>
                    <a:gd name="T47" fmla="*/ 49 h 201"/>
                    <a:gd name="T48" fmla="*/ 21 w 202"/>
                    <a:gd name="T49" fmla="*/ 51 h 201"/>
                    <a:gd name="T50" fmla="*/ 31 w 202"/>
                    <a:gd name="T51" fmla="*/ 51 h 201"/>
                    <a:gd name="T52" fmla="*/ 34 w 202"/>
                    <a:gd name="T53" fmla="*/ 49 h 201"/>
                    <a:gd name="T54" fmla="*/ 38 w 202"/>
                    <a:gd name="T55" fmla="*/ 48 h 201"/>
                    <a:gd name="T56" fmla="*/ 42 w 202"/>
                    <a:gd name="T57" fmla="*/ 45 h 201"/>
                    <a:gd name="T58" fmla="*/ 45 w 202"/>
                    <a:gd name="T59" fmla="*/ 42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1" y="51"/>
                      </a:lnTo>
                      <a:lnTo>
                        <a:pt x="179" y="35"/>
                      </a:lnTo>
                      <a:lnTo>
                        <a:pt x="167" y="23"/>
                      </a:lnTo>
                      <a:lnTo>
                        <a:pt x="152" y="11"/>
                      </a:lnTo>
                      <a:lnTo>
                        <a:pt x="136" y="3"/>
                      </a:lnTo>
                      <a:lnTo>
                        <a:pt x="121" y="0"/>
                      </a:lnTo>
                      <a:lnTo>
                        <a:pt x="82" y="0"/>
                      </a:lnTo>
                      <a:lnTo>
                        <a:pt x="66" y="3"/>
                      </a:lnTo>
                      <a:lnTo>
                        <a:pt x="51" y="11"/>
                      </a:lnTo>
                      <a:lnTo>
                        <a:pt x="35" y="23"/>
                      </a:lnTo>
                      <a:lnTo>
                        <a:pt x="24" y="35"/>
                      </a:lnTo>
                      <a:lnTo>
                        <a:pt x="12" y="51"/>
                      </a:lnTo>
                      <a:lnTo>
                        <a:pt x="8" y="65"/>
                      </a:lnTo>
                      <a:lnTo>
                        <a:pt x="0" y="81"/>
                      </a:lnTo>
                      <a:lnTo>
                        <a:pt x="0" y="119"/>
                      </a:lnTo>
                      <a:lnTo>
                        <a:pt x="8" y="135"/>
                      </a:lnTo>
                      <a:lnTo>
                        <a:pt x="12" y="151"/>
                      </a:lnTo>
                      <a:lnTo>
                        <a:pt x="24" y="166"/>
                      </a:lnTo>
                      <a:lnTo>
                        <a:pt x="35" y="178"/>
                      </a:lnTo>
                      <a:lnTo>
                        <a:pt x="51" y="189"/>
                      </a:lnTo>
                      <a:lnTo>
                        <a:pt x="66" y="193"/>
                      </a:lnTo>
                      <a:lnTo>
                        <a:pt x="82" y="201"/>
                      </a:lnTo>
                      <a:lnTo>
                        <a:pt x="121" y="201"/>
                      </a:lnTo>
                      <a:lnTo>
                        <a:pt x="136" y="193"/>
                      </a:lnTo>
                      <a:lnTo>
                        <a:pt x="152" y="189"/>
                      </a:lnTo>
                      <a:lnTo>
                        <a:pt x="167" y="178"/>
                      </a:lnTo>
                      <a:lnTo>
                        <a:pt x="179" y="166"/>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69" name="Freeform 232"/>
                <p:cNvSpPr>
                  <a:spLocks/>
                </p:cNvSpPr>
                <p:nvPr/>
              </p:nvSpPr>
              <p:spPr bwMode="auto">
                <a:xfrm>
                  <a:off x="1284" y="2199"/>
                  <a:ext cx="51" cy="51"/>
                </a:xfrm>
                <a:custGeom>
                  <a:avLst/>
                  <a:gdLst>
                    <a:gd name="T0" fmla="*/ 51 w 202"/>
                    <a:gd name="T1" fmla="*/ 25 h 201"/>
                    <a:gd name="T2" fmla="*/ 51 w 202"/>
                    <a:gd name="T3" fmla="*/ 20 h 201"/>
                    <a:gd name="T4" fmla="*/ 50 w 202"/>
                    <a:gd name="T5" fmla="*/ 16 h 201"/>
                    <a:gd name="T6" fmla="*/ 48 w 202"/>
                    <a:gd name="T7" fmla="*/ 12 h 201"/>
                    <a:gd name="T8" fmla="*/ 45 w 202"/>
                    <a:gd name="T9" fmla="*/ 9 h 201"/>
                    <a:gd name="T10" fmla="*/ 42 w 202"/>
                    <a:gd name="T11" fmla="*/ 6 h 201"/>
                    <a:gd name="T12" fmla="*/ 38 w 202"/>
                    <a:gd name="T13" fmla="*/ 3 h 201"/>
                    <a:gd name="T14" fmla="*/ 34 w 202"/>
                    <a:gd name="T15" fmla="*/ 2 h 201"/>
                    <a:gd name="T16" fmla="*/ 31 w 202"/>
                    <a:gd name="T17" fmla="*/ 0 h 201"/>
                    <a:gd name="T18" fmla="*/ 21 w 202"/>
                    <a:gd name="T19" fmla="*/ 0 h 201"/>
                    <a:gd name="T20" fmla="*/ 17 w 202"/>
                    <a:gd name="T21" fmla="*/ 2 h 201"/>
                    <a:gd name="T22" fmla="*/ 13 w 202"/>
                    <a:gd name="T23" fmla="*/ 3 h 201"/>
                    <a:gd name="T24" fmla="*/ 9 w 202"/>
                    <a:gd name="T25" fmla="*/ 6 h 201"/>
                    <a:gd name="T26" fmla="*/ 6 w 202"/>
                    <a:gd name="T27" fmla="*/ 9 h 201"/>
                    <a:gd name="T28" fmla="*/ 3 w 202"/>
                    <a:gd name="T29" fmla="*/ 12 h 201"/>
                    <a:gd name="T30" fmla="*/ 2 w 202"/>
                    <a:gd name="T31" fmla="*/ 16 h 201"/>
                    <a:gd name="T32" fmla="*/ 0 w 202"/>
                    <a:gd name="T33" fmla="*/ 20 h 201"/>
                    <a:gd name="T34" fmla="*/ 0 w 202"/>
                    <a:gd name="T35" fmla="*/ 30 h 201"/>
                    <a:gd name="T36" fmla="*/ 2 w 202"/>
                    <a:gd name="T37" fmla="*/ 34 h 201"/>
                    <a:gd name="T38" fmla="*/ 3 w 202"/>
                    <a:gd name="T39" fmla="*/ 38 h 201"/>
                    <a:gd name="T40" fmla="*/ 6 w 202"/>
                    <a:gd name="T41" fmla="*/ 42 h 201"/>
                    <a:gd name="T42" fmla="*/ 9 w 202"/>
                    <a:gd name="T43" fmla="*/ 45 h 201"/>
                    <a:gd name="T44" fmla="*/ 13 w 202"/>
                    <a:gd name="T45" fmla="*/ 48 h 201"/>
                    <a:gd name="T46" fmla="*/ 17 w 202"/>
                    <a:gd name="T47" fmla="*/ 50 h 201"/>
                    <a:gd name="T48" fmla="*/ 21 w 202"/>
                    <a:gd name="T49" fmla="*/ 51 h 201"/>
                    <a:gd name="T50" fmla="*/ 31 w 202"/>
                    <a:gd name="T51" fmla="*/ 51 h 201"/>
                    <a:gd name="T52" fmla="*/ 34 w 202"/>
                    <a:gd name="T53" fmla="*/ 50 h 201"/>
                    <a:gd name="T54" fmla="*/ 38 w 202"/>
                    <a:gd name="T55" fmla="*/ 48 h 201"/>
                    <a:gd name="T56" fmla="*/ 42 w 202"/>
                    <a:gd name="T57" fmla="*/ 45 h 201"/>
                    <a:gd name="T58" fmla="*/ 45 w 202"/>
                    <a:gd name="T59" fmla="*/ 42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0"/>
                      </a:lnTo>
                      <a:lnTo>
                        <a:pt x="198" y="65"/>
                      </a:lnTo>
                      <a:lnTo>
                        <a:pt x="191" y="49"/>
                      </a:lnTo>
                      <a:lnTo>
                        <a:pt x="179" y="35"/>
                      </a:lnTo>
                      <a:lnTo>
                        <a:pt x="167" y="22"/>
                      </a:lnTo>
                      <a:lnTo>
                        <a:pt x="152" y="10"/>
                      </a:lnTo>
                      <a:lnTo>
                        <a:pt x="136" y="7"/>
                      </a:lnTo>
                      <a:lnTo>
                        <a:pt x="121" y="0"/>
                      </a:lnTo>
                      <a:lnTo>
                        <a:pt x="82" y="0"/>
                      </a:lnTo>
                      <a:lnTo>
                        <a:pt x="66" y="7"/>
                      </a:lnTo>
                      <a:lnTo>
                        <a:pt x="51" y="10"/>
                      </a:lnTo>
                      <a:lnTo>
                        <a:pt x="35" y="22"/>
                      </a:lnTo>
                      <a:lnTo>
                        <a:pt x="24" y="35"/>
                      </a:lnTo>
                      <a:lnTo>
                        <a:pt x="12" y="49"/>
                      </a:lnTo>
                      <a:lnTo>
                        <a:pt x="8" y="65"/>
                      </a:lnTo>
                      <a:lnTo>
                        <a:pt x="0" y="80"/>
                      </a:lnTo>
                      <a:lnTo>
                        <a:pt x="0" y="119"/>
                      </a:lnTo>
                      <a:lnTo>
                        <a:pt x="8" y="135"/>
                      </a:lnTo>
                      <a:lnTo>
                        <a:pt x="12" y="150"/>
                      </a:lnTo>
                      <a:lnTo>
                        <a:pt x="24" y="166"/>
                      </a:lnTo>
                      <a:lnTo>
                        <a:pt x="35" y="177"/>
                      </a:lnTo>
                      <a:lnTo>
                        <a:pt x="51" y="189"/>
                      </a:lnTo>
                      <a:lnTo>
                        <a:pt x="66" y="197"/>
                      </a:lnTo>
                      <a:lnTo>
                        <a:pt x="82" y="201"/>
                      </a:lnTo>
                      <a:lnTo>
                        <a:pt x="121" y="201"/>
                      </a:lnTo>
                      <a:lnTo>
                        <a:pt x="136" y="197"/>
                      </a:lnTo>
                      <a:lnTo>
                        <a:pt x="152" y="189"/>
                      </a:lnTo>
                      <a:lnTo>
                        <a:pt x="167" y="177"/>
                      </a:lnTo>
                      <a:lnTo>
                        <a:pt x="179" y="166"/>
                      </a:lnTo>
                      <a:lnTo>
                        <a:pt x="191" y="150"/>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0" name="Freeform 233"/>
                <p:cNvSpPr>
                  <a:spLocks/>
                </p:cNvSpPr>
                <p:nvPr/>
              </p:nvSpPr>
              <p:spPr bwMode="auto">
                <a:xfrm>
                  <a:off x="1284" y="2147"/>
                  <a:ext cx="51" cy="50"/>
                </a:xfrm>
                <a:custGeom>
                  <a:avLst/>
                  <a:gdLst>
                    <a:gd name="T0" fmla="*/ 51 w 202"/>
                    <a:gd name="T1" fmla="*/ 25 h 201"/>
                    <a:gd name="T2" fmla="*/ 51 w 202"/>
                    <a:gd name="T3" fmla="*/ 21 h 201"/>
                    <a:gd name="T4" fmla="*/ 50 w 202"/>
                    <a:gd name="T5" fmla="*/ 16 h 201"/>
                    <a:gd name="T6" fmla="*/ 48 w 202"/>
                    <a:gd name="T7" fmla="*/ 12 h 201"/>
                    <a:gd name="T8" fmla="*/ 45 w 202"/>
                    <a:gd name="T9" fmla="*/ 9 h 201"/>
                    <a:gd name="T10" fmla="*/ 42 w 202"/>
                    <a:gd name="T11" fmla="*/ 5 h 201"/>
                    <a:gd name="T12" fmla="*/ 38 w 202"/>
                    <a:gd name="T13" fmla="*/ 4 h 201"/>
                    <a:gd name="T14" fmla="*/ 34 w 202"/>
                    <a:gd name="T15" fmla="*/ 2 h 201"/>
                    <a:gd name="T16" fmla="*/ 31 w 202"/>
                    <a:gd name="T17" fmla="*/ 1 h 201"/>
                    <a:gd name="T18" fmla="*/ 26 w 202"/>
                    <a:gd name="T19" fmla="*/ 0 h 201"/>
                    <a:gd name="T20" fmla="*/ 21 w 202"/>
                    <a:gd name="T21" fmla="*/ 1 h 201"/>
                    <a:gd name="T22" fmla="*/ 17 w 202"/>
                    <a:gd name="T23" fmla="*/ 2 h 201"/>
                    <a:gd name="T24" fmla="*/ 13 w 202"/>
                    <a:gd name="T25" fmla="*/ 4 h 201"/>
                    <a:gd name="T26" fmla="*/ 9 w 202"/>
                    <a:gd name="T27" fmla="*/ 5 h 201"/>
                    <a:gd name="T28" fmla="*/ 6 w 202"/>
                    <a:gd name="T29" fmla="*/ 9 h 201"/>
                    <a:gd name="T30" fmla="*/ 3 w 202"/>
                    <a:gd name="T31" fmla="*/ 12 h 201"/>
                    <a:gd name="T32" fmla="*/ 2 w 202"/>
                    <a:gd name="T33" fmla="*/ 16 h 201"/>
                    <a:gd name="T34" fmla="*/ 0 w 202"/>
                    <a:gd name="T35" fmla="*/ 21 h 201"/>
                    <a:gd name="T36" fmla="*/ 0 w 202"/>
                    <a:gd name="T37" fmla="*/ 30 h 201"/>
                    <a:gd name="T38" fmla="*/ 2 w 202"/>
                    <a:gd name="T39" fmla="*/ 34 h 201"/>
                    <a:gd name="T40" fmla="*/ 3 w 202"/>
                    <a:gd name="T41" fmla="*/ 39 h 201"/>
                    <a:gd name="T42" fmla="*/ 6 w 202"/>
                    <a:gd name="T43" fmla="*/ 41 h 201"/>
                    <a:gd name="T44" fmla="*/ 9 w 202"/>
                    <a:gd name="T45" fmla="*/ 44 h 201"/>
                    <a:gd name="T46" fmla="*/ 13 w 202"/>
                    <a:gd name="T47" fmla="*/ 47 h 201"/>
                    <a:gd name="T48" fmla="*/ 17 w 202"/>
                    <a:gd name="T49" fmla="*/ 49 h 201"/>
                    <a:gd name="T50" fmla="*/ 21 w 202"/>
                    <a:gd name="T51" fmla="*/ 50 h 201"/>
                    <a:gd name="T52" fmla="*/ 31 w 202"/>
                    <a:gd name="T53" fmla="*/ 50 h 201"/>
                    <a:gd name="T54" fmla="*/ 34 w 202"/>
                    <a:gd name="T55" fmla="*/ 49 h 201"/>
                    <a:gd name="T56" fmla="*/ 38 w 202"/>
                    <a:gd name="T57" fmla="*/ 47 h 201"/>
                    <a:gd name="T58" fmla="*/ 42 w 202"/>
                    <a:gd name="T59" fmla="*/ 44 h 201"/>
                    <a:gd name="T60" fmla="*/ 45 w 202"/>
                    <a:gd name="T61" fmla="*/ 41 h 201"/>
                    <a:gd name="T62" fmla="*/ 48 w 202"/>
                    <a:gd name="T63" fmla="*/ 39 h 201"/>
                    <a:gd name="T64" fmla="*/ 50 w 202"/>
                    <a:gd name="T65" fmla="*/ 34 h 201"/>
                    <a:gd name="T66" fmla="*/ 51 w 202"/>
                    <a:gd name="T67" fmla="*/ 30 h 201"/>
                    <a:gd name="T68" fmla="*/ 51 w 202"/>
                    <a:gd name="T69" fmla="*/ 25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101"/>
                      </a:moveTo>
                      <a:lnTo>
                        <a:pt x="202" y="85"/>
                      </a:lnTo>
                      <a:lnTo>
                        <a:pt x="198" y="66"/>
                      </a:lnTo>
                      <a:lnTo>
                        <a:pt x="191" y="50"/>
                      </a:lnTo>
                      <a:lnTo>
                        <a:pt x="179" y="35"/>
                      </a:lnTo>
                      <a:lnTo>
                        <a:pt x="167" y="22"/>
                      </a:lnTo>
                      <a:lnTo>
                        <a:pt x="152" y="15"/>
                      </a:lnTo>
                      <a:lnTo>
                        <a:pt x="136" y="8"/>
                      </a:lnTo>
                      <a:lnTo>
                        <a:pt x="121" y="3"/>
                      </a:lnTo>
                      <a:lnTo>
                        <a:pt x="101" y="0"/>
                      </a:lnTo>
                      <a:lnTo>
                        <a:pt x="82" y="3"/>
                      </a:lnTo>
                      <a:lnTo>
                        <a:pt x="66" y="8"/>
                      </a:lnTo>
                      <a:lnTo>
                        <a:pt x="51" y="15"/>
                      </a:lnTo>
                      <a:lnTo>
                        <a:pt x="35" y="22"/>
                      </a:lnTo>
                      <a:lnTo>
                        <a:pt x="24" y="35"/>
                      </a:lnTo>
                      <a:lnTo>
                        <a:pt x="12" y="50"/>
                      </a:lnTo>
                      <a:lnTo>
                        <a:pt x="8" y="66"/>
                      </a:lnTo>
                      <a:lnTo>
                        <a:pt x="0" y="85"/>
                      </a:lnTo>
                      <a:lnTo>
                        <a:pt x="0" y="120"/>
                      </a:lnTo>
                      <a:lnTo>
                        <a:pt x="8" y="136"/>
                      </a:lnTo>
                      <a:lnTo>
                        <a:pt x="12" y="155"/>
                      </a:lnTo>
                      <a:lnTo>
                        <a:pt x="24" y="166"/>
                      </a:lnTo>
                      <a:lnTo>
                        <a:pt x="35" y="178"/>
                      </a:lnTo>
                      <a:lnTo>
                        <a:pt x="51" y="190"/>
                      </a:lnTo>
                      <a:lnTo>
                        <a:pt x="66" y="197"/>
                      </a:lnTo>
                      <a:lnTo>
                        <a:pt x="82" y="201"/>
                      </a:lnTo>
                      <a:lnTo>
                        <a:pt x="121" y="201"/>
                      </a:lnTo>
                      <a:lnTo>
                        <a:pt x="136" y="197"/>
                      </a:lnTo>
                      <a:lnTo>
                        <a:pt x="152" y="190"/>
                      </a:lnTo>
                      <a:lnTo>
                        <a:pt x="167" y="178"/>
                      </a:lnTo>
                      <a:lnTo>
                        <a:pt x="179" y="166"/>
                      </a:lnTo>
                      <a:lnTo>
                        <a:pt x="191" y="155"/>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1" name="Freeform 234"/>
                <p:cNvSpPr>
                  <a:spLocks/>
                </p:cNvSpPr>
                <p:nvPr/>
              </p:nvSpPr>
              <p:spPr bwMode="auto">
                <a:xfrm>
                  <a:off x="1284" y="1959"/>
                  <a:ext cx="51" cy="50"/>
                </a:xfrm>
                <a:custGeom>
                  <a:avLst/>
                  <a:gdLst>
                    <a:gd name="T0" fmla="*/ 51 w 202"/>
                    <a:gd name="T1" fmla="*/ 24 h 201"/>
                    <a:gd name="T2" fmla="*/ 51 w 202"/>
                    <a:gd name="T3" fmla="*/ 20 h 201"/>
                    <a:gd name="T4" fmla="*/ 50 w 202"/>
                    <a:gd name="T5" fmla="*/ 16 h 201"/>
                    <a:gd name="T6" fmla="*/ 48 w 202"/>
                    <a:gd name="T7" fmla="*/ 12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2 h 201"/>
                    <a:gd name="T30" fmla="*/ 2 w 202"/>
                    <a:gd name="T31" fmla="*/ 16 h 201"/>
                    <a:gd name="T32" fmla="*/ 0 w 202"/>
                    <a:gd name="T33" fmla="*/ 20 h 201"/>
                    <a:gd name="T34" fmla="*/ 0 w 202"/>
                    <a:gd name="T35" fmla="*/ 29 h 201"/>
                    <a:gd name="T36" fmla="*/ 2 w 202"/>
                    <a:gd name="T37" fmla="*/ 34 h 201"/>
                    <a:gd name="T38" fmla="*/ 3 w 202"/>
                    <a:gd name="T39" fmla="*/ 38 h 201"/>
                    <a:gd name="T40" fmla="*/ 6 w 202"/>
                    <a:gd name="T41" fmla="*/ 41 h 201"/>
                    <a:gd name="T42" fmla="*/ 9 w 202"/>
                    <a:gd name="T43" fmla="*/ 44 h 201"/>
                    <a:gd name="T44" fmla="*/ 13 w 202"/>
                    <a:gd name="T45" fmla="*/ 46 h 201"/>
                    <a:gd name="T46" fmla="*/ 17 w 202"/>
                    <a:gd name="T47" fmla="*/ 48 h 201"/>
                    <a:gd name="T48" fmla="*/ 21 w 202"/>
                    <a:gd name="T49" fmla="*/ 49 h 201"/>
                    <a:gd name="T50" fmla="*/ 26 w 202"/>
                    <a:gd name="T51" fmla="*/ 50 h 201"/>
                    <a:gd name="T52" fmla="*/ 31 w 202"/>
                    <a:gd name="T53" fmla="*/ 49 h 201"/>
                    <a:gd name="T54" fmla="*/ 34 w 202"/>
                    <a:gd name="T55" fmla="*/ 48 h 201"/>
                    <a:gd name="T56" fmla="*/ 38 w 202"/>
                    <a:gd name="T57" fmla="*/ 46 h 201"/>
                    <a:gd name="T58" fmla="*/ 42 w 202"/>
                    <a:gd name="T59" fmla="*/ 44 h 201"/>
                    <a:gd name="T60" fmla="*/ 45 w 202"/>
                    <a:gd name="T61" fmla="*/ 41 h 201"/>
                    <a:gd name="T62" fmla="*/ 48 w 202"/>
                    <a:gd name="T63" fmla="*/ 38 h 201"/>
                    <a:gd name="T64" fmla="*/ 50 w 202"/>
                    <a:gd name="T65" fmla="*/ 34 h 201"/>
                    <a:gd name="T66" fmla="*/ 51 w 202"/>
                    <a:gd name="T67" fmla="*/ 29 h 201"/>
                    <a:gd name="T68" fmla="*/ 51 w 202"/>
                    <a:gd name="T69" fmla="*/ 24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96"/>
                      </a:moveTo>
                      <a:lnTo>
                        <a:pt x="202" y="81"/>
                      </a:lnTo>
                      <a:lnTo>
                        <a:pt x="198" y="66"/>
                      </a:lnTo>
                      <a:lnTo>
                        <a:pt x="191" y="47"/>
                      </a:lnTo>
                      <a:lnTo>
                        <a:pt x="179" y="35"/>
                      </a:lnTo>
                      <a:lnTo>
                        <a:pt x="167" y="23"/>
                      </a:lnTo>
                      <a:lnTo>
                        <a:pt x="152" y="12"/>
                      </a:lnTo>
                      <a:lnTo>
                        <a:pt x="136" y="3"/>
                      </a:lnTo>
                      <a:lnTo>
                        <a:pt x="121" y="0"/>
                      </a:lnTo>
                      <a:lnTo>
                        <a:pt x="82" y="0"/>
                      </a:lnTo>
                      <a:lnTo>
                        <a:pt x="66" y="3"/>
                      </a:lnTo>
                      <a:lnTo>
                        <a:pt x="51" y="12"/>
                      </a:lnTo>
                      <a:lnTo>
                        <a:pt x="35" y="23"/>
                      </a:lnTo>
                      <a:lnTo>
                        <a:pt x="24" y="35"/>
                      </a:lnTo>
                      <a:lnTo>
                        <a:pt x="12" y="47"/>
                      </a:lnTo>
                      <a:lnTo>
                        <a:pt x="8" y="66"/>
                      </a:lnTo>
                      <a:lnTo>
                        <a:pt x="0" y="81"/>
                      </a:lnTo>
                      <a:lnTo>
                        <a:pt x="0" y="116"/>
                      </a:lnTo>
                      <a:lnTo>
                        <a:pt x="8" y="135"/>
                      </a:lnTo>
                      <a:lnTo>
                        <a:pt x="12" y="151"/>
                      </a:lnTo>
                      <a:lnTo>
                        <a:pt x="24" y="166"/>
                      </a:lnTo>
                      <a:lnTo>
                        <a:pt x="35" y="178"/>
                      </a:lnTo>
                      <a:lnTo>
                        <a:pt x="51" y="186"/>
                      </a:lnTo>
                      <a:lnTo>
                        <a:pt x="66" y="194"/>
                      </a:lnTo>
                      <a:lnTo>
                        <a:pt x="82" y="198"/>
                      </a:lnTo>
                      <a:lnTo>
                        <a:pt x="101" y="201"/>
                      </a:lnTo>
                      <a:lnTo>
                        <a:pt x="121" y="198"/>
                      </a:lnTo>
                      <a:lnTo>
                        <a:pt x="136" y="194"/>
                      </a:lnTo>
                      <a:lnTo>
                        <a:pt x="152" y="186"/>
                      </a:lnTo>
                      <a:lnTo>
                        <a:pt x="167" y="178"/>
                      </a:lnTo>
                      <a:lnTo>
                        <a:pt x="179" y="166"/>
                      </a:lnTo>
                      <a:lnTo>
                        <a:pt x="191" y="151"/>
                      </a:lnTo>
                      <a:lnTo>
                        <a:pt x="198" y="135"/>
                      </a:lnTo>
                      <a:lnTo>
                        <a:pt x="202" y="116"/>
                      </a:lnTo>
                      <a:lnTo>
                        <a:pt x="202" y="96"/>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2" name="Freeform 235"/>
                <p:cNvSpPr>
                  <a:spLocks/>
                </p:cNvSpPr>
                <p:nvPr/>
              </p:nvSpPr>
              <p:spPr bwMode="auto">
                <a:xfrm>
                  <a:off x="1284" y="2504"/>
                  <a:ext cx="51" cy="51"/>
                </a:xfrm>
                <a:custGeom>
                  <a:avLst/>
                  <a:gdLst>
                    <a:gd name="T0" fmla="*/ 51 w 202"/>
                    <a:gd name="T1" fmla="*/ 25 h 201"/>
                    <a:gd name="T2" fmla="*/ 51 w 202"/>
                    <a:gd name="T3" fmla="*/ 21 h 201"/>
                    <a:gd name="T4" fmla="*/ 50 w 202"/>
                    <a:gd name="T5" fmla="*/ 16 h 201"/>
                    <a:gd name="T6" fmla="*/ 48 w 202"/>
                    <a:gd name="T7" fmla="*/ 12 h 201"/>
                    <a:gd name="T8" fmla="*/ 45 w 202"/>
                    <a:gd name="T9" fmla="*/ 8 h 201"/>
                    <a:gd name="T10" fmla="*/ 42 w 202"/>
                    <a:gd name="T11" fmla="*/ 6 h 201"/>
                    <a:gd name="T12" fmla="*/ 38 w 202"/>
                    <a:gd name="T13" fmla="*/ 4 h 201"/>
                    <a:gd name="T14" fmla="*/ 34 w 202"/>
                    <a:gd name="T15" fmla="*/ 2 h 201"/>
                    <a:gd name="T16" fmla="*/ 31 w 202"/>
                    <a:gd name="T17" fmla="*/ 0 h 201"/>
                    <a:gd name="T18" fmla="*/ 21 w 202"/>
                    <a:gd name="T19" fmla="*/ 0 h 201"/>
                    <a:gd name="T20" fmla="*/ 17 w 202"/>
                    <a:gd name="T21" fmla="*/ 2 h 201"/>
                    <a:gd name="T22" fmla="*/ 13 w 202"/>
                    <a:gd name="T23" fmla="*/ 4 h 201"/>
                    <a:gd name="T24" fmla="*/ 9 w 202"/>
                    <a:gd name="T25" fmla="*/ 6 h 201"/>
                    <a:gd name="T26" fmla="*/ 6 w 202"/>
                    <a:gd name="T27" fmla="*/ 8 h 201"/>
                    <a:gd name="T28" fmla="*/ 3 w 202"/>
                    <a:gd name="T29" fmla="*/ 12 h 201"/>
                    <a:gd name="T30" fmla="*/ 2 w 202"/>
                    <a:gd name="T31" fmla="*/ 16 h 201"/>
                    <a:gd name="T32" fmla="*/ 0 w 202"/>
                    <a:gd name="T33" fmla="*/ 21 h 201"/>
                    <a:gd name="T34" fmla="*/ 0 w 202"/>
                    <a:gd name="T35" fmla="*/ 30 h 201"/>
                    <a:gd name="T36" fmla="*/ 2 w 202"/>
                    <a:gd name="T37" fmla="*/ 34 h 201"/>
                    <a:gd name="T38" fmla="*/ 3 w 202"/>
                    <a:gd name="T39" fmla="*/ 38 h 201"/>
                    <a:gd name="T40" fmla="*/ 6 w 202"/>
                    <a:gd name="T41" fmla="*/ 42 h 201"/>
                    <a:gd name="T42" fmla="*/ 9 w 202"/>
                    <a:gd name="T43" fmla="*/ 45 h 201"/>
                    <a:gd name="T44" fmla="*/ 13 w 202"/>
                    <a:gd name="T45" fmla="*/ 48 h 201"/>
                    <a:gd name="T46" fmla="*/ 17 w 202"/>
                    <a:gd name="T47" fmla="*/ 50 h 201"/>
                    <a:gd name="T48" fmla="*/ 21 w 202"/>
                    <a:gd name="T49" fmla="*/ 51 h 201"/>
                    <a:gd name="T50" fmla="*/ 31 w 202"/>
                    <a:gd name="T51" fmla="*/ 51 h 201"/>
                    <a:gd name="T52" fmla="*/ 34 w 202"/>
                    <a:gd name="T53" fmla="*/ 50 h 201"/>
                    <a:gd name="T54" fmla="*/ 38 w 202"/>
                    <a:gd name="T55" fmla="*/ 48 h 201"/>
                    <a:gd name="T56" fmla="*/ 42 w 202"/>
                    <a:gd name="T57" fmla="*/ 45 h 201"/>
                    <a:gd name="T58" fmla="*/ 45 w 202"/>
                    <a:gd name="T59" fmla="*/ 42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4"/>
                      </a:lnTo>
                      <a:lnTo>
                        <a:pt x="198" y="65"/>
                      </a:lnTo>
                      <a:lnTo>
                        <a:pt x="191" y="49"/>
                      </a:lnTo>
                      <a:lnTo>
                        <a:pt x="179" y="33"/>
                      </a:lnTo>
                      <a:lnTo>
                        <a:pt x="167" y="22"/>
                      </a:lnTo>
                      <a:lnTo>
                        <a:pt x="152" y="14"/>
                      </a:lnTo>
                      <a:lnTo>
                        <a:pt x="136" y="7"/>
                      </a:lnTo>
                      <a:lnTo>
                        <a:pt x="121" y="0"/>
                      </a:lnTo>
                      <a:lnTo>
                        <a:pt x="82" y="0"/>
                      </a:lnTo>
                      <a:lnTo>
                        <a:pt x="66" y="7"/>
                      </a:lnTo>
                      <a:lnTo>
                        <a:pt x="51" y="14"/>
                      </a:lnTo>
                      <a:lnTo>
                        <a:pt x="35" y="22"/>
                      </a:lnTo>
                      <a:lnTo>
                        <a:pt x="24" y="33"/>
                      </a:lnTo>
                      <a:lnTo>
                        <a:pt x="12" y="49"/>
                      </a:lnTo>
                      <a:lnTo>
                        <a:pt x="8" y="65"/>
                      </a:lnTo>
                      <a:lnTo>
                        <a:pt x="0" y="84"/>
                      </a:lnTo>
                      <a:lnTo>
                        <a:pt x="0" y="119"/>
                      </a:lnTo>
                      <a:lnTo>
                        <a:pt x="8" y="135"/>
                      </a:lnTo>
                      <a:lnTo>
                        <a:pt x="12" y="150"/>
                      </a:lnTo>
                      <a:lnTo>
                        <a:pt x="24" y="166"/>
                      </a:lnTo>
                      <a:lnTo>
                        <a:pt x="35" y="177"/>
                      </a:lnTo>
                      <a:lnTo>
                        <a:pt x="51" y="189"/>
                      </a:lnTo>
                      <a:lnTo>
                        <a:pt x="66" y="196"/>
                      </a:lnTo>
                      <a:lnTo>
                        <a:pt x="82" y="201"/>
                      </a:lnTo>
                      <a:lnTo>
                        <a:pt x="121" y="201"/>
                      </a:lnTo>
                      <a:lnTo>
                        <a:pt x="136" y="196"/>
                      </a:lnTo>
                      <a:lnTo>
                        <a:pt x="152" y="189"/>
                      </a:lnTo>
                      <a:lnTo>
                        <a:pt x="167" y="177"/>
                      </a:lnTo>
                      <a:lnTo>
                        <a:pt x="179" y="166"/>
                      </a:lnTo>
                      <a:lnTo>
                        <a:pt x="191" y="150"/>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3" name="Freeform 236"/>
                <p:cNvSpPr>
                  <a:spLocks/>
                </p:cNvSpPr>
                <p:nvPr/>
              </p:nvSpPr>
              <p:spPr bwMode="auto">
                <a:xfrm>
                  <a:off x="1284" y="2614"/>
                  <a:ext cx="51" cy="50"/>
                </a:xfrm>
                <a:custGeom>
                  <a:avLst/>
                  <a:gdLst>
                    <a:gd name="T0" fmla="*/ 51 w 202"/>
                    <a:gd name="T1" fmla="*/ 25 h 201"/>
                    <a:gd name="T2" fmla="*/ 51 w 202"/>
                    <a:gd name="T3" fmla="*/ 20 h 201"/>
                    <a:gd name="T4" fmla="*/ 50 w 202"/>
                    <a:gd name="T5" fmla="*/ 16 h 201"/>
                    <a:gd name="T6" fmla="*/ 48 w 202"/>
                    <a:gd name="T7" fmla="*/ 12 h 201"/>
                    <a:gd name="T8" fmla="*/ 45 w 202"/>
                    <a:gd name="T9" fmla="*/ 8 h 201"/>
                    <a:gd name="T10" fmla="*/ 42 w 202"/>
                    <a:gd name="T11" fmla="*/ 5 h 201"/>
                    <a:gd name="T12" fmla="*/ 38 w 202"/>
                    <a:gd name="T13" fmla="*/ 2 h 201"/>
                    <a:gd name="T14" fmla="*/ 34 w 202"/>
                    <a:gd name="T15" fmla="*/ 1 h 201"/>
                    <a:gd name="T16" fmla="*/ 31 w 202"/>
                    <a:gd name="T17" fmla="*/ 0 h 201"/>
                    <a:gd name="T18" fmla="*/ 21 w 202"/>
                    <a:gd name="T19" fmla="*/ 0 h 201"/>
                    <a:gd name="T20" fmla="*/ 17 w 202"/>
                    <a:gd name="T21" fmla="*/ 1 h 201"/>
                    <a:gd name="T22" fmla="*/ 13 w 202"/>
                    <a:gd name="T23" fmla="*/ 2 h 201"/>
                    <a:gd name="T24" fmla="*/ 9 w 202"/>
                    <a:gd name="T25" fmla="*/ 5 h 201"/>
                    <a:gd name="T26" fmla="*/ 6 w 202"/>
                    <a:gd name="T27" fmla="*/ 8 h 201"/>
                    <a:gd name="T28" fmla="*/ 3 w 202"/>
                    <a:gd name="T29" fmla="*/ 12 h 201"/>
                    <a:gd name="T30" fmla="*/ 2 w 202"/>
                    <a:gd name="T31" fmla="*/ 16 h 201"/>
                    <a:gd name="T32" fmla="*/ 0 w 202"/>
                    <a:gd name="T33" fmla="*/ 20 h 201"/>
                    <a:gd name="T34" fmla="*/ 0 w 202"/>
                    <a:gd name="T35" fmla="*/ 30 h 201"/>
                    <a:gd name="T36" fmla="*/ 2 w 202"/>
                    <a:gd name="T37" fmla="*/ 34 h 201"/>
                    <a:gd name="T38" fmla="*/ 3 w 202"/>
                    <a:gd name="T39" fmla="*/ 37 h 201"/>
                    <a:gd name="T40" fmla="*/ 6 w 202"/>
                    <a:gd name="T41" fmla="*/ 41 h 201"/>
                    <a:gd name="T42" fmla="*/ 9 w 202"/>
                    <a:gd name="T43" fmla="*/ 44 h 201"/>
                    <a:gd name="T44" fmla="*/ 13 w 202"/>
                    <a:gd name="T45" fmla="*/ 47 h 201"/>
                    <a:gd name="T46" fmla="*/ 17 w 202"/>
                    <a:gd name="T47" fmla="*/ 49 h 201"/>
                    <a:gd name="T48" fmla="*/ 21 w 202"/>
                    <a:gd name="T49" fmla="*/ 50 h 201"/>
                    <a:gd name="T50" fmla="*/ 31 w 202"/>
                    <a:gd name="T51" fmla="*/ 50 h 201"/>
                    <a:gd name="T52" fmla="*/ 34 w 202"/>
                    <a:gd name="T53" fmla="*/ 49 h 201"/>
                    <a:gd name="T54" fmla="*/ 38 w 202"/>
                    <a:gd name="T55" fmla="*/ 47 h 201"/>
                    <a:gd name="T56" fmla="*/ 42 w 202"/>
                    <a:gd name="T57" fmla="*/ 44 h 201"/>
                    <a:gd name="T58" fmla="*/ 45 w 202"/>
                    <a:gd name="T59" fmla="*/ 41 h 201"/>
                    <a:gd name="T60" fmla="*/ 48 w 202"/>
                    <a:gd name="T61" fmla="*/ 37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0"/>
                      </a:lnTo>
                      <a:lnTo>
                        <a:pt x="198" y="65"/>
                      </a:lnTo>
                      <a:lnTo>
                        <a:pt x="191" y="49"/>
                      </a:lnTo>
                      <a:lnTo>
                        <a:pt x="179" y="33"/>
                      </a:lnTo>
                      <a:lnTo>
                        <a:pt x="167" y="22"/>
                      </a:lnTo>
                      <a:lnTo>
                        <a:pt x="152" y="10"/>
                      </a:lnTo>
                      <a:lnTo>
                        <a:pt x="136" y="3"/>
                      </a:lnTo>
                      <a:lnTo>
                        <a:pt x="121" y="0"/>
                      </a:lnTo>
                      <a:lnTo>
                        <a:pt x="82" y="0"/>
                      </a:lnTo>
                      <a:lnTo>
                        <a:pt x="66" y="3"/>
                      </a:lnTo>
                      <a:lnTo>
                        <a:pt x="51" y="10"/>
                      </a:lnTo>
                      <a:lnTo>
                        <a:pt x="35" y="22"/>
                      </a:lnTo>
                      <a:lnTo>
                        <a:pt x="24" y="33"/>
                      </a:lnTo>
                      <a:lnTo>
                        <a:pt x="12" y="49"/>
                      </a:lnTo>
                      <a:lnTo>
                        <a:pt x="8" y="65"/>
                      </a:lnTo>
                      <a:lnTo>
                        <a:pt x="0" y="80"/>
                      </a:lnTo>
                      <a:lnTo>
                        <a:pt x="0" y="119"/>
                      </a:lnTo>
                      <a:lnTo>
                        <a:pt x="8" y="135"/>
                      </a:lnTo>
                      <a:lnTo>
                        <a:pt x="12" y="150"/>
                      </a:lnTo>
                      <a:lnTo>
                        <a:pt x="24" y="166"/>
                      </a:lnTo>
                      <a:lnTo>
                        <a:pt x="35" y="177"/>
                      </a:lnTo>
                      <a:lnTo>
                        <a:pt x="51" y="189"/>
                      </a:lnTo>
                      <a:lnTo>
                        <a:pt x="66" y="196"/>
                      </a:lnTo>
                      <a:lnTo>
                        <a:pt x="82" y="201"/>
                      </a:lnTo>
                      <a:lnTo>
                        <a:pt x="121" y="201"/>
                      </a:lnTo>
                      <a:lnTo>
                        <a:pt x="136" y="196"/>
                      </a:lnTo>
                      <a:lnTo>
                        <a:pt x="152" y="189"/>
                      </a:lnTo>
                      <a:lnTo>
                        <a:pt x="167" y="177"/>
                      </a:lnTo>
                      <a:lnTo>
                        <a:pt x="179" y="166"/>
                      </a:lnTo>
                      <a:lnTo>
                        <a:pt x="191" y="150"/>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4" name="Freeform 237"/>
                <p:cNvSpPr>
                  <a:spLocks/>
                </p:cNvSpPr>
                <p:nvPr/>
              </p:nvSpPr>
              <p:spPr bwMode="auto">
                <a:xfrm>
                  <a:off x="1284" y="2251"/>
                  <a:ext cx="51" cy="52"/>
                </a:xfrm>
                <a:custGeom>
                  <a:avLst/>
                  <a:gdLst>
                    <a:gd name="T0" fmla="*/ 51 w 202"/>
                    <a:gd name="T1" fmla="*/ 26 h 205"/>
                    <a:gd name="T2" fmla="*/ 51 w 202"/>
                    <a:gd name="T3" fmla="*/ 22 h 205"/>
                    <a:gd name="T4" fmla="*/ 50 w 202"/>
                    <a:gd name="T5" fmla="*/ 17 h 205"/>
                    <a:gd name="T6" fmla="*/ 48 w 202"/>
                    <a:gd name="T7" fmla="*/ 13 h 205"/>
                    <a:gd name="T8" fmla="*/ 45 w 202"/>
                    <a:gd name="T9" fmla="*/ 10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10 h 205"/>
                    <a:gd name="T30" fmla="*/ 3 w 202"/>
                    <a:gd name="T31" fmla="*/ 13 h 205"/>
                    <a:gd name="T32" fmla="*/ 2 w 202"/>
                    <a:gd name="T33" fmla="*/ 17 h 205"/>
                    <a:gd name="T34" fmla="*/ 0 w 202"/>
                    <a:gd name="T35" fmla="*/ 22 h 205"/>
                    <a:gd name="T36" fmla="*/ 0 w 202"/>
                    <a:gd name="T37" fmla="*/ 31 h 205"/>
                    <a:gd name="T38" fmla="*/ 2 w 202"/>
                    <a:gd name="T39" fmla="*/ 36 h 205"/>
                    <a:gd name="T40" fmla="*/ 3 w 202"/>
                    <a:gd name="T41" fmla="*/ 40 h 205"/>
                    <a:gd name="T42" fmla="*/ 6 w 202"/>
                    <a:gd name="T43" fmla="*/ 43 h 205"/>
                    <a:gd name="T44" fmla="*/ 9 w 202"/>
                    <a:gd name="T45" fmla="*/ 46 h 205"/>
                    <a:gd name="T46" fmla="*/ 13 w 202"/>
                    <a:gd name="T47" fmla="*/ 48 h 205"/>
                    <a:gd name="T48" fmla="*/ 17 w 202"/>
                    <a:gd name="T49" fmla="*/ 50 h 205"/>
                    <a:gd name="T50" fmla="*/ 21 w 202"/>
                    <a:gd name="T51" fmla="*/ 51 h 205"/>
                    <a:gd name="T52" fmla="*/ 26 w 202"/>
                    <a:gd name="T53" fmla="*/ 52 h 205"/>
                    <a:gd name="T54" fmla="*/ 31 w 202"/>
                    <a:gd name="T55" fmla="*/ 51 h 205"/>
                    <a:gd name="T56" fmla="*/ 34 w 202"/>
                    <a:gd name="T57" fmla="*/ 50 h 205"/>
                    <a:gd name="T58" fmla="*/ 38 w 202"/>
                    <a:gd name="T59" fmla="*/ 48 h 205"/>
                    <a:gd name="T60" fmla="*/ 42 w 202"/>
                    <a:gd name="T61" fmla="*/ 46 h 205"/>
                    <a:gd name="T62" fmla="*/ 45 w 202"/>
                    <a:gd name="T63" fmla="*/ 43 h 205"/>
                    <a:gd name="T64" fmla="*/ 48 w 202"/>
                    <a:gd name="T65" fmla="*/ 40 h 205"/>
                    <a:gd name="T66" fmla="*/ 50 w 202"/>
                    <a:gd name="T67" fmla="*/ 36 h 205"/>
                    <a:gd name="T68" fmla="*/ 51 w 202"/>
                    <a:gd name="T69" fmla="*/ 31 h 205"/>
                    <a:gd name="T70" fmla="*/ 51 w 202"/>
                    <a:gd name="T71" fmla="*/ 26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2"/>
                      </a:moveTo>
                      <a:lnTo>
                        <a:pt x="202" y="86"/>
                      </a:lnTo>
                      <a:lnTo>
                        <a:pt x="198" y="67"/>
                      </a:lnTo>
                      <a:lnTo>
                        <a:pt x="191" y="51"/>
                      </a:lnTo>
                      <a:lnTo>
                        <a:pt x="179" y="39"/>
                      </a:lnTo>
                      <a:lnTo>
                        <a:pt x="167" y="23"/>
                      </a:lnTo>
                      <a:lnTo>
                        <a:pt x="152" y="16"/>
                      </a:lnTo>
                      <a:lnTo>
                        <a:pt x="136" y="9"/>
                      </a:lnTo>
                      <a:lnTo>
                        <a:pt x="121" y="4"/>
                      </a:lnTo>
                      <a:lnTo>
                        <a:pt x="101" y="0"/>
                      </a:lnTo>
                      <a:lnTo>
                        <a:pt x="82" y="4"/>
                      </a:lnTo>
                      <a:lnTo>
                        <a:pt x="66" y="9"/>
                      </a:lnTo>
                      <a:lnTo>
                        <a:pt x="51" y="16"/>
                      </a:lnTo>
                      <a:lnTo>
                        <a:pt x="35" y="23"/>
                      </a:lnTo>
                      <a:lnTo>
                        <a:pt x="24" y="39"/>
                      </a:lnTo>
                      <a:lnTo>
                        <a:pt x="12" y="51"/>
                      </a:lnTo>
                      <a:lnTo>
                        <a:pt x="8" y="67"/>
                      </a:lnTo>
                      <a:lnTo>
                        <a:pt x="0" y="86"/>
                      </a:lnTo>
                      <a:lnTo>
                        <a:pt x="0" y="121"/>
                      </a:lnTo>
                      <a:lnTo>
                        <a:pt x="8" y="140"/>
                      </a:lnTo>
                      <a:lnTo>
                        <a:pt x="12" y="156"/>
                      </a:lnTo>
                      <a:lnTo>
                        <a:pt x="24" y="170"/>
                      </a:lnTo>
                      <a:lnTo>
                        <a:pt x="35" y="182"/>
                      </a:lnTo>
                      <a:lnTo>
                        <a:pt x="51" y="191"/>
                      </a:lnTo>
                      <a:lnTo>
                        <a:pt x="66" y="198"/>
                      </a:lnTo>
                      <a:lnTo>
                        <a:pt x="82" y="202"/>
                      </a:lnTo>
                      <a:lnTo>
                        <a:pt x="101" y="205"/>
                      </a:lnTo>
                      <a:lnTo>
                        <a:pt x="121" y="202"/>
                      </a:lnTo>
                      <a:lnTo>
                        <a:pt x="136" y="198"/>
                      </a:lnTo>
                      <a:lnTo>
                        <a:pt x="152" y="191"/>
                      </a:lnTo>
                      <a:lnTo>
                        <a:pt x="167" y="182"/>
                      </a:lnTo>
                      <a:lnTo>
                        <a:pt x="179" y="170"/>
                      </a:lnTo>
                      <a:lnTo>
                        <a:pt x="191" y="156"/>
                      </a:lnTo>
                      <a:lnTo>
                        <a:pt x="198"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5" name="Freeform 238"/>
                <p:cNvSpPr>
                  <a:spLocks/>
                </p:cNvSpPr>
                <p:nvPr/>
              </p:nvSpPr>
              <p:spPr bwMode="auto">
                <a:xfrm>
                  <a:off x="1284" y="2087"/>
                  <a:ext cx="51" cy="50"/>
                </a:xfrm>
                <a:custGeom>
                  <a:avLst/>
                  <a:gdLst>
                    <a:gd name="T0" fmla="*/ 51 w 202"/>
                    <a:gd name="T1" fmla="*/ 24 h 202"/>
                    <a:gd name="T2" fmla="*/ 51 w 202"/>
                    <a:gd name="T3" fmla="*/ 21 h 202"/>
                    <a:gd name="T4" fmla="*/ 50 w 202"/>
                    <a:gd name="T5" fmla="*/ 17 h 202"/>
                    <a:gd name="T6" fmla="*/ 48 w 202"/>
                    <a:gd name="T7" fmla="*/ 12 h 202"/>
                    <a:gd name="T8" fmla="*/ 45 w 202"/>
                    <a:gd name="T9" fmla="*/ 9 h 202"/>
                    <a:gd name="T10" fmla="*/ 42 w 202"/>
                    <a:gd name="T11" fmla="*/ 6 h 202"/>
                    <a:gd name="T12" fmla="*/ 38 w 202"/>
                    <a:gd name="T13" fmla="*/ 3 h 202"/>
                    <a:gd name="T14" fmla="*/ 34 w 202"/>
                    <a:gd name="T15" fmla="*/ 1 h 202"/>
                    <a:gd name="T16" fmla="*/ 31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2 h 202"/>
                    <a:gd name="T30" fmla="*/ 2 w 202"/>
                    <a:gd name="T31" fmla="*/ 17 h 202"/>
                    <a:gd name="T32" fmla="*/ 0 w 202"/>
                    <a:gd name="T33" fmla="*/ 21 h 202"/>
                    <a:gd name="T34" fmla="*/ 0 w 202"/>
                    <a:gd name="T35" fmla="*/ 29 h 202"/>
                    <a:gd name="T36" fmla="*/ 2 w 202"/>
                    <a:gd name="T37" fmla="*/ 34 h 202"/>
                    <a:gd name="T38" fmla="*/ 3 w 202"/>
                    <a:gd name="T39" fmla="*/ 37 h 202"/>
                    <a:gd name="T40" fmla="*/ 6 w 202"/>
                    <a:gd name="T41" fmla="*/ 41 h 202"/>
                    <a:gd name="T42" fmla="*/ 9 w 202"/>
                    <a:gd name="T43" fmla="*/ 44 h 202"/>
                    <a:gd name="T44" fmla="*/ 13 w 202"/>
                    <a:gd name="T45" fmla="*/ 46 h 202"/>
                    <a:gd name="T46" fmla="*/ 17 w 202"/>
                    <a:gd name="T47" fmla="*/ 48 h 202"/>
                    <a:gd name="T48" fmla="*/ 21 w 202"/>
                    <a:gd name="T49" fmla="*/ 49 h 202"/>
                    <a:gd name="T50" fmla="*/ 26 w 202"/>
                    <a:gd name="T51" fmla="*/ 50 h 202"/>
                    <a:gd name="T52" fmla="*/ 31 w 202"/>
                    <a:gd name="T53" fmla="*/ 49 h 202"/>
                    <a:gd name="T54" fmla="*/ 34 w 202"/>
                    <a:gd name="T55" fmla="*/ 48 h 202"/>
                    <a:gd name="T56" fmla="*/ 38 w 202"/>
                    <a:gd name="T57" fmla="*/ 46 h 202"/>
                    <a:gd name="T58" fmla="*/ 42 w 202"/>
                    <a:gd name="T59" fmla="*/ 44 h 202"/>
                    <a:gd name="T60" fmla="*/ 45 w 202"/>
                    <a:gd name="T61" fmla="*/ 41 h 202"/>
                    <a:gd name="T62" fmla="*/ 48 w 202"/>
                    <a:gd name="T63" fmla="*/ 37 h 202"/>
                    <a:gd name="T64" fmla="*/ 50 w 202"/>
                    <a:gd name="T65" fmla="*/ 34 h 202"/>
                    <a:gd name="T66" fmla="*/ 51 w 202"/>
                    <a:gd name="T67" fmla="*/ 29 h 202"/>
                    <a:gd name="T68" fmla="*/ 51 w 202"/>
                    <a:gd name="T69" fmla="*/ 24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2">
                      <a:moveTo>
                        <a:pt x="202" y="97"/>
                      </a:moveTo>
                      <a:lnTo>
                        <a:pt x="202" y="83"/>
                      </a:lnTo>
                      <a:lnTo>
                        <a:pt x="198" y="67"/>
                      </a:lnTo>
                      <a:lnTo>
                        <a:pt x="191" y="48"/>
                      </a:lnTo>
                      <a:lnTo>
                        <a:pt x="179" y="35"/>
                      </a:lnTo>
                      <a:lnTo>
                        <a:pt x="167" y="23"/>
                      </a:lnTo>
                      <a:lnTo>
                        <a:pt x="152" y="13"/>
                      </a:lnTo>
                      <a:lnTo>
                        <a:pt x="136" y="4"/>
                      </a:lnTo>
                      <a:lnTo>
                        <a:pt x="121" y="0"/>
                      </a:lnTo>
                      <a:lnTo>
                        <a:pt x="82" y="0"/>
                      </a:lnTo>
                      <a:lnTo>
                        <a:pt x="66" y="4"/>
                      </a:lnTo>
                      <a:lnTo>
                        <a:pt x="51" y="13"/>
                      </a:lnTo>
                      <a:lnTo>
                        <a:pt x="35" y="23"/>
                      </a:lnTo>
                      <a:lnTo>
                        <a:pt x="24" y="35"/>
                      </a:lnTo>
                      <a:lnTo>
                        <a:pt x="12" y="48"/>
                      </a:lnTo>
                      <a:lnTo>
                        <a:pt x="8" y="67"/>
                      </a:lnTo>
                      <a:lnTo>
                        <a:pt x="0" y="83"/>
                      </a:lnTo>
                      <a:lnTo>
                        <a:pt x="0" y="116"/>
                      </a:lnTo>
                      <a:lnTo>
                        <a:pt x="8" y="136"/>
                      </a:lnTo>
                      <a:lnTo>
                        <a:pt x="12" y="151"/>
                      </a:lnTo>
                      <a:lnTo>
                        <a:pt x="24" y="167"/>
                      </a:lnTo>
                      <a:lnTo>
                        <a:pt x="35" y="179"/>
                      </a:lnTo>
                      <a:lnTo>
                        <a:pt x="51" y="186"/>
                      </a:lnTo>
                      <a:lnTo>
                        <a:pt x="66" y="195"/>
                      </a:lnTo>
                      <a:lnTo>
                        <a:pt x="82" y="198"/>
                      </a:lnTo>
                      <a:lnTo>
                        <a:pt x="101" y="202"/>
                      </a:lnTo>
                      <a:lnTo>
                        <a:pt x="121" y="198"/>
                      </a:lnTo>
                      <a:lnTo>
                        <a:pt x="136" y="195"/>
                      </a:lnTo>
                      <a:lnTo>
                        <a:pt x="152" y="186"/>
                      </a:lnTo>
                      <a:lnTo>
                        <a:pt x="167" y="179"/>
                      </a:lnTo>
                      <a:lnTo>
                        <a:pt x="179" y="167"/>
                      </a:lnTo>
                      <a:lnTo>
                        <a:pt x="191" y="151"/>
                      </a:lnTo>
                      <a:lnTo>
                        <a:pt x="198" y="136"/>
                      </a:lnTo>
                      <a:lnTo>
                        <a:pt x="202" y="116"/>
                      </a:lnTo>
                      <a:lnTo>
                        <a:pt x="202" y="97"/>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6" name="Freeform 239"/>
                <p:cNvSpPr>
                  <a:spLocks/>
                </p:cNvSpPr>
                <p:nvPr/>
              </p:nvSpPr>
              <p:spPr bwMode="auto">
                <a:xfrm>
                  <a:off x="1284" y="2322"/>
                  <a:ext cx="51" cy="51"/>
                </a:xfrm>
                <a:custGeom>
                  <a:avLst/>
                  <a:gdLst>
                    <a:gd name="T0" fmla="*/ 51 w 202"/>
                    <a:gd name="T1" fmla="*/ 25 h 201"/>
                    <a:gd name="T2" fmla="*/ 51 w 202"/>
                    <a:gd name="T3" fmla="*/ 21 h 201"/>
                    <a:gd name="T4" fmla="*/ 50 w 202"/>
                    <a:gd name="T5" fmla="*/ 16 h 201"/>
                    <a:gd name="T6" fmla="*/ 48 w 202"/>
                    <a:gd name="T7" fmla="*/ 12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2 h 201"/>
                    <a:gd name="T30" fmla="*/ 2 w 202"/>
                    <a:gd name="T31" fmla="*/ 16 h 201"/>
                    <a:gd name="T32" fmla="*/ 0 w 202"/>
                    <a:gd name="T33" fmla="*/ 21 h 201"/>
                    <a:gd name="T34" fmla="*/ 0 w 202"/>
                    <a:gd name="T35" fmla="*/ 30 h 201"/>
                    <a:gd name="T36" fmla="*/ 2 w 202"/>
                    <a:gd name="T37" fmla="*/ 34 h 201"/>
                    <a:gd name="T38" fmla="*/ 3 w 202"/>
                    <a:gd name="T39" fmla="*/ 38 h 201"/>
                    <a:gd name="T40" fmla="*/ 6 w 202"/>
                    <a:gd name="T41" fmla="*/ 42 h 201"/>
                    <a:gd name="T42" fmla="*/ 9 w 202"/>
                    <a:gd name="T43" fmla="*/ 45 h 201"/>
                    <a:gd name="T44" fmla="*/ 13 w 202"/>
                    <a:gd name="T45" fmla="*/ 48 h 201"/>
                    <a:gd name="T46" fmla="*/ 17 w 202"/>
                    <a:gd name="T47" fmla="*/ 50 h 201"/>
                    <a:gd name="T48" fmla="*/ 21 w 202"/>
                    <a:gd name="T49" fmla="*/ 51 h 201"/>
                    <a:gd name="T50" fmla="*/ 31 w 202"/>
                    <a:gd name="T51" fmla="*/ 51 h 201"/>
                    <a:gd name="T52" fmla="*/ 34 w 202"/>
                    <a:gd name="T53" fmla="*/ 50 h 201"/>
                    <a:gd name="T54" fmla="*/ 38 w 202"/>
                    <a:gd name="T55" fmla="*/ 48 h 201"/>
                    <a:gd name="T56" fmla="*/ 42 w 202"/>
                    <a:gd name="T57" fmla="*/ 45 h 201"/>
                    <a:gd name="T58" fmla="*/ 45 w 202"/>
                    <a:gd name="T59" fmla="*/ 42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1" y="49"/>
                      </a:lnTo>
                      <a:lnTo>
                        <a:pt x="179" y="35"/>
                      </a:lnTo>
                      <a:lnTo>
                        <a:pt x="167" y="23"/>
                      </a:lnTo>
                      <a:lnTo>
                        <a:pt x="152" y="11"/>
                      </a:lnTo>
                      <a:lnTo>
                        <a:pt x="136" y="3"/>
                      </a:lnTo>
                      <a:lnTo>
                        <a:pt x="121" y="0"/>
                      </a:lnTo>
                      <a:lnTo>
                        <a:pt x="82" y="0"/>
                      </a:lnTo>
                      <a:lnTo>
                        <a:pt x="66" y="3"/>
                      </a:lnTo>
                      <a:lnTo>
                        <a:pt x="51" y="11"/>
                      </a:lnTo>
                      <a:lnTo>
                        <a:pt x="35" y="23"/>
                      </a:lnTo>
                      <a:lnTo>
                        <a:pt x="24" y="35"/>
                      </a:lnTo>
                      <a:lnTo>
                        <a:pt x="12" y="49"/>
                      </a:lnTo>
                      <a:lnTo>
                        <a:pt x="8" y="65"/>
                      </a:lnTo>
                      <a:lnTo>
                        <a:pt x="0" y="81"/>
                      </a:lnTo>
                      <a:lnTo>
                        <a:pt x="0" y="119"/>
                      </a:lnTo>
                      <a:lnTo>
                        <a:pt x="8" y="135"/>
                      </a:lnTo>
                      <a:lnTo>
                        <a:pt x="12" y="151"/>
                      </a:lnTo>
                      <a:lnTo>
                        <a:pt x="24" y="166"/>
                      </a:lnTo>
                      <a:lnTo>
                        <a:pt x="35" y="177"/>
                      </a:lnTo>
                      <a:lnTo>
                        <a:pt x="51" y="189"/>
                      </a:lnTo>
                      <a:lnTo>
                        <a:pt x="66" y="196"/>
                      </a:lnTo>
                      <a:lnTo>
                        <a:pt x="82" y="201"/>
                      </a:lnTo>
                      <a:lnTo>
                        <a:pt x="121" y="201"/>
                      </a:lnTo>
                      <a:lnTo>
                        <a:pt x="136" y="196"/>
                      </a:lnTo>
                      <a:lnTo>
                        <a:pt x="152" y="189"/>
                      </a:lnTo>
                      <a:lnTo>
                        <a:pt x="167" y="177"/>
                      </a:lnTo>
                      <a:lnTo>
                        <a:pt x="179" y="166"/>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7" name="Freeform 240"/>
                <p:cNvSpPr>
                  <a:spLocks/>
                </p:cNvSpPr>
                <p:nvPr/>
              </p:nvSpPr>
              <p:spPr bwMode="auto">
                <a:xfrm>
                  <a:off x="1284" y="2506"/>
                  <a:ext cx="51" cy="51"/>
                </a:xfrm>
                <a:custGeom>
                  <a:avLst/>
                  <a:gdLst>
                    <a:gd name="T0" fmla="*/ 51 w 202"/>
                    <a:gd name="T1" fmla="*/ 26 h 201"/>
                    <a:gd name="T2" fmla="*/ 51 w 202"/>
                    <a:gd name="T3" fmla="*/ 21 h 201"/>
                    <a:gd name="T4" fmla="*/ 50 w 202"/>
                    <a:gd name="T5" fmla="*/ 17 h 201"/>
                    <a:gd name="T6" fmla="*/ 48 w 202"/>
                    <a:gd name="T7" fmla="*/ 13 h 201"/>
                    <a:gd name="T8" fmla="*/ 45 w 202"/>
                    <a:gd name="T9" fmla="*/ 9 h 201"/>
                    <a:gd name="T10" fmla="*/ 42 w 202"/>
                    <a:gd name="T11" fmla="*/ 6 h 201"/>
                    <a:gd name="T12" fmla="*/ 38 w 202"/>
                    <a:gd name="T13" fmla="*/ 4 h 201"/>
                    <a:gd name="T14" fmla="*/ 34 w 202"/>
                    <a:gd name="T15" fmla="*/ 2 h 201"/>
                    <a:gd name="T16" fmla="*/ 31 w 202"/>
                    <a:gd name="T17" fmla="*/ 0 h 201"/>
                    <a:gd name="T18" fmla="*/ 21 w 202"/>
                    <a:gd name="T19" fmla="*/ 0 h 201"/>
                    <a:gd name="T20" fmla="*/ 17 w 202"/>
                    <a:gd name="T21" fmla="*/ 2 h 201"/>
                    <a:gd name="T22" fmla="*/ 13 w 202"/>
                    <a:gd name="T23" fmla="*/ 4 h 201"/>
                    <a:gd name="T24" fmla="*/ 9 w 202"/>
                    <a:gd name="T25" fmla="*/ 6 h 201"/>
                    <a:gd name="T26" fmla="*/ 6 w 202"/>
                    <a:gd name="T27" fmla="*/ 9 h 201"/>
                    <a:gd name="T28" fmla="*/ 3 w 202"/>
                    <a:gd name="T29" fmla="*/ 13 h 201"/>
                    <a:gd name="T30" fmla="*/ 2 w 202"/>
                    <a:gd name="T31" fmla="*/ 17 h 201"/>
                    <a:gd name="T32" fmla="*/ 0 w 202"/>
                    <a:gd name="T33" fmla="*/ 21 h 201"/>
                    <a:gd name="T34" fmla="*/ 0 w 202"/>
                    <a:gd name="T35" fmla="*/ 30 h 201"/>
                    <a:gd name="T36" fmla="*/ 2 w 202"/>
                    <a:gd name="T37" fmla="*/ 34 h 201"/>
                    <a:gd name="T38" fmla="*/ 3 w 202"/>
                    <a:gd name="T39" fmla="*/ 38 h 201"/>
                    <a:gd name="T40" fmla="*/ 6 w 202"/>
                    <a:gd name="T41" fmla="*/ 42 h 201"/>
                    <a:gd name="T42" fmla="*/ 9 w 202"/>
                    <a:gd name="T43" fmla="*/ 45 h 201"/>
                    <a:gd name="T44" fmla="*/ 13 w 202"/>
                    <a:gd name="T45" fmla="*/ 48 h 201"/>
                    <a:gd name="T46" fmla="*/ 17 w 202"/>
                    <a:gd name="T47" fmla="*/ 50 h 201"/>
                    <a:gd name="T48" fmla="*/ 21 w 202"/>
                    <a:gd name="T49" fmla="*/ 51 h 201"/>
                    <a:gd name="T50" fmla="*/ 31 w 202"/>
                    <a:gd name="T51" fmla="*/ 51 h 201"/>
                    <a:gd name="T52" fmla="*/ 34 w 202"/>
                    <a:gd name="T53" fmla="*/ 50 h 201"/>
                    <a:gd name="T54" fmla="*/ 38 w 202"/>
                    <a:gd name="T55" fmla="*/ 48 h 201"/>
                    <a:gd name="T56" fmla="*/ 42 w 202"/>
                    <a:gd name="T57" fmla="*/ 45 h 201"/>
                    <a:gd name="T58" fmla="*/ 45 w 202"/>
                    <a:gd name="T59" fmla="*/ 42 h 201"/>
                    <a:gd name="T60" fmla="*/ 48 w 202"/>
                    <a:gd name="T61" fmla="*/ 38 h 201"/>
                    <a:gd name="T62" fmla="*/ 50 w 202"/>
                    <a:gd name="T63" fmla="*/ 34 h 201"/>
                    <a:gd name="T64" fmla="*/ 51 w 202"/>
                    <a:gd name="T65" fmla="*/ 30 h 201"/>
                    <a:gd name="T66" fmla="*/ 51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1"/>
                      </a:lnTo>
                      <a:lnTo>
                        <a:pt x="198" y="66"/>
                      </a:lnTo>
                      <a:lnTo>
                        <a:pt x="191" y="50"/>
                      </a:lnTo>
                      <a:lnTo>
                        <a:pt x="179" y="35"/>
                      </a:lnTo>
                      <a:lnTo>
                        <a:pt x="167" y="23"/>
                      </a:lnTo>
                      <a:lnTo>
                        <a:pt x="152" y="15"/>
                      </a:lnTo>
                      <a:lnTo>
                        <a:pt x="136" y="7"/>
                      </a:lnTo>
                      <a:lnTo>
                        <a:pt x="121" y="0"/>
                      </a:lnTo>
                      <a:lnTo>
                        <a:pt x="82" y="0"/>
                      </a:lnTo>
                      <a:lnTo>
                        <a:pt x="66" y="7"/>
                      </a:lnTo>
                      <a:lnTo>
                        <a:pt x="51" y="15"/>
                      </a:lnTo>
                      <a:lnTo>
                        <a:pt x="35" y="23"/>
                      </a:lnTo>
                      <a:lnTo>
                        <a:pt x="24" y="35"/>
                      </a:lnTo>
                      <a:lnTo>
                        <a:pt x="12" y="50"/>
                      </a:lnTo>
                      <a:lnTo>
                        <a:pt x="8" y="66"/>
                      </a:lnTo>
                      <a:lnTo>
                        <a:pt x="0" y="81"/>
                      </a:lnTo>
                      <a:lnTo>
                        <a:pt x="0" y="120"/>
                      </a:lnTo>
                      <a:lnTo>
                        <a:pt x="8" y="135"/>
                      </a:lnTo>
                      <a:lnTo>
                        <a:pt x="12" y="151"/>
                      </a:lnTo>
                      <a:lnTo>
                        <a:pt x="24" y="166"/>
                      </a:lnTo>
                      <a:lnTo>
                        <a:pt x="35" y="178"/>
                      </a:lnTo>
                      <a:lnTo>
                        <a:pt x="51" y="189"/>
                      </a:lnTo>
                      <a:lnTo>
                        <a:pt x="66" y="198"/>
                      </a:lnTo>
                      <a:lnTo>
                        <a:pt x="82" y="201"/>
                      </a:lnTo>
                      <a:lnTo>
                        <a:pt x="121" y="201"/>
                      </a:lnTo>
                      <a:lnTo>
                        <a:pt x="136" y="198"/>
                      </a:lnTo>
                      <a:lnTo>
                        <a:pt x="152" y="189"/>
                      </a:lnTo>
                      <a:lnTo>
                        <a:pt x="167" y="178"/>
                      </a:lnTo>
                      <a:lnTo>
                        <a:pt x="179" y="166"/>
                      </a:lnTo>
                      <a:lnTo>
                        <a:pt x="191" y="151"/>
                      </a:lnTo>
                      <a:lnTo>
                        <a:pt x="198" y="135"/>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8" name="Freeform 241"/>
                <p:cNvSpPr>
                  <a:spLocks/>
                </p:cNvSpPr>
                <p:nvPr/>
              </p:nvSpPr>
              <p:spPr bwMode="auto">
                <a:xfrm>
                  <a:off x="1284" y="2360"/>
                  <a:ext cx="51" cy="51"/>
                </a:xfrm>
                <a:custGeom>
                  <a:avLst/>
                  <a:gdLst>
                    <a:gd name="T0" fmla="*/ 51 w 202"/>
                    <a:gd name="T1" fmla="*/ 25 h 205"/>
                    <a:gd name="T2" fmla="*/ 51 w 202"/>
                    <a:gd name="T3" fmla="*/ 21 h 205"/>
                    <a:gd name="T4" fmla="*/ 50 w 202"/>
                    <a:gd name="T5" fmla="*/ 16 h 205"/>
                    <a:gd name="T6" fmla="*/ 48 w 202"/>
                    <a:gd name="T7" fmla="*/ 12 h 205"/>
                    <a:gd name="T8" fmla="*/ 45 w 202"/>
                    <a:gd name="T9" fmla="*/ 9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9 h 205"/>
                    <a:gd name="T30" fmla="*/ 3 w 202"/>
                    <a:gd name="T31" fmla="*/ 12 h 205"/>
                    <a:gd name="T32" fmla="*/ 2 w 202"/>
                    <a:gd name="T33" fmla="*/ 16 h 205"/>
                    <a:gd name="T34" fmla="*/ 0 w 202"/>
                    <a:gd name="T35" fmla="*/ 21 h 205"/>
                    <a:gd name="T36" fmla="*/ 0 w 202"/>
                    <a:gd name="T37" fmla="*/ 30 h 205"/>
                    <a:gd name="T38" fmla="*/ 2 w 202"/>
                    <a:gd name="T39" fmla="*/ 35 h 205"/>
                    <a:gd name="T40" fmla="*/ 3 w 202"/>
                    <a:gd name="T41" fmla="*/ 38 h 205"/>
                    <a:gd name="T42" fmla="*/ 6 w 202"/>
                    <a:gd name="T43" fmla="*/ 41 h 205"/>
                    <a:gd name="T44" fmla="*/ 9 w 202"/>
                    <a:gd name="T45" fmla="*/ 45 h 205"/>
                    <a:gd name="T46" fmla="*/ 13 w 202"/>
                    <a:gd name="T47" fmla="*/ 47 h 205"/>
                    <a:gd name="T48" fmla="*/ 17 w 202"/>
                    <a:gd name="T49" fmla="*/ 49 h 205"/>
                    <a:gd name="T50" fmla="*/ 21 w 202"/>
                    <a:gd name="T51" fmla="*/ 50 h 205"/>
                    <a:gd name="T52" fmla="*/ 26 w 202"/>
                    <a:gd name="T53" fmla="*/ 51 h 205"/>
                    <a:gd name="T54" fmla="*/ 31 w 202"/>
                    <a:gd name="T55" fmla="*/ 50 h 205"/>
                    <a:gd name="T56" fmla="*/ 34 w 202"/>
                    <a:gd name="T57" fmla="*/ 49 h 205"/>
                    <a:gd name="T58" fmla="*/ 38 w 202"/>
                    <a:gd name="T59" fmla="*/ 47 h 205"/>
                    <a:gd name="T60" fmla="*/ 42 w 202"/>
                    <a:gd name="T61" fmla="*/ 45 h 205"/>
                    <a:gd name="T62" fmla="*/ 45 w 202"/>
                    <a:gd name="T63" fmla="*/ 41 h 205"/>
                    <a:gd name="T64" fmla="*/ 48 w 202"/>
                    <a:gd name="T65" fmla="*/ 38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6"/>
                      </a:lnTo>
                      <a:lnTo>
                        <a:pt x="191" y="50"/>
                      </a:lnTo>
                      <a:lnTo>
                        <a:pt x="179" y="35"/>
                      </a:lnTo>
                      <a:lnTo>
                        <a:pt x="167" y="23"/>
                      </a:lnTo>
                      <a:lnTo>
                        <a:pt x="152" y="15"/>
                      </a:lnTo>
                      <a:lnTo>
                        <a:pt x="136" y="7"/>
                      </a:lnTo>
                      <a:lnTo>
                        <a:pt x="121" y="3"/>
                      </a:lnTo>
                      <a:lnTo>
                        <a:pt x="101" y="0"/>
                      </a:lnTo>
                      <a:lnTo>
                        <a:pt x="82" y="3"/>
                      </a:lnTo>
                      <a:lnTo>
                        <a:pt x="66" y="7"/>
                      </a:lnTo>
                      <a:lnTo>
                        <a:pt x="51" y="15"/>
                      </a:lnTo>
                      <a:lnTo>
                        <a:pt x="35" y="23"/>
                      </a:lnTo>
                      <a:lnTo>
                        <a:pt x="24" y="35"/>
                      </a:lnTo>
                      <a:lnTo>
                        <a:pt x="12" y="50"/>
                      </a:lnTo>
                      <a:lnTo>
                        <a:pt x="8" y="66"/>
                      </a:lnTo>
                      <a:lnTo>
                        <a:pt x="0" y="85"/>
                      </a:lnTo>
                      <a:lnTo>
                        <a:pt x="0" y="120"/>
                      </a:lnTo>
                      <a:lnTo>
                        <a:pt x="8" y="140"/>
                      </a:lnTo>
                      <a:lnTo>
                        <a:pt x="12" y="154"/>
                      </a:lnTo>
                      <a:lnTo>
                        <a:pt x="24" y="166"/>
                      </a:lnTo>
                      <a:lnTo>
                        <a:pt x="35" y="182"/>
                      </a:lnTo>
                      <a:lnTo>
                        <a:pt x="51" y="189"/>
                      </a:lnTo>
                      <a:lnTo>
                        <a:pt x="66" y="197"/>
                      </a:lnTo>
                      <a:lnTo>
                        <a:pt x="82" y="201"/>
                      </a:lnTo>
                      <a:lnTo>
                        <a:pt x="101" y="205"/>
                      </a:lnTo>
                      <a:lnTo>
                        <a:pt x="121" y="201"/>
                      </a:lnTo>
                      <a:lnTo>
                        <a:pt x="136" y="197"/>
                      </a:lnTo>
                      <a:lnTo>
                        <a:pt x="152" y="189"/>
                      </a:lnTo>
                      <a:lnTo>
                        <a:pt x="167" y="182"/>
                      </a:lnTo>
                      <a:lnTo>
                        <a:pt x="179" y="166"/>
                      </a:lnTo>
                      <a:lnTo>
                        <a:pt x="191" y="154"/>
                      </a:lnTo>
                      <a:lnTo>
                        <a:pt x="198" y="140"/>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79" name="Freeform 242"/>
                <p:cNvSpPr>
                  <a:spLocks/>
                </p:cNvSpPr>
                <p:nvPr/>
              </p:nvSpPr>
              <p:spPr bwMode="auto">
                <a:xfrm>
                  <a:off x="1284" y="2106"/>
                  <a:ext cx="51" cy="50"/>
                </a:xfrm>
                <a:custGeom>
                  <a:avLst/>
                  <a:gdLst>
                    <a:gd name="T0" fmla="*/ 51 w 202"/>
                    <a:gd name="T1" fmla="*/ 25 h 201"/>
                    <a:gd name="T2" fmla="*/ 51 w 202"/>
                    <a:gd name="T3" fmla="*/ 20 h 201"/>
                    <a:gd name="T4" fmla="*/ 50 w 202"/>
                    <a:gd name="T5" fmla="*/ 16 h 201"/>
                    <a:gd name="T6" fmla="*/ 48 w 202"/>
                    <a:gd name="T7" fmla="*/ 12 h 201"/>
                    <a:gd name="T8" fmla="*/ 45 w 202"/>
                    <a:gd name="T9" fmla="*/ 9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2 h 201"/>
                    <a:gd name="T30" fmla="*/ 2 w 202"/>
                    <a:gd name="T31" fmla="*/ 16 h 201"/>
                    <a:gd name="T32" fmla="*/ 0 w 202"/>
                    <a:gd name="T33" fmla="*/ 20 h 201"/>
                    <a:gd name="T34" fmla="*/ 0 w 202"/>
                    <a:gd name="T35" fmla="*/ 30 h 201"/>
                    <a:gd name="T36" fmla="*/ 2 w 202"/>
                    <a:gd name="T37" fmla="*/ 34 h 201"/>
                    <a:gd name="T38" fmla="*/ 3 w 202"/>
                    <a:gd name="T39" fmla="*/ 38 h 201"/>
                    <a:gd name="T40" fmla="*/ 6 w 202"/>
                    <a:gd name="T41" fmla="*/ 41 h 201"/>
                    <a:gd name="T42" fmla="*/ 9 w 202"/>
                    <a:gd name="T43" fmla="*/ 44 h 201"/>
                    <a:gd name="T44" fmla="*/ 13 w 202"/>
                    <a:gd name="T45" fmla="*/ 47 h 201"/>
                    <a:gd name="T46" fmla="*/ 17 w 202"/>
                    <a:gd name="T47" fmla="*/ 49 h 201"/>
                    <a:gd name="T48" fmla="*/ 21 w 202"/>
                    <a:gd name="T49" fmla="*/ 50 h 201"/>
                    <a:gd name="T50" fmla="*/ 31 w 202"/>
                    <a:gd name="T51" fmla="*/ 50 h 201"/>
                    <a:gd name="T52" fmla="*/ 34 w 202"/>
                    <a:gd name="T53" fmla="*/ 49 h 201"/>
                    <a:gd name="T54" fmla="*/ 38 w 202"/>
                    <a:gd name="T55" fmla="*/ 47 h 201"/>
                    <a:gd name="T56" fmla="*/ 42 w 202"/>
                    <a:gd name="T57" fmla="*/ 44 h 201"/>
                    <a:gd name="T58" fmla="*/ 45 w 202"/>
                    <a:gd name="T59" fmla="*/ 41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0"/>
                      </a:lnTo>
                      <a:lnTo>
                        <a:pt x="179" y="35"/>
                      </a:lnTo>
                      <a:lnTo>
                        <a:pt x="167" y="24"/>
                      </a:lnTo>
                      <a:lnTo>
                        <a:pt x="152" y="12"/>
                      </a:lnTo>
                      <a:lnTo>
                        <a:pt x="136" y="5"/>
                      </a:lnTo>
                      <a:lnTo>
                        <a:pt x="121" y="0"/>
                      </a:lnTo>
                      <a:lnTo>
                        <a:pt x="82" y="0"/>
                      </a:lnTo>
                      <a:lnTo>
                        <a:pt x="66" y="5"/>
                      </a:lnTo>
                      <a:lnTo>
                        <a:pt x="51" y="12"/>
                      </a:lnTo>
                      <a:lnTo>
                        <a:pt x="35" y="24"/>
                      </a:lnTo>
                      <a:lnTo>
                        <a:pt x="24" y="35"/>
                      </a:lnTo>
                      <a:lnTo>
                        <a:pt x="12" y="50"/>
                      </a:lnTo>
                      <a:lnTo>
                        <a:pt x="8" y="66"/>
                      </a:lnTo>
                      <a:lnTo>
                        <a:pt x="0" y="82"/>
                      </a:lnTo>
                      <a:lnTo>
                        <a:pt x="0" y="120"/>
                      </a:lnTo>
                      <a:lnTo>
                        <a:pt x="8" y="136"/>
                      </a:lnTo>
                      <a:lnTo>
                        <a:pt x="12" y="152"/>
                      </a:lnTo>
                      <a:lnTo>
                        <a:pt x="24" y="166"/>
                      </a:lnTo>
                      <a:lnTo>
                        <a:pt x="35" y="178"/>
                      </a:lnTo>
                      <a:lnTo>
                        <a:pt x="51" y="190"/>
                      </a:lnTo>
                      <a:lnTo>
                        <a:pt x="66" y="198"/>
                      </a:lnTo>
                      <a:lnTo>
                        <a:pt x="82" y="201"/>
                      </a:lnTo>
                      <a:lnTo>
                        <a:pt x="121" y="201"/>
                      </a:lnTo>
                      <a:lnTo>
                        <a:pt x="136" y="198"/>
                      </a:lnTo>
                      <a:lnTo>
                        <a:pt x="152" y="190"/>
                      </a:lnTo>
                      <a:lnTo>
                        <a:pt x="167" y="178"/>
                      </a:lnTo>
                      <a:lnTo>
                        <a:pt x="179" y="166"/>
                      </a:lnTo>
                      <a:lnTo>
                        <a:pt x="191" y="152"/>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0" name="Freeform 243"/>
                <p:cNvSpPr>
                  <a:spLocks/>
                </p:cNvSpPr>
                <p:nvPr/>
              </p:nvSpPr>
              <p:spPr bwMode="auto">
                <a:xfrm>
                  <a:off x="1284" y="2507"/>
                  <a:ext cx="51" cy="50"/>
                </a:xfrm>
                <a:custGeom>
                  <a:avLst/>
                  <a:gdLst>
                    <a:gd name="T0" fmla="*/ 51 w 202"/>
                    <a:gd name="T1" fmla="*/ 25 h 202"/>
                    <a:gd name="T2" fmla="*/ 51 w 202"/>
                    <a:gd name="T3" fmla="*/ 20 h 202"/>
                    <a:gd name="T4" fmla="*/ 50 w 202"/>
                    <a:gd name="T5" fmla="*/ 17 h 202"/>
                    <a:gd name="T6" fmla="*/ 48 w 202"/>
                    <a:gd name="T7" fmla="*/ 13 h 202"/>
                    <a:gd name="T8" fmla="*/ 45 w 202"/>
                    <a:gd name="T9" fmla="*/ 9 h 202"/>
                    <a:gd name="T10" fmla="*/ 42 w 202"/>
                    <a:gd name="T11" fmla="*/ 6 h 202"/>
                    <a:gd name="T12" fmla="*/ 38 w 202"/>
                    <a:gd name="T13" fmla="*/ 3 h 202"/>
                    <a:gd name="T14" fmla="*/ 34 w 202"/>
                    <a:gd name="T15" fmla="*/ 2 h 202"/>
                    <a:gd name="T16" fmla="*/ 31 w 202"/>
                    <a:gd name="T17" fmla="*/ 0 h 202"/>
                    <a:gd name="T18" fmla="*/ 21 w 202"/>
                    <a:gd name="T19" fmla="*/ 0 h 202"/>
                    <a:gd name="T20" fmla="*/ 17 w 202"/>
                    <a:gd name="T21" fmla="*/ 2 h 202"/>
                    <a:gd name="T22" fmla="*/ 13 w 202"/>
                    <a:gd name="T23" fmla="*/ 3 h 202"/>
                    <a:gd name="T24" fmla="*/ 9 w 202"/>
                    <a:gd name="T25" fmla="*/ 6 h 202"/>
                    <a:gd name="T26" fmla="*/ 6 w 202"/>
                    <a:gd name="T27" fmla="*/ 9 h 202"/>
                    <a:gd name="T28" fmla="*/ 3 w 202"/>
                    <a:gd name="T29" fmla="*/ 13 h 202"/>
                    <a:gd name="T30" fmla="*/ 2 w 202"/>
                    <a:gd name="T31" fmla="*/ 17 h 202"/>
                    <a:gd name="T32" fmla="*/ 0 w 202"/>
                    <a:gd name="T33" fmla="*/ 20 h 202"/>
                    <a:gd name="T34" fmla="*/ 0 w 202"/>
                    <a:gd name="T35" fmla="*/ 30 h 202"/>
                    <a:gd name="T36" fmla="*/ 2 w 202"/>
                    <a:gd name="T37" fmla="*/ 34 h 202"/>
                    <a:gd name="T38" fmla="*/ 3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1 h 202"/>
                    <a:gd name="T60" fmla="*/ 48 w 202"/>
                    <a:gd name="T61" fmla="*/ 37 h 202"/>
                    <a:gd name="T62" fmla="*/ 50 w 202"/>
                    <a:gd name="T63" fmla="*/ 34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2"/>
                      </a:lnTo>
                      <a:lnTo>
                        <a:pt x="198" y="67"/>
                      </a:lnTo>
                      <a:lnTo>
                        <a:pt x="191" y="51"/>
                      </a:lnTo>
                      <a:lnTo>
                        <a:pt x="179" y="35"/>
                      </a:lnTo>
                      <a:lnTo>
                        <a:pt x="167" y="23"/>
                      </a:lnTo>
                      <a:lnTo>
                        <a:pt x="152" y="12"/>
                      </a:lnTo>
                      <a:lnTo>
                        <a:pt x="136" y="9"/>
                      </a:lnTo>
                      <a:lnTo>
                        <a:pt x="121" y="0"/>
                      </a:lnTo>
                      <a:lnTo>
                        <a:pt x="82" y="0"/>
                      </a:lnTo>
                      <a:lnTo>
                        <a:pt x="66" y="9"/>
                      </a:lnTo>
                      <a:lnTo>
                        <a:pt x="51" y="12"/>
                      </a:lnTo>
                      <a:lnTo>
                        <a:pt x="35" y="23"/>
                      </a:lnTo>
                      <a:lnTo>
                        <a:pt x="24" y="35"/>
                      </a:lnTo>
                      <a:lnTo>
                        <a:pt x="12" y="51"/>
                      </a:lnTo>
                      <a:lnTo>
                        <a:pt x="8" y="67"/>
                      </a:lnTo>
                      <a:lnTo>
                        <a:pt x="0" y="82"/>
                      </a:lnTo>
                      <a:lnTo>
                        <a:pt x="0" y="121"/>
                      </a:lnTo>
                      <a:lnTo>
                        <a:pt x="8" y="137"/>
                      </a:lnTo>
                      <a:lnTo>
                        <a:pt x="12" y="151"/>
                      </a:lnTo>
                      <a:lnTo>
                        <a:pt x="24" y="167"/>
                      </a:lnTo>
                      <a:lnTo>
                        <a:pt x="35" y="179"/>
                      </a:lnTo>
                      <a:lnTo>
                        <a:pt x="51" y="191"/>
                      </a:lnTo>
                      <a:lnTo>
                        <a:pt x="66" y="198"/>
                      </a:lnTo>
                      <a:lnTo>
                        <a:pt x="82" y="202"/>
                      </a:lnTo>
                      <a:lnTo>
                        <a:pt x="121" y="202"/>
                      </a:lnTo>
                      <a:lnTo>
                        <a:pt x="136" y="198"/>
                      </a:lnTo>
                      <a:lnTo>
                        <a:pt x="152" y="191"/>
                      </a:lnTo>
                      <a:lnTo>
                        <a:pt x="167" y="179"/>
                      </a:lnTo>
                      <a:lnTo>
                        <a:pt x="179" y="167"/>
                      </a:lnTo>
                      <a:lnTo>
                        <a:pt x="191" y="151"/>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1" name="Freeform 244"/>
                <p:cNvSpPr>
                  <a:spLocks/>
                </p:cNvSpPr>
                <p:nvPr/>
              </p:nvSpPr>
              <p:spPr bwMode="auto">
                <a:xfrm>
                  <a:off x="1284" y="2250"/>
                  <a:ext cx="51" cy="52"/>
                </a:xfrm>
                <a:custGeom>
                  <a:avLst/>
                  <a:gdLst>
                    <a:gd name="T0" fmla="*/ 51 w 202"/>
                    <a:gd name="T1" fmla="*/ 25 h 205"/>
                    <a:gd name="T2" fmla="*/ 51 w 202"/>
                    <a:gd name="T3" fmla="*/ 22 h 205"/>
                    <a:gd name="T4" fmla="*/ 50 w 202"/>
                    <a:gd name="T5" fmla="*/ 17 h 205"/>
                    <a:gd name="T6" fmla="*/ 48 w 202"/>
                    <a:gd name="T7" fmla="*/ 13 h 205"/>
                    <a:gd name="T8" fmla="*/ 45 w 202"/>
                    <a:gd name="T9" fmla="*/ 9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9 h 205"/>
                    <a:gd name="T30" fmla="*/ 3 w 202"/>
                    <a:gd name="T31" fmla="*/ 13 h 205"/>
                    <a:gd name="T32" fmla="*/ 2 w 202"/>
                    <a:gd name="T33" fmla="*/ 17 h 205"/>
                    <a:gd name="T34" fmla="*/ 0 w 202"/>
                    <a:gd name="T35" fmla="*/ 22 h 205"/>
                    <a:gd name="T36" fmla="*/ 0 w 202"/>
                    <a:gd name="T37" fmla="*/ 30 h 205"/>
                    <a:gd name="T38" fmla="*/ 2 w 202"/>
                    <a:gd name="T39" fmla="*/ 36 h 205"/>
                    <a:gd name="T40" fmla="*/ 3 w 202"/>
                    <a:gd name="T41" fmla="*/ 39 h 205"/>
                    <a:gd name="T42" fmla="*/ 6 w 202"/>
                    <a:gd name="T43" fmla="*/ 42 h 205"/>
                    <a:gd name="T44" fmla="*/ 9 w 202"/>
                    <a:gd name="T45" fmla="*/ 45 h 205"/>
                    <a:gd name="T46" fmla="*/ 13 w 202"/>
                    <a:gd name="T47" fmla="*/ 48 h 205"/>
                    <a:gd name="T48" fmla="*/ 17 w 202"/>
                    <a:gd name="T49" fmla="*/ 50 h 205"/>
                    <a:gd name="T50" fmla="*/ 21 w 202"/>
                    <a:gd name="T51" fmla="*/ 51 h 205"/>
                    <a:gd name="T52" fmla="*/ 26 w 202"/>
                    <a:gd name="T53" fmla="*/ 52 h 205"/>
                    <a:gd name="T54" fmla="*/ 31 w 202"/>
                    <a:gd name="T55" fmla="*/ 51 h 205"/>
                    <a:gd name="T56" fmla="*/ 34 w 202"/>
                    <a:gd name="T57" fmla="*/ 50 h 205"/>
                    <a:gd name="T58" fmla="*/ 38 w 202"/>
                    <a:gd name="T59" fmla="*/ 48 h 205"/>
                    <a:gd name="T60" fmla="*/ 42 w 202"/>
                    <a:gd name="T61" fmla="*/ 45 h 205"/>
                    <a:gd name="T62" fmla="*/ 45 w 202"/>
                    <a:gd name="T63" fmla="*/ 42 h 205"/>
                    <a:gd name="T64" fmla="*/ 48 w 202"/>
                    <a:gd name="T65" fmla="*/ 39 h 205"/>
                    <a:gd name="T66" fmla="*/ 50 w 202"/>
                    <a:gd name="T67" fmla="*/ 36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6"/>
                      </a:lnTo>
                      <a:lnTo>
                        <a:pt x="191" y="50"/>
                      </a:lnTo>
                      <a:lnTo>
                        <a:pt x="179" y="35"/>
                      </a:lnTo>
                      <a:lnTo>
                        <a:pt x="167" y="23"/>
                      </a:lnTo>
                      <a:lnTo>
                        <a:pt x="152" y="15"/>
                      </a:lnTo>
                      <a:lnTo>
                        <a:pt x="136" y="7"/>
                      </a:lnTo>
                      <a:lnTo>
                        <a:pt x="121" y="3"/>
                      </a:lnTo>
                      <a:lnTo>
                        <a:pt x="101" y="0"/>
                      </a:lnTo>
                      <a:lnTo>
                        <a:pt x="82" y="3"/>
                      </a:lnTo>
                      <a:lnTo>
                        <a:pt x="66" y="7"/>
                      </a:lnTo>
                      <a:lnTo>
                        <a:pt x="51" y="15"/>
                      </a:lnTo>
                      <a:lnTo>
                        <a:pt x="35" y="23"/>
                      </a:lnTo>
                      <a:lnTo>
                        <a:pt x="24" y="35"/>
                      </a:lnTo>
                      <a:lnTo>
                        <a:pt x="12" y="50"/>
                      </a:lnTo>
                      <a:lnTo>
                        <a:pt x="8" y="66"/>
                      </a:lnTo>
                      <a:lnTo>
                        <a:pt x="0" y="85"/>
                      </a:lnTo>
                      <a:lnTo>
                        <a:pt x="0" y="120"/>
                      </a:lnTo>
                      <a:lnTo>
                        <a:pt x="8" y="140"/>
                      </a:lnTo>
                      <a:lnTo>
                        <a:pt x="12" y="154"/>
                      </a:lnTo>
                      <a:lnTo>
                        <a:pt x="24" y="166"/>
                      </a:lnTo>
                      <a:lnTo>
                        <a:pt x="35" y="178"/>
                      </a:lnTo>
                      <a:lnTo>
                        <a:pt x="51" y="189"/>
                      </a:lnTo>
                      <a:lnTo>
                        <a:pt x="66" y="198"/>
                      </a:lnTo>
                      <a:lnTo>
                        <a:pt x="82" y="201"/>
                      </a:lnTo>
                      <a:lnTo>
                        <a:pt x="101" y="205"/>
                      </a:lnTo>
                      <a:lnTo>
                        <a:pt x="121" y="201"/>
                      </a:lnTo>
                      <a:lnTo>
                        <a:pt x="136" y="198"/>
                      </a:lnTo>
                      <a:lnTo>
                        <a:pt x="152" y="189"/>
                      </a:lnTo>
                      <a:lnTo>
                        <a:pt x="167" y="178"/>
                      </a:lnTo>
                      <a:lnTo>
                        <a:pt x="179" y="166"/>
                      </a:lnTo>
                      <a:lnTo>
                        <a:pt x="191" y="154"/>
                      </a:lnTo>
                      <a:lnTo>
                        <a:pt x="198" y="140"/>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2" name="Freeform 245"/>
                <p:cNvSpPr>
                  <a:spLocks/>
                </p:cNvSpPr>
                <p:nvPr/>
              </p:nvSpPr>
              <p:spPr bwMode="auto">
                <a:xfrm>
                  <a:off x="1284" y="1986"/>
                  <a:ext cx="51" cy="50"/>
                </a:xfrm>
                <a:custGeom>
                  <a:avLst/>
                  <a:gdLst>
                    <a:gd name="T0" fmla="*/ 51 w 202"/>
                    <a:gd name="T1" fmla="*/ 25 h 202"/>
                    <a:gd name="T2" fmla="*/ 51 w 202"/>
                    <a:gd name="T3" fmla="*/ 20 h 202"/>
                    <a:gd name="T4" fmla="*/ 50 w 202"/>
                    <a:gd name="T5" fmla="*/ 17 h 202"/>
                    <a:gd name="T6" fmla="*/ 48 w 202"/>
                    <a:gd name="T7" fmla="*/ 13 h 202"/>
                    <a:gd name="T8" fmla="*/ 45 w 202"/>
                    <a:gd name="T9" fmla="*/ 9 h 202"/>
                    <a:gd name="T10" fmla="*/ 42 w 202"/>
                    <a:gd name="T11" fmla="*/ 6 h 202"/>
                    <a:gd name="T12" fmla="*/ 38 w 202"/>
                    <a:gd name="T13" fmla="*/ 3 h 202"/>
                    <a:gd name="T14" fmla="*/ 34 w 202"/>
                    <a:gd name="T15" fmla="*/ 1 h 202"/>
                    <a:gd name="T16" fmla="*/ 31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3 h 202"/>
                    <a:gd name="T30" fmla="*/ 2 w 202"/>
                    <a:gd name="T31" fmla="*/ 17 h 202"/>
                    <a:gd name="T32" fmla="*/ 0 w 202"/>
                    <a:gd name="T33" fmla="*/ 20 h 202"/>
                    <a:gd name="T34" fmla="*/ 0 w 202"/>
                    <a:gd name="T35" fmla="*/ 30 h 202"/>
                    <a:gd name="T36" fmla="*/ 2 w 202"/>
                    <a:gd name="T37" fmla="*/ 34 h 202"/>
                    <a:gd name="T38" fmla="*/ 3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1 h 202"/>
                    <a:gd name="T60" fmla="*/ 48 w 202"/>
                    <a:gd name="T61" fmla="*/ 37 h 202"/>
                    <a:gd name="T62" fmla="*/ 50 w 202"/>
                    <a:gd name="T63" fmla="*/ 34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1"/>
                      </a:lnTo>
                      <a:lnTo>
                        <a:pt x="198" y="67"/>
                      </a:lnTo>
                      <a:lnTo>
                        <a:pt x="191" y="51"/>
                      </a:lnTo>
                      <a:lnTo>
                        <a:pt x="179" y="35"/>
                      </a:lnTo>
                      <a:lnTo>
                        <a:pt x="167" y="23"/>
                      </a:lnTo>
                      <a:lnTo>
                        <a:pt x="152" y="13"/>
                      </a:lnTo>
                      <a:lnTo>
                        <a:pt x="136" y="4"/>
                      </a:lnTo>
                      <a:lnTo>
                        <a:pt x="121" y="0"/>
                      </a:lnTo>
                      <a:lnTo>
                        <a:pt x="82" y="0"/>
                      </a:lnTo>
                      <a:lnTo>
                        <a:pt x="66" y="4"/>
                      </a:lnTo>
                      <a:lnTo>
                        <a:pt x="51" y="13"/>
                      </a:lnTo>
                      <a:lnTo>
                        <a:pt x="35" y="23"/>
                      </a:lnTo>
                      <a:lnTo>
                        <a:pt x="24" y="35"/>
                      </a:lnTo>
                      <a:lnTo>
                        <a:pt x="12" y="51"/>
                      </a:lnTo>
                      <a:lnTo>
                        <a:pt x="8" y="67"/>
                      </a:lnTo>
                      <a:lnTo>
                        <a:pt x="0" y="81"/>
                      </a:lnTo>
                      <a:lnTo>
                        <a:pt x="0" y="121"/>
                      </a:lnTo>
                      <a:lnTo>
                        <a:pt x="8" y="136"/>
                      </a:lnTo>
                      <a:lnTo>
                        <a:pt x="12" y="151"/>
                      </a:lnTo>
                      <a:lnTo>
                        <a:pt x="24" y="167"/>
                      </a:lnTo>
                      <a:lnTo>
                        <a:pt x="35" y="179"/>
                      </a:lnTo>
                      <a:lnTo>
                        <a:pt x="51" y="190"/>
                      </a:lnTo>
                      <a:lnTo>
                        <a:pt x="66" y="198"/>
                      </a:lnTo>
                      <a:lnTo>
                        <a:pt x="82" y="202"/>
                      </a:lnTo>
                      <a:lnTo>
                        <a:pt x="121" y="202"/>
                      </a:lnTo>
                      <a:lnTo>
                        <a:pt x="136" y="198"/>
                      </a:lnTo>
                      <a:lnTo>
                        <a:pt x="152" y="190"/>
                      </a:lnTo>
                      <a:lnTo>
                        <a:pt x="167" y="179"/>
                      </a:lnTo>
                      <a:lnTo>
                        <a:pt x="179" y="167"/>
                      </a:lnTo>
                      <a:lnTo>
                        <a:pt x="191" y="151"/>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3" name="Freeform 246"/>
                <p:cNvSpPr>
                  <a:spLocks/>
                </p:cNvSpPr>
                <p:nvPr/>
              </p:nvSpPr>
              <p:spPr bwMode="auto">
                <a:xfrm>
                  <a:off x="1284" y="1860"/>
                  <a:ext cx="51" cy="50"/>
                </a:xfrm>
                <a:custGeom>
                  <a:avLst/>
                  <a:gdLst>
                    <a:gd name="T0" fmla="*/ 51 w 202"/>
                    <a:gd name="T1" fmla="*/ 25 h 202"/>
                    <a:gd name="T2" fmla="*/ 51 w 202"/>
                    <a:gd name="T3" fmla="*/ 20 h 202"/>
                    <a:gd name="T4" fmla="*/ 50 w 202"/>
                    <a:gd name="T5" fmla="*/ 16 h 202"/>
                    <a:gd name="T6" fmla="*/ 48 w 202"/>
                    <a:gd name="T7" fmla="*/ 13 h 202"/>
                    <a:gd name="T8" fmla="*/ 45 w 202"/>
                    <a:gd name="T9" fmla="*/ 9 h 202"/>
                    <a:gd name="T10" fmla="*/ 42 w 202"/>
                    <a:gd name="T11" fmla="*/ 6 h 202"/>
                    <a:gd name="T12" fmla="*/ 38 w 202"/>
                    <a:gd name="T13" fmla="*/ 3 h 202"/>
                    <a:gd name="T14" fmla="*/ 34 w 202"/>
                    <a:gd name="T15" fmla="*/ 1 h 202"/>
                    <a:gd name="T16" fmla="*/ 31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3 h 202"/>
                    <a:gd name="T30" fmla="*/ 2 w 202"/>
                    <a:gd name="T31" fmla="*/ 16 h 202"/>
                    <a:gd name="T32" fmla="*/ 0 w 202"/>
                    <a:gd name="T33" fmla="*/ 20 h 202"/>
                    <a:gd name="T34" fmla="*/ 0 w 202"/>
                    <a:gd name="T35" fmla="*/ 30 h 202"/>
                    <a:gd name="T36" fmla="*/ 2 w 202"/>
                    <a:gd name="T37" fmla="*/ 34 h 202"/>
                    <a:gd name="T38" fmla="*/ 3 w 202"/>
                    <a:gd name="T39" fmla="*/ 38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1 h 202"/>
                    <a:gd name="T60" fmla="*/ 48 w 202"/>
                    <a:gd name="T61" fmla="*/ 38 h 202"/>
                    <a:gd name="T62" fmla="*/ 50 w 202"/>
                    <a:gd name="T63" fmla="*/ 34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2"/>
                      </a:lnTo>
                      <a:lnTo>
                        <a:pt x="198" y="66"/>
                      </a:lnTo>
                      <a:lnTo>
                        <a:pt x="191" y="51"/>
                      </a:lnTo>
                      <a:lnTo>
                        <a:pt x="179" y="35"/>
                      </a:lnTo>
                      <a:lnTo>
                        <a:pt x="167" y="24"/>
                      </a:lnTo>
                      <a:lnTo>
                        <a:pt x="152" y="12"/>
                      </a:lnTo>
                      <a:lnTo>
                        <a:pt x="136" y="5"/>
                      </a:lnTo>
                      <a:lnTo>
                        <a:pt x="121" y="0"/>
                      </a:lnTo>
                      <a:lnTo>
                        <a:pt x="82" y="0"/>
                      </a:lnTo>
                      <a:lnTo>
                        <a:pt x="66" y="5"/>
                      </a:lnTo>
                      <a:lnTo>
                        <a:pt x="51" y="12"/>
                      </a:lnTo>
                      <a:lnTo>
                        <a:pt x="35" y="24"/>
                      </a:lnTo>
                      <a:lnTo>
                        <a:pt x="24" y="35"/>
                      </a:lnTo>
                      <a:lnTo>
                        <a:pt x="12" y="51"/>
                      </a:lnTo>
                      <a:lnTo>
                        <a:pt x="8" y="66"/>
                      </a:lnTo>
                      <a:lnTo>
                        <a:pt x="0" y="82"/>
                      </a:lnTo>
                      <a:lnTo>
                        <a:pt x="0" y="121"/>
                      </a:lnTo>
                      <a:lnTo>
                        <a:pt x="8" y="136"/>
                      </a:lnTo>
                      <a:lnTo>
                        <a:pt x="12" y="152"/>
                      </a:lnTo>
                      <a:lnTo>
                        <a:pt x="24" y="167"/>
                      </a:lnTo>
                      <a:lnTo>
                        <a:pt x="35" y="179"/>
                      </a:lnTo>
                      <a:lnTo>
                        <a:pt x="51" y="191"/>
                      </a:lnTo>
                      <a:lnTo>
                        <a:pt x="66" y="198"/>
                      </a:lnTo>
                      <a:lnTo>
                        <a:pt x="82" y="202"/>
                      </a:lnTo>
                      <a:lnTo>
                        <a:pt x="121" y="202"/>
                      </a:lnTo>
                      <a:lnTo>
                        <a:pt x="136" y="198"/>
                      </a:lnTo>
                      <a:lnTo>
                        <a:pt x="152" y="191"/>
                      </a:lnTo>
                      <a:lnTo>
                        <a:pt x="167" y="179"/>
                      </a:lnTo>
                      <a:lnTo>
                        <a:pt x="179" y="167"/>
                      </a:lnTo>
                      <a:lnTo>
                        <a:pt x="191" y="152"/>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4" name="Freeform 247"/>
                <p:cNvSpPr>
                  <a:spLocks/>
                </p:cNvSpPr>
                <p:nvPr/>
              </p:nvSpPr>
              <p:spPr bwMode="auto">
                <a:xfrm>
                  <a:off x="1284" y="1768"/>
                  <a:ext cx="51" cy="51"/>
                </a:xfrm>
                <a:custGeom>
                  <a:avLst/>
                  <a:gdLst>
                    <a:gd name="T0" fmla="*/ 51 w 202"/>
                    <a:gd name="T1" fmla="*/ 25 h 205"/>
                    <a:gd name="T2" fmla="*/ 51 w 202"/>
                    <a:gd name="T3" fmla="*/ 21 h 205"/>
                    <a:gd name="T4" fmla="*/ 50 w 202"/>
                    <a:gd name="T5" fmla="*/ 17 h 205"/>
                    <a:gd name="T6" fmla="*/ 48 w 202"/>
                    <a:gd name="T7" fmla="*/ 13 h 205"/>
                    <a:gd name="T8" fmla="*/ 45 w 202"/>
                    <a:gd name="T9" fmla="*/ 10 h 205"/>
                    <a:gd name="T10" fmla="*/ 42 w 202"/>
                    <a:gd name="T11" fmla="*/ 7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7 h 205"/>
                    <a:gd name="T28" fmla="*/ 6 w 202"/>
                    <a:gd name="T29" fmla="*/ 10 h 205"/>
                    <a:gd name="T30" fmla="*/ 3 w 202"/>
                    <a:gd name="T31" fmla="*/ 13 h 205"/>
                    <a:gd name="T32" fmla="*/ 2 w 202"/>
                    <a:gd name="T33" fmla="*/ 17 h 205"/>
                    <a:gd name="T34" fmla="*/ 0 w 202"/>
                    <a:gd name="T35" fmla="*/ 21 h 205"/>
                    <a:gd name="T36" fmla="*/ 0 w 202"/>
                    <a:gd name="T37" fmla="*/ 30 h 205"/>
                    <a:gd name="T38" fmla="*/ 2 w 202"/>
                    <a:gd name="T39" fmla="*/ 35 h 205"/>
                    <a:gd name="T40" fmla="*/ 3 w 202"/>
                    <a:gd name="T41" fmla="*/ 39 h 205"/>
                    <a:gd name="T42" fmla="*/ 6 w 202"/>
                    <a:gd name="T43" fmla="*/ 43 h 205"/>
                    <a:gd name="T44" fmla="*/ 9 w 202"/>
                    <a:gd name="T45" fmla="*/ 45 h 205"/>
                    <a:gd name="T46" fmla="*/ 13 w 202"/>
                    <a:gd name="T47" fmla="*/ 48 h 205"/>
                    <a:gd name="T48" fmla="*/ 17 w 202"/>
                    <a:gd name="T49" fmla="*/ 49 h 205"/>
                    <a:gd name="T50" fmla="*/ 21 w 202"/>
                    <a:gd name="T51" fmla="*/ 50 h 205"/>
                    <a:gd name="T52" fmla="*/ 26 w 202"/>
                    <a:gd name="T53" fmla="*/ 51 h 205"/>
                    <a:gd name="T54" fmla="*/ 31 w 202"/>
                    <a:gd name="T55" fmla="*/ 50 h 205"/>
                    <a:gd name="T56" fmla="*/ 34 w 202"/>
                    <a:gd name="T57" fmla="*/ 49 h 205"/>
                    <a:gd name="T58" fmla="*/ 38 w 202"/>
                    <a:gd name="T59" fmla="*/ 48 h 205"/>
                    <a:gd name="T60" fmla="*/ 42 w 202"/>
                    <a:gd name="T61" fmla="*/ 45 h 205"/>
                    <a:gd name="T62" fmla="*/ 45 w 202"/>
                    <a:gd name="T63" fmla="*/ 43 h 205"/>
                    <a:gd name="T64" fmla="*/ 48 w 202"/>
                    <a:gd name="T65" fmla="*/ 39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1"/>
                      </a:moveTo>
                      <a:lnTo>
                        <a:pt x="202" y="86"/>
                      </a:lnTo>
                      <a:lnTo>
                        <a:pt x="198" y="70"/>
                      </a:lnTo>
                      <a:lnTo>
                        <a:pt x="191" y="51"/>
                      </a:lnTo>
                      <a:lnTo>
                        <a:pt x="179" y="39"/>
                      </a:lnTo>
                      <a:lnTo>
                        <a:pt x="167" y="28"/>
                      </a:lnTo>
                      <a:lnTo>
                        <a:pt x="152" y="16"/>
                      </a:lnTo>
                      <a:lnTo>
                        <a:pt x="136" y="9"/>
                      </a:lnTo>
                      <a:lnTo>
                        <a:pt x="121" y="4"/>
                      </a:lnTo>
                      <a:lnTo>
                        <a:pt x="101" y="0"/>
                      </a:lnTo>
                      <a:lnTo>
                        <a:pt x="82" y="4"/>
                      </a:lnTo>
                      <a:lnTo>
                        <a:pt x="66" y="9"/>
                      </a:lnTo>
                      <a:lnTo>
                        <a:pt x="51" y="16"/>
                      </a:lnTo>
                      <a:lnTo>
                        <a:pt x="35" y="28"/>
                      </a:lnTo>
                      <a:lnTo>
                        <a:pt x="24" y="39"/>
                      </a:lnTo>
                      <a:lnTo>
                        <a:pt x="12" y="51"/>
                      </a:lnTo>
                      <a:lnTo>
                        <a:pt x="8" y="70"/>
                      </a:lnTo>
                      <a:lnTo>
                        <a:pt x="0" y="86"/>
                      </a:lnTo>
                      <a:lnTo>
                        <a:pt x="0" y="121"/>
                      </a:lnTo>
                      <a:lnTo>
                        <a:pt x="8" y="140"/>
                      </a:lnTo>
                      <a:lnTo>
                        <a:pt x="12" y="156"/>
                      </a:lnTo>
                      <a:lnTo>
                        <a:pt x="24" y="171"/>
                      </a:lnTo>
                      <a:lnTo>
                        <a:pt x="35" y="182"/>
                      </a:lnTo>
                      <a:lnTo>
                        <a:pt x="51" y="191"/>
                      </a:lnTo>
                      <a:lnTo>
                        <a:pt x="66" y="198"/>
                      </a:lnTo>
                      <a:lnTo>
                        <a:pt x="82" y="202"/>
                      </a:lnTo>
                      <a:lnTo>
                        <a:pt x="101" y="205"/>
                      </a:lnTo>
                      <a:lnTo>
                        <a:pt x="121" y="202"/>
                      </a:lnTo>
                      <a:lnTo>
                        <a:pt x="136" y="198"/>
                      </a:lnTo>
                      <a:lnTo>
                        <a:pt x="152" y="191"/>
                      </a:lnTo>
                      <a:lnTo>
                        <a:pt x="167" y="182"/>
                      </a:lnTo>
                      <a:lnTo>
                        <a:pt x="179" y="171"/>
                      </a:lnTo>
                      <a:lnTo>
                        <a:pt x="191" y="156"/>
                      </a:lnTo>
                      <a:lnTo>
                        <a:pt x="198" y="140"/>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5" name="Freeform 248"/>
                <p:cNvSpPr>
                  <a:spLocks/>
                </p:cNvSpPr>
                <p:nvPr/>
              </p:nvSpPr>
              <p:spPr bwMode="auto">
                <a:xfrm>
                  <a:off x="1284" y="1934"/>
                  <a:ext cx="51" cy="50"/>
                </a:xfrm>
                <a:custGeom>
                  <a:avLst/>
                  <a:gdLst>
                    <a:gd name="T0" fmla="*/ 51 w 202"/>
                    <a:gd name="T1" fmla="*/ 25 h 201"/>
                    <a:gd name="T2" fmla="*/ 51 w 202"/>
                    <a:gd name="T3" fmla="*/ 20 h 201"/>
                    <a:gd name="T4" fmla="*/ 50 w 202"/>
                    <a:gd name="T5" fmla="*/ 16 h 201"/>
                    <a:gd name="T6" fmla="*/ 48 w 202"/>
                    <a:gd name="T7" fmla="*/ 12 h 201"/>
                    <a:gd name="T8" fmla="*/ 45 w 202"/>
                    <a:gd name="T9" fmla="*/ 8 h 201"/>
                    <a:gd name="T10" fmla="*/ 42 w 202"/>
                    <a:gd name="T11" fmla="*/ 6 h 201"/>
                    <a:gd name="T12" fmla="*/ 38 w 202"/>
                    <a:gd name="T13" fmla="*/ 3 h 201"/>
                    <a:gd name="T14" fmla="*/ 34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8 h 201"/>
                    <a:gd name="T28" fmla="*/ 3 w 202"/>
                    <a:gd name="T29" fmla="*/ 12 h 201"/>
                    <a:gd name="T30" fmla="*/ 2 w 202"/>
                    <a:gd name="T31" fmla="*/ 16 h 201"/>
                    <a:gd name="T32" fmla="*/ 0 w 202"/>
                    <a:gd name="T33" fmla="*/ 20 h 201"/>
                    <a:gd name="T34" fmla="*/ 0 w 202"/>
                    <a:gd name="T35" fmla="*/ 30 h 201"/>
                    <a:gd name="T36" fmla="*/ 2 w 202"/>
                    <a:gd name="T37" fmla="*/ 34 h 201"/>
                    <a:gd name="T38" fmla="*/ 3 w 202"/>
                    <a:gd name="T39" fmla="*/ 38 h 201"/>
                    <a:gd name="T40" fmla="*/ 6 w 202"/>
                    <a:gd name="T41" fmla="*/ 41 h 201"/>
                    <a:gd name="T42" fmla="*/ 9 w 202"/>
                    <a:gd name="T43" fmla="*/ 44 h 201"/>
                    <a:gd name="T44" fmla="*/ 13 w 202"/>
                    <a:gd name="T45" fmla="*/ 47 h 201"/>
                    <a:gd name="T46" fmla="*/ 17 w 202"/>
                    <a:gd name="T47" fmla="*/ 49 h 201"/>
                    <a:gd name="T48" fmla="*/ 21 w 202"/>
                    <a:gd name="T49" fmla="*/ 50 h 201"/>
                    <a:gd name="T50" fmla="*/ 31 w 202"/>
                    <a:gd name="T51" fmla="*/ 50 h 201"/>
                    <a:gd name="T52" fmla="*/ 34 w 202"/>
                    <a:gd name="T53" fmla="*/ 49 h 201"/>
                    <a:gd name="T54" fmla="*/ 38 w 202"/>
                    <a:gd name="T55" fmla="*/ 47 h 201"/>
                    <a:gd name="T56" fmla="*/ 42 w 202"/>
                    <a:gd name="T57" fmla="*/ 44 h 201"/>
                    <a:gd name="T58" fmla="*/ 45 w 202"/>
                    <a:gd name="T59" fmla="*/ 41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1" y="49"/>
                      </a:lnTo>
                      <a:lnTo>
                        <a:pt x="179" y="34"/>
                      </a:lnTo>
                      <a:lnTo>
                        <a:pt x="167" y="23"/>
                      </a:lnTo>
                      <a:lnTo>
                        <a:pt x="152" y="11"/>
                      </a:lnTo>
                      <a:lnTo>
                        <a:pt x="136" y="3"/>
                      </a:lnTo>
                      <a:lnTo>
                        <a:pt x="121" y="0"/>
                      </a:lnTo>
                      <a:lnTo>
                        <a:pt x="82" y="0"/>
                      </a:lnTo>
                      <a:lnTo>
                        <a:pt x="66" y="3"/>
                      </a:lnTo>
                      <a:lnTo>
                        <a:pt x="51" y="11"/>
                      </a:lnTo>
                      <a:lnTo>
                        <a:pt x="35" y="23"/>
                      </a:lnTo>
                      <a:lnTo>
                        <a:pt x="24" y="34"/>
                      </a:lnTo>
                      <a:lnTo>
                        <a:pt x="12" y="49"/>
                      </a:lnTo>
                      <a:lnTo>
                        <a:pt x="8" y="65"/>
                      </a:lnTo>
                      <a:lnTo>
                        <a:pt x="0" y="81"/>
                      </a:lnTo>
                      <a:lnTo>
                        <a:pt x="0" y="119"/>
                      </a:lnTo>
                      <a:lnTo>
                        <a:pt x="8" y="135"/>
                      </a:lnTo>
                      <a:lnTo>
                        <a:pt x="12" y="151"/>
                      </a:lnTo>
                      <a:lnTo>
                        <a:pt x="24" y="166"/>
                      </a:lnTo>
                      <a:lnTo>
                        <a:pt x="35" y="177"/>
                      </a:lnTo>
                      <a:lnTo>
                        <a:pt x="51" y="189"/>
                      </a:lnTo>
                      <a:lnTo>
                        <a:pt x="66" y="196"/>
                      </a:lnTo>
                      <a:lnTo>
                        <a:pt x="82" y="201"/>
                      </a:lnTo>
                      <a:lnTo>
                        <a:pt x="121" y="201"/>
                      </a:lnTo>
                      <a:lnTo>
                        <a:pt x="136" y="196"/>
                      </a:lnTo>
                      <a:lnTo>
                        <a:pt x="152" y="189"/>
                      </a:lnTo>
                      <a:lnTo>
                        <a:pt x="167" y="177"/>
                      </a:lnTo>
                      <a:lnTo>
                        <a:pt x="179" y="166"/>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6" name="Freeform 249"/>
                <p:cNvSpPr>
                  <a:spLocks/>
                </p:cNvSpPr>
                <p:nvPr/>
              </p:nvSpPr>
              <p:spPr bwMode="auto">
                <a:xfrm>
                  <a:off x="1284" y="1461"/>
                  <a:ext cx="51" cy="50"/>
                </a:xfrm>
                <a:custGeom>
                  <a:avLst/>
                  <a:gdLst>
                    <a:gd name="T0" fmla="*/ 51 w 202"/>
                    <a:gd name="T1" fmla="*/ 25 h 201"/>
                    <a:gd name="T2" fmla="*/ 51 w 202"/>
                    <a:gd name="T3" fmla="*/ 21 h 201"/>
                    <a:gd name="T4" fmla="*/ 50 w 202"/>
                    <a:gd name="T5" fmla="*/ 16 h 201"/>
                    <a:gd name="T6" fmla="*/ 48 w 202"/>
                    <a:gd name="T7" fmla="*/ 13 h 201"/>
                    <a:gd name="T8" fmla="*/ 45 w 202"/>
                    <a:gd name="T9" fmla="*/ 9 h 201"/>
                    <a:gd name="T10" fmla="*/ 42 w 202"/>
                    <a:gd name="T11" fmla="*/ 6 h 201"/>
                    <a:gd name="T12" fmla="*/ 38 w 202"/>
                    <a:gd name="T13" fmla="*/ 4 h 201"/>
                    <a:gd name="T14" fmla="*/ 34 w 202"/>
                    <a:gd name="T15" fmla="*/ 2 h 201"/>
                    <a:gd name="T16" fmla="*/ 31 w 202"/>
                    <a:gd name="T17" fmla="*/ 1 h 201"/>
                    <a:gd name="T18" fmla="*/ 26 w 202"/>
                    <a:gd name="T19" fmla="*/ 0 h 201"/>
                    <a:gd name="T20" fmla="*/ 21 w 202"/>
                    <a:gd name="T21" fmla="*/ 1 h 201"/>
                    <a:gd name="T22" fmla="*/ 17 w 202"/>
                    <a:gd name="T23" fmla="*/ 2 h 201"/>
                    <a:gd name="T24" fmla="*/ 13 w 202"/>
                    <a:gd name="T25" fmla="*/ 4 h 201"/>
                    <a:gd name="T26" fmla="*/ 9 w 202"/>
                    <a:gd name="T27" fmla="*/ 6 h 201"/>
                    <a:gd name="T28" fmla="*/ 6 w 202"/>
                    <a:gd name="T29" fmla="*/ 9 h 201"/>
                    <a:gd name="T30" fmla="*/ 3 w 202"/>
                    <a:gd name="T31" fmla="*/ 13 h 201"/>
                    <a:gd name="T32" fmla="*/ 2 w 202"/>
                    <a:gd name="T33" fmla="*/ 16 h 201"/>
                    <a:gd name="T34" fmla="*/ 0 w 202"/>
                    <a:gd name="T35" fmla="*/ 21 h 201"/>
                    <a:gd name="T36" fmla="*/ 0 w 202"/>
                    <a:gd name="T37" fmla="*/ 30 h 201"/>
                    <a:gd name="T38" fmla="*/ 2 w 202"/>
                    <a:gd name="T39" fmla="*/ 34 h 201"/>
                    <a:gd name="T40" fmla="*/ 3 w 202"/>
                    <a:gd name="T41" fmla="*/ 38 h 201"/>
                    <a:gd name="T42" fmla="*/ 6 w 202"/>
                    <a:gd name="T43" fmla="*/ 41 h 201"/>
                    <a:gd name="T44" fmla="*/ 9 w 202"/>
                    <a:gd name="T45" fmla="*/ 44 h 201"/>
                    <a:gd name="T46" fmla="*/ 13 w 202"/>
                    <a:gd name="T47" fmla="*/ 47 h 201"/>
                    <a:gd name="T48" fmla="*/ 17 w 202"/>
                    <a:gd name="T49" fmla="*/ 49 h 201"/>
                    <a:gd name="T50" fmla="*/ 21 w 202"/>
                    <a:gd name="T51" fmla="*/ 50 h 201"/>
                    <a:gd name="T52" fmla="*/ 31 w 202"/>
                    <a:gd name="T53" fmla="*/ 50 h 201"/>
                    <a:gd name="T54" fmla="*/ 34 w 202"/>
                    <a:gd name="T55" fmla="*/ 49 h 201"/>
                    <a:gd name="T56" fmla="*/ 38 w 202"/>
                    <a:gd name="T57" fmla="*/ 47 h 201"/>
                    <a:gd name="T58" fmla="*/ 42 w 202"/>
                    <a:gd name="T59" fmla="*/ 44 h 201"/>
                    <a:gd name="T60" fmla="*/ 45 w 202"/>
                    <a:gd name="T61" fmla="*/ 41 h 201"/>
                    <a:gd name="T62" fmla="*/ 48 w 202"/>
                    <a:gd name="T63" fmla="*/ 38 h 201"/>
                    <a:gd name="T64" fmla="*/ 50 w 202"/>
                    <a:gd name="T65" fmla="*/ 34 h 201"/>
                    <a:gd name="T66" fmla="*/ 51 w 202"/>
                    <a:gd name="T67" fmla="*/ 30 h 201"/>
                    <a:gd name="T68" fmla="*/ 51 w 202"/>
                    <a:gd name="T69" fmla="*/ 25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100"/>
                      </a:moveTo>
                      <a:lnTo>
                        <a:pt x="202" y="85"/>
                      </a:lnTo>
                      <a:lnTo>
                        <a:pt x="198" y="65"/>
                      </a:lnTo>
                      <a:lnTo>
                        <a:pt x="191" y="51"/>
                      </a:lnTo>
                      <a:lnTo>
                        <a:pt x="179" y="35"/>
                      </a:lnTo>
                      <a:lnTo>
                        <a:pt x="167" y="23"/>
                      </a:lnTo>
                      <a:lnTo>
                        <a:pt x="152" y="16"/>
                      </a:lnTo>
                      <a:lnTo>
                        <a:pt x="136" y="7"/>
                      </a:lnTo>
                      <a:lnTo>
                        <a:pt x="121" y="3"/>
                      </a:lnTo>
                      <a:lnTo>
                        <a:pt x="101" y="0"/>
                      </a:lnTo>
                      <a:lnTo>
                        <a:pt x="82" y="3"/>
                      </a:lnTo>
                      <a:lnTo>
                        <a:pt x="66" y="7"/>
                      </a:lnTo>
                      <a:lnTo>
                        <a:pt x="51" y="16"/>
                      </a:lnTo>
                      <a:lnTo>
                        <a:pt x="35" y="23"/>
                      </a:lnTo>
                      <a:lnTo>
                        <a:pt x="24" y="35"/>
                      </a:lnTo>
                      <a:lnTo>
                        <a:pt x="12" y="51"/>
                      </a:lnTo>
                      <a:lnTo>
                        <a:pt x="8" y="65"/>
                      </a:lnTo>
                      <a:lnTo>
                        <a:pt x="0" y="85"/>
                      </a:lnTo>
                      <a:lnTo>
                        <a:pt x="0" y="119"/>
                      </a:lnTo>
                      <a:lnTo>
                        <a:pt x="8" y="135"/>
                      </a:lnTo>
                      <a:lnTo>
                        <a:pt x="12" y="154"/>
                      </a:lnTo>
                      <a:lnTo>
                        <a:pt x="24" y="166"/>
                      </a:lnTo>
                      <a:lnTo>
                        <a:pt x="35" y="178"/>
                      </a:lnTo>
                      <a:lnTo>
                        <a:pt x="51" y="189"/>
                      </a:lnTo>
                      <a:lnTo>
                        <a:pt x="66" y="198"/>
                      </a:lnTo>
                      <a:lnTo>
                        <a:pt x="82" y="201"/>
                      </a:lnTo>
                      <a:lnTo>
                        <a:pt x="121" y="201"/>
                      </a:lnTo>
                      <a:lnTo>
                        <a:pt x="136" y="198"/>
                      </a:lnTo>
                      <a:lnTo>
                        <a:pt x="152" y="189"/>
                      </a:lnTo>
                      <a:lnTo>
                        <a:pt x="167" y="178"/>
                      </a:lnTo>
                      <a:lnTo>
                        <a:pt x="179" y="166"/>
                      </a:lnTo>
                      <a:lnTo>
                        <a:pt x="191" y="154"/>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7" name="Freeform 250"/>
                <p:cNvSpPr>
                  <a:spLocks/>
                </p:cNvSpPr>
                <p:nvPr/>
              </p:nvSpPr>
              <p:spPr bwMode="auto">
                <a:xfrm>
                  <a:off x="1284" y="2345"/>
                  <a:ext cx="51" cy="51"/>
                </a:xfrm>
                <a:custGeom>
                  <a:avLst/>
                  <a:gdLst>
                    <a:gd name="T0" fmla="*/ 51 w 202"/>
                    <a:gd name="T1" fmla="*/ 25 h 205"/>
                    <a:gd name="T2" fmla="*/ 51 w 202"/>
                    <a:gd name="T3" fmla="*/ 21 h 205"/>
                    <a:gd name="T4" fmla="*/ 50 w 202"/>
                    <a:gd name="T5" fmla="*/ 16 h 205"/>
                    <a:gd name="T6" fmla="*/ 48 w 202"/>
                    <a:gd name="T7" fmla="*/ 12 h 205"/>
                    <a:gd name="T8" fmla="*/ 45 w 202"/>
                    <a:gd name="T9" fmla="*/ 10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10 h 205"/>
                    <a:gd name="T30" fmla="*/ 3 w 202"/>
                    <a:gd name="T31" fmla="*/ 12 h 205"/>
                    <a:gd name="T32" fmla="*/ 2 w 202"/>
                    <a:gd name="T33" fmla="*/ 16 h 205"/>
                    <a:gd name="T34" fmla="*/ 0 w 202"/>
                    <a:gd name="T35" fmla="*/ 21 h 205"/>
                    <a:gd name="T36" fmla="*/ 0 w 202"/>
                    <a:gd name="T37" fmla="*/ 30 h 205"/>
                    <a:gd name="T38" fmla="*/ 2 w 202"/>
                    <a:gd name="T39" fmla="*/ 35 h 205"/>
                    <a:gd name="T40" fmla="*/ 3 w 202"/>
                    <a:gd name="T41" fmla="*/ 39 h 205"/>
                    <a:gd name="T42" fmla="*/ 6 w 202"/>
                    <a:gd name="T43" fmla="*/ 42 h 205"/>
                    <a:gd name="T44" fmla="*/ 9 w 202"/>
                    <a:gd name="T45" fmla="*/ 45 h 205"/>
                    <a:gd name="T46" fmla="*/ 13 w 202"/>
                    <a:gd name="T47" fmla="*/ 47 h 205"/>
                    <a:gd name="T48" fmla="*/ 17 w 202"/>
                    <a:gd name="T49" fmla="*/ 49 h 205"/>
                    <a:gd name="T50" fmla="*/ 21 w 202"/>
                    <a:gd name="T51" fmla="*/ 50 h 205"/>
                    <a:gd name="T52" fmla="*/ 26 w 202"/>
                    <a:gd name="T53" fmla="*/ 51 h 205"/>
                    <a:gd name="T54" fmla="*/ 31 w 202"/>
                    <a:gd name="T55" fmla="*/ 50 h 205"/>
                    <a:gd name="T56" fmla="*/ 34 w 202"/>
                    <a:gd name="T57" fmla="*/ 49 h 205"/>
                    <a:gd name="T58" fmla="*/ 38 w 202"/>
                    <a:gd name="T59" fmla="*/ 47 h 205"/>
                    <a:gd name="T60" fmla="*/ 42 w 202"/>
                    <a:gd name="T61" fmla="*/ 45 h 205"/>
                    <a:gd name="T62" fmla="*/ 45 w 202"/>
                    <a:gd name="T63" fmla="*/ 42 h 205"/>
                    <a:gd name="T64" fmla="*/ 48 w 202"/>
                    <a:gd name="T65" fmla="*/ 39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5"/>
                      </a:lnTo>
                      <a:lnTo>
                        <a:pt x="191" y="50"/>
                      </a:lnTo>
                      <a:lnTo>
                        <a:pt x="179" y="39"/>
                      </a:lnTo>
                      <a:lnTo>
                        <a:pt x="167" y="23"/>
                      </a:lnTo>
                      <a:lnTo>
                        <a:pt x="152" y="15"/>
                      </a:lnTo>
                      <a:lnTo>
                        <a:pt x="136" y="7"/>
                      </a:lnTo>
                      <a:lnTo>
                        <a:pt x="121" y="4"/>
                      </a:lnTo>
                      <a:lnTo>
                        <a:pt x="101" y="0"/>
                      </a:lnTo>
                      <a:lnTo>
                        <a:pt x="82" y="4"/>
                      </a:lnTo>
                      <a:lnTo>
                        <a:pt x="66" y="7"/>
                      </a:lnTo>
                      <a:lnTo>
                        <a:pt x="51" y="15"/>
                      </a:lnTo>
                      <a:lnTo>
                        <a:pt x="35" y="23"/>
                      </a:lnTo>
                      <a:lnTo>
                        <a:pt x="24" y="39"/>
                      </a:lnTo>
                      <a:lnTo>
                        <a:pt x="12" y="50"/>
                      </a:lnTo>
                      <a:lnTo>
                        <a:pt x="8" y="65"/>
                      </a:lnTo>
                      <a:lnTo>
                        <a:pt x="0" y="85"/>
                      </a:lnTo>
                      <a:lnTo>
                        <a:pt x="0" y="120"/>
                      </a:lnTo>
                      <a:lnTo>
                        <a:pt x="8" y="139"/>
                      </a:lnTo>
                      <a:lnTo>
                        <a:pt x="12" y="155"/>
                      </a:lnTo>
                      <a:lnTo>
                        <a:pt x="24" y="170"/>
                      </a:lnTo>
                      <a:lnTo>
                        <a:pt x="35" y="182"/>
                      </a:lnTo>
                      <a:lnTo>
                        <a:pt x="51" y="190"/>
                      </a:lnTo>
                      <a:lnTo>
                        <a:pt x="66" y="197"/>
                      </a:lnTo>
                      <a:lnTo>
                        <a:pt x="82" y="202"/>
                      </a:lnTo>
                      <a:lnTo>
                        <a:pt x="101" y="205"/>
                      </a:lnTo>
                      <a:lnTo>
                        <a:pt x="121" y="202"/>
                      </a:lnTo>
                      <a:lnTo>
                        <a:pt x="136" y="197"/>
                      </a:lnTo>
                      <a:lnTo>
                        <a:pt x="152" y="190"/>
                      </a:lnTo>
                      <a:lnTo>
                        <a:pt x="167" y="182"/>
                      </a:lnTo>
                      <a:lnTo>
                        <a:pt x="179" y="170"/>
                      </a:lnTo>
                      <a:lnTo>
                        <a:pt x="191" y="155"/>
                      </a:lnTo>
                      <a:lnTo>
                        <a:pt x="198" y="139"/>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8" name="Freeform 251"/>
                <p:cNvSpPr>
                  <a:spLocks/>
                </p:cNvSpPr>
                <p:nvPr/>
              </p:nvSpPr>
              <p:spPr bwMode="auto">
                <a:xfrm>
                  <a:off x="1284" y="1683"/>
                  <a:ext cx="51" cy="50"/>
                </a:xfrm>
                <a:custGeom>
                  <a:avLst/>
                  <a:gdLst>
                    <a:gd name="T0" fmla="*/ 51 w 202"/>
                    <a:gd name="T1" fmla="*/ 25 h 201"/>
                    <a:gd name="T2" fmla="*/ 51 w 202"/>
                    <a:gd name="T3" fmla="*/ 20 h 201"/>
                    <a:gd name="T4" fmla="*/ 50 w 202"/>
                    <a:gd name="T5" fmla="*/ 16 h 201"/>
                    <a:gd name="T6" fmla="*/ 48 w 202"/>
                    <a:gd name="T7" fmla="*/ 12 h 201"/>
                    <a:gd name="T8" fmla="*/ 45 w 202"/>
                    <a:gd name="T9" fmla="*/ 8 h 201"/>
                    <a:gd name="T10" fmla="*/ 42 w 202"/>
                    <a:gd name="T11" fmla="*/ 6 h 201"/>
                    <a:gd name="T12" fmla="*/ 38 w 202"/>
                    <a:gd name="T13" fmla="*/ 3 h 201"/>
                    <a:gd name="T14" fmla="*/ 34 w 202"/>
                    <a:gd name="T15" fmla="*/ 2 h 201"/>
                    <a:gd name="T16" fmla="*/ 31 w 202"/>
                    <a:gd name="T17" fmla="*/ 0 h 201"/>
                    <a:gd name="T18" fmla="*/ 21 w 202"/>
                    <a:gd name="T19" fmla="*/ 0 h 201"/>
                    <a:gd name="T20" fmla="*/ 17 w 202"/>
                    <a:gd name="T21" fmla="*/ 2 h 201"/>
                    <a:gd name="T22" fmla="*/ 13 w 202"/>
                    <a:gd name="T23" fmla="*/ 3 h 201"/>
                    <a:gd name="T24" fmla="*/ 9 w 202"/>
                    <a:gd name="T25" fmla="*/ 6 h 201"/>
                    <a:gd name="T26" fmla="*/ 6 w 202"/>
                    <a:gd name="T27" fmla="*/ 8 h 201"/>
                    <a:gd name="T28" fmla="*/ 3 w 202"/>
                    <a:gd name="T29" fmla="*/ 12 h 201"/>
                    <a:gd name="T30" fmla="*/ 2 w 202"/>
                    <a:gd name="T31" fmla="*/ 16 h 201"/>
                    <a:gd name="T32" fmla="*/ 0 w 202"/>
                    <a:gd name="T33" fmla="*/ 20 h 201"/>
                    <a:gd name="T34" fmla="*/ 0 w 202"/>
                    <a:gd name="T35" fmla="*/ 30 h 201"/>
                    <a:gd name="T36" fmla="*/ 2 w 202"/>
                    <a:gd name="T37" fmla="*/ 34 h 201"/>
                    <a:gd name="T38" fmla="*/ 3 w 202"/>
                    <a:gd name="T39" fmla="*/ 38 h 201"/>
                    <a:gd name="T40" fmla="*/ 6 w 202"/>
                    <a:gd name="T41" fmla="*/ 41 h 201"/>
                    <a:gd name="T42" fmla="*/ 9 w 202"/>
                    <a:gd name="T43" fmla="*/ 44 h 201"/>
                    <a:gd name="T44" fmla="*/ 13 w 202"/>
                    <a:gd name="T45" fmla="*/ 47 h 201"/>
                    <a:gd name="T46" fmla="*/ 17 w 202"/>
                    <a:gd name="T47" fmla="*/ 49 h 201"/>
                    <a:gd name="T48" fmla="*/ 21 w 202"/>
                    <a:gd name="T49" fmla="*/ 50 h 201"/>
                    <a:gd name="T50" fmla="*/ 31 w 202"/>
                    <a:gd name="T51" fmla="*/ 50 h 201"/>
                    <a:gd name="T52" fmla="*/ 34 w 202"/>
                    <a:gd name="T53" fmla="*/ 49 h 201"/>
                    <a:gd name="T54" fmla="*/ 38 w 202"/>
                    <a:gd name="T55" fmla="*/ 47 h 201"/>
                    <a:gd name="T56" fmla="*/ 42 w 202"/>
                    <a:gd name="T57" fmla="*/ 44 h 201"/>
                    <a:gd name="T58" fmla="*/ 45 w 202"/>
                    <a:gd name="T59" fmla="*/ 41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1" y="49"/>
                      </a:lnTo>
                      <a:lnTo>
                        <a:pt x="179" y="34"/>
                      </a:lnTo>
                      <a:lnTo>
                        <a:pt x="167" y="23"/>
                      </a:lnTo>
                      <a:lnTo>
                        <a:pt x="152" y="14"/>
                      </a:lnTo>
                      <a:lnTo>
                        <a:pt x="136" y="7"/>
                      </a:lnTo>
                      <a:lnTo>
                        <a:pt x="121" y="0"/>
                      </a:lnTo>
                      <a:lnTo>
                        <a:pt x="82" y="0"/>
                      </a:lnTo>
                      <a:lnTo>
                        <a:pt x="66" y="7"/>
                      </a:lnTo>
                      <a:lnTo>
                        <a:pt x="51" y="14"/>
                      </a:lnTo>
                      <a:lnTo>
                        <a:pt x="35" y="23"/>
                      </a:lnTo>
                      <a:lnTo>
                        <a:pt x="24" y="34"/>
                      </a:lnTo>
                      <a:lnTo>
                        <a:pt x="12" y="49"/>
                      </a:lnTo>
                      <a:lnTo>
                        <a:pt x="8" y="65"/>
                      </a:lnTo>
                      <a:lnTo>
                        <a:pt x="0" y="81"/>
                      </a:lnTo>
                      <a:lnTo>
                        <a:pt x="0" y="119"/>
                      </a:lnTo>
                      <a:lnTo>
                        <a:pt x="8" y="135"/>
                      </a:lnTo>
                      <a:lnTo>
                        <a:pt x="12" y="151"/>
                      </a:lnTo>
                      <a:lnTo>
                        <a:pt x="24" y="166"/>
                      </a:lnTo>
                      <a:lnTo>
                        <a:pt x="35" y="177"/>
                      </a:lnTo>
                      <a:lnTo>
                        <a:pt x="51" y="189"/>
                      </a:lnTo>
                      <a:lnTo>
                        <a:pt x="66" y="197"/>
                      </a:lnTo>
                      <a:lnTo>
                        <a:pt x="82" y="201"/>
                      </a:lnTo>
                      <a:lnTo>
                        <a:pt x="121" y="201"/>
                      </a:lnTo>
                      <a:lnTo>
                        <a:pt x="136" y="197"/>
                      </a:lnTo>
                      <a:lnTo>
                        <a:pt x="152" y="189"/>
                      </a:lnTo>
                      <a:lnTo>
                        <a:pt x="167" y="177"/>
                      </a:lnTo>
                      <a:lnTo>
                        <a:pt x="179" y="166"/>
                      </a:lnTo>
                      <a:lnTo>
                        <a:pt x="191"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89" name="Freeform 252"/>
                <p:cNvSpPr>
                  <a:spLocks/>
                </p:cNvSpPr>
                <p:nvPr/>
              </p:nvSpPr>
              <p:spPr bwMode="auto">
                <a:xfrm>
                  <a:off x="1284" y="2270"/>
                  <a:ext cx="51" cy="51"/>
                </a:xfrm>
                <a:custGeom>
                  <a:avLst/>
                  <a:gdLst>
                    <a:gd name="T0" fmla="*/ 51 w 202"/>
                    <a:gd name="T1" fmla="*/ 25 h 205"/>
                    <a:gd name="T2" fmla="*/ 51 w 202"/>
                    <a:gd name="T3" fmla="*/ 21 h 205"/>
                    <a:gd name="T4" fmla="*/ 50 w 202"/>
                    <a:gd name="T5" fmla="*/ 16 h 205"/>
                    <a:gd name="T6" fmla="*/ 48 w 202"/>
                    <a:gd name="T7" fmla="*/ 13 h 205"/>
                    <a:gd name="T8" fmla="*/ 45 w 202"/>
                    <a:gd name="T9" fmla="*/ 9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9 h 205"/>
                    <a:gd name="T30" fmla="*/ 3 w 202"/>
                    <a:gd name="T31" fmla="*/ 13 h 205"/>
                    <a:gd name="T32" fmla="*/ 2 w 202"/>
                    <a:gd name="T33" fmla="*/ 16 h 205"/>
                    <a:gd name="T34" fmla="*/ 0 w 202"/>
                    <a:gd name="T35" fmla="*/ 21 h 205"/>
                    <a:gd name="T36" fmla="*/ 0 w 202"/>
                    <a:gd name="T37" fmla="*/ 30 h 205"/>
                    <a:gd name="T38" fmla="*/ 2 w 202"/>
                    <a:gd name="T39" fmla="*/ 35 h 205"/>
                    <a:gd name="T40" fmla="*/ 3 w 202"/>
                    <a:gd name="T41" fmla="*/ 39 h 205"/>
                    <a:gd name="T42" fmla="*/ 6 w 202"/>
                    <a:gd name="T43" fmla="*/ 41 h 205"/>
                    <a:gd name="T44" fmla="*/ 9 w 202"/>
                    <a:gd name="T45" fmla="*/ 45 h 205"/>
                    <a:gd name="T46" fmla="*/ 13 w 202"/>
                    <a:gd name="T47" fmla="*/ 47 h 205"/>
                    <a:gd name="T48" fmla="*/ 17 w 202"/>
                    <a:gd name="T49" fmla="*/ 49 h 205"/>
                    <a:gd name="T50" fmla="*/ 21 w 202"/>
                    <a:gd name="T51" fmla="*/ 50 h 205"/>
                    <a:gd name="T52" fmla="*/ 26 w 202"/>
                    <a:gd name="T53" fmla="*/ 51 h 205"/>
                    <a:gd name="T54" fmla="*/ 31 w 202"/>
                    <a:gd name="T55" fmla="*/ 50 h 205"/>
                    <a:gd name="T56" fmla="*/ 34 w 202"/>
                    <a:gd name="T57" fmla="*/ 49 h 205"/>
                    <a:gd name="T58" fmla="*/ 38 w 202"/>
                    <a:gd name="T59" fmla="*/ 47 h 205"/>
                    <a:gd name="T60" fmla="*/ 42 w 202"/>
                    <a:gd name="T61" fmla="*/ 45 h 205"/>
                    <a:gd name="T62" fmla="*/ 45 w 202"/>
                    <a:gd name="T63" fmla="*/ 41 h 205"/>
                    <a:gd name="T64" fmla="*/ 48 w 202"/>
                    <a:gd name="T65" fmla="*/ 39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1"/>
                      </a:moveTo>
                      <a:lnTo>
                        <a:pt x="202" y="86"/>
                      </a:lnTo>
                      <a:lnTo>
                        <a:pt x="198" y="66"/>
                      </a:lnTo>
                      <a:lnTo>
                        <a:pt x="191" y="51"/>
                      </a:lnTo>
                      <a:lnTo>
                        <a:pt x="179" y="38"/>
                      </a:lnTo>
                      <a:lnTo>
                        <a:pt x="167" y="23"/>
                      </a:lnTo>
                      <a:lnTo>
                        <a:pt x="152" y="16"/>
                      </a:lnTo>
                      <a:lnTo>
                        <a:pt x="136" y="8"/>
                      </a:lnTo>
                      <a:lnTo>
                        <a:pt x="121" y="3"/>
                      </a:lnTo>
                      <a:lnTo>
                        <a:pt x="101" y="0"/>
                      </a:lnTo>
                      <a:lnTo>
                        <a:pt x="82" y="3"/>
                      </a:lnTo>
                      <a:lnTo>
                        <a:pt x="66" y="8"/>
                      </a:lnTo>
                      <a:lnTo>
                        <a:pt x="51" y="16"/>
                      </a:lnTo>
                      <a:lnTo>
                        <a:pt x="35" y="23"/>
                      </a:lnTo>
                      <a:lnTo>
                        <a:pt x="24" y="38"/>
                      </a:lnTo>
                      <a:lnTo>
                        <a:pt x="12" y="51"/>
                      </a:lnTo>
                      <a:lnTo>
                        <a:pt x="8" y="66"/>
                      </a:lnTo>
                      <a:lnTo>
                        <a:pt x="0" y="86"/>
                      </a:lnTo>
                      <a:lnTo>
                        <a:pt x="0" y="121"/>
                      </a:lnTo>
                      <a:lnTo>
                        <a:pt x="8" y="140"/>
                      </a:lnTo>
                      <a:lnTo>
                        <a:pt x="12" y="156"/>
                      </a:lnTo>
                      <a:lnTo>
                        <a:pt x="24" y="166"/>
                      </a:lnTo>
                      <a:lnTo>
                        <a:pt x="35" y="182"/>
                      </a:lnTo>
                      <a:lnTo>
                        <a:pt x="51" y="190"/>
                      </a:lnTo>
                      <a:lnTo>
                        <a:pt x="66" y="198"/>
                      </a:lnTo>
                      <a:lnTo>
                        <a:pt x="82" y="201"/>
                      </a:lnTo>
                      <a:lnTo>
                        <a:pt x="101" y="205"/>
                      </a:lnTo>
                      <a:lnTo>
                        <a:pt x="121" y="201"/>
                      </a:lnTo>
                      <a:lnTo>
                        <a:pt x="136" y="198"/>
                      </a:lnTo>
                      <a:lnTo>
                        <a:pt x="152" y="190"/>
                      </a:lnTo>
                      <a:lnTo>
                        <a:pt x="167" y="182"/>
                      </a:lnTo>
                      <a:lnTo>
                        <a:pt x="179" y="166"/>
                      </a:lnTo>
                      <a:lnTo>
                        <a:pt x="191" y="156"/>
                      </a:lnTo>
                      <a:lnTo>
                        <a:pt x="198" y="140"/>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0" name="Freeform 253"/>
                <p:cNvSpPr>
                  <a:spLocks/>
                </p:cNvSpPr>
                <p:nvPr/>
              </p:nvSpPr>
              <p:spPr bwMode="auto">
                <a:xfrm>
                  <a:off x="1284" y="2330"/>
                  <a:ext cx="51" cy="50"/>
                </a:xfrm>
                <a:custGeom>
                  <a:avLst/>
                  <a:gdLst>
                    <a:gd name="T0" fmla="*/ 51 w 202"/>
                    <a:gd name="T1" fmla="*/ 25 h 201"/>
                    <a:gd name="T2" fmla="*/ 51 w 202"/>
                    <a:gd name="T3" fmla="*/ 20 h 201"/>
                    <a:gd name="T4" fmla="*/ 50 w 202"/>
                    <a:gd name="T5" fmla="*/ 16 h 201"/>
                    <a:gd name="T6" fmla="*/ 48 w 202"/>
                    <a:gd name="T7" fmla="*/ 13 h 201"/>
                    <a:gd name="T8" fmla="*/ 45 w 202"/>
                    <a:gd name="T9" fmla="*/ 9 h 201"/>
                    <a:gd name="T10" fmla="*/ 42 w 202"/>
                    <a:gd name="T11" fmla="*/ 6 h 201"/>
                    <a:gd name="T12" fmla="*/ 38 w 202"/>
                    <a:gd name="T13" fmla="*/ 3 h 201"/>
                    <a:gd name="T14" fmla="*/ 34 w 202"/>
                    <a:gd name="T15" fmla="*/ 2 h 201"/>
                    <a:gd name="T16" fmla="*/ 31 w 202"/>
                    <a:gd name="T17" fmla="*/ 0 h 201"/>
                    <a:gd name="T18" fmla="*/ 21 w 202"/>
                    <a:gd name="T19" fmla="*/ 0 h 201"/>
                    <a:gd name="T20" fmla="*/ 17 w 202"/>
                    <a:gd name="T21" fmla="*/ 2 h 201"/>
                    <a:gd name="T22" fmla="*/ 13 w 202"/>
                    <a:gd name="T23" fmla="*/ 3 h 201"/>
                    <a:gd name="T24" fmla="*/ 9 w 202"/>
                    <a:gd name="T25" fmla="*/ 6 h 201"/>
                    <a:gd name="T26" fmla="*/ 6 w 202"/>
                    <a:gd name="T27" fmla="*/ 9 h 201"/>
                    <a:gd name="T28" fmla="*/ 3 w 202"/>
                    <a:gd name="T29" fmla="*/ 13 h 201"/>
                    <a:gd name="T30" fmla="*/ 2 w 202"/>
                    <a:gd name="T31" fmla="*/ 16 h 201"/>
                    <a:gd name="T32" fmla="*/ 0 w 202"/>
                    <a:gd name="T33" fmla="*/ 20 h 201"/>
                    <a:gd name="T34" fmla="*/ 0 w 202"/>
                    <a:gd name="T35" fmla="*/ 30 h 201"/>
                    <a:gd name="T36" fmla="*/ 2 w 202"/>
                    <a:gd name="T37" fmla="*/ 34 h 201"/>
                    <a:gd name="T38" fmla="*/ 3 w 202"/>
                    <a:gd name="T39" fmla="*/ 38 h 201"/>
                    <a:gd name="T40" fmla="*/ 6 w 202"/>
                    <a:gd name="T41" fmla="*/ 41 h 201"/>
                    <a:gd name="T42" fmla="*/ 9 w 202"/>
                    <a:gd name="T43" fmla="*/ 45 h 201"/>
                    <a:gd name="T44" fmla="*/ 13 w 202"/>
                    <a:gd name="T45" fmla="*/ 48 h 201"/>
                    <a:gd name="T46" fmla="*/ 17 w 202"/>
                    <a:gd name="T47" fmla="*/ 49 h 201"/>
                    <a:gd name="T48" fmla="*/ 21 w 202"/>
                    <a:gd name="T49" fmla="*/ 50 h 201"/>
                    <a:gd name="T50" fmla="*/ 31 w 202"/>
                    <a:gd name="T51" fmla="*/ 50 h 201"/>
                    <a:gd name="T52" fmla="*/ 34 w 202"/>
                    <a:gd name="T53" fmla="*/ 49 h 201"/>
                    <a:gd name="T54" fmla="*/ 38 w 202"/>
                    <a:gd name="T55" fmla="*/ 48 h 201"/>
                    <a:gd name="T56" fmla="*/ 42 w 202"/>
                    <a:gd name="T57" fmla="*/ 45 h 201"/>
                    <a:gd name="T58" fmla="*/ 45 w 202"/>
                    <a:gd name="T59" fmla="*/ 41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1"/>
                      </a:lnTo>
                      <a:lnTo>
                        <a:pt x="179" y="35"/>
                      </a:lnTo>
                      <a:lnTo>
                        <a:pt x="167" y="24"/>
                      </a:lnTo>
                      <a:lnTo>
                        <a:pt x="152" y="12"/>
                      </a:lnTo>
                      <a:lnTo>
                        <a:pt x="136" y="8"/>
                      </a:lnTo>
                      <a:lnTo>
                        <a:pt x="121" y="0"/>
                      </a:lnTo>
                      <a:lnTo>
                        <a:pt x="82" y="0"/>
                      </a:lnTo>
                      <a:lnTo>
                        <a:pt x="66" y="8"/>
                      </a:lnTo>
                      <a:lnTo>
                        <a:pt x="51" y="12"/>
                      </a:lnTo>
                      <a:lnTo>
                        <a:pt x="35" y="24"/>
                      </a:lnTo>
                      <a:lnTo>
                        <a:pt x="24" y="35"/>
                      </a:lnTo>
                      <a:lnTo>
                        <a:pt x="12" y="51"/>
                      </a:lnTo>
                      <a:lnTo>
                        <a:pt x="8" y="66"/>
                      </a:lnTo>
                      <a:lnTo>
                        <a:pt x="0" y="82"/>
                      </a:lnTo>
                      <a:lnTo>
                        <a:pt x="0" y="121"/>
                      </a:lnTo>
                      <a:lnTo>
                        <a:pt x="8" y="136"/>
                      </a:lnTo>
                      <a:lnTo>
                        <a:pt x="12" y="152"/>
                      </a:lnTo>
                      <a:lnTo>
                        <a:pt x="24" y="166"/>
                      </a:lnTo>
                      <a:lnTo>
                        <a:pt x="35" y="179"/>
                      </a:lnTo>
                      <a:lnTo>
                        <a:pt x="51" y="191"/>
                      </a:lnTo>
                      <a:lnTo>
                        <a:pt x="66" y="198"/>
                      </a:lnTo>
                      <a:lnTo>
                        <a:pt x="82" y="201"/>
                      </a:lnTo>
                      <a:lnTo>
                        <a:pt x="121" y="201"/>
                      </a:lnTo>
                      <a:lnTo>
                        <a:pt x="136" y="198"/>
                      </a:lnTo>
                      <a:lnTo>
                        <a:pt x="152" y="191"/>
                      </a:lnTo>
                      <a:lnTo>
                        <a:pt x="167" y="179"/>
                      </a:lnTo>
                      <a:lnTo>
                        <a:pt x="179" y="166"/>
                      </a:lnTo>
                      <a:lnTo>
                        <a:pt x="191" y="152"/>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1" name="Freeform 254"/>
                <p:cNvSpPr>
                  <a:spLocks/>
                </p:cNvSpPr>
                <p:nvPr/>
              </p:nvSpPr>
              <p:spPr bwMode="auto">
                <a:xfrm>
                  <a:off x="1284" y="1653"/>
                  <a:ext cx="51" cy="50"/>
                </a:xfrm>
                <a:custGeom>
                  <a:avLst/>
                  <a:gdLst>
                    <a:gd name="T0" fmla="*/ 51 w 202"/>
                    <a:gd name="T1" fmla="*/ 25 h 202"/>
                    <a:gd name="T2" fmla="*/ 51 w 202"/>
                    <a:gd name="T3" fmla="*/ 20 h 202"/>
                    <a:gd name="T4" fmla="*/ 50 w 202"/>
                    <a:gd name="T5" fmla="*/ 17 h 202"/>
                    <a:gd name="T6" fmla="*/ 48 w 202"/>
                    <a:gd name="T7" fmla="*/ 13 h 202"/>
                    <a:gd name="T8" fmla="*/ 45 w 202"/>
                    <a:gd name="T9" fmla="*/ 9 h 202"/>
                    <a:gd name="T10" fmla="*/ 42 w 202"/>
                    <a:gd name="T11" fmla="*/ 6 h 202"/>
                    <a:gd name="T12" fmla="*/ 38 w 202"/>
                    <a:gd name="T13" fmla="*/ 4 h 202"/>
                    <a:gd name="T14" fmla="*/ 34 w 202"/>
                    <a:gd name="T15" fmla="*/ 2 h 202"/>
                    <a:gd name="T16" fmla="*/ 31 w 202"/>
                    <a:gd name="T17" fmla="*/ 0 h 202"/>
                    <a:gd name="T18" fmla="*/ 21 w 202"/>
                    <a:gd name="T19" fmla="*/ 0 h 202"/>
                    <a:gd name="T20" fmla="*/ 17 w 202"/>
                    <a:gd name="T21" fmla="*/ 2 h 202"/>
                    <a:gd name="T22" fmla="*/ 13 w 202"/>
                    <a:gd name="T23" fmla="*/ 4 h 202"/>
                    <a:gd name="T24" fmla="*/ 9 w 202"/>
                    <a:gd name="T25" fmla="*/ 6 h 202"/>
                    <a:gd name="T26" fmla="*/ 6 w 202"/>
                    <a:gd name="T27" fmla="*/ 9 h 202"/>
                    <a:gd name="T28" fmla="*/ 3 w 202"/>
                    <a:gd name="T29" fmla="*/ 13 h 202"/>
                    <a:gd name="T30" fmla="*/ 2 w 202"/>
                    <a:gd name="T31" fmla="*/ 17 h 202"/>
                    <a:gd name="T32" fmla="*/ 0 w 202"/>
                    <a:gd name="T33" fmla="*/ 20 h 202"/>
                    <a:gd name="T34" fmla="*/ 0 w 202"/>
                    <a:gd name="T35" fmla="*/ 30 h 202"/>
                    <a:gd name="T36" fmla="*/ 2 w 202"/>
                    <a:gd name="T37" fmla="*/ 33 h 202"/>
                    <a:gd name="T38" fmla="*/ 3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4 w 202"/>
                    <a:gd name="T53" fmla="*/ 49 h 202"/>
                    <a:gd name="T54" fmla="*/ 38 w 202"/>
                    <a:gd name="T55" fmla="*/ 47 h 202"/>
                    <a:gd name="T56" fmla="*/ 42 w 202"/>
                    <a:gd name="T57" fmla="*/ 44 h 202"/>
                    <a:gd name="T58" fmla="*/ 45 w 202"/>
                    <a:gd name="T59" fmla="*/ 41 h 202"/>
                    <a:gd name="T60" fmla="*/ 48 w 202"/>
                    <a:gd name="T61" fmla="*/ 37 h 202"/>
                    <a:gd name="T62" fmla="*/ 50 w 202"/>
                    <a:gd name="T63" fmla="*/ 33 h 202"/>
                    <a:gd name="T64" fmla="*/ 51 w 202"/>
                    <a:gd name="T65" fmla="*/ 30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7"/>
                      </a:lnTo>
                      <a:lnTo>
                        <a:pt x="191" y="51"/>
                      </a:lnTo>
                      <a:lnTo>
                        <a:pt x="179" y="35"/>
                      </a:lnTo>
                      <a:lnTo>
                        <a:pt x="167" y="23"/>
                      </a:lnTo>
                      <a:lnTo>
                        <a:pt x="152" y="16"/>
                      </a:lnTo>
                      <a:lnTo>
                        <a:pt x="136" y="7"/>
                      </a:lnTo>
                      <a:lnTo>
                        <a:pt x="121" y="0"/>
                      </a:lnTo>
                      <a:lnTo>
                        <a:pt x="82" y="0"/>
                      </a:lnTo>
                      <a:lnTo>
                        <a:pt x="66" y="7"/>
                      </a:lnTo>
                      <a:lnTo>
                        <a:pt x="51" y="16"/>
                      </a:lnTo>
                      <a:lnTo>
                        <a:pt x="35" y="23"/>
                      </a:lnTo>
                      <a:lnTo>
                        <a:pt x="24" y="35"/>
                      </a:lnTo>
                      <a:lnTo>
                        <a:pt x="12" y="51"/>
                      </a:lnTo>
                      <a:lnTo>
                        <a:pt x="8" y="67"/>
                      </a:lnTo>
                      <a:lnTo>
                        <a:pt x="0" y="81"/>
                      </a:lnTo>
                      <a:lnTo>
                        <a:pt x="0" y="121"/>
                      </a:lnTo>
                      <a:lnTo>
                        <a:pt x="8" y="135"/>
                      </a:lnTo>
                      <a:lnTo>
                        <a:pt x="12" y="151"/>
                      </a:lnTo>
                      <a:lnTo>
                        <a:pt x="24" y="167"/>
                      </a:lnTo>
                      <a:lnTo>
                        <a:pt x="35" y="179"/>
                      </a:lnTo>
                      <a:lnTo>
                        <a:pt x="51" y="190"/>
                      </a:lnTo>
                      <a:lnTo>
                        <a:pt x="66" y="198"/>
                      </a:lnTo>
                      <a:lnTo>
                        <a:pt x="82" y="202"/>
                      </a:lnTo>
                      <a:lnTo>
                        <a:pt x="121" y="202"/>
                      </a:lnTo>
                      <a:lnTo>
                        <a:pt x="136" y="198"/>
                      </a:lnTo>
                      <a:lnTo>
                        <a:pt x="152" y="190"/>
                      </a:lnTo>
                      <a:lnTo>
                        <a:pt x="167" y="179"/>
                      </a:lnTo>
                      <a:lnTo>
                        <a:pt x="179" y="167"/>
                      </a:lnTo>
                      <a:lnTo>
                        <a:pt x="191" y="151"/>
                      </a:lnTo>
                      <a:lnTo>
                        <a:pt x="198" y="135"/>
                      </a:lnTo>
                      <a:lnTo>
                        <a:pt x="202" y="121"/>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2" name="Freeform 255"/>
                <p:cNvSpPr>
                  <a:spLocks/>
                </p:cNvSpPr>
                <p:nvPr/>
              </p:nvSpPr>
              <p:spPr bwMode="auto">
                <a:xfrm>
                  <a:off x="1284" y="2333"/>
                  <a:ext cx="51" cy="51"/>
                </a:xfrm>
                <a:custGeom>
                  <a:avLst/>
                  <a:gdLst>
                    <a:gd name="T0" fmla="*/ 51 w 202"/>
                    <a:gd name="T1" fmla="*/ 25 h 205"/>
                    <a:gd name="T2" fmla="*/ 51 w 202"/>
                    <a:gd name="T3" fmla="*/ 21 h 205"/>
                    <a:gd name="T4" fmla="*/ 50 w 202"/>
                    <a:gd name="T5" fmla="*/ 16 h 205"/>
                    <a:gd name="T6" fmla="*/ 48 w 202"/>
                    <a:gd name="T7" fmla="*/ 13 h 205"/>
                    <a:gd name="T8" fmla="*/ 45 w 202"/>
                    <a:gd name="T9" fmla="*/ 10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1 w 202"/>
                    <a:gd name="T21" fmla="*/ 1 h 205"/>
                    <a:gd name="T22" fmla="*/ 17 w 202"/>
                    <a:gd name="T23" fmla="*/ 2 h 205"/>
                    <a:gd name="T24" fmla="*/ 13 w 202"/>
                    <a:gd name="T25" fmla="*/ 4 h 205"/>
                    <a:gd name="T26" fmla="*/ 9 w 202"/>
                    <a:gd name="T27" fmla="*/ 6 h 205"/>
                    <a:gd name="T28" fmla="*/ 6 w 202"/>
                    <a:gd name="T29" fmla="*/ 10 h 205"/>
                    <a:gd name="T30" fmla="*/ 3 w 202"/>
                    <a:gd name="T31" fmla="*/ 13 h 205"/>
                    <a:gd name="T32" fmla="*/ 2 w 202"/>
                    <a:gd name="T33" fmla="*/ 16 h 205"/>
                    <a:gd name="T34" fmla="*/ 0 w 202"/>
                    <a:gd name="T35" fmla="*/ 21 h 205"/>
                    <a:gd name="T36" fmla="*/ 0 w 202"/>
                    <a:gd name="T37" fmla="*/ 30 h 205"/>
                    <a:gd name="T38" fmla="*/ 2 w 202"/>
                    <a:gd name="T39" fmla="*/ 35 h 205"/>
                    <a:gd name="T40" fmla="*/ 3 w 202"/>
                    <a:gd name="T41" fmla="*/ 38 h 205"/>
                    <a:gd name="T42" fmla="*/ 6 w 202"/>
                    <a:gd name="T43" fmla="*/ 42 h 205"/>
                    <a:gd name="T44" fmla="*/ 9 w 202"/>
                    <a:gd name="T45" fmla="*/ 45 h 205"/>
                    <a:gd name="T46" fmla="*/ 13 w 202"/>
                    <a:gd name="T47" fmla="*/ 47 h 205"/>
                    <a:gd name="T48" fmla="*/ 17 w 202"/>
                    <a:gd name="T49" fmla="*/ 49 h 205"/>
                    <a:gd name="T50" fmla="*/ 21 w 202"/>
                    <a:gd name="T51" fmla="*/ 50 h 205"/>
                    <a:gd name="T52" fmla="*/ 26 w 202"/>
                    <a:gd name="T53" fmla="*/ 51 h 205"/>
                    <a:gd name="T54" fmla="*/ 31 w 202"/>
                    <a:gd name="T55" fmla="*/ 50 h 205"/>
                    <a:gd name="T56" fmla="*/ 34 w 202"/>
                    <a:gd name="T57" fmla="*/ 49 h 205"/>
                    <a:gd name="T58" fmla="*/ 38 w 202"/>
                    <a:gd name="T59" fmla="*/ 47 h 205"/>
                    <a:gd name="T60" fmla="*/ 42 w 202"/>
                    <a:gd name="T61" fmla="*/ 45 h 205"/>
                    <a:gd name="T62" fmla="*/ 45 w 202"/>
                    <a:gd name="T63" fmla="*/ 42 h 205"/>
                    <a:gd name="T64" fmla="*/ 48 w 202"/>
                    <a:gd name="T65" fmla="*/ 38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1"/>
                      </a:moveTo>
                      <a:lnTo>
                        <a:pt x="202" y="86"/>
                      </a:lnTo>
                      <a:lnTo>
                        <a:pt x="198" y="66"/>
                      </a:lnTo>
                      <a:lnTo>
                        <a:pt x="191" y="51"/>
                      </a:lnTo>
                      <a:lnTo>
                        <a:pt x="179" y="39"/>
                      </a:lnTo>
                      <a:lnTo>
                        <a:pt x="167" y="23"/>
                      </a:lnTo>
                      <a:lnTo>
                        <a:pt x="152" y="16"/>
                      </a:lnTo>
                      <a:lnTo>
                        <a:pt x="136" y="7"/>
                      </a:lnTo>
                      <a:lnTo>
                        <a:pt x="121" y="4"/>
                      </a:lnTo>
                      <a:lnTo>
                        <a:pt x="101" y="0"/>
                      </a:lnTo>
                      <a:lnTo>
                        <a:pt x="82" y="4"/>
                      </a:lnTo>
                      <a:lnTo>
                        <a:pt x="66" y="7"/>
                      </a:lnTo>
                      <a:lnTo>
                        <a:pt x="51" y="16"/>
                      </a:lnTo>
                      <a:lnTo>
                        <a:pt x="35" y="23"/>
                      </a:lnTo>
                      <a:lnTo>
                        <a:pt x="24" y="39"/>
                      </a:lnTo>
                      <a:lnTo>
                        <a:pt x="12" y="51"/>
                      </a:lnTo>
                      <a:lnTo>
                        <a:pt x="8" y="66"/>
                      </a:lnTo>
                      <a:lnTo>
                        <a:pt x="0" y="86"/>
                      </a:lnTo>
                      <a:lnTo>
                        <a:pt x="0" y="121"/>
                      </a:lnTo>
                      <a:lnTo>
                        <a:pt x="8" y="140"/>
                      </a:lnTo>
                      <a:lnTo>
                        <a:pt x="12" y="154"/>
                      </a:lnTo>
                      <a:lnTo>
                        <a:pt x="24" y="167"/>
                      </a:lnTo>
                      <a:lnTo>
                        <a:pt x="35" y="182"/>
                      </a:lnTo>
                      <a:lnTo>
                        <a:pt x="51" y="189"/>
                      </a:lnTo>
                      <a:lnTo>
                        <a:pt x="66" y="198"/>
                      </a:lnTo>
                      <a:lnTo>
                        <a:pt x="82" y="202"/>
                      </a:lnTo>
                      <a:lnTo>
                        <a:pt x="101" y="205"/>
                      </a:lnTo>
                      <a:lnTo>
                        <a:pt x="121" y="202"/>
                      </a:lnTo>
                      <a:lnTo>
                        <a:pt x="136" y="198"/>
                      </a:lnTo>
                      <a:lnTo>
                        <a:pt x="152" y="189"/>
                      </a:lnTo>
                      <a:lnTo>
                        <a:pt x="167" y="182"/>
                      </a:lnTo>
                      <a:lnTo>
                        <a:pt x="179" y="167"/>
                      </a:lnTo>
                      <a:lnTo>
                        <a:pt x="191" y="154"/>
                      </a:lnTo>
                      <a:lnTo>
                        <a:pt x="198" y="140"/>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3" name="Freeform 256"/>
                <p:cNvSpPr>
                  <a:spLocks/>
                </p:cNvSpPr>
                <p:nvPr/>
              </p:nvSpPr>
              <p:spPr bwMode="auto">
                <a:xfrm>
                  <a:off x="1590" y="2323"/>
                  <a:ext cx="50" cy="50"/>
                </a:xfrm>
                <a:custGeom>
                  <a:avLst/>
                  <a:gdLst>
                    <a:gd name="T0" fmla="*/ 50 w 201"/>
                    <a:gd name="T1" fmla="*/ 25 h 202"/>
                    <a:gd name="T2" fmla="*/ 50 w 201"/>
                    <a:gd name="T3" fmla="*/ 20 h 202"/>
                    <a:gd name="T4" fmla="*/ 49 w 201"/>
                    <a:gd name="T5" fmla="*/ 16 h 202"/>
                    <a:gd name="T6" fmla="*/ 47 w 201"/>
                    <a:gd name="T7" fmla="*/ 13 h 202"/>
                    <a:gd name="T8" fmla="*/ 44 w 201"/>
                    <a:gd name="T9" fmla="*/ 9 h 202"/>
                    <a:gd name="T10" fmla="*/ 41 w 201"/>
                    <a:gd name="T11" fmla="*/ 6 h 202"/>
                    <a:gd name="T12" fmla="*/ 38 w 201"/>
                    <a:gd name="T13" fmla="*/ 3 h 202"/>
                    <a:gd name="T14" fmla="*/ 34 w 201"/>
                    <a:gd name="T15" fmla="*/ 2 h 202"/>
                    <a:gd name="T16" fmla="*/ 30 w 201"/>
                    <a:gd name="T17" fmla="*/ 0 h 202"/>
                    <a:gd name="T18" fmla="*/ 20 w 201"/>
                    <a:gd name="T19" fmla="*/ 0 h 202"/>
                    <a:gd name="T20" fmla="*/ 16 w 201"/>
                    <a:gd name="T21" fmla="*/ 2 h 202"/>
                    <a:gd name="T22" fmla="*/ 12 w 201"/>
                    <a:gd name="T23" fmla="*/ 3 h 202"/>
                    <a:gd name="T24" fmla="*/ 9 w 201"/>
                    <a:gd name="T25" fmla="*/ 6 h 202"/>
                    <a:gd name="T26" fmla="*/ 6 w 201"/>
                    <a:gd name="T27" fmla="*/ 9 h 202"/>
                    <a:gd name="T28" fmla="*/ 4 w 201"/>
                    <a:gd name="T29" fmla="*/ 13 h 202"/>
                    <a:gd name="T30" fmla="*/ 2 w 201"/>
                    <a:gd name="T31" fmla="*/ 16 h 202"/>
                    <a:gd name="T32" fmla="*/ 0 w 201"/>
                    <a:gd name="T33" fmla="*/ 20 h 202"/>
                    <a:gd name="T34" fmla="*/ 0 w 201"/>
                    <a:gd name="T35" fmla="*/ 30 h 202"/>
                    <a:gd name="T36" fmla="*/ 2 w 201"/>
                    <a:gd name="T37" fmla="*/ 34 h 202"/>
                    <a:gd name="T38" fmla="*/ 4 w 201"/>
                    <a:gd name="T39" fmla="*/ 37 h 202"/>
                    <a:gd name="T40" fmla="*/ 6 w 201"/>
                    <a:gd name="T41" fmla="*/ 41 h 202"/>
                    <a:gd name="T42" fmla="*/ 9 w 201"/>
                    <a:gd name="T43" fmla="*/ 44 h 202"/>
                    <a:gd name="T44" fmla="*/ 12 w 201"/>
                    <a:gd name="T45" fmla="*/ 47 h 202"/>
                    <a:gd name="T46" fmla="*/ 16 w 201"/>
                    <a:gd name="T47" fmla="*/ 49 h 202"/>
                    <a:gd name="T48" fmla="*/ 20 w 201"/>
                    <a:gd name="T49" fmla="*/ 50 h 202"/>
                    <a:gd name="T50" fmla="*/ 30 w 201"/>
                    <a:gd name="T51" fmla="*/ 50 h 202"/>
                    <a:gd name="T52" fmla="*/ 34 w 201"/>
                    <a:gd name="T53" fmla="*/ 49 h 202"/>
                    <a:gd name="T54" fmla="*/ 38 w 201"/>
                    <a:gd name="T55" fmla="*/ 47 h 202"/>
                    <a:gd name="T56" fmla="*/ 41 w 201"/>
                    <a:gd name="T57" fmla="*/ 44 h 202"/>
                    <a:gd name="T58" fmla="*/ 44 w 201"/>
                    <a:gd name="T59" fmla="*/ 41 h 202"/>
                    <a:gd name="T60" fmla="*/ 47 w 201"/>
                    <a:gd name="T61" fmla="*/ 37 h 202"/>
                    <a:gd name="T62" fmla="*/ 49 w 201"/>
                    <a:gd name="T63" fmla="*/ 34 h 202"/>
                    <a:gd name="T64" fmla="*/ 50 w 201"/>
                    <a:gd name="T65" fmla="*/ 30 h 202"/>
                    <a:gd name="T66" fmla="*/ 50 w 201"/>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2">
                      <a:moveTo>
                        <a:pt x="201" y="101"/>
                      </a:moveTo>
                      <a:lnTo>
                        <a:pt x="201" y="81"/>
                      </a:lnTo>
                      <a:lnTo>
                        <a:pt x="198" y="66"/>
                      </a:lnTo>
                      <a:lnTo>
                        <a:pt x="190" y="51"/>
                      </a:lnTo>
                      <a:lnTo>
                        <a:pt x="178" y="35"/>
                      </a:lnTo>
                      <a:lnTo>
                        <a:pt x="166" y="23"/>
                      </a:lnTo>
                      <a:lnTo>
                        <a:pt x="151" y="12"/>
                      </a:lnTo>
                      <a:lnTo>
                        <a:pt x="136" y="8"/>
                      </a:lnTo>
                      <a:lnTo>
                        <a:pt x="120" y="0"/>
                      </a:lnTo>
                      <a:lnTo>
                        <a:pt x="82" y="0"/>
                      </a:lnTo>
                      <a:lnTo>
                        <a:pt x="66" y="8"/>
                      </a:lnTo>
                      <a:lnTo>
                        <a:pt x="50" y="12"/>
                      </a:lnTo>
                      <a:lnTo>
                        <a:pt x="35" y="23"/>
                      </a:lnTo>
                      <a:lnTo>
                        <a:pt x="23" y="35"/>
                      </a:lnTo>
                      <a:lnTo>
                        <a:pt x="15" y="51"/>
                      </a:lnTo>
                      <a:lnTo>
                        <a:pt x="8" y="66"/>
                      </a:lnTo>
                      <a:lnTo>
                        <a:pt x="0" y="81"/>
                      </a:lnTo>
                      <a:lnTo>
                        <a:pt x="0" y="120"/>
                      </a:lnTo>
                      <a:lnTo>
                        <a:pt x="8" y="136"/>
                      </a:lnTo>
                      <a:lnTo>
                        <a:pt x="15" y="151"/>
                      </a:lnTo>
                      <a:lnTo>
                        <a:pt x="23" y="167"/>
                      </a:lnTo>
                      <a:lnTo>
                        <a:pt x="35" y="179"/>
                      </a:lnTo>
                      <a:lnTo>
                        <a:pt x="50" y="190"/>
                      </a:lnTo>
                      <a:lnTo>
                        <a:pt x="66" y="198"/>
                      </a:lnTo>
                      <a:lnTo>
                        <a:pt x="82" y="202"/>
                      </a:lnTo>
                      <a:lnTo>
                        <a:pt x="120" y="202"/>
                      </a:lnTo>
                      <a:lnTo>
                        <a:pt x="136" y="198"/>
                      </a:lnTo>
                      <a:lnTo>
                        <a:pt x="151" y="190"/>
                      </a:lnTo>
                      <a:lnTo>
                        <a:pt x="166" y="179"/>
                      </a:lnTo>
                      <a:lnTo>
                        <a:pt x="178" y="167"/>
                      </a:lnTo>
                      <a:lnTo>
                        <a:pt x="190" y="151"/>
                      </a:lnTo>
                      <a:lnTo>
                        <a:pt x="198" y="136"/>
                      </a:lnTo>
                      <a:lnTo>
                        <a:pt x="201" y="120"/>
                      </a:lnTo>
                      <a:lnTo>
                        <a:pt x="201"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4" name="Freeform 257"/>
                <p:cNvSpPr>
                  <a:spLocks/>
                </p:cNvSpPr>
                <p:nvPr/>
              </p:nvSpPr>
              <p:spPr bwMode="auto">
                <a:xfrm>
                  <a:off x="1635" y="1143"/>
                  <a:ext cx="50" cy="51"/>
                </a:xfrm>
                <a:custGeom>
                  <a:avLst/>
                  <a:gdLst>
                    <a:gd name="T0" fmla="*/ 50 w 202"/>
                    <a:gd name="T1" fmla="*/ 25 h 205"/>
                    <a:gd name="T2" fmla="*/ 49 w 202"/>
                    <a:gd name="T3" fmla="*/ 21 h 205"/>
                    <a:gd name="T4" fmla="*/ 48 w 202"/>
                    <a:gd name="T5" fmla="*/ 16 h 205"/>
                    <a:gd name="T6" fmla="*/ 46 w 202"/>
                    <a:gd name="T7" fmla="*/ 13 h 205"/>
                    <a:gd name="T8" fmla="*/ 44 w 202"/>
                    <a:gd name="T9" fmla="*/ 9 h 205"/>
                    <a:gd name="T10" fmla="*/ 41 w 202"/>
                    <a:gd name="T11" fmla="*/ 6 h 205"/>
                    <a:gd name="T12" fmla="*/ 37 w 202"/>
                    <a:gd name="T13" fmla="*/ 4 h 205"/>
                    <a:gd name="T14" fmla="*/ 34 w 202"/>
                    <a:gd name="T15" fmla="*/ 2 h 205"/>
                    <a:gd name="T16" fmla="*/ 29 w 202"/>
                    <a:gd name="T17" fmla="*/ 1 h 205"/>
                    <a:gd name="T18" fmla="*/ 25 w 202"/>
                    <a:gd name="T19" fmla="*/ 0 h 205"/>
                    <a:gd name="T20" fmla="*/ 20 w 202"/>
                    <a:gd name="T21" fmla="*/ 1 h 205"/>
                    <a:gd name="T22" fmla="*/ 17 w 202"/>
                    <a:gd name="T23" fmla="*/ 2 h 205"/>
                    <a:gd name="T24" fmla="*/ 12 w 202"/>
                    <a:gd name="T25" fmla="*/ 4 h 205"/>
                    <a:gd name="T26" fmla="*/ 9 w 202"/>
                    <a:gd name="T27" fmla="*/ 6 h 205"/>
                    <a:gd name="T28" fmla="*/ 6 w 202"/>
                    <a:gd name="T29" fmla="*/ 9 h 205"/>
                    <a:gd name="T30" fmla="*/ 3 w 202"/>
                    <a:gd name="T31" fmla="*/ 13 h 205"/>
                    <a:gd name="T32" fmla="*/ 1 w 202"/>
                    <a:gd name="T33" fmla="*/ 16 h 205"/>
                    <a:gd name="T34" fmla="*/ 0 w 202"/>
                    <a:gd name="T35" fmla="*/ 21 h 205"/>
                    <a:gd name="T36" fmla="*/ 0 w 202"/>
                    <a:gd name="T37" fmla="*/ 30 h 205"/>
                    <a:gd name="T38" fmla="*/ 1 w 202"/>
                    <a:gd name="T39" fmla="*/ 34 h 205"/>
                    <a:gd name="T40" fmla="*/ 3 w 202"/>
                    <a:gd name="T41" fmla="*/ 39 h 205"/>
                    <a:gd name="T42" fmla="*/ 6 w 202"/>
                    <a:gd name="T43" fmla="*/ 42 h 205"/>
                    <a:gd name="T44" fmla="*/ 9 w 202"/>
                    <a:gd name="T45" fmla="*/ 45 h 205"/>
                    <a:gd name="T46" fmla="*/ 12 w 202"/>
                    <a:gd name="T47" fmla="*/ 48 h 205"/>
                    <a:gd name="T48" fmla="*/ 17 w 202"/>
                    <a:gd name="T49" fmla="*/ 49 h 205"/>
                    <a:gd name="T50" fmla="*/ 20 w 202"/>
                    <a:gd name="T51" fmla="*/ 50 h 205"/>
                    <a:gd name="T52" fmla="*/ 25 w 202"/>
                    <a:gd name="T53" fmla="*/ 51 h 205"/>
                    <a:gd name="T54" fmla="*/ 29 w 202"/>
                    <a:gd name="T55" fmla="*/ 50 h 205"/>
                    <a:gd name="T56" fmla="*/ 34 w 202"/>
                    <a:gd name="T57" fmla="*/ 49 h 205"/>
                    <a:gd name="T58" fmla="*/ 37 w 202"/>
                    <a:gd name="T59" fmla="*/ 48 h 205"/>
                    <a:gd name="T60" fmla="*/ 41 w 202"/>
                    <a:gd name="T61" fmla="*/ 45 h 205"/>
                    <a:gd name="T62" fmla="*/ 44 w 202"/>
                    <a:gd name="T63" fmla="*/ 42 h 205"/>
                    <a:gd name="T64" fmla="*/ 46 w 202"/>
                    <a:gd name="T65" fmla="*/ 39 h 205"/>
                    <a:gd name="T66" fmla="*/ 48 w 202"/>
                    <a:gd name="T67" fmla="*/ 34 h 205"/>
                    <a:gd name="T68" fmla="*/ 49 w 202"/>
                    <a:gd name="T69" fmla="*/ 30 h 205"/>
                    <a:gd name="T70" fmla="*/ 50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1"/>
                      </a:moveTo>
                      <a:lnTo>
                        <a:pt x="198" y="86"/>
                      </a:lnTo>
                      <a:lnTo>
                        <a:pt x="195" y="66"/>
                      </a:lnTo>
                      <a:lnTo>
                        <a:pt x="186" y="51"/>
                      </a:lnTo>
                      <a:lnTo>
                        <a:pt x="179" y="35"/>
                      </a:lnTo>
                      <a:lnTo>
                        <a:pt x="167" y="23"/>
                      </a:lnTo>
                      <a:lnTo>
                        <a:pt x="151" y="16"/>
                      </a:lnTo>
                      <a:lnTo>
                        <a:pt x="136" y="9"/>
                      </a:lnTo>
                      <a:lnTo>
                        <a:pt x="116" y="4"/>
                      </a:lnTo>
                      <a:lnTo>
                        <a:pt x="102" y="0"/>
                      </a:lnTo>
                      <a:lnTo>
                        <a:pt x="81" y="4"/>
                      </a:lnTo>
                      <a:lnTo>
                        <a:pt x="67" y="9"/>
                      </a:lnTo>
                      <a:lnTo>
                        <a:pt x="47" y="16"/>
                      </a:lnTo>
                      <a:lnTo>
                        <a:pt x="35" y="23"/>
                      </a:lnTo>
                      <a:lnTo>
                        <a:pt x="23" y="35"/>
                      </a:lnTo>
                      <a:lnTo>
                        <a:pt x="12" y="51"/>
                      </a:lnTo>
                      <a:lnTo>
                        <a:pt x="4" y="66"/>
                      </a:lnTo>
                      <a:lnTo>
                        <a:pt x="0" y="86"/>
                      </a:lnTo>
                      <a:lnTo>
                        <a:pt x="0" y="121"/>
                      </a:lnTo>
                      <a:lnTo>
                        <a:pt x="4" y="136"/>
                      </a:lnTo>
                      <a:lnTo>
                        <a:pt x="12" y="156"/>
                      </a:lnTo>
                      <a:lnTo>
                        <a:pt x="23" y="167"/>
                      </a:lnTo>
                      <a:lnTo>
                        <a:pt x="35" y="179"/>
                      </a:lnTo>
                      <a:lnTo>
                        <a:pt x="47" y="191"/>
                      </a:lnTo>
                      <a:lnTo>
                        <a:pt x="67" y="198"/>
                      </a:lnTo>
                      <a:lnTo>
                        <a:pt x="81" y="202"/>
                      </a:lnTo>
                      <a:lnTo>
                        <a:pt x="102" y="205"/>
                      </a:lnTo>
                      <a:lnTo>
                        <a:pt x="116" y="202"/>
                      </a:lnTo>
                      <a:lnTo>
                        <a:pt x="136" y="198"/>
                      </a:lnTo>
                      <a:lnTo>
                        <a:pt x="151" y="191"/>
                      </a:lnTo>
                      <a:lnTo>
                        <a:pt x="167" y="179"/>
                      </a:lnTo>
                      <a:lnTo>
                        <a:pt x="179" y="167"/>
                      </a:lnTo>
                      <a:lnTo>
                        <a:pt x="186" y="156"/>
                      </a:lnTo>
                      <a:lnTo>
                        <a:pt x="195" y="136"/>
                      </a:lnTo>
                      <a:lnTo>
                        <a:pt x="198"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5" name="Freeform 258"/>
                <p:cNvSpPr>
                  <a:spLocks/>
                </p:cNvSpPr>
                <p:nvPr/>
              </p:nvSpPr>
              <p:spPr bwMode="auto">
                <a:xfrm>
                  <a:off x="1654" y="2011"/>
                  <a:ext cx="51" cy="51"/>
                </a:xfrm>
                <a:custGeom>
                  <a:avLst/>
                  <a:gdLst>
                    <a:gd name="T0" fmla="*/ 51 w 205"/>
                    <a:gd name="T1" fmla="*/ 26 h 202"/>
                    <a:gd name="T2" fmla="*/ 50 w 205"/>
                    <a:gd name="T3" fmla="*/ 21 h 202"/>
                    <a:gd name="T4" fmla="*/ 49 w 205"/>
                    <a:gd name="T5" fmla="*/ 17 h 202"/>
                    <a:gd name="T6" fmla="*/ 47 w 205"/>
                    <a:gd name="T7" fmla="*/ 13 h 202"/>
                    <a:gd name="T8" fmla="*/ 45 w 205"/>
                    <a:gd name="T9" fmla="*/ 9 h 202"/>
                    <a:gd name="T10" fmla="*/ 43 w 205"/>
                    <a:gd name="T11" fmla="*/ 6 h 202"/>
                    <a:gd name="T12" fmla="*/ 39 w 205"/>
                    <a:gd name="T13" fmla="*/ 4 h 202"/>
                    <a:gd name="T14" fmla="*/ 35 w 205"/>
                    <a:gd name="T15" fmla="*/ 2 h 202"/>
                    <a:gd name="T16" fmla="*/ 30 w 205"/>
                    <a:gd name="T17" fmla="*/ 1 h 202"/>
                    <a:gd name="T18" fmla="*/ 26 w 205"/>
                    <a:gd name="T19" fmla="*/ 0 h 202"/>
                    <a:gd name="T20" fmla="*/ 21 w 205"/>
                    <a:gd name="T21" fmla="*/ 1 h 202"/>
                    <a:gd name="T22" fmla="*/ 17 w 205"/>
                    <a:gd name="T23" fmla="*/ 2 h 202"/>
                    <a:gd name="T24" fmla="*/ 12 w 205"/>
                    <a:gd name="T25" fmla="*/ 4 h 202"/>
                    <a:gd name="T26" fmla="*/ 9 w 205"/>
                    <a:gd name="T27" fmla="*/ 6 h 202"/>
                    <a:gd name="T28" fmla="*/ 7 w 205"/>
                    <a:gd name="T29" fmla="*/ 9 h 202"/>
                    <a:gd name="T30" fmla="*/ 4 w 205"/>
                    <a:gd name="T31" fmla="*/ 13 h 202"/>
                    <a:gd name="T32" fmla="*/ 2 w 205"/>
                    <a:gd name="T33" fmla="*/ 17 h 202"/>
                    <a:gd name="T34" fmla="*/ 1 w 205"/>
                    <a:gd name="T35" fmla="*/ 21 h 202"/>
                    <a:gd name="T36" fmla="*/ 0 w 205"/>
                    <a:gd name="T37" fmla="*/ 26 h 202"/>
                    <a:gd name="T38" fmla="*/ 1 w 205"/>
                    <a:gd name="T39" fmla="*/ 30 h 202"/>
                    <a:gd name="T40" fmla="*/ 2 w 205"/>
                    <a:gd name="T41" fmla="*/ 34 h 202"/>
                    <a:gd name="T42" fmla="*/ 4 w 205"/>
                    <a:gd name="T43" fmla="*/ 39 h 202"/>
                    <a:gd name="T44" fmla="*/ 7 w 205"/>
                    <a:gd name="T45" fmla="*/ 42 h 202"/>
                    <a:gd name="T46" fmla="*/ 9 w 205"/>
                    <a:gd name="T47" fmla="*/ 45 h 202"/>
                    <a:gd name="T48" fmla="*/ 12 w 205"/>
                    <a:gd name="T49" fmla="*/ 48 h 202"/>
                    <a:gd name="T50" fmla="*/ 17 w 205"/>
                    <a:gd name="T51" fmla="*/ 50 h 202"/>
                    <a:gd name="T52" fmla="*/ 21 w 205"/>
                    <a:gd name="T53" fmla="*/ 51 h 202"/>
                    <a:gd name="T54" fmla="*/ 30 w 205"/>
                    <a:gd name="T55" fmla="*/ 51 h 202"/>
                    <a:gd name="T56" fmla="*/ 35 w 205"/>
                    <a:gd name="T57" fmla="*/ 50 h 202"/>
                    <a:gd name="T58" fmla="*/ 39 w 205"/>
                    <a:gd name="T59" fmla="*/ 48 h 202"/>
                    <a:gd name="T60" fmla="*/ 43 w 205"/>
                    <a:gd name="T61" fmla="*/ 45 h 202"/>
                    <a:gd name="T62" fmla="*/ 45 w 205"/>
                    <a:gd name="T63" fmla="*/ 42 h 202"/>
                    <a:gd name="T64" fmla="*/ 47 w 205"/>
                    <a:gd name="T65" fmla="*/ 39 h 202"/>
                    <a:gd name="T66" fmla="*/ 49 w 205"/>
                    <a:gd name="T67" fmla="*/ 34 h 202"/>
                    <a:gd name="T68" fmla="*/ 50 w 205"/>
                    <a:gd name="T69" fmla="*/ 30 h 202"/>
                    <a:gd name="T70" fmla="*/ 51 w 205"/>
                    <a:gd name="T71" fmla="*/ 26 h 2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5" h="202">
                      <a:moveTo>
                        <a:pt x="205" y="101"/>
                      </a:moveTo>
                      <a:lnTo>
                        <a:pt x="201" y="85"/>
                      </a:lnTo>
                      <a:lnTo>
                        <a:pt x="198" y="66"/>
                      </a:lnTo>
                      <a:lnTo>
                        <a:pt x="190" y="50"/>
                      </a:lnTo>
                      <a:lnTo>
                        <a:pt x="182" y="35"/>
                      </a:lnTo>
                      <a:lnTo>
                        <a:pt x="171" y="24"/>
                      </a:lnTo>
                      <a:lnTo>
                        <a:pt x="155" y="15"/>
                      </a:lnTo>
                      <a:lnTo>
                        <a:pt x="140" y="8"/>
                      </a:lnTo>
                      <a:lnTo>
                        <a:pt x="120" y="4"/>
                      </a:lnTo>
                      <a:lnTo>
                        <a:pt x="105" y="0"/>
                      </a:lnTo>
                      <a:lnTo>
                        <a:pt x="85" y="4"/>
                      </a:lnTo>
                      <a:lnTo>
                        <a:pt x="70" y="8"/>
                      </a:lnTo>
                      <a:lnTo>
                        <a:pt x="50" y="15"/>
                      </a:lnTo>
                      <a:lnTo>
                        <a:pt x="38" y="24"/>
                      </a:lnTo>
                      <a:lnTo>
                        <a:pt x="27" y="35"/>
                      </a:lnTo>
                      <a:lnTo>
                        <a:pt x="15" y="50"/>
                      </a:lnTo>
                      <a:lnTo>
                        <a:pt x="8" y="66"/>
                      </a:lnTo>
                      <a:lnTo>
                        <a:pt x="3" y="85"/>
                      </a:lnTo>
                      <a:lnTo>
                        <a:pt x="0" y="101"/>
                      </a:lnTo>
                      <a:lnTo>
                        <a:pt x="3" y="120"/>
                      </a:lnTo>
                      <a:lnTo>
                        <a:pt x="8" y="136"/>
                      </a:lnTo>
                      <a:lnTo>
                        <a:pt x="15" y="155"/>
                      </a:lnTo>
                      <a:lnTo>
                        <a:pt x="27" y="167"/>
                      </a:lnTo>
                      <a:lnTo>
                        <a:pt x="38" y="178"/>
                      </a:lnTo>
                      <a:lnTo>
                        <a:pt x="50" y="190"/>
                      </a:lnTo>
                      <a:lnTo>
                        <a:pt x="70" y="197"/>
                      </a:lnTo>
                      <a:lnTo>
                        <a:pt x="85" y="202"/>
                      </a:lnTo>
                      <a:lnTo>
                        <a:pt x="120" y="202"/>
                      </a:lnTo>
                      <a:lnTo>
                        <a:pt x="140" y="197"/>
                      </a:lnTo>
                      <a:lnTo>
                        <a:pt x="155" y="190"/>
                      </a:lnTo>
                      <a:lnTo>
                        <a:pt x="171" y="178"/>
                      </a:lnTo>
                      <a:lnTo>
                        <a:pt x="182" y="167"/>
                      </a:lnTo>
                      <a:lnTo>
                        <a:pt x="190" y="155"/>
                      </a:lnTo>
                      <a:lnTo>
                        <a:pt x="198" y="136"/>
                      </a:lnTo>
                      <a:lnTo>
                        <a:pt x="201" y="120"/>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6" name="Freeform 259"/>
                <p:cNvSpPr>
                  <a:spLocks/>
                </p:cNvSpPr>
                <p:nvPr/>
              </p:nvSpPr>
              <p:spPr bwMode="auto">
                <a:xfrm>
                  <a:off x="1676" y="2155"/>
                  <a:ext cx="51" cy="51"/>
                </a:xfrm>
                <a:custGeom>
                  <a:avLst/>
                  <a:gdLst>
                    <a:gd name="T0" fmla="*/ 51 w 202"/>
                    <a:gd name="T1" fmla="*/ 26 h 201"/>
                    <a:gd name="T2" fmla="*/ 51 w 202"/>
                    <a:gd name="T3" fmla="*/ 21 h 201"/>
                    <a:gd name="T4" fmla="*/ 49 w 202"/>
                    <a:gd name="T5" fmla="*/ 17 h 201"/>
                    <a:gd name="T6" fmla="*/ 48 w 202"/>
                    <a:gd name="T7" fmla="*/ 13 h 201"/>
                    <a:gd name="T8" fmla="*/ 45 w 202"/>
                    <a:gd name="T9" fmla="*/ 9 h 201"/>
                    <a:gd name="T10" fmla="*/ 42 w 202"/>
                    <a:gd name="T11" fmla="*/ 6 h 201"/>
                    <a:gd name="T12" fmla="*/ 38 w 202"/>
                    <a:gd name="T13" fmla="*/ 4 h 201"/>
                    <a:gd name="T14" fmla="*/ 34 w 202"/>
                    <a:gd name="T15" fmla="*/ 2 h 201"/>
                    <a:gd name="T16" fmla="*/ 31 w 202"/>
                    <a:gd name="T17" fmla="*/ 0 h 201"/>
                    <a:gd name="T18" fmla="*/ 21 w 202"/>
                    <a:gd name="T19" fmla="*/ 0 h 201"/>
                    <a:gd name="T20" fmla="*/ 17 w 202"/>
                    <a:gd name="T21" fmla="*/ 2 h 201"/>
                    <a:gd name="T22" fmla="*/ 13 w 202"/>
                    <a:gd name="T23" fmla="*/ 4 h 201"/>
                    <a:gd name="T24" fmla="*/ 9 w 202"/>
                    <a:gd name="T25" fmla="*/ 6 h 201"/>
                    <a:gd name="T26" fmla="*/ 6 w 202"/>
                    <a:gd name="T27" fmla="*/ 9 h 201"/>
                    <a:gd name="T28" fmla="*/ 3 w 202"/>
                    <a:gd name="T29" fmla="*/ 13 h 201"/>
                    <a:gd name="T30" fmla="*/ 1 w 202"/>
                    <a:gd name="T31" fmla="*/ 17 h 201"/>
                    <a:gd name="T32" fmla="*/ 0 w 202"/>
                    <a:gd name="T33" fmla="*/ 21 h 201"/>
                    <a:gd name="T34" fmla="*/ 0 w 202"/>
                    <a:gd name="T35" fmla="*/ 30 h 201"/>
                    <a:gd name="T36" fmla="*/ 1 w 202"/>
                    <a:gd name="T37" fmla="*/ 35 h 201"/>
                    <a:gd name="T38" fmla="*/ 3 w 202"/>
                    <a:gd name="T39" fmla="*/ 38 h 201"/>
                    <a:gd name="T40" fmla="*/ 6 w 202"/>
                    <a:gd name="T41" fmla="*/ 42 h 201"/>
                    <a:gd name="T42" fmla="*/ 9 w 202"/>
                    <a:gd name="T43" fmla="*/ 45 h 201"/>
                    <a:gd name="T44" fmla="*/ 13 w 202"/>
                    <a:gd name="T45" fmla="*/ 48 h 201"/>
                    <a:gd name="T46" fmla="*/ 17 w 202"/>
                    <a:gd name="T47" fmla="*/ 50 h 201"/>
                    <a:gd name="T48" fmla="*/ 21 w 202"/>
                    <a:gd name="T49" fmla="*/ 51 h 201"/>
                    <a:gd name="T50" fmla="*/ 31 w 202"/>
                    <a:gd name="T51" fmla="*/ 51 h 201"/>
                    <a:gd name="T52" fmla="*/ 34 w 202"/>
                    <a:gd name="T53" fmla="*/ 50 h 201"/>
                    <a:gd name="T54" fmla="*/ 38 w 202"/>
                    <a:gd name="T55" fmla="*/ 48 h 201"/>
                    <a:gd name="T56" fmla="*/ 42 w 202"/>
                    <a:gd name="T57" fmla="*/ 45 h 201"/>
                    <a:gd name="T58" fmla="*/ 45 w 202"/>
                    <a:gd name="T59" fmla="*/ 42 h 201"/>
                    <a:gd name="T60" fmla="*/ 48 w 202"/>
                    <a:gd name="T61" fmla="*/ 38 h 201"/>
                    <a:gd name="T62" fmla="*/ 49 w 202"/>
                    <a:gd name="T63" fmla="*/ 35 h 201"/>
                    <a:gd name="T64" fmla="*/ 51 w 202"/>
                    <a:gd name="T65" fmla="*/ 30 h 201"/>
                    <a:gd name="T66" fmla="*/ 51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4" y="66"/>
                      </a:lnTo>
                      <a:lnTo>
                        <a:pt x="191" y="50"/>
                      </a:lnTo>
                      <a:lnTo>
                        <a:pt x="179" y="35"/>
                      </a:lnTo>
                      <a:lnTo>
                        <a:pt x="166" y="22"/>
                      </a:lnTo>
                      <a:lnTo>
                        <a:pt x="151" y="15"/>
                      </a:lnTo>
                      <a:lnTo>
                        <a:pt x="136" y="8"/>
                      </a:lnTo>
                      <a:lnTo>
                        <a:pt x="121" y="0"/>
                      </a:lnTo>
                      <a:lnTo>
                        <a:pt x="82" y="0"/>
                      </a:lnTo>
                      <a:lnTo>
                        <a:pt x="66" y="8"/>
                      </a:lnTo>
                      <a:lnTo>
                        <a:pt x="51" y="15"/>
                      </a:lnTo>
                      <a:lnTo>
                        <a:pt x="35" y="22"/>
                      </a:lnTo>
                      <a:lnTo>
                        <a:pt x="23" y="35"/>
                      </a:lnTo>
                      <a:lnTo>
                        <a:pt x="12" y="50"/>
                      </a:lnTo>
                      <a:lnTo>
                        <a:pt x="4" y="66"/>
                      </a:lnTo>
                      <a:lnTo>
                        <a:pt x="0" y="82"/>
                      </a:lnTo>
                      <a:lnTo>
                        <a:pt x="0" y="120"/>
                      </a:lnTo>
                      <a:lnTo>
                        <a:pt x="4" y="136"/>
                      </a:lnTo>
                      <a:lnTo>
                        <a:pt x="12" y="150"/>
                      </a:lnTo>
                      <a:lnTo>
                        <a:pt x="23" y="166"/>
                      </a:lnTo>
                      <a:lnTo>
                        <a:pt x="35" y="178"/>
                      </a:lnTo>
                      <a:lnTo>
                        <a:pt x="51" y="190"/>
                      </a:lnTo>
                      <a:lnTo>
                        <a:pt x="66" y="197"/>
                      </a:lnTo>
                      <a:lnTo>
                        <a:pt x="82" y="201"/>
                      </a:lnTo>
                      <a:lnTo>
                        <a:pt x="121" y="201"/>
                      </a:lnTo>
                      <a:lnTo>
                        <a:pt x="136" y="197"/>
                      </a:lnTo>
                      <a:lnTo>
                        <a:pt x="151" y="190"/>
                      </a:lnTo>
                      <a:lnTo>
                        <a:pt x="166" y="178"/>
                      </a:lnTo>
                      <a:lnTo>
                        <a:pt x="179" y="166"/>
                      </a:lnTo>
                      <a:lnTo>
                        <a:pt x="191" y="150"/>
                      </a:lnTo>
                      <a:lnTo>
                        <a:pt x="194"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7" name="Freeform 260"/>
                <p:cNvSpPr>
                  <a:spLocks/>
                </p:cNvSpPr>
                <p:nvPr/>
              </p:nvSpPr>
              <p:spPr bwMode="auto">
                <a:xfrm>
                  <a:off x="1714" y="2367"/>
                  <a:ext cx="52" cy="50"/>
                </a:xfrm>
                <a:custGeom>
                  <a:avLst/>
                  <a:gdLst>
                    <a:gd name="T0" fmla="*/ 52 w 206"/>
                    <a:gd name="T1" fmla="*/ 25 h 202"/>
                    <a:gd name="T2" fmla="*/ 51 w 206"/>
                    <a:gd name="T3" fmla="*/ 20 h 202"/>
                    <a:gd name="T4" fmla="*/ 50 w 206"/>
                    <a:gd name="T5" fmla="*/ 17 h 202"/>
                    <a:gd name="T6" fmla="*/ 48 w 206"/>
                    <a:gd name="T7" fmla="*/ 13 h 202"/>
                    <a:gd name="T8" fmla="*/ 46 w 206"/>
                    <a:gd name="T9" fmla="*/ 9 h 202"/>
                    <a:gd name="T10" fmla="*/ 42 w 206"/>
                    <a:gd name="T11" fmla="*/ 6 h 202"/>
                    <a:gd name="T12" fmla="*/ 39 w 206"/>
                    <a:gd name="T13" fmla="*/ 3 h 202"/>
                    <a:gd name="T14" fmla="*/ 35 w 206"/>
                    <a:gd name="T15" fmla="*/ 1 h 202"/>
                    <a:gd name="T16" fmla="*/ 31 w 206"/>
                    <a:gd name="T17" fmla="*/ 0 h 202"/>
                    <a:gd name="T18" fmla="*/ 22 w 206"/>
                    <a:gd name="T19" fmla="*/ 0 h 202"/>
                    <a:gd name="T20" fmla="*/ 17 w 206"/>
                    <a:gd name="T21" fmla="*/ 1 h 202"/>
                    <a:gd name="T22" fmla="*/ 13 w 206"/>
                    <a:gd name="T23" fmla="*/ 3 h 202"/>
                    <a:gd name="T24" fmla="*/ 10 w 206"/>
                    <a:gd name="T25" fmla="*/ 6 h 202"/>
                    <a:gd name="T26" fmla="*/ 6 w 206"/>
                    <a:gd name="T27" fmla="*/ 9 h 202"/>
                    <a:gd name="T28" fmla="*/ 4 w 206"/>
                    <a:gd name="T29" fmla="*/ 13 h 202"/>
                    <a:gd name="T30" fmla="*/ 2 w 206"/>
                    <a:gd name="T31" fmla="*/ 17 h 202"/>
                    <a:gd name="T32" fmla="*/ 1 w 206"/>
                    <a:gd name="T33" fmla="*/ 20 h 202"/>
                    <a:gd name="T34" fmla="*/ 0 w 206"/>
                    <a:gd name="T35" fmla="*/ 25 h 202"/>
                    <a:gd name="T36" fmla="*/ 1 w 206"/>
                    <a:gd name="T37" fmla="*/ 30 h 202"/>
                    <a:gd name="T38" fmla="*/ 2 w 206"/>
                    <a:gd name="T39" fmla="*/ 34 h 202"/>
                    <a:gd name="T40" fmla="*/ 4 w 206"/>
                    <a:gd name="T41" fmla="*/ 38 h 202"/>
                    <a:gd name="T42" fmla="*/ 6 w 206"/>
                    <a:gd name="T43" fmla="*/ 42 h 202"/>
                    <a:gd name="T44" fmla="*/ 10 w 206"/>
                    <a:gd name="T45" fmla="*/ 44 h 202"/>
                    <a:gd name="T46" fmla="*/ 13 w 206"/>
                    <a:gd name="T47" fmla="*/ 47 h 202"/>
                    <a:gd name="T48" fmla="*/ 17 w 206"/>
                    <a:gd name="T49" fmla="*/ 48 h 202"/>
                    <a:gd name="T50" fmla="*/ 22 w 206"/>
                    <a:gd name="T51" fmla="*/ 50 h 202"/>
                    <a:gd name="T52" fmla="*/ 31 w 206"/>
                    <a:gd name="T53" fmla="*/ 50 h 202"/>
                    <a:gd name="T54" fmla="*/ 35 w 206"/>
                    <a:gd name="T55" fmla="*/ 48 h 202"/>
                    <a:gd name="T56" fmla="*/ 39 w 206"/>
                    <a:gd name="T57" fmla="*/ 47 h 202"/>
                    <a:gd name="T58" fmla="*/ 42 w 206"/>
                    <a:gd name="T59" fmla="*/ 44 h 202"/>
                    <a:gd name="T60" fmla="*/ 46 w 206"/>
                    <a:gd name="T61" fmla="*/ 42 h 202"/>
                    <a:gd name="T62" fmla="*/ 48 w 206"/>
                    <a:gd name="T63" fmla="*/ 38 h 202"/>
                    <a:gd name="T64" fmla="*/ 50 w 206"/>
                    <a:gd name="T65" fmla="*/ 34 h 202"/>
                    <a:gd name="T66" fmla="*/ 51 w 206"/>
                    <a:gd name="T67" fmla="*/ 30 h 202"/>
                    <a:gd name="T68" fmla="*/ 52 w 206"/>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2">
                      <a:moveTo>
                        <a:pt x="206" y="102"/>
                      </a:moveTo>
                      <a:lnTo>
                        <a:pt x="201" y="82"/>
                      </a:lnTo>
                      <a:lnTo>
                        <a:pt x="198" y="67"/>
                      </a:lnTo>
                      <a:lnTo>
                        <a:pt x="191" y="51"/>
                      </a:lnTo>
                      <a:lnTo>
                        <a:pt x="182" y="35"/>
                      </a:lnTo>
                      <a:lnTo>
                        <a:pt x="168" y="24"/>
                      </a:lnTo>
                      <a:lnTo>
                        <a:pt x="156" y="12"/>
                      </a:lnTo>
                      <a:lnTo>
                        <a:pt x="140" y="5"/>
                      </a:lnTo>
                      <a:lnTo>
                        <a:pt x="121" y="0"/>
                      </a:lnTo>
                      <a:lnTo>
                        <a:pt x="86" y="0"/>
                      </a:lnTo>
                      <a:lnTo>
                        <a:pt x="66" y="5"/>
                      </a:lnTo>
                      <a:lnTo>
                        <a:pt x="51" y="12"/>
                      </a:lnTo>
                      <a:lnTo>
                        <a:pt x="40" y="24"/>
                      </a:lnTo>
                      <a:lnTo>
                        <a:pt x="24" y="35"/>
                      </a:lnTo>
                      <a:lnTo>
                        <a:pt x="15" y="51"/>
                      </a:lnTo>
                      <a:lnTo>
                        <a:pt x="8" y="67"/>
                      </a:lnTo>
                      <a:lnTo>
                        <a:pt x="5" y="82"/>
                      </a:lnTo>
                      <a:lnTo>
                        <a:pt x="0" y="102"/>
                      </a:lnTo>
                      <a:lnTo>
                        <a:pt x="5" y="121"/>
                      </a:lnTo>
                      <a:lnTo>
                        <a:pt x="8" y="137"/>
                      </a:lnTo>
                      <a:lnTo>
                        <a:pt x="15" y="152"/>
                      </a:lnTo>
                      <a:lnTo>
                        <a:pt x="24" y="168"/>
                      </a:lnTo>
                      <a:lnTo>
                        <a:pt x="40" y="179"/>
                      </a:lnTo>
                      <a:lnTo>
                        <a:pt x="51" y="191"/>
                      </a:lnTo>
                      <a:lnTo>
                        <a:pt x="66" y="194"/>
                      </a:lnTo>
                      <a:lnTo>
                        <a:pt x="86" y="202"/>
                      </a:lnTo>
                      <a:lnTo>
                        <a:pt x="121" y="202"/>
                      </a:lnTo>
                      <a:lnTo>
                        <a:pt x="140" y="194"/>
                      </a:lnTo>
                      <a:lnTo>
                        <a:pt x="156" y="191"/>
                      </a:lnTo>
                      <a:lnTo>
                        <a:pt x="168" y="179"/>
                      </a:lnTo>
                      <a:lnTo>
                        <a:pt x="182" y="168"/>
                      </a:lnTo>
                      <a:lnTo>
                        <a:pt x="191" y="152"/>
                      </a:lnTo>
                      <a:lnTo>
                        <a:pt x="198" y="137"/>
                      </a:lnTo>
                      <a:lnTo>
                        <a:pt x="201" y="121"/>
                      </a:lnTo>
                      <a:lnTo>
                        <a:pt x="206"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8" name="Freeform 261"/>
                <p:cNvSpPr>
                  <a:spLocks/>
                </p:cNvSpPr>
                <p:nvPr/>
              </p:nvSpPr>
              <p:spPr bwMode="auto">
                <a:xfrm>
                  <a:off x="1732" y="1867"/>
                  <a:ext cx="52" cy="50"/>
                </a:xfrm>
                <a:custGeom>
                  <a:avLst/>
                  <a:gdLst>
                    <a:gd name="T0" fmla="*/ 52 w 207"/>
                    <a:gd name="T1" fmla="*/ 25 h 201"/>
                    <a:gd name="T2" fmla="*/ 51 w 207"/>
                    <a:gd name="T3" fmla="*/ 20 h 201"/>
                    <a:gd name="T4" fmla="*/ 50 w 207"/>
                    <a:gd name="T5" fmla="*/ 16 h 201"/>
                    <a:gd name="T6" fmla="*/ 48 w 207"/>
                    <a:gd name="T7" fmla="*/ 13 h 201"/>
                    <a:gd name="T8" fmla="*/ 46 w 207"/>
                    <a:gd name="T9" fmla="*/ 9 h 201"/>
                    <a:gd name="T10" fmla="*/ 43 w 207"/>
                    <a:gd name="T11" fmla="*/ 6 h 201"/>
                    <a:gd name="T12" fmla="*/ 39 w 207"/>
                    <a:gd name="T13" fmla="*/ 3 h 201"/>
                    <a:gd name="T14" fmla="*/ 35 w 207"/>
                    <a:gd name="T15" fmla="*/ 1 h 201"/>
                    <a:gd name="T16" fmla="*/ 30 w 207"/>
                    <a:gd name="T17" fmla="*/ 0 h 201"/>
                    <a:gd name="T18" fmla="*/ 22 w 207"/>
                    <a:gd name="T19" fmla="*/ 0 h 201"/>
                    <a:gd name="T20" fmla="*/ 18 w 207"/>
                    <a:gd name="T21" fmla="*/ 1 h 201"/>
                    <a:gd name="T22" fmla="*/ 13 w 207"/>
                    <a:gd name="T23" fmla="*/ 3 h 201"/>
                    <a:gd name="T24" fmla="*/ 10 w 207"/>
                    <a:gd name="T25" fmla="*/ 6 h 201"/>
                    <a:gd name="T26" fmla="*/ 7 w 207"/>
                    <a:gd name="T27" fmla="*/ 9 h 201"/>
                    <a:gd name="T28" fmla="*/ 4 w 207"/>
                    <a:gd name="T29" fmla="*/ 13 h 201"/>
                    <a:gd name="T30" fmla="*/ 2 w 207"/>
                    <a:gd name="T31" fmla="*/ 16 h 201"/>
                    <a:gd name="T32" fmla="*/ 1 w 207"/>
                    <a:gd name="T33" fmla="*/ 20 h 201"/>
                    <a:gd name="T34" fmla="*/ 0 w 207"/>
                    <a:gd name="T35" fmla="*/ 25 h 201"/>
                    <a:gd name="T36" fmla="*/ 1 w 207"/>
                    <a:gd name="T37" fmla="*/ 30 h 201"/>
                    <a:gd name="T38" fmla="*/ 2 w 207"/>
                    <a:gd name="T39" fmla="*/ 34 h 201"/>
                    <a:gd name="T40" fmla="*/ 4 w 207"/>
                    <a:gd name="T41" fmla="*/ 38 h 201"/>
                    <a:gd name="T42" fmla="*/ 7 w 207"/>
                    <a:gd name="T43" fmla="*/ 41 h 201"/>
                    <a:gd name="T44" fmla="*/ 10 w 207"/>
                    <a:gd name="T45" fmla="*/ 44 h 201"/>
                    <a:gd name="T46" fmla="*/ 13 w 207"/>
                    <a:gd name="T47" fmla="*/ 47 h 201"/>
                    <a:gd name="T48" fmla="*/ 18 w 207"/>
                    <a:gd name="T49" fmla="*/ 48 h 201"/>
                    <a:gd name="T50" fmla="*/ 22 w 207"/>
                    <a:gd name="T51" fmla="*/ 50 h 201"/>
                    <a:gd name="T52" fmla="*/ 30 w 207"/>
                    <a:gd name="T53" fmla="*/ 50 h 201"/>
                    <a:gd name="T54" fmla="*/ 35 w 207"/>
                    <a:gd name="T55" fmla="*/ 48 h 201"/>
                    <a:gd name="T56" fmla="*/ 39 w 207"/>
                    <a:gd name="T57" fmla="*/ 47 h 201"/>
                    <a:gd name="T58" fmla="*/ 43 w 207"/>
                    <a:gd name="T59" fmla="*/ 44 h 201"/>
                    <a:gd name="T60" fmla="*/ 46 w 207"/>
                    <a:gd name="T61" fmla="*/ 41 h 201"/>
                    <a:gd name="T62" fmla="*/ 48 w 207"/>
                    <a:gd name="T63" fmla="*/ 38 h 201"/>
                    <a:gd name="T64" fmla="*/ 50 w 207"/>
                    <a:gd name="T65" fmla="*/ 34 h 201"/>
                    <a:gd name="T66" fmla="*/ 51 w 207"/>
                    <a:gd name="T67" fmla="*/ 30 h 201"/>
                    <a:gd name="T68" fmla="*/ 52 w 207"/>
                    <a:gd name="T69" fmla="*/ 25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7" h="201">
                      <a:moveTo>
                        <a:pt x="207" y="100"/>
                      </a:moveTo>
                      <a:lnTo>
                        <a:pt x="202" y="81"/>
                      </a:lnTo>
                      <a:lnTo>
                        <a:pt x="198" y="65"/>
                      </a:lnTo>
                      <a:lnTo>
                        <a:pt x="191" y="51"/>
                      </a:lnTo>
                      <a:lnTo>
                        <a:pt x="183" y="35"/>
                      </a:lnTo>
                      <a:lnTo>
                        <a:pt x="172" y="23"/>
                      </a:lnTo>
                      <a:lnTo>
                        <a:pt x="156" y="11"/>
                      </a:lnTo>
                      <a:lnTo>
                        <a:pt x="140" y="3"/>
                      </a:lnTo>
                      <a:lnTo>
                        <a:pt x="121" y="0"/>
                      </a:lnTo>
                      <a:lnTo>
                        <a:pt x="86" y="0"/>
                      </a:lnTo>
                      <a:lnTo>
                        <a:pt x="70" y="3"/>
                      </a:lnTo>
                      <a:lnTo>
                        <a:pt x="51" y="11"/>
                      </a:lnTo>
                      <a:lnTo>
                        <a:pt x="40" y="23"/>
                      </a:lnTo>
                      <a:lnTo>
                        <a:pt x="28" y="35"/>
                      </a:lnTo>
                      <a:lnTo>
                        <a:pt x="16" y="51"/>
                      </a:lnTo>
                      <a:lnTo>
                        <a:pt x="9" y="65"/>
                      </a:lnTo>
                      <a:lnTo>
                        <a:pt x="5" y="81"/>
                      </a:lnTo>
                      <a:lnTo>
                        <a:pt x="0" y="100"/>
                      </a:lnTo>
                      <a:lnTo>
                        <a:pt x="5" y="119"/>
                      </a:lnTo>
                      <a:lnTo>
                        <a:pt x="9" y="135"/>
                      </a:lnTo>
                      <a:lnTo>
                        <a:pt x="16" y="151"/>
                      </a:lnTo>
                      <a:lnTo>
                        <a:pt x="28" y="166"/>
                      </a:lnTo>
                      <a:lnTo>
                        <a:pt x="40" y="178"/>
                      </a:lnTo>
                      <a:lnTo>
                        <a:pt x="51" y="189"/>
                      </a:lnTo>
                      <a:lnTo>
                        <a:pt x="70" y="193"/>
                      </a:lnTo>
                      <a:lnTo>
                        <a:pt x="86" y="201"/>
                      </a:lnTo>
                      <a:lnTo>
                        <a:pt x="121" y="201"/>
                      </a:lnTo>
                      <a:lnTo>
                        <a:pt x="140" y="193"/>
                      </a:lnTo>
                      <a:lnTo>
                        <a:pt x="156" y="189"/>
                      </a:lnTo>
                      <a:lnTo>
                        <a:pt x="172" y="178"/>
                      </a:lnTo>
                      <a:lnTo>
                        <a:pt x="183" y="166"/>
                      </a:lnTo>
                      <a:lnTo>
                        <a:pt x="191" y="151"/>
                      </a:lnTo>
                      <a:lnTo>
                        <a:pt x="198" y="135"/>
                      </a:lnTo>
                      <a:lnTo>
                        <a:pt x="202" y="119"/>
                      </a:lnTo>
                      <a:lnTo>
                        <a:pt x="207"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99" name="Freeform 262"/>
                <p:cNvSpPr>
                  <a:spLocks/>
                </p:cNvSpPr>
                <p:nvPr/>
              </p:nvSpPr>
              <p:spPr bwMode="auto">
                <a:xfrm>
                  <a:off x="1734" y="2283"/>
                  <a:ext cx="50" cy="51"/>
                </a:xfrm>
                <a:custGeom>
                  <a:avLst/>
                  <a:gdLst>
                    <a:gd name="T0" fmla="*/ 50 w 202"/>
                    <a:gd name="T1" fmla="*/ 26 h 202"/>
                    <a:gd name="T2" fmla="*/ 50 w 202"/>
                    <a:gd name="T3" fmla="*/ 21 h 202"/>
                    <a:gd name="T4" fmla="*/ 49 w 202"/>
                    <a:gd name="T5" fmla="*/ 17 h 202"/>
                    <a:gd name="T6" fmla="*/ 47 w 202"/>
                    <a:gd name="T7" fmla="*/ 13 h 202"/>
                    <a:gd name="T8" fmla="*/ 44 w 202"/>
                    <a:gd name="T9" fmla="*/ 9 h 202"/>
                    <a:gd name="T10" fmla="*/ 41 w 202"/>
                    <a:gd name="T11" fmla="*/ 6 h 202"/>
                    <a:gd name="T12" fmla="*/ 37 w 202"/>
                    <a:gd name="T13" fmla="*/ 3 h 202"/>
                    <a:gd name="T14" fmla="*/ 33 w 202"/>
                    <a:gd name="T15" fmla="*/ 2 h 202"/>
                    <a:gd name="T16" fmla="*/ 30 w 202"/>
                    <a:gd name="T17" fmla="*/ 0 h 202"/>
                    <a:gd name="T18" fmla="*/ 20 w 202"/>
                    <a:gd name="T19" fmla="*/ 0 h 202"/>
                    <a:gd name="T20" fmla="*/ 16 w 202"/>
                    <a:gd name="T21" fmla="*/ 2 h 202"/>
                    <a:gd name="T22" fmla="*/ 12 w 202"/>
                    <a:gd name="T23" fmla="*/ 3 h 202"/>
                    <a:gd name="T24" fmla="*/ 9 w 202"/>
                    <a:gd name="T25" fmla="*/ 6 h 202"/>
                    <a:gd name="T26" fmla="*/ 6 w 202"/>
                    <a:gd name="T27" fmla="*/ 9 h 202"/>
                    <a:gd name="T28" fmla="*/ 3 w 202"/>
                    <a:gd name="T29" fmla="*/ 13 h 202"/>
                    <a:gd name="T30" fmla="*/ 2 w 202"/>
                    <a:gd name="T31" fmla="*/ 17 h 202"/>
                    <a:gd name="T32" fmla="*/ 0 w 202"/>
                    <a:gd name="T33" fmla="*/ 21 h 202"/>
                    <a:gd name="T34" fmla="*/ 0 w 202"/>
                    <a:gd name="T35" fmla="*/ 31 h 202"/>
                    <a:gd name="T36" fmla="*/ 2 w 202"/>
                    <a:gd name="T37" fmla="*/ 34 h 202"/>
                    <a:gd name="T38" fmla="*/ 3 w 202"/>
                    <a:gd name="T39" fmla="*/ 38 h 202"/>
                    <a:gd name="T40" fmla="*/ 6 w 202"/>
                    <a:gd name="T41" fmla="*/ 42 h 202"/>
                    <a:gd name="T42" fmla="*/ 9 w 202"/>
                    <a:gd name="T43" fmla="*/ 45 h 202"/>
                    <a:gd name="T44" fmla="*/ 12 w 202"/>
                    <a:gd name="T45" fmla="*/ 48 h 202"/>
                    <a:gd name="T46" fmla="*/ 16 w 202"/>
                    <a:gd name="T47" fmla="*/ 50 h 202"/>
                    <a:gd name="T48" fmla="*/ 20 w 202"/>
                    <a:gd name="T49" fmla="*/ 51 h 202"/>
                    <a:gd name="T50" fmla="*/ 30 w 202"/>
                    <a:gd name="T51" fmla="*/ 51 h 202"/>
                    <a:gd name="T52" fmla="*/ 33 w 202"/>
                    <a:gd name="T53" fmla="*/ 50 h 202"/>
                    <a:gd name="T54" fmla="*/ 37 w 202"/>
                    <a:gd name="T55" fmla="*/ 48 h 202"/>
                    <a:gd name="T56" fmla="*/ 41 w 202"/>
                    <a:gd name="T57" fmla="*/ 45 h 202"/>
                    <a:gd name="T58" fmla="*/ 44 w 202"/>
                    <a:gd name="T59" fmla="*/ 42 h 202"/>
                    <a:gd name="T60" fmla="*/ 47 w 202"/>
                    <a:gd name="T61" fmla="*/ 38 h 202"/>
                    <a:gd name="T62" fmla="*/ 49 w 202"/>
                    <a:gd name="T63" fmla="*/ 34 h 202"/>
                    <a:gd name="T64" fmla="*/ 50 w 202"/>
                    <a:gd name="T65" fmla="*/ 31 h 202"/>
                    <a:gd name="T66" fmla="*/ 50 w 202"/>
                    <a:gd name="T67" fmla="*/ 26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2"/>
                      </a:lnTo>
                      <a:lnTo>
                        <a:pt x="197" y="67"/>
                      </a:lnTo>
                      <a:lnTo>
                        <a:pt x="190" y="51"/>
                      </a:lnTo>
                      <a:lnTo>
                        <a:pt x="178" y="35"/>
                      </a:lnTo>
                      <a:lnTo>
                        <a:pt x="167" y="23"/>
                      </a:lnTo>
                      <a:lnTo>
                        <a:pt x="151" y="12"/>
                      </a:lnTo>
                      <a:lnTo>
                        <a:pt x="135" y="9"/>
                      </a:lnTo>
                      <a:lnTo>
                        <a:pt x="120" y="0"/>
                      </a:lnTo>
                      <a:lnTo>
                        <a:pt x="81" y="0"/>
                      </a:lnTo>
                      <a:lnTo>
                        <a:pt x="65" y="9"/>
                      </a:lnTo>
                      <a:lnTo>
                        <a:pt x="50" y="12"/>
                      </a:lnTo>
                      <a:lnTo>
                        <a:pt x="35" y="23"/>
                      </a:lnTo>
                      <a:lnTo>
                        <a:pt x="23" y="35"/>
                      </a:lnTo>
                      <a:lnTo>
                        <a:pt x="11" y="51"/>
                      </a:lnTo>
                      <a:lnTo>
                        <a:pt x="8" y="67"/>
                      </a:lnTo>
                      <a:lnTo>
                        <a:pt x="0" y="82"/>
                      </a:lnTo>
                      <a:lnTo>
                        <a:pt x="0" y="121"/>
                      </a:lnTo>
                      <a:lnTo>
                        <a:pt x="8" y="136"/>
                      </a:lnTo>
                      <a:lnTo>
                        <a:pt x="11" y="151"/>
                      </a:lnTo>
                      <a:lnTo>
                        <a:pt x="23" y="167"/>
                      </a:lnTo>
                      <a:lnTo>
                        <a:pt x="35" y="179"/>
                      </a:lnTo>
                      <a:lnTo>
                        <a:pt x="50" y="191"/>
                      </a:lnTo>
                      <a:lnTo>
                        <a:pt x="65" y="198"/>
                      </a:lnTo>
                      <a:lnTo>
                        <a:pt x="81" y="202"/>
                      </a:lnTo>
                      <a:lnTo>
                        <a:pt x="120" y="202"/>
                      </a:lnTo>
                      <a:lnTo>
                        <a:pt x="135" y="198"/>
                      </a:lnTo>
                      <a:lnTo>
                        <a:pt x="151" y="191"/>
                      </a:lnTo>
                      <a:lnTo>
                        <a:pt x="167" y="179"/>
                      </a:lnTo>
                      <a:lnTo>
                        <a:pt x="178" y="167"/>
                      </a:lnTo>
                      <a:lnTo>
                        <a:pt x="190" y="151"/>
                      </a:lnTo>
                      <a:lnTo>
                        <a:pt x="197" y="136"/>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0" name="Freeform 263"/>
                <p:cNvSpPr>
                  <a:spLocks/>
                </p:cNvSpPr>
                <p:nvPr/>
              </p:nvSpPr>
              <p:spPr bwMode="auto">
                <a:xfrm>
                  <a:off x="1742" y="2183"/>
                  <a:ext cx="51" cy="52"/>
                </a:xfrm>
                <a:custGeom>
                  <a:avLst/>
                  <a:gdLst>
                    <a:gd name="T0" fmla="*/ 51 w 202"/>
                    <a:gd name="T1" fmla="*/ 25 h 206"/>
                    <a:gd name="T2" fmla="*/ 51 w 202"/>
                    <a:gd name="T3" fmla="*/ 21 h 206"/>
                    <a:gd name="T4" fmla="*/ 50 w 202"/>
                    <a:gd name="T5" fmla="*/ 17 h 206"/>
                    <a:gd name="T6" fmla="*/ 48 w 202"/>
                    <a:gd name="T7" fmla="*/ 13 h 206"/>
                    <a:gd name="T8" fmla="*/ 45 w 202"/>
                    <a:gd name="T9" fmla="*/ 10 h 206"/>
                    <a:gd name="T10" fmla="*/ 42 w 202"/>
                    <a:gd name="T11" fmla="*/ 6 h 206"/>
                    <a:gd name="T12" fmla="*/ 38 w 202"/>
                    <a:gd name="T13" fmla="*/ 4 h 206"/>
                    <a:gd name="T14" fmla="*/ 34 w 202"/>
                    <a:gd name="T15" fmla="*/ 2 h 206"/>
                    <a:gd name="T16" fmla="*/ 30 w 202"/>
                    <a:gd name="T17" fmla="*/ 1 h 206"/>
                    <a:gd name="T18" fmla="*/ 25 w 202"/>
                    <a:gd name="T19" fmla="*/ 0 h 206"/>
                    <a:gd name="T20" fmla="*/ 20 w 202"/>
                    <a:gd name="T21" fmla="*/ 1 h 206"/>
                    <a:gd name="T22" fmla="*/ 16 w 202"/>
                    <a:gd name="T23" fmla="*/ 2 h 206"/>
                    <a:gd name="T24" fmla="*/ 13 w 202"/>
                    <a:gd name="T25" fmla="*/ 4 h 206"/>
                    <a:gd name="T26" fmla="*/ 9 w 202"/>
                    <a:gd name="T27" fmla="*/ 6 h 206"/>
                    <a:gd name="T28" fmla="*/ 6 w 202"/>
                    <a:gd name="T29" fmla="*/ 10 h 206"/>
                    <a:gd name="T30" fmla="*/ 3 w 202"/>
                    <a:gd name="T31" fmla="*/ 13 h 206"/>
                    <a:gd name="T32" fmla="*/ 1 w 202"/>
                    <a:gd name="T33" fmla="*/ 17 h 206"/>
                    <a:gd name="T34" fmla="*/ 0 w 202"/>
                    <a:gd name="T35" fmla="*/ 21 h 206"/>
                    <a:gd name="T36" fmla="*/ 0 w 202"/>
                    <a:gd name="T37" fmla="*/ 30 h 206"/>
                    <a:gd name="T38" fmla="*/ 1 w 202"/>
                    <a:gd name="T39" fmla="*/ 35 h 206"/>
                    <a:gd name="T40" fmla="*/ 3 w 202"/>
                    <a:gd name="T41" fmla="*/ 39 h 206"/>
                    <a:gd name="T42" fmla="*/ 6 w 202"/>
                    <a:gd name="T43" fmla="*/ 42 h 206"/>
                    <a:gd name="T44" fmla="*/ 9 w 202"/>
                    <a:gd name="T45" fmla="*/ 46 h 206"/>
                    <a:gd name="T46" fmla="*/ 13 w 202"/>
                    <a:gd name="T47" fmla="*/ 48 h 206"/>
                    <a:gd name="T48" fmla="*/ 16 w 202"/>
                    <a:gd name="T49" fmla="*/ 50 h 206"/>
                    <a:gd name="T50" fmla="*/ 20 w 202"/>
                    <a:gd name="T51" fmla="*/ 51 h 206"/>
                    <a:gd name="T52" fmla="*/ 25 w 202"/>
                    <a:gd name="T53" fmla="*/ 52 h 206"/>
                    <a:gd name="T54" fmla="*/ 30 w 202"/>
                    <a:gd name="T55" fmla="*/ 51 h 206"/>
                    <a:gd name="T56" fmla="*/ 34 w 202"/>
                    <a:gd name="T57" fmla="*/ 50 h 206"/>
                    <a:gd name="T58" fmla="*/ 38 w 202"/>
                    <a:gd name="T59" fmla="*/ 48 h 206"/>
                    <a:gd name="T60" fmla="*/ 42 w 202"/>
                    <a:gd name="T61" fmla="*/ 46 h 206"/>
                    <a:gd name="T62" fmla="*/ 45 w 202"/>
                    <a:gd name="T63" fmla="*/ 42 h 206"/>
                    <a:gd name="T64" fmla="*/ 48 w 202"/>
                    <a:gd name="T65" fmla="*/ 39 h 206"/>
                    <a:gd name="T66" fmla="*/ 50 w 202"/>
                    <a:gd name="T67" fmla="*/ 35 h 206"/>
                    <a:gd name="T68" fmla="*/ 51 w 202"/>
                    <a:gd name="T69" fmla="*/ 30 h 206"/>
                    <a:gd name="T70" fmla="*/ 51 w 202"/>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5"/>
                      </a:lnTo>
                      <a:lnTo>
                        <a:pt x="197" y="66"/>
                      </a:lnTo>
                      <a:lnTo>
                        <a:pt x="190" y="50"/>
                      </a:lnTo>
                      <a:lnTo>
                        <a:pt x="178" y="38"/>
                      </a:lnTo>
                      <a:lnTo>
                        <a:pt x="167" y="24"/>
                      </a:lnTo>
                      <a:lnTo>
                        <a:pt x="151" y="15"/>
                      </a:lnTo>
                      <a:lnTo>
                        <a:pt x="135" y="8"/>
                      </a:lnTo>
                      <a:lnTo>
                        <a:pt x="120" y="5"/>
                      </a:lnTo>
                      <a:lnTo>
                        <a:pt x="100" y="0"/>
                      </a:lnTo>
                      <a:lnTo>
                        <a:pt x="81" y="5"/>
                      </a:lnTo>
                      <a:lnTo>
                        <a:pt x="65" y="8"/>
                      </a:lnTo>
                      <a:lnTo>
                        <a:pt x="50" y="15"/>
                      </a:lnTo>
                      <a:lnTo>
                        <a:pt x="34" y="24"/>
                      </a:lnTo>
                      <a:lnTo>
                        <a:pt x="23" y="38"/>
                      </a:lnTo>
                      <a:lnTo>
                        <a:pt x="11" y="50"/>
                      </a:lnTo>
                      <a:lnTo>
                        <a:pt x="4" y="66"/>
                      </a:lnTo>
                      <a:lnTo>
                        <a:pt x="0" y="85"/>
                      </a:lnTo>
                      <a:lnTo>
                        <a:pt x="0" y="120"/>
                      </a:lnTo>
                      <a:lnTo>
                        <a:pt x="4" y="140"/>
                      </a:lnTo>
                      <a:lnTo>
                        <a:pt x="11" y="155"/>
                      </a:lnTo>
                      <a:lnTo>
                        <a:pt x="23" y="166"/>
                      </a:lnTo>
                      <a:lnTo>
                        <a:pt x="34" y="182"/>
                      </a:lnTo>
                      <a:lnTo>
                        <a:pt x="50" y="190"/>
                      </a:lnTo>
                      <a:lnTo>
                        <a:pt x="65" y="198"/>
                      </a:lnTo>
                      <a:lnTo>
                        <a:pt x="81" y="201"/>
                      </a:lnTo>
                      <a:lnTo>
                        <a:pt x="100" y="206"/>
                      </a:lnTo>
                      <a:lnTo>
                        <a:pt x="120" y="201"/>
                      </a:lnTo>
                      <a:lnTo>
                        <a:pt x="135" y="198"/>
                      </a:lnTo>
                      <a:lnTo>
                        <a:pt x="151" y="190"/>
                      </a:lnTo>
                      <a:lnTo>
                        <a:pt x="167" y="182"/>
                      </a:lnTo>
                      <a:lnTo>
                        <a:pt x="178" y="166"/>
                      </a:lnTo>
                      <a:lnTo>
                        <a:pt x="190" y="155"/>
                      </a:lnTo>
                      <a:lnTo>
                        <a:pt x="197" y="140"/>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1" name="Freeform 264"/>
                <p:cNvSpPr>
                  <a:spLocks/>
                </p:cNvSpPr>
                <p:nvPr/>
              </p:nvSpPr>
              <p:spPr bwMode="auto">
                <a:xfrm>
                  <a:off x="1758" y="1521"/>
                  <a:ext cx="51" cy="51"/>
                </a:xfrm>
                <a:custGeom>
                  <a:avLst/>
                  <a:gdLst>
                    <a:gd name="T0" fmla="*/ 51 w 205"/>
                    <a:gd name="T1" fmla="*/ 25 h 205"/>
                    <a:gd name="T2" fmla="*/ 50 w 205"/>
                    <a:gd name="T3" fmla="*/ 21 h 205"/>
                    <a:gd name="T4" fmla="*/ 49 w 205"/>
                    <a:gd name="T5" fmla="*/ 17 h 205"/>
                    <a:gd name="T6" fmla="*/ 47 w 205"/>
                    <a:gd name="T7" fmla="*/ 13 h 205"/>
                    <a:gd name="T8" fmla="*/ 45 w 205"/>
                    <a:gd name="T9" fmla="*/ 10 h 205"/>
                    <a:gd name="T10" fmla="*/ 41 w 205"/>
                    <a:gd name="T11" fmla="*/ 7 h 205"/>
                    <a:gd name="T12" fmla="*/ 38 w 205"/>
                    <a:gd name="T13" fmla="*/ 4 h 205"/>
                    <a:gd name="T14" fmla="*/ 35 w 205"/>
                    <a:gd name="T15" fmla="*/ 2 h 205"/>
                    <a:gd name="T16" fmla="*/ 30 w 205"/>
                    <a:gd name="T17" fmla="*/ 1 h 205"/>
                    <a:gd name="T18" fmla="*/ 26 w 205"/>
                    <a:gd name="T19" fmla="*/ 0 h 205"/>
                    <a:gd name="T20" fmla="*/ 21 w 205"/>
                    <a:gd name="T21" fmla="*/ 1 h 205"/>
                    <a:gd name="T22" fmla="*/ 16 w 205"/>
                    <a:gd name="T23" fmla="*/ 2 h 205"/>
                    <a:gd name="T24" fmla="*/ 13 w 205"/>
                    <a:gd name="T25" fmla="*/ 4 h 205"/>
                    <a:gd name="T26" fmla="*/ 9 w 205"/>
                    <a:gd name="T27" fmla="*/ 7 h 205"/>
                    <a:gd name="T28" fmla="*/ 6 w 205"/>
                    <a:gd name="T29" fmla="*/ 10 h 205"/>
                    <a:gd name="T30" fmla="*/ 4 w 205"/>
                    <a:gd name="T31" fmla="*/ 13 h 205"/>
                    <a:gd name="T32" fmla="*/ 2 w 205"/>
                    <a:gd name="T33" fmla="*/ 17 h 205"/>
                    <a:gd name="T34" fmla="*/ 1 w 205"/>
                    <a:gd name="T35" fmla="*/ 21 h 205"/>
                    <a:gd name="T36" fmla="*/ 0 w 205"/>
                    <a:gd name="T37" fmla="*/ 25 h 205"/>
                    <a:gd name="T38" fmla="*/ 1 w 205"/>
                    <a:gd name="T39" fmla="*/ 30 h 205"/>
                    <a:gd name="T40" fmla="*/ 2 w 205"/>
                    <a:gd name="T41" fmla="*/ 35 h 205"/>
                    <a:gd name="T42" fmla="*/ 4 w 205"/>
                    <a:gd name="T43" fmla="*/ 39 h 205"/>
                    <a:gd name="T44" fmla="*/ 6 w 205"/>
                    <a:gd name="T45" fmla="*/ 42 h 205"/>
                    <a:gd name="T46" fmla="*/ 9 w 205"/>
                    <a:gd name="T47" fmla="*/ 45 h 205"/>
                    <a:gd name="T48" fmla="*/ 13 w 205"/>
                    <a:gd name="T49" fmla="*/ 47 h 205"/>
                    <a:gd name="T50" fmla="*/ 16 w 205"/>
                    <a:gd name="T51" fmla="*/ 49 h 205"/>
                    <a:gd name="T52" fmla="*/ 21 w 205"/>
                    <a:gd name="T53" fmla="*/ 50 h 205"/>
                    <a:gd name="T54" fmla="*/ 26 w 205"/>
                    <a:gd name="T55" fmla="*/ 51 h 205"/>
                    <a:gd name="T56" fmla="*/ 30 w 205"/>
                    <a:gd name="T57" fmla="*/ 50 h 205"/>
                    <a:gd name="T58" fmla="*/ 35 w 205"/>
                    <a:gd name="T59" fmla="*/ 49 h 205"/>
                    <a:gd name="T60" fmla="*/ 38 w 205"/>
                    <a:gd name="T61" fmla="*/ 47 h 205"/>
                    <a:gd name="T62" fmla="*/ 41 w 205"/>
                    <a:gd name="T63" fmla="*/ 45 h 205"/>
                    <a:gd name="T64" fmla="*/ 45 w 205"/>
                    <a:gd name="T65" fmla="*/ 42 h 205"/>
                    <a:gd name="T66" fmla="*/ 47 w 205"/>
                    <a:gd name="T67" fmla="*/ 39 h 205"/>
                    <a:gd name="T68" fmla="*/ 49 w 205"/>
                    <a:gd name="T69" fmla="*/ 35 h 205"/>
                    <a:gd name="T70" fmla="*/ 50 w 205"/>
                    <a:gd name="T71" fmla="*/ 30 h 205"/>
                    <a:gd name="T72" fmla="*/ 51 w 205"/>
                    <a:gd name="T73" fmla="*/ 25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5" h="205">
                      <a:moveTo>
                        <a:pt x="205" y="101"/>
                      </a:moveTo>
                      <a:lnTo>
                        <a:pt x="201" y="86"/>
                      </a:lnTo>
                      <a:lnTo>
                        <a:pt x="198" y="70"/>
                      </a:lnTo>
                      <a:lnTo>
                        <a:pt x="189" y="51"/>
                      </a:lnTo>
                      <a:lnTo>
                        <a:pt x="182" y="39"/>
                      </a:lnTo>
                      <a:lnTo>
                        <a:pt x="166" y="28"/>
                      </a:lnTo>
                      <a:lnTo>
                        <a:pt x="154" y="16"/>
                      </a:lnTo>
                      <a:lnTo>
                        <a:pt x="140" y="7"/>
                      </a:lnTo>
                      <a:lnTo>
                        <a:pt x="121" y="4"/>
                      </a:lnTo>
                      <a:lnTo>
                        <a:pt x="105" y="0"/>
                      </a:lnTo>
                      <a:lnTo>
                        <a:pt x="86" y="4"/>
                      </a:lnTo>
                      <a:lnTo>
                        <a:pt x="66" y="7"/>
                      </a:lnTo>
                      <a:lnTo>
                        <a:pt x="51" y="16"/>
                      </a:lnTo>
                      <a:lnTo>
                        <a:pt x="38" y="28"/>
                      </a:lnTo>
                      <a:lnTo>
                        <a:pt x="23" y="39"/>
                      </a:lnTo>
                      <a:lnTo>
                        <a:pt x="16" y="51"/>
                      </a:lnTo>
                      <a:lnTo>
                        <a:pt x="7" y="70"/>
                      </a:lnTo>
                      <a:lnTo>
                        <a:pt x="3" y="86"/>
                      </a:lnTo>
                      <a:lnTo>
                        <a:pt x="0" y="101"/>
                      </a:lnTo>
                      <a:lnTo>
                        <a:pt x="3" y="121"/>
                      </a:lnTo>
                      <a:lnTo>
                        <a:pt x="7" y="140"/>
                      </a:lnTo>
                      <a:lnTo>
                        <a:pt x="16" y="156"/>
                      </a:lnTo>
                      <a:lnTo>
                        <a:pt x="23" y="170"/>
                      </a:lnTo>
                      <a:lnTo>
                        <a:pt x="38" y="182"/>
                      </a:lnTo>
                      <a:lnTo>
                        <a:pt x="51" y="189"/>
                      </a:lnTo>
                      <a:lnTo>
                        <a:pt x="66" y="198"/>
                      </a:lnTo>
                      <a:lnTo>
                        <a:pt x="86" y="201"/>
                      </a:lnTo>
                      <a:lnTo>
                        <a:pt x="105" y="205"/>
                      </a:lnTo>
                      <a:lnTo>
                        <a:pt x="121" y="201"/>
                      </a:lnTo>
                      <a:lnTo>
                        <a:pt x="140" y="198"/>
                      </a:lnTo>
                      <a:lnTo>
                        <a:pt x="154" y="189"/>
                      </a:lnTo>
                      <a:lnTo>
                        <a:pt x="166" y="182"/>
                      </a:lnTo>
                      <a:lnTo>
                        <a:pt x="182" y="170"/>
                      </a:lnTo>
                      <a:lnTo>
                        <a:pt x="189" y="156"/>
                      </a:lnTo>
                      <a:lnTo>
                        <a:pt x="198" y="140"/>
                      </a:lnTo>
                      <a:lnTo>
                        <a:pt x="201" y="121"/>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2" name="Freeform 265"/>
                <p:cNvSpPr>
                  <a:spLocks/>
                </p:cNvSpPr>
                <p:nvPr/>
              </p:nvSpPr>
              <p:spPr bwMode="auto">
                <a:xfrm>
                  <a:off x="1770" y="2180"/>
                  <a:ext cx="52" cy="50"/>
                </a:xfrm>
                <a:custGeom>
                  <a:avLst/>
                  <a:gdLst>
                    <a:gd name="T0" fmla="*/ 52 w 205"/>
                    <a:gd name="T1" fmla="*/ 25 h 202"/>
                    <a:gd name="T2" fmla="*/ 51 w 205"/>
                    <a:gd name="T3" fmla="*/ 20 h 202"/>
                    <a:gd name="T4" fmla="*/ 50 w 205"/>
                    <a:gd name="T5" fmla="*/ 16 h 202"/>
                    <a:gd name="T6" fmla="*/ 48 w 205"/>
                    <a:gd name="T7" fmla="*/ 13 h 202"/>
                    <a:gd name="T8" fmla="*/ 46 w 205"/>
                    <a:gd name="T9" fmla="*/ 9 h 202"/>
                    <a:gd name="T10" fmla="*/ 43 w 205"/>
                    <a:gd name="T11" fmla="*/ 6 h 202"/>
                    <a:gd name="T12" fmla="*/ 39 w 205"/>
                    <a:gd name="T13" fmla="*/ 3 h 202"/>
                    <a:gd name="T14" fmla="*/ 35 w 205"/>
                    <a:gd name="T15" fmla="*/ 2 h 202"/>
                    <a:gd name="T16" fmla="*/ 30 w 205"/>
                    <a:gd name="T17" fmla="*/ 0 h 202"/>
                    <a:gd name="T18" fmla="*/ 21 w 205"/>
                    <a:gd name="T19" fmla="*/ 0 h 202"/>
                    <a:gd name="T20" fmla="*/ 18 w 205"/>
                    <a:gd name="T21" fmla="*/ 2 h 202"/>
                    <a:gd name="T22" fmla="*/ 12 w 205"/>
                    <a:gd name="T23" fmla="*/ 3 h 202"/>
                    <a:gd name="T24" fmla="*/ 10 w 205"/>
                    <a:gd name="T25" fmla="*/ 6 h 202"/>
                    <a:gd name="T26" fmla="*/ 7 w 205"/>
                    <a:gd name="T27" fmla="*/ 9 h 202"/>
                    <a:gd name="T28" fmla="*/ 4 w 205"/>
                    <a:gd name="T29" fmla="*/ 13 h 202"/>
                    <a:gd name="T30" fmla="*/ 2 w 205"/>
                    <a:gd name="T31" fmla="*/ 16 h 202"/>
                    <a:gd name="T32" fmla="*/ 1 w 205"/>
                    <a:gd name="T33" fmla="*/ 20 h 202"/>
                    <a:gd name="T34" fmla="*/ 0 w 205"/>
                    <a:gd name="T35" fmla="*/ 25 h 202"/>
                    <a:gd name="T36" fmla="*/ 1 w 205"/>
                    <a:gd name="T37" fmla="*/ 30 h 202"/>
                    <a:gd name="T38" fmla="*/ 2 w 205"/>
                    <a:gd name="T39" fmla="*/ 34 h 202"/>
                    <a:gd name="T40" fmla="*/ 4 w 205"/>
                    <a:gd name="T41" fmla="*/ 38 h 202"/>
                    <a:gd name="T42" fmla="*/ 7 w 205"/>
                    <a:gd name="T43" fmla="*/ 42 h 202"/>
                    <a:gd name="T44" fmla="*/ 10 w 205"/>
                    <a:gd name="T45" fmla="*/ 44 h 202"/>
                    <a:gd name="T46" fmla="*/ 12 w 205"/>
                    <a:gd name="T47" fmla="*/ 47 h 202"/>
                    <a:gd name="T48" fmla="*/ 18 w 205"/>
                    <a:gd name="T49" fmla="*/ 49 h 202"/>
                    <a:gd name="T50" fmla="*/ 21 w 205"/>
                    <a:gd name="T51" fmla="*/ 50 h 202"/>
                    <a:gd name="T52" fmla="*/ 30 w 205"/>
                    <a:gd name="T53" fmla="*/ 50 h 202"/>
                    <a:gd name="T54" fmla="*/ 35 w 205"/>
                    <a:gd name="T55" fmla="*/ 49 h 202"/>
                    <a:gd name="T56" fmla="*/ 39 w 205"/>
                    <a:gd name="T57" fmla="*/ 47 h 202"/>
                    <a:gd name="T58" fmla="*/ 43 w 205"/>
                    <a:gd name="T59" fmla="*/ 44 h 202"/>
                    <a:gd name="T60" fmla="*/ 46 w 205"/>
                    <a:gd name="T61" fmla="*/ 42 h 202"/>
                    <a:gd name="T62" fmla="*/ 48 w 205"/>
                    <a:gd name="T63" fmla="*/ 38 h 202"/>
                    <a:gd name="T64" fmla="*/ 50 w 205"/>
                    <a:gd name="T65" fmla="*/ 34 h 202"/>
                    <a:gd name="T66" fmla="*/ 51 w 205"/>
                    <a:gd name="T67" fmla="*/ 30 h 202"/>
                    <a:gd name="T68" fmla="*/ 52 w 205"/>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2">
                      <a:moveTo>
                        <a:pt x="205" y="101"/>
                      </a:moveTo>
                      <a:lnTo>
                        <a:pt x="201" y="82"/>
                      </a:lnTo>
                      <a:lnTo>
                        <a:pt x="198" y="66"/>
                      </a:lnTo>
                      <a:lnTo>
                        <a:pt x="189" y="51"/>
                      </a:lnTo>
                      <a:lnTo>
                        <a:pt x="182" y="35"/>
                      </a:lnTo>
                      <a:lnTo>
                        <a:pt x="170" y="24"/>
                      </a:lnTo>
                      <a:lnTo>
                        <a:pt x="154" y="12"/>
                      </a:lnTo>
                      <a:lnTo>
                        <a:pt x="138" y="9"/>
                      </a:lnTo>
                      <a:lnTo>
                        <a:pt x="119" y="0"/>
                      </a:lnTo>
                      <a:lnTo>
                        <a:pt x="84" y="0"/>
                      </a:lnTo>
                      <a:lnTo>
                        <a:pt x="70" y="9"/>
                      </a:lnTo>
                      <a:lnTo>
                        <a:pt x="49" y="12"/>
                      </a:lnTo>
                      <a:lnTo>
                        <a:pt x="38" y="24"/>
                      </a:lnTo>
                      <a:lnTo>
                        <a:pt x="26" y="35"/>
                      </a:lnTo>
                      <a:lnTo>
                        <a:pt x="15" y="51"/>
                      </a:lnTo>
                      <a:lnTo>
                        <a:pt x="7" y="66"/>
                      </a:lnTo>
                      <a:lnTo>
                        <a:pt x="3" y="82"/>
                      </a:lnTo>
                      <a:lnTo>
                        <a:pt x="0" y="101"/>
                      </a:lnTo>
                      <a:lnTo>
                        <a:pt x="3" y="121"/>
                      </a:lnTo>
                      <a:lnTo>
                        <a:pt x="7" y="136"/>
                      </a:lnTo>
                      <a:lnTo>
                        <a:pt x="15" y="152"/>
                      </a:lnTo>
                      <a:lnTo>
                        <a:pt x="26" y="168"/>
                      </a:lnTo>
                      <a:lnTo>
                        <a:pt x="38" y="179"/>
                      </a:lnTo>
                      <a:lnTo>
                        <a:pt x="49" y="191"/>
                      </a:lnTo>
                      <a:lnTo>
                        <a:pt x="70" y="198"/>
                      </a:lnTo>
                      <a:lnTo>
                        <a:pt x="84" y="202"/>
                      </a:lnTo>
                      <a:lnTo>
                        <a:pt x="119" y="202"/>
                      </a:lnTo>
                      <a:lnTo>
                        <a:pt x="138" y="198"/>
                      </a:lnTo>
                      <a:lnTo>
                        <a:pt x="154" y="191"/>
                      </a:lnTo>
                      <a:lnTo>
                        <a:pt x="170" y="179"/>
                      </a:lnTo>
                      <a:lnTo>
                        <a:pt x="182" y="168"/>
                      </a:lnTo>
                      <a:lnTo>
                        <a:pt x="189" y="152"/>
                      </a:lnTo>
                      <a:lnTo>
                        <a:pt x="198" y="136"/>
                      </a:lnTo>
                      <a:lnTo>
                        <a:pt x="201" y="121"/>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3" name="Freeform 266"/>
                <p:cNvSpPr>
                  <a:spLocks/>
                </p:cNvSpPr>
                <p:nvPr/>
              </p:nvSpPr>
              <p:spPr bwMode="auto">
                <a:xfrm>
                  <a:off x="1779" y="2003"/>
                  <a:ext cx="51" cy="52"/>
                </a:xfrm>
                <a:custGeom>
                  <a:avLst/>
                  <a:gdLst>
                    <a:gd name="T0" fmla="*/ 51 w 205"/>
                    <a:gd name="T1" fmla="*/ 25 h 206"/>
                    <a:gd name="T2" fmla="*/ 50 w 205"/>
                    <a:gd name="T3" fmla="*/ 21 h 206"/>
                    <a:gd name="T4" fmla="*/ 49 w 205"/>
                    <a:gd name="T5" fmla="*/ 17 h 206"/>
                    <a:gd name="T6" fmla="*/ 47 w 205"/>
                    <a:gd name="T7" fmla="*/ 13 h 206"/>
                    <a:gd name="T8" fmla="*/ 45 w 205"/>
                    <a:gd name="T9" fmla="*/ 10 h 206"/>
                    <a:gd name="T10" fmla="*/ 41 w 205"/>
                    <a:gd name="T11" fmla="*/ 6 h 206"/>
                    <a:gd name="T12" fmla="*/ 38 w 205"/>
                    <a:gd name="T13" fmla="*/ 4 h 206"/>
                    <a:gd name="T14" fmla="*/ 34 w 205"/>
                    <a:gd name="T15" fmla="*/ 2 h 206"/>
                    <a:gd name="T16" fmla="*/ 30 w 205"/>
                    <a:gd name="T17" fmla="*/ 1 h 206"/>
                    <a:gd name="T18" fmla="*/ 26 w 205"/>
                    <a:gd name="T19" fmla="*/ 0 h 206"/>
                    <a:gd name="T20" fmla="*/ 21 w 205"/>
                    <a:gd name="T21" fmla="*/ 1 h 206"/>
                    <a:gd name="T22" fmla="*/ 16 w 205"/>
                    <a:gd name="T23" fmla="*/ 2 h 206"/>
                    <a:gd name="T24" fmla="*/ 12 w 205"/>
                    <a:gd name="T25" fmla="*/ 4 h 206"/>
                    <a:gd name="T26" fmla="*/ 9 w 205"/>
                    <a:gd name="T27" fmla="*/ 6 h 206"/>
                    <a:gd name="T28" fmla="*/ 5 w 205"/>
                    <a:gd name="T29" fmla="*/ 10 h 206"/>
                    <a:gd name="T30" fmla="*/ 3 w 205"/>
                    <a:gd name="T31" fmla="*/ 13 h 206"/>
                    <a:gd name="T32" fmla="*/ 2 w 205"/>
                    <a:gd name="T33" fmla="*/ 17 h 206"/>
                    <a:gd name="T34" fmla="*/ 1 w 205"/>
                    <a:gd name="T35" fmla="*/ 21 h 206"/>
                    <a:gd name="T36" fmla="*/ 0 w 205"/>
                    <a:gd name="T37" fmla="*/ 25 h 206"/>
                    <a:gd name="T38" fmla="*/ 1 w 205"/>
                    <a:gd name="T39" fmla="*/ 30 h 206"/>
                    <a:gd name="T40" fmla="*/ 2 w 205"/>
                    <a:gd name="T41" fmla="*/ 35 h 206"/>
                    <a:gd name="T42" fmla="*/ 3 w 205"/>
                    <a:gd name="T43" fmla="*/ 39 h 206"/>
                    <a:gd name="T44" fmla="*/ 5 w 205"/>
                    <a:gd name="T45" fmla="*/ 43 h 206"/>
                    <a:gd name="T46" fmla="*/ 9 w 205"/>
                    <a:gd name="T47" fmla="*/ 46 h 206"/>
                    <a:gd name="T48" fmla="*/ 12 w 205"/>
                    <a:gd name="T49" fmla="*/ 48 h 206"/>
                    <a:gd name="T50" fmla="*/ 16 w 205"/>
                    <a:gd name="T51" fmla="*/ 50 h 206"/>
                    <a:gd name="T52" fmla="*/ 21 w 205"/>
                    <a:gd name="T53" fmla="*/ 51 h 206"/>
                    <a:gd name="T54" fmla="*/ 26 w 205"/>
                    <a:gd name="T55" fmla="*/ 52 h 206"/>
                    <a:gd name="T56" fmla="*/ 30 w 205"/>
                    <a:gd name="T57" fmla="*/ 51 h 206"/>
                    <a:gd name="T58" fmla="*/ 34 w 205"/>
                    <a:gd name="T59" fmla="*/ 50 h 206"/>
                    <a:gd name="T60" fmla="*/ 38 w 205"/>
                    <a:gd name="T61" fmla="*/ 48 h 206"/>
                    <a:gd name="T62" fmla="*/ 41 w 205"/>
                    <a:gd name="T63" fmla="*/ 46 h 206"/>
                    <a:gd name="T64" fmla="*/ 45 w 205"/>
                    <a:gd name="T65" fmla="*/ 43 h 206"/>
                    <a:gd name="T66" fmla="*/ 47 w 205"/>
                    <a:gd name="T67" fmla="*/ 39 h 206"/>
                    <a:gd name="T68" fmla="*/ 49 w 205"/>
                    <a:gd name="T69" fmla="*/ 35 h 206"/>
                    <a:gd name="T70" fmla="*/ 50 w 205"/>
                    <a:gd name="T71" fmla="*/ 30 h 206"/>
                    <a:gd name="T72" fmla="*/ 51 w 205"/>
                    <a:gd name="T73" fmla="*/ 25 h 2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5" h="206">
                      <a:moveTo>
                        <a:pt x="205" y="101"/>
                      </a:moveTo>
                      <a:lnTo>
                        <a:pt x="201" y="85"/>
                      </a:lnTo>
                      <a:lnTo>
                        <a:pt x="196" y="66"/>
                      </a:lnTo>
                      <a:lnTo>
                        <a:pt x="189" y="51"/>
                      </a:lnTo>
                      <a:lnTo>
                        <a:pt x="182" y="39"/>
                      </a:lnTo>
                      <a:lnTo>
                        <a:pt x="166" y="23"/>
                      </a:lnTo>
                      <a:lnTo>
                        <a:pt x="154" y="16"/>
                      </a:lnTo>
                      <a:lnTo>
                        <a:pt x="138" y="8"/>
                      </a:lnTo>
                      <a:lnTo>
                        <a:pt x="119" y="4"/>
                      </a:lnTo>
                      <a:lnTo>
                        <a:pt x="103" y="0"/>
                      </a:lnTo>
                      <a:lnTo>
                        <a:pt x="84" y="4"/>
                      </a:lnTo>
                      <a:lnTo>
                        <a:pt x="65" y="8"/>
                      </a:lnTo>
                      <a:lnTo>
                        <a:pt x="49" y="16"/>
                      </a:lnTo>
                      <a:lnTo>
                        <a:pt x="38" y="23"/>
                      </a:lnTo>
                      <a:lnTo>
                        <a:pt x="22" y="39"/>
                      </a:lnTo>
                      <a:lnTo>
                        <a:pt x="14" y="51"/>
                      </a:lnTo>
                      <a:lnTo>
                        <a:pt x="7" y="66"/>
                      </a:lnTo>
                      <a:lnTo>
                        <a:pt x="3" y="85"/>
                      </a:lnTo>
                      <a:lnTo>
                        <a:pt x="0" y="101"/>
                      </a:lnTo>
                      <a:lnTo>
                        <a:pt x="3" y="120"/>
                      </a:lnTo>
                      <a:lnTo>
                        <a:pt x="7" y="139"/>
                      </a:lnTo>
                      <a:lnTo>
                        <a:pt x="14" y="155"/>
                      </a:lnTo>
                      <a:lnTo>
                        <a:pt x="22" y="171"/>
                      </a:lnTo>
                      <a:lnTo>
                        <a:pt x="38" y="183"/>
                      </a:lnTo>
                      <a:lnTo>
                        <a:pt x="49" y="190"/>
                      </a:lnTo>
                      <a:lnTo>
                        <a:pt x="65" y="198"/>
                      </a:lnTo>
                      <a:lnTo>
                        <a:pt x="84" y="202"/>
                      </a:lnTo>
                      <a:lnTo>
                        <a:pt x="103" y="206"/>
                      </a:lnTo>
                      <a:lnTo>
                        <a:pt x="119" y="202"/>
                      </a:lnTo>
                      <a:lnTo>
                        <a:pt x="138" y="198"/>
                      </a:lnTo>
                      <a:lnTo>
                        <a:pt x="154" y="190"/>
                      </a:lnTo>
                      <a:lnTo>
                        <a:pt x="166" y="183"/>
                      </a:lnTo>
                      <a:lnTo>
                        <a:pt x="182" y="171"/>
                      </a:lnTo>
                      <a:lnTo>
                        <a:pt x="189" y="155"/>
                      </a:lnTo>
                      <a:lnTo>
                        <a:pt x="196" y="139"/>
                      </a:lnTo>
                      <a:lnTo>
                        <a:pt x="201" y="120"/>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4" name="Freeform 267"/>
                <p:cNvSpPr>
                  <a:spLocks/>
                </p:cNvSpPr>
                <p:nvPr/>
              </p:nvSpPr>
              <p:spPr bwMode="auto">
                <a:xfrm>
                  <a:off x="1835" y="2410"/>
                  <a:ext cx="51" cy="52"/>
                </a:xfrm>
                <a:custGeom>
                  <a:avLst/>
                  <a:gdLst>
                    <a:gd name="T0" fmla="*/ 51 w 202"/>
                    <a:gd name="T1" fmla="*/ 26 h 205"/>
                    <a:gd name="T2" fmla="*/ 51 w 202"/>
                    <a:gd name="T3" fmla="*/ 22 h 205"/>
                    <a:gd name="T4" fmla="*/ 49 w 202"/>
                    <a:gd name="T5" fmla="*/ 17 h 205"/>
                    <a:gd name="T6" fmla="*/ 47 w 202"/>
                    <a:gd name="T7" fmla="*/ 13 h 205"/>
                    <a:gd name="T8" fmla="*/ 45 w 202"/>
                    <a:gd name="T9" fmla="*/ 10 h 205"/>
                    <a:gd name="T10" fmla="*/ 42 w 202"/>
                    <a:gd name="T11" fmla="*/ 6 h 205"/>
                    <a:gd name="T12" fmla="*/ 38 w 202"/>
                    <a:gd name="T13" fmla="*/ 4 h 205"/>
                    <a:gd name="T14" fmla="*/ 34 w 202"/>
                    <a:gd name="T15" fmla="*/ 2 h 205"/>
                    <a:gd name="T16" fmla="*/ 29 w 202"/>
                    <a:gd name="T17" fmla="*/ 1 h 205"/>
                    <a:gd name="T18" fmla="*/ 25 w 202"/>
                    <a:gd name="T19" fmla="*/ 0 h 205"/>
                    <a:gd name="T20" fmla="*/ 20 w 202"/>
                    <a:gd name="T21" fmla="*/ 1 h 205"/>
                    <a:gd name="T22" fmla="*/ 17 w 202"/>
                    <a:gd name="T23" fmla="*/ 2 h 205"/>
                    <a:gd name="T24" fmla="*/ 13 w 202"/>
                    <a:gd name="T25" fmla="*/ 4 h 205"/>
                    <a:gd name="T26" fmla="*/ 9 w 202"/>
                    <a:gd name="T27" fmla="*/ 6 h 205"/>
                    <a:gd name="T28" fmla="*/ 6 w 202"/>
                    <a:gd name="T29" fmla="*/ 10 h 205"/>
                    <a:gd name="T30" fmla="*/ 3 w 202"/>
                    <a:gd name="T31" fmla="*/ 13 h 205"/>
                    <a:gd name="T32" fmla="*/ 1 w 202"/>
                    <a:gd name="T33" fmla="*/ 17 h 205"/>
                    <a:gd name="T34" fmla="*/ 0 w 202"/>
                    <a:gd name="T35" fmla="*/ 22 h 205"/>
                    <a:gd name="T36" fmla="*/ 0 w 202"/>
                    <a:gd name="T37" fmla="*/ 31 h 205"/>
                    <a:gd name="T38" fmla="*/ 1 w 202"/>
                    <a:gd name="T39" fmla="*/ 36 h 205"/>
                    <a:gd name="T40" fmla="*/ 3 w 202"/>
                    <a:gd name="T41" fmla="*/ 39 h 205"/>
                    <a:gd name="T42" fmla="*/ 6 w 202"/>
                    <a:gd name="T43" fmla="*/ 42 h 205"/>
                    <a:gd name="T44" fmla="*/ 9 w 202"/>
                    <a:gd name="T45" fmla="*/ 46 h 205"/>
                    <a:gd name="T46" fmla="*/ 13 w 202"/>
                    <a:gd name="T47" fmla="*/ 48 h 205"/>
                    <a:gd name="T48" fmla="*/ 17 w 202"/>
                    <a:gd name="T49" fmla="*/ 50 h 205"/>
                    <a:gd name="T50" fmla="*/ 20 w 202"/>
                    <a:gd name="T51" fmla="*/ 51 h 205"/>
                    <a:gd name="T52" fmla="*/ 25 w 202"/>
                    <a:gd name="T53" fmla="*/ 52 h 205"/>
                    <a:gd name="T54" fmla="*/ 29 w 202"/>
                    <a:gd name="T55" fmla="*/ 51 h 205"/>
                    <a:gd name="T56" fmla="*/ 34 w 202"/>
                    <a:gd name="T57" fmla="*/ 50 h 205"/>
                    <a:gd name="T58" fmla="*/ 38 w 202"/>
                    <a:gd name="T59" fmla="*/ 48 h 205"/>
                    <a:gd name="T60" fmla="*/ 42 w 202"/>
                    <a:gd name="T61" fmla="*/ 46 h 205"/>
                    <a:gd name="T62" fmla="*/ 45 w 202"/>
                    <a:gd name="T63" fmla="*/ 42 h 205"/>
                    <a:gd name="T64" fmla="*/ 47 w 202"/>
                    <a:gd name="T65" fmla="*/ 39 h 205"/>
                    <a:gd name="T66" fmla="*/ 49 w 202"/>
                    <a:gd name="T67" fmla="*/ 36 h 205"/>
                    <a:gd name="T68" fmla="*/ 51 w 202"/>
                    <a:gd name="T69" fmla="*/ 31 h 205"/>
                    <a:gd name="T70" fmla="*/ 51 w 202"/>
                    <a:gd name="T71" fmla="*/ 26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1"/>
                      </a:moveTo>
                      <a:lnTo>
                        <a:pt x="202" y="86"/>
                      </a:lnTo>
                      <a:lnTo>
                        <a:pt x="194" y="66"/>
                      </a:lnTo>
                      <a:lnTo>
                        <a:pt x="186" y="51"/>
                      </a:lnTo>
                      <a:lnTo>
                        <a:pt x="179" y="39"/>
                      </a:lnTo>
                      <a:lnTo>
                        <a:pt x="167" y="23"/>
                      </a:lnTo>
                      <a:lnTo>
                        <a:pt x="151" y="16"/>
                      </a:lnTo>
                      <a:lnTo>
                        <a:pt x="135" y="7"/>
                      </a:lnTo>
                      <a:lnTo>
                        <a:pt x="116" y="4"/>
                      </a:lnTo>
                      <a:lnTo>
                        <a:pt x="100" y="0"/>
                      </a:lnTo>
                      <a:lnTo>
                        <a:pt x="81" y="4"/>
                      </a:lnTo>
                      <a:lnTo>
                        <a:pt x="66" y="7"/>
                      </a:lnTo>
                      <a:lnTo>
                        <a:pt x="51" y="16"/>
                      </a:lnTo>
                      <a:lnTo>
                        <a:pt x="35" y="23"/>
                      </a:lnTo>
                      <a:lnTo>
                        <a:pt x="23" y="39"/>
                      </a:lnTo>
                      <a:lnTo>
                        <a:pt x="12" y="51"/>
                      </a:lnTo>
                      <a:lnTo>
                        <a:pt x="4" y="66"/>
                      </a:lnTo>
                      <a:lnTo>
                        <a:pt x="0" y="86"/>
                      </a:lnTo>
                      <a:lnTo>
                        <a:pt x="0" y="121"/>
                      </a:lnTo>
                      <a:lnTo>
                        <a:pt x="4" y="140"/>
                      </a:lnTo>
                      <a:lnTo>
                        <a:pt x="12" y="155"/>
                      </a:lnTo>
                      <a:lnTo>
                        <a:pt x="23" y="167"/>
                      </a:lnTo>
                      <a:lnTo>
                        <a:pt x="35" y="182"/>
                      </a:lnTo>
                      <a:lnTo>
                        <a:pt x="51" y="190"/>
                      </a:lnTo>
                      <a:lnTo>
                        <a:pt x="66" y="198"/>
                      </a:lnTo>
                      <a:lnTo>
                        <a:pt x="81" y="202"/>
                      </a:lnTo>
                      <a:lnTo>
                        <a:pt x="100" y="205"/>
                      </a:lnTo>
                      <a:lnTo>
                        <a:pt x="116" y="202"/>
                      </a:lnTo>
                      <a:lnTo>
                        <a:pt x="135" y="198"/>
                      </a:lnTo>
                      <a:lnTo>
                        <a:pt x="151" y="190"/>
                      </a:lnTo>
                      <a:lnTo>
                        <a:pt x="167" y="182"/>
                      </a:lnTo>
                      <a:lnTo>
                        <a:pt x="179" y="167"/>
                      </a:lnTo>
                      <a:lnTo>
                        <a:pt x="186" y="155"/>
                      </a:lnTo>
                      <a:lnTo>
                        <a:pt x="194" y="140"/>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5" name="Freeform 268"/>
                <p:cNvSpPr>
                  <a:spLocks/>
                </p:cNvSpPr>
                <p:nvPr/>
              </p:nvSpPr>
              <p:spPr bwMode="auto">
                <a:xfrm>
                  <a:off x="1837" y="1819"/>
                  <a:ext cx="50" cy="52"/>
                </a:xfrm>
                <a:custGeom>
                  <a:avLst/>
                  <a:gdLst>
                    <a:gd name="T0" fmla="*/ 50 w 202"/>
                    <a:gd name="T1" fmla="*/ 26 h 207"/>
                    <a:gd name="T2" fmla="*/ 50 w 202"/>
                    <a:gd name="T3" fmla="*/ 22 h 207"/>
                    <a:gd name="T4" fmla="*/ 49 w 202"/>
                    <a:gd name="T5" fmla="*/ 17 h 207"/>
                    <a:gd name="T6" fmla="*/ 47 w 202"/>
                    <a:gd name="T7" fmla="*/ 13 h 207"/>
                    <a:gd name="T8" fmla="*/ 44 w 202"/>
                    <a:gd name="T9" fmla="*/ 10 h 207"/>
                    <a:gd name="T10" fmla="*/ 41 w 202"/>
                    <a:gd name="T11" fmla="*/ 6 h 207"/>
                    <a:gd name="T12" fmla="*/ 38 w 202"/>
                    <a:gd name="T13" fmla="*/ 4 h 207"/>
                    <a:gd name="T14" fmla="*/ 34 w 202"/>
                    <a:gd name="T15" fmla="*/ 2 h 207"/>
                    <a:gd name="T16" fmla="*/ 30 w 202"/>
                    <a:gd name="T17" fmla="*/ 1 h 207"/>
                    <a:gd name="T18" fmla="*/ 25 w 202"/>
                    <a:gd name="T19" fmla="*/ 0 h 207"/>
                    <a:gd name="T20" fmla="*/ 20 w 202"/>
                    <a:gd name="T21" fmla="*/ 1 h 207"/>
                    <a:gd name="T22" fmla="*/ 17 w 202"/>
                    <a:gd name="T23" fmla="*/ 2 h 207"/>
                    <a:gd name="T24" fmla="*/ 13 w 202"/>
                    <a:gd name="T25" fmla="*/ 4 h 207"/>
                    <a:gd name="T26" fmla="*/ 9 w 202"/>
                    <a:gd name="T27" fmla="*/ 6 h 207"/>
                    <a:gd name="T28" fmla="*/ 6 w 202"/>
                    <a:gd name="T29" fmla="*/ 10 h 207"/>
                    <a:gd name="T30" fmla="*/ 3 w 202"/>
                    <a:gd name="T31" fmla="*/ 13 h 207"/>
                    <a:gd name="T32" fmla="*/ 1 w 202"/>
                    <a:gd name="T33" fmla="*/ 17 h 207"/>
                    <a:gd name="T34" fmla="*/ 0 w 202"/>
                    <a:gd name="T35" fmla="*/ 22 h 207"/>
                    <a:gd name="T36" fmla="*/ 0 w 202"/>
                    <a:gd name="T37" fmla="*/ 30 h 207"/>
                    <a:gd name="T38" fmla="*/ 1 w 202"/>
                    <a:gd name="T39" fmla="*/ 35 h 207"/>
                    <a:gd name="T40" fmla="*/ 3 w 202"/>
                    <a:gd name="T41" fmla="*/ 39 h 207"/>
                    <a:gd name="T42" fmla="*/ 6 w 202"/>
                    <a:gd name="T43" fmla="*/ 42 h 207"/>
                    <a:gd name="T44" fmla="*/ 9 w 202"/>
                    <a:gd name="T45" fmla="*/ 46 h 207"/>
                    <a:gd name="T46" fmla="*/ 13 w 202"/>
                    <a:gd name="T47" fmla="*/ 48 h 207"/>
                    <a:gd name="T48" fmla="*/ 17 w 202"/>
                    <a:gd name="T49" fmla="*/ 50 h 207"/>
                    <a:gd name="T50" fmla="*/ 20 w 202"/>
                    <a:gd name="T51" fmla="*/ 51 h 207"/>
                    <a:gd name="T52" fmla="*/ 25 w 202"/>
                    <a:gd name="T53" fmla="*/ 52 h 207"/>
                    <a:gd name="T54" fmla="*/ 30 w 202"/>
                    <a:gd name="T55" fmla="*/ 51 h 207"/>
                    <a:gd name="T56" fmla="*/ 34 w 202"/>
                    <a:gd name="T57" fmla="*/ 50 h 207"/>
                    <a:gd name="T58" fmla="*/ 38 w 202"/>
                    <a:gd name="T59" fmla="*/ 48 h 207"/>
                    <a:gd name="T60" fmla="*/ 41 w 202"/>
                    <a:gd name="T61" fmla="*/ 46 h 207"/>
                    <a:gd name="T62" fmla="*/ 44 w 202"/>
                    <a:gd name="T63" fmla="*/ 42 h 207"/>
                    <a:gd name="T64" fmla="*/ 47 w 202"/>
                    <a:gd name="T65" fmla="*/ 39 h 207"/>
                    <a:gd name="T66" fmla="*/ 49 w 202"/>
                    <a:gd name="T67" fmla="*/ 35 h 207"/>
                    <a:gd name="T68" fmla="*/ 50 w 202"/>
                    <a:gd name="T69" fmla="*/ 30 h 207"/>
                    <a:gd name="T70" fmla="*/ 50 w 202"/>
                    <a:gd name="T71" fmla="*/ 26 h 2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7">
                      <a:moveTo>
                        <a:pt x="202" y="102"/>
                      </a:moveTo>
                      <a:lnTo>
                        <a:pt x="202" y="86"/>
                      </a:lnTo>
                      <a:lnTo>
                        <a:pt x="198" y="67"/>
                      </a:lnTo>
                      <a:lnTo>
                        <a:pt x="191" y="51"/>
                      </a:lnTo>
                      <a:lnTo>
                        <a:pt x="179" y="40"/>
                      </a:lnTo>
                      <a:lnTo>
                        <a:pt x="167" y="24"/>
                      </a:lnTo>
                      <a:lnTo>
                        <a:pt x="152" y="16"/>
                      </a:lnTo>
                      <a:lnTo>
                        <a:pt x="137" y="9"/>
                      </a:lnTo>
                      <a:lnTo>
                        <a:pt x="121" y="5"/>
                      </a:lnTo>
                      <a:lnTo>
                        <a:pt x="102" y="0"/>
                      </a:lnTo>
                      <a:lnTo>
                        <a:pt x="82" y="5"/>
                      </a:lnTo>
                      <a:lnTo>
                        <a:pt x="67" y="9"/>
                      </a:lnTo>
                      <a:lnTo>
                        <a:pt x="51" y="16"/>
                      </a:lnTo>
                      <a:lnTo>
                        <a:pt x="35" y="24"/>
                      </a:lnTo>
                      <a:lnTo>
                        <a:pt x="24" y="40"/>
                      </a:lnTo>
                      <a:lnTo>
                        <a:pt x="12" y="51"/>
                      </a:lnTo>
                      <a:lnTo>
                        <a:pt x="5" y="67"/>
                      </a:lnTo>
                      <a:lnTo>
                        <a:pt x="0" y="86"/>
                      </a:lnTo>
                      <a:lnTo>
                        <a:pt x="0" y="121"/>
                      </a:lnTo>
                      <a:lnTo>
                        <a:pt x="5" y="140"/>
                      </a:lnTo>
                      <a:lnTo>
                        <a:pt x="12" y="156"/>
                      </a:lnTo>
                      <a:lnTo>
                        <a:pt x="24" y="168"/>
                      </a:lnTo>
                      <a:lnTo>
                        <a:pt x="35" y="182"/>
                      </a:lnTo>
                      <a:lnTo>
                        <a:pt x="51" y="191"/>
                      </a:lnTo>
                      <a:lnTo>
                        <a:pt x="67" y="198"/>
                      </a:lnTo>
                      <a:lnTo>
                        <a:pt x="82" y="202"/>
                      </a:lnTo>
                      <a:lnTo>
                        <a:pt x="102" y="207"/>
                      </a:lnTo>
                      <a:lnTo>
                        <a:pt x="121" y="202"/>
                      </a:lnTo>
                      <a:lnTo>
                        <a:pt x="137" y="198"/>
                      </a:lnTo>
                      <a:lnTo>
                        <a:pt x="152" y="191"/>
                      </a:lnTo>
                      <a:lnTo>
                        <a:pt x="167" y="182"/>
                      </a:lnTo>
                      <a:lnTo>
                        <a:pt x="179" y="168"/>
                      </a:lnTo>
                      <a:lnTo>
                        <a:pt x="191" y="156"/>
                      </a:lnTo>
                      <a:lnTo>
                        <a:pt x="198"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6" name="Freeform 269"/>
                <p:cNvSpPr>
                  <a:spLocks/>
                </p:cNvSpPr>
                <p:nvPr/>
              </p:nvSpPr>
              <p:spPr bwMode="auto">
                <a:xfrm>
                  <a:off x="1838" y="2190"/>
                  <a:ext cx="51" cy="52"/>
                </a:xfrm>
                <a:custGeom>
                  <a:avLst/>
                  <a:gdLst>
                    <a:gd name="T0" fmla="*/ 51 w 202"/>
                    <a:gd name="T1" fmla="*/ 25 h 205"/>
                    <a:gd name="T2" fmla="*/ 51 w 202"/>
                    <a:gd name="T3" fmla="*/ 21 h 205"/>
                    <a:gd name="T4" fmla="*/ 50 w 202"/>
                    <a:gd name="T5" fmla="*/ 18 h 205"/>
                    <a:gd name="T6" fmla="*/ 48 w 202"/>
                    <a:gd name="T7" fmla="*/ 13 h 205"/>
                    <a:gd name="T8" fmla="*/ 45 w 202"/>
                    <a:gd name="T9" fmla="*/ 10 h 205"/>
                    <a:gd name="T10" fmla="*/ 42 w 202"/>
                    <a:gd name="T11" fmla="*/ 7 h 205"/>
                    <a:gd name="T12" fmla="*/ 38 w 202"/>
                    <a:gd name="T13" fmla="*/ 4 h 205"/>
                    <a:gd name="T14" fmla="*/ 34 w 202"/>
                    <a:gd name="T15" fmla="*/ 2 h 205"/>
                    <a:gd name="T16" fmla="*/ 30 w 202"/>
                    <a:gd name="T17" fmla="*/ 1 h 205"/>
                    <a:gd name="T18" fmla="*/ 25 w 202"/>
                    <a:gd name="T19" fmla="*/ 0 h 205"/>
                    <a:gd name="T20" fmla="*/ 20 w 202"/>
                    <a:gd name="T21" fmla="*/ 1 h 205"/>
                    <a:gd name="T22" fmla="*/ 16 w 202"/>
                    <a:gd name="T23" fmla="*/ 2 h 205"/>
                    <a:gd name="T24" fmla="*/ 13 w 202"/>
                    <a:gd name="T25" fmla="*/ 4 h 205"/>
                    <a:gd name="T26" fmla="*/ 9 w 202"/>
                    <a:gd name="T27" fmla="*/ 7 h 205"/>
                    <a:gd name="T28" fmla="*/ 6 w 202"/>
                    <a:gd name="T29" fmla="*/ 10 h 205"/>
                    <a:gd name="T30" fmla="*/ 3 w 202"/>
                    <a:gd name="T31" fmla="*/ 13 h 205"/>
                    <a:gd name="T32" fmla="*/ 2 w 202"/>
                    <a:gd name="T33" fmla="*/ 18 h 205"/>
                    <a:gd name="T34" fmla="*/ 0 w 202"/>
                    <a:gd name="T35" fmla="*/ 21 h 205"/>
                    <a:gd name="T36" fmla="*/ 0 w 202"/>
                    <a:gd name="T37" fmla="*/ 30 h 205"/>
                    <a:gd name="T38" fmla="*/ 2 w 202"/>
                    <a:gd name="T39" fmla="*/ 35 h 205"/>
                    <a:gd name="T40" fmla="*/ 3 w 202"/>
                    <a:gd name="T41" fmla="*/ 39 h 205"/>
                    <a:gd name="T42" fmla="*/ 6 w 202"/>
                    <a:gd name="T43" fmla="*/ 43 h 205"/>
                    <a:gd name="T44" fmla="*/ 9 w 202"/>
                    <a:gd name="T45" fmla="*/ 46 h 205"/>
                    <a:gd name="T46" fmla="*/ 13 w 202"/>
                    <a:gd name="T47" fmla="*/ 48 h 205"/>
                    <a:gd name="T48" fmla="*/ 16 w 202"/>
                    <a:gd name="T49" fmla="*/ 50 h 205"/>
                    <a:gd name="T50" fmla="*/ 20 w 202"/>
                    <a:gd name="T51" fmla="*/ 51 h 205"/>
                    <a:gd name="T52" fmla="*/ 25 w 202"/>
                    <a:gd name="T53" fmla="*/ 52 h 205"/>
                    <a:gd name="T54" fmla="*/ 30 w 202"/>
                    <a:gd name="T55" fmla="*/ 51 h 205"/>
                    <a:gd name="T56" fmla="*/ 34 w 202"/>
                    <a:gd name="T57" fmla="*/ 50 h 205"/>
                    <a:gd name="T58" fmla="*/ 38 w 202"/>
                    <a:gd name="T59" fmla="*/ 48 h 205"/>
                    <a:gd name="T60" fmla="*/ 42 w 202"/>
                    <a:gd name="T61" fmla="*/ 46 h 205"/>
                    <a:gd name="T62" fmla="*/ 45 w 202"/>
                    <a:gd name="T63" fmla="*/ 43 h 205"/>
                    <a:gd name="T64" fmla="*/ 48 w 202"/>
                    <a:gd name="T65" fmla="*/ 39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4"/>
                      </a:lnTo>
                      <a:lnTo>
                        <a:pt x="197" y="70"/>
                      </a:lnTo>
                      <a:lnTo>
                        <a:pt x="190" y="50"/>
                      </a:lnTo>
                      <a:lnTo>
                        <a:pt x="178" y="38"/>
                      </a:lnTo>
                      <a:lnTo>
                        <a:pt x="167" y="26"/>
                      </a:lnTo>
                      <a:lnTo>
                        <a:pt x="151" y="15"/>
                      </a:lnTo>
                      <a:lnTo>
                        <a:pt x="135" y="7"/>
                      </a:lnTo>
                      <a:lnTo>
                        <a:pt x="120" y="3"/>
                      </a:lnTo>
                      <a:lnTo>
                        <a:pt x="100" y="0"/>
                      </a:lnTo>
                      <a:lnTo>
                        <a:pt x="81" y="3"/>
                      </a:lnTo>
                      <a:lnTo>
                        <a:pt x="65" y="7"/>
                      </a:lnTo>
                      <a:lnTo>
                        <a:pt x="50" y="15"/>
                      </a:lnTo>
                      <a:lnTo>
                        <a:pt x="34" y="26"/>
                      </a:lnTo>
                      <a:lnTo>
                        <a:pt x="23" y="38"/>
                      </a:lnTo>
                      <a:lnTo>
                        <a:pt x="11" y="50"/>
                      </a:lnTo>
                      <a:lnTo>
                        <a:pt x="7" y="70"/>
                      </a:lnTo>
                      <a:lnTo>
                        <a:pt x="0" y="84"/>
                      </a:lnTo>
                      <a:lnTo>
                        <a:pt x="0" y="119"/>
                      </a:lnTo>
                      <a:lnTo>
                        <a:pt x="7" y="138"/>
                      </a:lnTo>
                      <a:lnTo>
                        <a:pt x="11" y="154"/>
                      </a:lnTo>
                      <a:lnTo>
                        <a:pt x="23" y="170"/>
                      </a:lnTo>
                      <a:lnTo>
                        <a:pt x="34" y="182"/>
                      </a:lnTo>
                      <a:lnTo>
                        <a:pt x="50" y="189"/>
                      </a:lnTo>
                      <a:lnTo>
                        <a:pt x="65" y="197"/>
                      </a:lnTo>
                      <a:lnTo>
                        <a:pt x="81" y="201"/>
                      </a:lnTo>
                      <a:lnTo>
                        <a:pt x="100" y="205"/>
                      </a:lnTo>
                      <a:lnTo>
                        <a:pt x="120" y="201"/>
                      </a:lnTo>
                      <a:lnTo>
                        <a:pt x="135" y="197"/>
                      </a:lnTo>
                      <a:lnTo>
                        <a:pt x="151" y="189"/>
                      </a:lnTo>
                      <a:lnTo>
                        <a:pt x="167" y="182"/>
                      </a:lnTo>
                      <a:lnTo>
                        <a:pt x="178" y="170"/>
                      </a:lnTo>
                      <a:lnTo>
                        <a:pt x="190" y="154"/>
                      </a:lnTo>
                      <a:lnTo>
                        <a:pt x="197" y="138"/>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7" name="Freeform 270"/>
                <p:cNvSpPr>
                  <a:spLocks/>
                </p:cNvSpPr>
                <p:nvPr/>
              </p:nvSpPr>
              <p:spPr bwMode="auto">
                <a:xfrm>
                  <a:off x="1848" y="2474"/>
                  <a:ext cx="50" cy="51"/>
                </a:xfrm>
                <a:custGeom>
                  <a:avLst/>
                  <a:gdLst>
                    <a:gd name="T0" fmla="*/ 50 w 201"/>
                    <a:gd name="T1" fmla="*/ 24 h 201"/>
                    <a:gd name="T2" fmla="*/ 50 w 201"/>
                    <a:gd name="T3" fmla="*/ 21 h 201"/>
                    <a:gd name="T4" fmla="*/ 49 w 201"/>
                    <a:gd name="T5" fmla="*/ 17 h 201"/>
                    <a:gd name="T6" fmla="*/ 47 w 201"/>
                    <a:gd name="T7" fmla="*/ 12 h 201"/>
                    <a:gd name="T8" fmla="*/ 44 w 201"/>
                    <a:gd name="T9" fmla="*/ 9 h 201"/>
                    <a:gd name="T10" fmla="*/ 41 w 201"/>
                    <a:gd name="T11" fmla="*/ 6 h 201"/>
                    <a:gd name="T12" fmla="*/ 38 w 201"/>
                    <a:gd name="T13" fmla="*/ 3 h 201"/>
                    <a:gd name="T14" fmla="*/ 34 w 201"/>
                    <a:gd name="T15" fmla="*/ 1 h 201"/>
                    <a:gd name="T16" fmla="*/ 30 w 201"/>
                    <a:gd name="T17" fmla="*/ 0 h 201"/>
                    <a:gd name="T18" fmla="*/ 20 w 201"/>
                    <a:gd name="T19" fmla="*/ 0 h 201"/>
                    <a:gd name="T20" fmla="*/ 16 w 201"/>
                    <a:gd name="T21" fmla="*/ 1 h 201"/>
                    <a:gd name="T22" fmla="*/ 12 w 201"/>
                    <a:gd name="T23" fmla="*/ 3 h 201"/>
                    <a:gd name="T24" fmla="*/ 9 w 201"/>
                    <a:gd name="T25" fmla="*/ 6 h 201"/>
                    <a:gd name="T26" fmla="*/ 6 w 201"/>
                    <a:gd name="T27" fmla="*/ 9 h 201"/>
                    <a:gd name="T28" fmla="*/ 3 w 201"/>
                    <a:gd name="T29" fmla="*/ 12 h 201"/>
                    <a:gd name="T30" fmla="*/ 1 w 201"/>
                    <a:gd name="T31" fmla="*/ 17 h 201"/>
                    <a:gd name="T32" fmla="*/ 0 w 201"/>
                    <a:gd name="T33" fmla="*/ 21 h 201"/>
                    <a:gd name="T34" fmla="*/ 0 w 201"/>
                    <a:gd name="T35" fmla="*/ 29 h 201"/>
                    <a:gd name="T36" fmla="*/ 1 w 201"/>
                    <a:gd name="T37" fmla="*/ 34 h 201"/>
                    <a:gd name="T38" fmla="*/ 3 w 201"/>
                    <a:gd name="T39" fmla="*/ 38 h 201"/>
                    <a:gd name="T40" fmla="*/ 6 w 201"/>
                    <a:gd name="T41" fmla="*/ 42 h 201"/>
                    <a:gd name="T42" fmla="*/ 9 w 201"/>
                    <a:gd name="T43" fmla="*/ 45 h 201"/>
                    <a:gd name="T44" fmla="*/ 12 w 201"/>
                    <a:gd name="T45" fmla="*/ 47 h 201"/>
                    <a:gd name="T46" fmla="*/ 16 w 201"/>
                    <a:gd name="T47" fmla="*/ 49 h 201"/>
                    <a:gd name="T48" fmla="*/ 20 w 201"/>
                    <a:gd name="T49" fmla="*/ 50 h 201"/>
                    <a:gd name="T50" fmla="*/ 25 w 201"/>
                    <a:gd name="T51" fmla="*/ 51 h 201"/>
                    <a:gd name="T52" fmla="*/ 30 w 201"/>
                    <a:gd name="T53" fmla="*/ 50 h 201"/>
                    <a:gd name="T54" fmla="*/ 34 w 201"/>
                    <a:gd name="T55" fmla="*/ 49 h 201"/>
                    <a:gd name="T56" fmla="*/ 38 w 201"/>
                    <a:gd name="T57" fmla="*/ 47 h 201"/>
                    <a:gd name="T58" fmla="*/ 41 w 201"/>
                    <a:gd name="T59" fmla="*/ 45 h 201"/>
                    <a:gd name="T60" fmla="*/ 44 w 201"/>
                    <a:gd name="T61" fmla="*/ 42 h 201"/>
                    <a:gd name="T62" fmla="*/ 47 w 201"/>
                    <a:gd name="T63" fmla="*/ 38 h 201"/>
                    <a:gd name="T64" fmla="*/ 49 w 201"/>
                    <a:gd name="T65" fmla="*/ 34 h 201"/>
                    <a:gd name="T66" fmla="*/ 50 w 201"/>
                    <a:gd name="T67" fmla="*/ 29 h 201"/>
                    <a:gd name="T68" fmla="*/ 50 w 201"/>
                    <a:gd name="T69" fmla="*/ 24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1" h="201">
                      <a:moveTo>
                        <a:pt x="201" y="96"/>
                      </a:moveTo>
                      <a:lnTo>
                        <a:pt x="201" y="81"/>
                      </a:lnTo>
                      <a:lnTo>
                        <a:pt x="198" y="66"/>
                      </a:lnTo>
                      <a:lnTo>
                        <a:pt x="189" y="47"/>
                      </a:lnTo>
                      <a:lnTo>
                        <a:pt x="177" y="35"/>
                      </a:lnTo>
                      <a:lnTo>
                        <a:pt x="166" y="23"/>
                      </a:lnTo>
                      <a:lnTo>
                        <a:pt x="151" y="12"/>
                      </a:lnTo>
                      <a:lnTo>
                        <a:pt x="135" y="4"/>
                      </a:lnTo>
                      <a:lnTo>
                        <a:pt x="119" y="0"/>
                      </a:lnTo>
                      <a:lnTo>
                        <a:pt x="81" y="0"/>
                      </a:lnTo>
                      <a:lnTo>
                        <a:pt x="65" y="4"/>
                      </a:lnTo>
                      <a:lnTo>
                        <a:pt x="49" y="12"/>
                      </a:lnTo>
                      <a:lnTo>
                        <a:pt x="35" y="23"/>
                      </a:lnTo>
                      <a:lnTo>
                        <a:pt x="23" y="35"/>
                      </a:lnTo>
                      <a:lnTo>
                        <a:pt x="11" y="47"/>
                      </a:lnTo>
                      <a:lnTo>
                        <a:pt x="3" y="66"/>
                      </a:lnTo>
                      <a:lnTo>
                        <a:pt x="0" y="81"/>
                      </a:lnTo>
                      <a:lnTo>
                        <a:pt x="0" y="116"/>
                      </a:lnTo>
                      <a:lnTo>
                        <a:pt x="3" y="135"/>
                      </a:lnTo>
                      <a:lnTo>
                        <a:pt x="11" y="151"/>
                      </a:lnTo>
                      <a:lnTo>
                        <a:pt x="23" y="166"/>
                      </a:lnTo>
                      <a:lnTo>
                        <a:pt x="35" y="178"/>
                      </a:lnTo>
                      <a:lnTo>
                        <a:pt x="49" y="186"/>
                      </a:lnTo>
                      <a:lnTo>
                        <a:pt x="65" y="194"/>
                      </a:lnTo>
                      <a:lnTo>
                        <a:pt x="81" y="198"/>
                      </a:lnTo>
                      <a:lnTo>
                        <a:pt x="100" y="201"/>
                      </a:lnTo>
                      <a:lnTo>
                        <a:pt x="119" y="198"/>
                      </a:lnTo>
                      <a:lnTo>
                        <a:pt x="135" y="194"/>
                      </a:lnTo>
                      <a:lnTo>
                        <a:pt x="151" y="186"/>
                      </a:lnTo>
                      <a:lnTo>
                        <a:pt x="166" y="178"/>
                      </a:lnTo>
                      <a:lnTo>
                        <a:pt x="177" y="166"/>
                      </a:lnTo>
                      <a:lnTo>
                        <a:pt x="189" y="151"/>
                      </a:lnTo>
                      <a:lnTo>
                        <a:pt x="198" y="135"/>
                      </a:lnTo>
                      <a:lnTo>
                        <a:pt x="201" y="116"/>
                      </a:lnTo>
                      <a:lnTo>
                        <a:pt x="201" y="96"/>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8" name="Freeform 271"/>
                <p:cNvSpPr>
                  <a:spLocks/>
                </p:cNvSpPr>
                <p:nvPr/>
              </p:nvSpPr>
              <p:spPr bwMode="auto">
                <a:xfrm>
                  <a:off x="1852" y="1387"/>
                  <a:ext cx="51" cy="50"/>
                </a:xfrm>
                <a:custGeom>
                  <a:avLst/>
                  <a:gdLst>
                    <a:gd name="T0" fmla="*/ 51 w 206"/>
                    <a:gd name="T1" fmla="*/ 25 h 202"/>
                    <a:gd name="T2" fmla="*/ 50 w 206"/>
                    <a:gd name="T3" fmla="*/ 20 h 202"/>
                    <a:gd name="T4" fmla="*/ 49 w 206"/>
                    <a:gd name="T5" fmla="*/ 16 h 202"/>
                    <a:gd name="T6" fmla="*/ 47 w 206"/>
                    <a:gd name="T7" fmla="*/ 12 h 202"/>
                    <a:gd name="T8" fmla="*/ 45 w 206"/>
                    <a:gd name="T9" fmla="*/ 9 h 202"/>
                    <a:gd name="T10" fmla="*/ 41 w 206"/>
                    <a:gd name="T11" fmla="*/ 6 h 202"/>
                    <a:gd name="T12" fmla="*/ 38 w 206"/>
                    <a:gd name="T13" fmla="*/ 3 h 202"/>
                    <a:gd name="T14" fmla="*/ 34 w 206"/>
                    <a:gd name="T15" fmla="*/ 2 h 202"/>
                    <a:gd name="T16" fmla="*/ 30 w 206"/>
                    <a:gd name="T17" fmla="*/ 0 h 202"/>
                    <a:gd name="T18" fmla="*/ 21 w 206"/>
                    <a:gd name="T19" fmla="*/ 0 h 202"/>
                    <a:gd name="T20" fmla="*/ 16 w 206"/>
                    <a:gd name="T21" fmla="*/ 2 h 202"/>
                    <a:gd name="T22" fmla="*/ 12 w 206"/>
                    <a:gd name="T23" fmla="*/ 3 h 202"/>
                    <a:gd name="T24" fmla="*/ 10 w 206"/>
                    <a:gd name="T25" fmla="*/ 6 h 202"/>
                    <a:gd name="T26" fmla="*/ 6 w 206"/>
                    <a:gd name="T27" fmla="*/ 9 h 202"/>
                    <a:gd name="T28" fmla="*/ 4 w 206"/>
                    <a:gd name="T29" fmla="*/ 12 h 202"/>
                    <a:gd name="T30" fmla="*/ 2 w 206"/>
                    <a:gd name="T31" fmla="*/ 16 h 202"/>
                    <a:gd name="T32" fmla="*/ 1 w 206"/>
                    <a:gd name="T33" fmla="*/ 20 h 202"/>
                    <a:gd name="T34" fmla="*/ 0 w 206"/>
                    <a:gd name="T35" fmla="*/ 25 h 202"/>
                    <a:gd name="T36" fmla="*/ 1 w 206"/>
                    <a:gd name="T37" fmla="*/ 30 h 202"/>
                    <a:gd name="T38" fmla="*/ 2 w 206"/>
                    <a:gd name="T39" fmla="*/ 34 h 202"/>
                    <a:gd name="T40" fmla="*/ 4 w 206"/>
                    <a:gd name="T41" fmla="*/ 37 h 202"/>
                    <a:gd name="T42" fmla="*/ 6 w 206"/>
                    <a:gd name="T43" fmla="*/ 41 h 202"/>
                    <a:gd name="T44" fmla="*/ 10 w 206"/>
                    <a:gd name="T45" fmla="*/ 44 h 202"/>
                    <a:gd name="T46" fmla="*/ 12 w 206"/>
                    <a:gd name="T47" fmla="*/ 47 h 202"/>
                    <a:gd name="T48" fmla="*/ 16 w 206"/>
                    <a:gd name="T49" fmla="*/ 49 h 202"/>
                    <a:gd name="T50" fmla="*/ 21 w 206"/>
                    <a:gd name="T51" fmla="*/ 50 h 202"/>
                    <a:gd name="T52" fmla="*/ 30 w 206"/>
                    <a:gd name="T53" fmla="*/ 50 h 202"/>
                    <a:gd name="T54" fmla="*/ 34 w 206"/>
                    <a:gd name="T55" fmla="*/ 49 h 202"/>
                    <a:gd name="T56" fmla="*/ 38 w 206"/>
                    <a:gd name="T57" fmla="*/ 47 h 202"/>
                    <a:gd name="T58" fmla="*/ 41 w 206"/>
                    <a:gd name="T59" fmla="*/ 44 h 202"/>
                    <a:gd name="T60" fmla="*/ 45 w 206"/>
                    <a:gd name="T61" fmla="*/ 41 h 202"/>
                    <a:gd name="T62" fmla="*/ 47 w 206"/>
                    <a:gd name="T63" fmla="*/ 37 h 202"/>
                    <a:gd name="T64" fmla="*/ 49 w 206"/>
                    <a:gd name="T65" fmla="*/ 34 h 202"/>
                    <a:gd name="T66" fmla="*/ 50 w 206"/>
                    <a:gd name="T67" fmla="*/ 30 h 202"/>
                    <a:gd name="T68" fmla="*/ 51 w 206"/>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2">
                      <a:moveTo>
                        <a:pt x="206" y="101"/>
                      </a:moveTo>
                      <a:lnTo>
                        <a:pt x="202" y="81"/>
                      </a:lnTo>
                      <a:lnTo>
                        <a:pt x="197" y="66"/>
                      </a:lnTo>
                      <a:lnTo>
                        <a:pt x="190" y="50"/>
                      </a:lnTo>
                      <a:lnTo>
                        <a:pt x="183" y="35"/>
                      </a:lnTo>
                      <a:lnTo>
                        <a:pt x="167" y="23"/>
                      </a:lnTo>
                      <a:lnTo>
                        <a:pt x="155" y="11"/>
                      </a:lnTo>
                      <a:lnTo>
                        <a:pt x="139" y="8"/>
                      </a:lnTo>
                      <a:lnTo>
                        <a:pt x="120" y="0"/>
                      </a:lnTo>
                      <a:lnTo>
                        <a:pt x="85" y="0"/>
                      </a:lnTo>
                      <a:lnTo>
                        <a:pt x="66" y="8"/>
                      </a:lnTo>
                      <a:lnTo>
                        <a:pt x="50" y="11"/>
                      </a:lnTo>
                      <a:lnTo>
                        <a:pt x="39" y="23"/>
                      </a:lnTo>
                      <a:lnTo>
                        <a:pt x="23" y="35"/>
                      </a:lnTo>
                      <a:lnTo>
                        <a:pt x="15" y="50"/>
                      </a:lnTo>
                      <a:lnTo>
                        <a:pt x="8" y="66"/>
                      </a:lnTo>
                      <a:lnTo>
                        <a:pt x="4" y="81"/>
                      </a:lnTo>
                      <a:lnTo>
                        <a:pt x="0" y="101"/>
                      </a:lnTo>
                      <a:lnTo>
                        <a:pt x="4" y="120"/>
                      </a:lnTo>
                      <a:lnTo>
                        <a:pt x="8" y="136"/>
                      </a:lnTo>
                      <a:lnTo>
                        <a:pt x="15" y="151"/>
                      </a:lnTo>
                      <a:lnTo>
                        <a:pt x="23" y="167"/>
                      </a:lnTo>
                      <a:lnTo>
                        <a:pt x="39" y="179"/>
                      </a:lnTo>
                      <a:lnTo>
                        <a:pt x="50" y="190"/>
                      </a:lnTo>
                      <a:lnTo>
                        <a:pt x="66" y="198"/>
                      </a:lnTo>
                      <a:lnTo>
                        <a:pt x="85" y="202"/>
                      </a:lnTo>
                      <a:lnTo>
                        <a:pt x="120" y="202"/>
                      </a:lnTo>
                      <a:lnTo>
                        <a:pt x="139" y="198"/>
                      </a:lnTo>
                      <a:lnTo>
                        <a:pt x="155" y="190"/>
                      </a:lnTo>
                      <a:lnTo>
                        <a:pt x="167" y="179"/>
                      </a:lnTo>
                      <a:lnTo>
                        <a:pt x="183" y="167"/>
                      </a:lnTo>
                      <a:lnTo>
                        <a:pt x="190" y="151"/>
                      </a:lnTo>
                      <a:lnTo>
                        <a:pt x="197" y="136"/>
                      </a:lnTo>
                      <a:lnTo>
                        <a:pt x="202" y="120"/>
                      </a:lnTo>
                      <a:lnTo>
                        <a:pt x="206"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09" name="Freeform 272"/>
                <p:cNvSpPr>
                  <a:spLocks/>
                </p:cNvSpPr>
                <p:nvPr/>
              </p:nvSpPr>
              <p:spPr bwMode="auto">
                <a:xfrm>
                  <a:off x="1855" y="1447"/>
                  <a:ext cx="50" cy="51"/>
                </a:xfrm>
                <a:custGeom>
                  <a:avLst/>
                  <a:gdLst>
                    <a:gd name="T0" fmla="*/ 50 w 202"/>
                    <a:gd name="T1" fmla="*/ 25 h 201"/>
                    <a:gd name="T2" fmla="*/ 50 w 202"/>
                    <a:gd name="T3" fmla="*/ 20 h 201"/>
                    <a:gd name="T4" fmla="*/ 49 w 202"/>
                    <a:gd name="T5" fmla="*/ 17 h 201"/>
                    <a:gd name="T6" fmla="*/ 47 w 202"/>
                    <a:gd name="T7" fmla="*/ 13 h 201"/>
                    <a:gd name="T8" fmla="*/ 44 w 202"/>
                    <a:gd name="T9" fmla="*/ 9 h 201"/>
                    <a:gd name="T10" fmla="*/ 41 w 202"/>
                    <a:gd name="T11" fmla="*/ 6 h 201"/>
                    <a:gd name="T12" fmla="*/ 37 w 202"/>
                    <a:gd name="T13" fmla="*/ 4 h 201"/>
                    <a:gd name="T14" fmla="*/ 34 w 202"/>
                    <a:gd name="T15" fmla="*/ 2 h 201"/>
                    <a:gd name="T16" fmla="*/ 30 w 202"/>
                    <a:gd name="T17" fmla="*/ 0 h 201"/>
                    <a:gd name="T18" fmla="*/ 20 w 202"/>
                    <a:gd name="T19" fmla="*/ 0 h 201"/>
                    <a:gd name="T20" fmla="*/ 17 w 202"/>
                    <a:gd name="T21" fmla="*/ 2 h 201"/>
                    <a:gd name="T22" fmla="*/ 13 w 202"/>
                    <a:gd name="T23" fmla="*/ 4 h 201"/>
                    <a:gd name="T24" fmla="*/ 9 w 202"/>
                    <a:gd name="T25" fmla="*/ 6 h 201"/>
                    <a:gd name="T26" fmla="*/ 6 w 202"/>
                    <a:gd name="T27" fmla="*/ 9 h 201"/>
                    <a:gd name="T28" fmla="*/ 4 w 202"/>
                    <a:gd name="T29" fmla="*/ 13 h 201"/>
                    <a:gd name="T30" fmla="*/ 2 w 202"/>
                    <a:gd name="T31" fmla="*/ 17 h 201"/>
                    <a:gd name="T32" fmla="*/ 0 w 202"/>
                    <a:gd name="T33" fmla="*/ 20 h 201"/>
                    <a:gd name="T34" fmla="*/ 0 w 202"/>
                    <a:gd name="T35" fmla="*/ 30 h 201"/>
                    <a:gd name="T36" fmla="*/ 2 w 202"/>
                    <a:gd name="T37" fmla="*/ 34 h 201"/>
                    <a:gd name="T38" fmla="*/ 4 w 202"/>
                    <a:gd name="T39" fmla="*/ 38 h 201"/>
                    <a:gd name="T40" fmla="*/ 6 w 202"/>
                    <a:gd name="T41" fmla="*/ 42 h 201"/>
                    <a:gd name="T42" fmla="*/ 9 w 202"/>
                    <a:gd name="T43" fmla="*/ 45 h 201"/>
                    <a:gd name="T44" fmla="*/ 13 w 202"/>
                    <a:gd name="T45" fmla="*/ 48 h 201"/>
                    <a:gd name="T46" fmla="*/ 17 w 202"/>
                    <a:gd name="T47" fmla="*/ 50 h 201"/>
                    <a:gd name="T48" fmla="*/ 20 w 202"/>
                    <a:gd name="T49" fmla="*/ 51 h 201"/>
                    <a:gd name="T50" fmla="*/ 30 w 202"/>
                    <a:gd name="T51" fmla="*/ 51 h 201"/>
                    <a:gd name="T52" fmla="*/ 34 w 202"/>
                    <a:gd name="T53" fmla="*/ 50 h 201"/>
                    <a:gd name="T54" fmla="*/ 37 w 202"/>
                    <a:gd name="T55" fmla="*/ 48 h 201"/>
                    <a:gd name="T56" fmla="*/ 41 w 202"/>
                    <a:gd name="T57" fmla="*/ 45 h 201"/>
                    <a:gd name="T58" fmla="*/ 44 w 202"/>
                    <a:gd name="T59" fmla="*/ 42 h 201"/>
                    <a:gd name="T60" fmla="*/ 47 w 202"/>
                    <a:gd name="T61" fmla="*/ 38 h 201"/>
                    <a:gd name="T62" fmla="*/ 49 w 202"/>
                    <a:gd name="T63" fmla="*/ 34 h 201"/>
                    <a:gd name="T64" fmla="*/ 50 w 202"/>
                    <a:gd name="T65" fmla="*/ 30 h 201"/>
                    <a:gd name="T66" fmla="*/ 50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0"/>
                      </a:lnTo>
                      <a:lnTo>
                        <a:pt x="198" y="66"/>
                      </a:lnTo>
                      <a:lnTo>
                        <a:pt x="191" y="50"/>
                      </a:lnTo>
                      <a:lnTo>
                        <a:pt x="179" y="35"/>
                      </a:lnTo>
                      <a:lnTo>
                        <a:pt x="167" y="22"/>
                      </a:lnTo>
                      <a:lnTo>
                        <a:pt x="151" y="15"/>
                      </a:lnTo>
                      <a:lnTo>
                        <a:pt x="137" y="7"/>
                      </a:lnTo>
                      <a:lnTo>
                        <a:pt x="121" y="0"/>
                      </a:lnTo>
                      <a:lnTo>
                        <a:pt x="82" y="0"/>
                      </a:lnTo>
                      <a:lnTo>
                        <a:pt x="67" y="7"/>
                      </a:lnTo>
                      <a:lnTo>
                        <a:pt x="51" y="15"/>
                      </a:lnTo>
                      <a:lnTo>
                        <a:pt x="35" y="22"/>
                      </a:lnTo>
                      <a:lnTo>
                        <a:pt x="23" y="35"/>
                      </a:lnTo>
                      <a:lnTo>
                        <a:pt x="16" y="50"/>
                      </a:lnTo>
                      <a:lnTo>
                        <a:pt x="9" y="66"/>
                      </a:lnTo>
                      <a:lnTo>
                        <a:pt x="0" y="80"/>
                      </a:lnTo>
                      <a:lnTo>
                        <a:pt x="0" y="119"/>
                      </a:lnTo>
                      <a:lnTo>
                        <a:pt x="9" y="135"/>
                      </a:lnTo>
                      <a:lnTo>
                        <a:pt x="16" y="150"/>
                      </a:lnTo>
                      <a:lnTo>
                        <a:pt x="23" y="166"/>
                      </a:lnTo>
                      <a:lnTo>
                        <a:pt x="35" y="178"/>
                      </a:lnTo>
                      <a:lnTo>
                        <a:pt x="51" y="189"/>
                      </a:lnTo>
                      <a:lnTo>
                        <a:pt x="67" y="197"/>
                      </a:lnTo>
                      <a:lnTo>
                        <a:pt x="82" y="201"/>
                      </a:lnTo>
                      <a:lnTo>
                        <a:pt x="121" y="201"/>
                      </a:lnTo>
                      <a:lnTo>
                        <a:pt x="137" y="197"/>
                      </a:lnTo>
                      <a:lnTo>
                        <a:pt x="151" y="189"/>
                      </a:lnTo>
                      <a:lnTo>
                        <a:pt x="167" y="178"/>
                      </a:lnTo>
                      <a:lnTo>
                        <a:pt x="179" y="166"/>
                      </a:lnTo>
                      <a:lnTo>
                        <a:pt x="191" y="150"/>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0" name="Freeform 273"/>
                <p:cNvSpPr>
                  <a:spLocks/>
                </p:cNvSpPr>
                <p:nvPr/>
              </p:nvSpPr>
              <p:spPr bwMode="auto">
                <a:xfrm>
                  <a:off x="1859" y="2549"/>
                  <a:ext cx="51" cy="50"/>
                </a:xfrm>
                <a:custGeom>
                  <a:avLst/>
                  <a:gdLst>
                    <a:gd name="T0" fmla="*/ 51 w 201"/>
                    <a:gd name="T1" fmla="*/ 25 h 201"/>
                    <a:gd name="T2" fmla="*/ 51 w 201"/>
                    <a:gd name="T3" fmla="*/ 20 h 201"/>
                    <a:gd name="T4" fmla="*/ 50 w 201"/>
                    <a:gd name="T5" fmla="*/ 16 h 201"/>
                    <a:gd name="T6" fmla="*/ 48 w 201"/>
                    <a:gd name="T7" fmla="*/ 13 h 201"/>
                    <a:gd name="T8" fmla="*/ 45 w 201"/>
                    <a:gd name="T9" fmla="*/ 9 h 201"/>
                    <a:gd name="T10" fmla="*/ 42 w 201"/>
                    <a:gd name="T11" fmla="*/ 6 h 201"/>
                    <a:gd name="T12" fmla="*/ 39 w 201"/>
                    <a:gd name="T13" fmla="*/ 3 h 201"/>
                    <a:gd name="T14" fmla="*/ 35 w 201"/>
                    <a:gd name="T15" fmla="*/ 1 h 201"/>
                    <a:gd name="T16" fmla="*/ 30 w 201"/>
                    <a:gd name="T17" fmla="*/ 0 h 201"/>
                    <a:gd name="T18" fmla="*/ 21 w 201"/>
                    <a:gd name="T19" fmla="*/ 0 h 201"/>
                    <a:gd name="T20" fmla="*/ 17 w 201"/>
                    <a:gd name="T21" fmla="*/ 1 h 201"/>
                    <a:gd name="T22" fmla="*/ 13 w 201"/>
                    <a:gd name="T23" fmla="*/ 3 h 201"/>
                    <a:gd name="T24" fmla="*/ 9 w 201"/>
                    <a:gd name="T25" fmla="*/ 6 h 201"/>
                    <a:gd name="T26" fmla="*/ 6 w 201"/>
                    <a:gd name="T27" fmla="*/ 9 h 201"/>
                    <a:gd name="T28" fmla="*/ 3 w 201"/>
                    <a:gd name="T29" fmla="*/ 13 h 201"/>
                    <a:gd name="T30" fmla="*/ 1 w 201"/>
                    <a:gd name="T31" fmla="*/ 16 h 201"/>
                    <a:gd name="T32" fmla="*/ 0 w 201"/>
                    <a:gd name="T33" fmla="*/ 20 h 201"/>
                    <a:gd name="T34" fmla="*/ 0 w 201"/>
                    <a:gd name="T35" fmla="*/ 30 h 201"/>
                    <a:gd name="T36" fmla="*/ 1 w 201"/>
                    <a:gd name="T37" fmla="*/ 34 h 201"/>
                    <a:gd name="T38" fmla="*/ 3 w 201"/>
                    <a:gd name="T39" fmla="*/ 38 h 201"/>
                    <a:gd name="T40" fmla="*/ 6 w 201"/>
                    <a:gd name="T41" fmla="*/ 41 h 201"/>
                    <a:gd name="T42" fmla="*/ 9 w 201"/>
                    <a:gd name="T43" fmla="*/ 45 h 201"/>
                    <a:gd name="T44" fmla="*/ 13 w 201"/>
                    <a:gd name="T45" fmla="*/ 48 h 201"/>
                    <a:gd name="T46" fmla="*/ 17 w 201"/>
                    <a:gd name="T47" fmla="*/ 49 h 201"/>
                    <a:gd name="T48" fmla="*/ 21 w 201"/>
                    <a:gd name="T49" fmla="*/ 50 h 201"/>
                    <a:gd name="T50" fmla="*/ 30 w 201"/>
                    <a:gd name="T51" fmla="*/ 50 h 201"/>
                    <a:gd name="T52" fmla="*/ 35 w 201"/>
                    <a:gd name="T53" fmla="*/ 49 h 201"/>
                    <a:gd name="T54" fmla="*/ 39 w 201"/>
                    <a:gd name="T55" fmla="*/ 48 h 201"/>
                    <a:gd name="T56" fmla="*/ 42 w 201"/>
                    <a:gd name="T57" fmla="*/ 45 h 201"/>
                    <a:gd name="T58" fmla="*/ 45 w 201"/>
                    <a:gd name="T59" fmla="*/ 41 h 201"/>
                    <a:gd name="T60" fmla="*/ 48 w 201"/>
                    <a:gd name="T61" fmla="*/ 38 h 201"/>
                    <a:gd name="T62" fmla="*/ 50 w 201"/>
                    <a:gd name="T63" fmla="*/ 34 h 201"/>
                    <a:gd name="T64" fmla="*/ 51 w 201"/>
                    <a:gd name="T65" fmla="*/ 30 h 201"/>
                    <a:gd name="T66" fmla="*/ 51 w 201"/>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1">
                      <a:moveTo>
                        <a:pt x="201" y="101"/>
                      </a:moveTo>
                      <a:lnTo>
                        <a:pt x="201" y="82"/>
                      </a:lnTo>
                      <a:lnTo>
                        <a:pt x="198" y="66"/>
                      </a:lnTo>
                      <a:lnTo>
                        <a:pt x="190" y="51"/>
                      </a:lnTo>
                      <a:lnTo>
                        <a:pt x="178" y="35"/>
                      </a:lnTo>
                      <a:lnTo>
                        <a:pt x="166" y="24"/>
                      </a:lnTo>
                      <a:lnTo>
                        <a:pt x="152" y="12"/>
                      </a:lnTo>
                      <a:lnTo>
                        <a:pt x="136" y="5"/>
                      </a:lnTo>
                      <a:lnTo>
                        <a:pt x="120" y="0"/>
                      </a:lnTo>
                      <a:lnTo>
                        <a:pt x="82" y="0"/>
                      </a:lnTo>
                      <a:lnTo>
                        <a:pt x="66" y="5"/>
                      </a:lnTo>
                      <a:lnTo>
                        <a:pt x="50" y="12"/>
                      </a:lnTo>
                      <a:lnTo>
                        <a:pt x="35" y="24"/>
                      </a:lnTo>
                      <a:lnTo>
                        <a:pt x="24" y="35"/>
                      </a:lnTo>
                      <a:lnTo>
                        <a:pt x="12" y="51"/>
                      </a:lnTo>
                      <a:lnTo>
                        <a:pt x="3" y="66"/>
                      </a:lnTo>
                      <a:lnTo>
                        <a:pt x="0" y="82"/>
                      </a:lnTo>
                      <a:lnTo>
                        <a:pt x="0" y="121"/>
                      </a:lnTo>
                      <a:lnTo>
                        <a:pt x="3" y="136"/>
                      </a:lnTo>
                      <a:lnTo>
                        <a:pt x="12" y="152"/>
                      </a:lnTo>
                      <a:lnTo>
                        <a:pt x="24" y="166"/>
                      </a:lnTo>
                      <a:lnTo>
                        <a:pt x="35" y="179"/>
                      </a:lnTo>
                      <a:lnTo>
                        <a:pt x="50" y="191"/>
                      </a:lnTo>
                      <a:lnTo>
                        <a:pt x="66" y="198"/>
                      </a:lnTo>
                      <a:lnTo>
                        <a:pt x="82" y="201"/>
                      </a:lnTo>
                      <a:lnTo>
                        <a:pt x="120" y="201"/>
                      </a:lnTo>
                      <a:lnTo>
                        <a:pt x="136" y="198"/>
                      </a:lnTo>
                      <a:lnTo>
                        <a:pt x="152" y="191"/>
                      </a:lnTo>
                      <a:lnTo>
                        <a:pt x="166" y="179"/>
                      </a:lnTo>
                      <a:lnTo>
                        <a:pt x="178" y="166"/>
                      </a:lnTo>
                      <a:lnTo>
                        <a:pt x="190" y="152"/>
                      </a:lnTo>
                      <a:lnTo>
                        <a:pt x="198" y="136"/>
                      </a:lnTo>
                      <a:lnTo>
                        <a:pt x="201" y="121"/>
                      </a:lnTo>
                      <a:lnTo>
                        <a:pt x="201"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1" name="Freeform 274"/>
                <p:cNvSpPr>
                  <a:spLocks/>
                </p:cNvSpPr>
                <p:nvPr/>
              </p:nvSpPr>
              <p:spPr bwMode="auto">
                <a:xfrm>
                  <a:off x="1865" y="2137"/>
                  <a:ext cx="52" cy="50"/>
                </a:xfrm>
                <a:custGeom>
                  <a:avLst/>
                  <a:gdLst>
                    <a:gd name="T0" fmla="*/ 52 w 205"/>
                    <a:gd name="T1" fmla="*/ 25 h 201"/>
                    <a:gd name="T2" fmla="*/ 51 w 205"/>
                    <a:gd name="T3" fmla="*/ 20 h 201"/>
                    <a:gd name="T4" fmla="*/ 50 w 205"/>
                    <a:gd name="T5" fmla="*/ 16 h 201"/>
                    <a:gd name="T6" fmla="*/ 48 w 205"/>
                    <a:gd name="T7" fmla="*/ 13 h 201"/>
                    <a:gd name="T8" fmla="*/ 46 w 205"/>
                    <a:gd name="T9" fmla="*/ 9 h 201"/>
                    <a:gd name="T10" fmla="*/ 42 w 205"/>
                    <a:gd name="T11" fmla="*/ 6 h 201"/>
                    <a:gd name="T12" fmla="*/ 39 w 205"/>
                    <a:gd name="T13" fmla="*/ 3 h 201"/>
                    <a:gd name="T14" fmla="*/ 35 w 205"/>
                    <a:gd name="T15" fmla="*/ 1 h 201"/>
                    <a:gd name="T16" fmla="*/ 30 w 205"/>
                    <a:gd name="T17" fmla="*/ 0 h 201"/>
                    <a:gd name="T18" fmla="*/ 21 w 205"/>
                    <a:gd name="T19" fmla="*/ 0 h 201"/>
                    <a:gd name="T20" fmla="*/ 16 w 205"/>
                    <a:gd name="T21" fmla="*/ 1 h 201"/>
                    <a:gd name="T22" fmla="*/ 12 w 205"/>
                    <a:gd name="T23" fmla="*/ 3 h 201"/>
                    <a:gd name="T24" fmla="*/ 10 w 205"/>
                    <a:gd name="T25" fmla="*/ 6 h 201"/>
                    <a:gd name="T26" fmla="*/ 6 w 205"/>
                    <a:gd name="T27" fmla="*/ 9 h 201"/>
                    <a:gd name="T28" fmla="*/ 4 w 205"/>
                    <a:gd name="T29" fmla="*/ 13 h 201"/>
                    <a:gd name="T30" fmla="*/ 2 w 205"/>
                    <a:gd name="T31" fmla="*/ 16 h 201"/>
                    <a:gd name="T32" fmla="*/ 1 w 205"/>
                    <a:gd name="T33" fmla="*/ 20 h 201"/>
                    <a:gd name="T34" fmla="*/ 0 w 205"/>
                    <a:gd name="T35" fmla="*/ 25 h 201"/>
                    <a:gd name="T36" fmla="*/ 1 w 205"/>
                    <a:gd name="T37" fmla="*/ 30 h 201"/>
                    <a:gd name="T38" fmla="*/ 2 w 205"/>
                    <a:gd name="T39" fmla="*/ 34 h 201"/>
                    <a:gd name="T40" fmla="*/ 4 w 205"/>
                    <a:gd name="T41" fmla="*/ 38 h 201"/>
                    <a:gd name="T42" fmla="*/ 6 w 205"/>
                    <a:gd name="T43" fmla="*/ 41 h 201"/>
                    <a:gd name="T44" fmla="*/ 10 w 205"/>
                    <a:gd name="T45" fmla="*/ 45 h 201"/>
                    <a:gd name="T46" fmla="*/ 12 w 205"/>
                    <a:gd name="T47" fmla="*/ 48 h 201"/>
                    <a:gd name="T48" fmla="*/ 16 w 205"/>
                    <a:gd name="T49" fmla="*/ 48 h 201"/>
                    <a:gd name="T50" fmla="*/ 21 w 205"/>
                    <a:gd name="T51" fmla="*/ 50 h 201"/>
                    <a:gd name="T52" fmla="*/ 30 w 205"/>
                    <a:gd name="T53" fmla="*/ 50 h 201"/>
                    <a:gd name="T54" fmla="*/ 35 w 205"/>
                    <a:gd name="T55" fmla="*/ 48 h 201"/>
                    <a:gd name="T56" fmla="*/ 39 w 205"/>
                    <a:gd name="T57" fmla="*/ 48 h 201"/>
                    <a:gd name="T58" fmla="*/ 42 w 205"/>
                    <a:gd name="T59" fmla="*/ 45 h 201"/>
                    <a:gd name="T60" fmla="*/ 46 w 205"/>
                    <a:gd name="T61" fmla="*/ 41 h 201"/>
                    <a:gd name="T62" fmla="*/ 48 w 205"/>
                    <a:gd name="T63" fmla="*/ 38 h 201"/>
                    <a:gd name="T64" fmla="*/ 50 w 205"/>
                    <a:gd name="T65" fmla="*/ 34 h 201"/>
                    <a:gd name="T66" fmla="*/ 51 w 205"/>
                    <a:gd name="T67" fmla="*/ 30 h 201"/>
                    <a:gd name="T68" fmla="*/ 52 w 205"/>
                    <a:gd name="T69" fmla="*/ 25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1">
                      <a:moveTo>
                        <a:pt x="205" y="101"/>
                      </a:moveTo>
                      <a:lnTo>
                        <a:pt x="201" y="82"/>
                      </a:lnTo>
                      <a:lnTo>
                        <a:pt x="197" y="66"/>
                      </a:lnTo>
                      <a:lnTo>
                        <a:pt x="189" y="51"/>
                      </a:lnTo>
                      <a:lnTo>
                        <a:pt x="182" y="35"/>
                      </a:lnTo>
                      <a:lnTo>
                        <a:pt x="166" y="23"/>
                      </a:lnTo>
                      <a:lnTo>
                        <a:pt x="154" y="12"/>
                      </a:lnTo>
                      <a:lnTo>
                        <a:pt x="139" y="4"/>
                      </a:lnTo>
                      <a:lnTo>
                        <a:pt x="119" y="0"/>
                      </a:lnTo>
                      <a:lnTo>
                        <a:pt x="84" y="0"/>
                      </a:lnTo>
                      <a:lnTo>
                        <a:pt x="65" y="4"/>
                      </a:lnTo>
                      <a:lnTo>
                        <a:pt x="49" y="12"/>
                      </a:lnTo>
                      <a:lnTo>
                        <a:pt x="38" y="23"/>
                      </a:lnTo>
                      <a:lnTo>
                        <a:pt x="23" y="35"/>
                      </a:lnTo>
                      <a:lnTo>
                        <a:pt x="14" y="51"/>
                      </a:lnTo>
                      <a:lnTo>
                        <a:pt x="7" y="66"/>
                      </a:lnTo>
                      <a:lnTo>
                        <a:pt x="3" y="82"/>
                      </a:lnTo>
                      <a:lnTo>
                        <a:pt x="0" y="101"/>
                      </a:lnTo>
                      <a:lnTo>
                        <a:pt x="3" y="121"/>
                      </a:lnTo>
                      <a:lnTo>
                        <a:pt x="7" y="136"/>
                      </a:lnTo>
                      <a:lnTo>
                        <a:pt x="14" y="151"/>
                      </a:lnTo>
                      <a:lnTo>
                        <a:pt x="23" y="166"/>
                      </a:lnTo>
                      <a:lnTo>
                        <a:pt x="38" y="179"/>
                      </a:lnTo>
                      <a:lnTo>
                        <a:pt x="49" y="191"/>
                      </a:lnTo>
                      <a:lnTo>
                        <a:pt x="65" y="194"/>
                      </a:lnTo>
                      <a:lnTo>
                        <a:pt x="84" y="201"/>
                      </a:lnTo>
                      <a:lnTo>
                        <a:pt x="119" y="201"/>
                      </a:lnTo>
                      <a:lnTo>
                        <a:pt x="139" y="194"/>
                      </a:lnTo>
                      <a:lnTo>
                        <a:pt x="154" y="191"/>
                      </a:lnTo>
                      <a:lnTo>
                        <a:pt x="166" y="179"/>
                      </a:lnTo>
                      <a:lnTo>
                        <a:pt x="182" y="166"/>
                      </a:lnTo>
                      <a:lnTo>
                        <a:pt x="189" y="151"/>
                      </a:lnTo>
                      <a:lnTo>
                        <a:pt x="197" y="136"/>
                      </a:lnTo>
                      <a:lnTo>
                        <a:pt x="201" y="121"/>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2" name="Freeform 275"/>
                <p:cNvSpPr>
                  <a:spLocks/>
                </p:cNvSpPr>
                <p:nvPr/>
              </p:nvSpPr>
              <p:spPr bwMode="auto">
                <a:xfrm>
                  <a:off x="1873" y="2115"/>
                  <a:ext cx="50" cy="50"/>
                </a:xfrm>
                <a:custGeom>
                  <a:avLst/>
                  <a:gdLst>
                    <a:gd name="T0" fmla="*/ 50 w 202"/>
                    <a:gd name="T1" fmla="*/ 25 h 201"/>
                    <a:gd name="T2" fmla="*/ 50 w 202"/>
                    <a:gd name="T3" fmla="*/ 20 h 201"/>
                    <a:gd name="T4" fmla="*/ 49 w 202"/>
                    <a:gd name="T5" fmla="*/ 16 h 201"/>
                    <a:gd name="T6" fmla="*/ 47 w 202"/>
                    <a:gd name="T7" fmla="*/ 12 h 201"/>
                    <a:gd name="T8" fmla="*/ 44 w 202"/>
                    <a:gd name="T9" fmla="*/ 9 h 201"/>
                    <a:gd name="T10" fmla="*/ 41 w 202"/>
                    <a:gd name="T11" fmla="*/ 6 h 201"/>
                    <a:gd name="T12" fmla="*/ 39 w 202"/>
                    <a:gd name="T13" fmla="*/ 3 h 201"/>
                    <a:gd name="T14" fmla="*/ 34 w 202"/>
                    <a:gd name="T15" fmla="*/ 1 h 201"/>
                    <a:gd name="T16" fmla="*/ 30 w 202"/>
                    <a:gd name="T17" fmla="*/ 0 h 201"/>
                    <a:gd name="T18" fmla="*/ 21 w 202"/>
                    <a:gd name="T19" fmla="*/ 0 h 201"/>
                    <a:gd name="T20" fmla="*/ 16 w 202"/>
                    <a:gd name="T21" fmla="*/ 1 h 201"/>
                    <a:gd name="T22" fmla="*/ 13 w 202"/>
                    <a:gd name="T23" fmla="*/ 3 h 201"/>
                    <a:gd name="T24" fmla="*/ 9 w 202"/>
                    <a:gd name="T25" fmla="*/ 6 h 201"/>
                    <a:gd name="T26" fmla="*/ 6 w 202"/>
                    <a:gd name="T27" fmla="*/ 9 h 201"/>
                    <a:gd name="T28" fmla="*/ 4 w 202"/>
                    <a:gd name="T29" fmla="*/ 12 h 201"/>
                    <a:gd name="T30" fmla="*/ 2 w 202"/>
                    <a:gd name="T31" fmla="*/ 16 h 201"/>
                    <a:gd name="T32" fmla="*/ 1 w 202"/>
                    <a:gd name="T33" fmla="*/ 20 h 201"/>
                    <a:gd name="T34" fmla="*/ 0 w 202"/>
                    <a:gd name="T35" fmla="*/ 25 h 201"/>
                    <a:gd name="T36" fmla="*/ 1 w 202"/>
                    <a:gd name="T37" fmla="*/ 30 h 201"/>
                    <a:gd name="T38" fmla="*/ 2 w 202"/>
                    <a:gd name="T39" fmla="*/ 34 h 201"/>
                    <a:gd name="T40" fmla="*/ 4 w 202"/>
                    <a:gd name="T41" fmla="*/ 37 h 201"/>
                    <a:gd name="T42" fmla="*/ 6 w 202"/>
                    <a:gd name="T43" fmla="*/ 41 h 201"/>
                    <a:gd name="T44" fmla="*/ 9 w 202"/>
                    <a:gd name="T45" fmla="*/ 44 h 201"/>
                    <a:gd name="T46" fmla="*/ 13 w 202"/>
                    <a:gd name="T47" fmla="*/ 47 h 201"/>
                    <a:gd name="T48" fmla="*/ 16 w 202"/>
                    <a:gd name="T49" fmla="*/ 48 h 201"/>
                    <a:gd name="T50" fmla="*/ 21 w 202"/>
                    <a:gd name="T51" fmla="*/ 50 h 201"/>
                    <a:gd name="T52" fmla="*/ 30 w 202"/>
                    <a:gd name="T53" fmla="*/ 50 h 201"/>
                    <a:gd name="T54" fmla="*/ 34 w 202"/>
                    <a:gd name="T55" fmla="*/ 48 h 201"/>
                    <a:gd name="T56" fmla="*/ 39 w 202"/>
                    <a:gd name="T57" fmla="*/ 47 h 201"/>
                    <a:gd name="T58" fmla="*/ 41 w 202"/>
                    <a:gd name="T59" fmla="*/ 44 h 201"/>
                    <a:gd name="T60" fmla="*/ 44 w 202"/>
                    <a:gd name="T61" fmla="*/ 41 h 201"/>
                    <a:gd name="T62" fmla="*/ 47 w 202"/>
                    <a:gd name="T63" fmla="*/ 37 h 201"/>
                    <a:gd name="T64" fmla="*/ 49 w 202"/>
                    <a:gd name="T65" fmla="*/ 34 h 201"/>
                    <a:gd name="T66" fmla="*/ 50 w 202"/>
                    <a:gd name="T67" fmla="*/ 30 h 201"/>
                    <a:gd name="T68" fmla="*/ 50 w 202"/>
                    <a:gd name="T69" fmla="*/ 25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1">
                      <a:moveTo>
                        <a:pt x="202" y="101"/>
                      </a:moveTo>
                      <a:lnTo>
                        <a:pt x="202" y="82"/>
                      </a:lnTo>
                      <a:lnTo>
                        <a:pt x="198" y="66"/>
                      </a:lnTo>
                      <a:lnTo>
                        <a:pt x="191" y="50"/>
                      </a:lnTo>
                      <a:lnTo>
                        <a:pt x="179" y="35"/>
                      </a:lnTo>
                      <a:lnTo>
                        <a:pt x="167" y="23"/>
                      </a:lnTo>
                      <a:lnTo>
                        <a:pt x="156" y="12"/>
                      </a:lnTo>
                      <a:lnTo>
                        <a:pt x="136" y="3"/>
                      </a:lnTo>
                      <a:lnTo>
                        <a:pt x="121" y="0"/>
                      </a:lnTo>
                      <a:lnTo>
                        <a:pt x="86" y="0"/>
                      </a:lnTo>
                      <a:lnTo>
                        <a:pt x="66" y="3"/>
                      </a:lnTo>
                      <a:lnTo>
                        <a:pt x="51" y="12"/>
                      </a:lnTo>
                      <a:lnTo>
                        <a:pt x="35" y="23"/>
                      </a:lnTo>
                      <a:lnTo>
                        <a:pt x="23" y="35"/>
                      </a:lnTo>
                      <a:lnTo>
                        <a:pt x="16" y="50"/>
                      </a:lnTo>
                      <a:lnTo>
                        <a:pt x="8" y="66"/>
                      </a:lnTo>
                      <a:lnTo>
                        <a:pt x="4" y="82"/>
                      </a:lnTo>
                      <a:lnTo>
                        <a:pt x="0" y="101"/>
                      </a:lnTo>
                      <a:lnTo>
                        <a:pt x="4" y="120"/>
                      </a:lnTo>
                      <a:lnTo>
                        <a:pt x="8" y="136"/>
                      </a:lnTo>
                      <a:lnTo>
                        <a:pt x="16" y="150"/>
                      </a:lnTo>
                      <a:lnTo>
                        <a:pt x="23" y="166"/>
                      </a:lnTo>
                      <a:lnTo>
                        <a:pt x="35" y="178"/>
                      </a:lnTo>
                      <a:lnTo>
                        <a:pt x="51" y="190"/>
                      </a:lnTo>
                      <a:lnTo>
                        <a:pt x="66" y="194"/>
                      </a:lnTo>
                      <a:lnTo>
                        <a:pt x="86" y="201"/>
                      </a:lnTo>
                      <a:lnTo>
                        <a:pt x="121" y="201"/>
                      </a:lnTo>
                      <a:lnTo>
                        <a:pt x="136" y="194"/>
                      </a:lnTo>
                      <a:lnTo>
                        <a:pt x="156" y="190"/>
                      </a:lnTo>
                      <a:lnTo>
                        <a:pt x="167" y="178"/>
                      </a:lnTo>
                      <a:lnTo>
                        <a:pt x="179" y="166"/>
                      </a:lnTo>
                      <a:lnTo>
                        <a:pt x="191" y="150"/>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3" name="Freeform 276"/>
                <p:cNvSpPr>
                  <a:spLocks/>
                </p:cNvSpPr>
                <p:nvPr/>
              </p:nvSpPr>
              <p:spPr bwMode="auto">
                <a:xfrm>
                  <a:off x="1881" y="1777"/>
                  <a:ext cx="50" cy="51"/>
                </a:xfrm>
                <a:custGeom>
                  <a:avLst/>
                  <a:gdLst>
                    <a:gd name="T0" fmla="*/ 50 w 202"/>
                    <a:gd name="T1" fmla="*/ 26 h 201"/>
                    <a:gd name="T2" fmla="*/ 50 w 202"/>
                    <a:gd name="T3" fmla="*/ 21 h 201"/>
                    <a:gd name="T4" fmla="*/ 49 w 202"/>
                    <a:gd name="T5" fmla="*/ 17 h 201"/>
                    <a:gd name="T6" fmla="*/ 47 w 202"/>
                    <a:gd name="T7" fmla="*/ 13 h 201"/>
                    <a:gd name="T8" fmla="*/ 44 w 202"/>
                    <a:gd name="T9" fmla="*/ 9 h 201"/>
                    <a:gd name="T10" fmla="*/ 41 w 202"/>
                    <a:gd name="T11" fmla="*/ 6 h 201"/>
                    <a:gd name="T12" fmla="*/ 37 w 202"/>
                    <a:gd name="T13" fmla="*/ 3 h 201"/>
                    <a:gd name="T14" fmla="*/ 34 w 202"/>
                    <a:gd name="T15" fmla="*/ 1 h 201"/>
                    <a:gd name="T16" fmla="*/ 30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4 w 202"/>
                    <a:gd name="T29" fmla="*/ 13 h 201"/>
                    <a:gd name="T30" fmla="*/ 2 w 202"/>
                    <a:gd name="T31" fmla="*/ 17 h 201"/>
                    <a:gd name="T32" fmla="*/ 0 w 202"/>
                    <a:gd name="T33" fmla="*/ 21 h 201"/>
                    <a:gd name="T34" fmla="*/ 0 w 202"/>
                    <a:gd name="T35" fmla="*/ 30 h 201"/>
                    <a:gd name="T36" fmla="*/ 2 w 202"/>
                    <a:gd name="T37" fmla="*/ 35 h 201"/>
                    <a:gd name="T38" fmla="*/ 4 w 202"/>
                    <a:gd name="T39" fmla="*/ 39 h 201"/>
                    <a:gd name="T40" fmla="*/ 6 w 202"/>
                    <a:gd name="T41" fmla="*/ 42 h 201"/>
                    <a:gd name="T42" fmla="*/ 9 w 202"/>
                    <a:gd name="T43" fmla="*/ 45 h 201"/>
                    <a:gd name="T44" fmla="*/ 13 w 202"/>
                    <a:gd name="T45" fmla="*/ 48 h 201"/>
                    <a:gd name="T46" fmla="*/ 17 w 202"/>
                    <a:gd name="T47" fmla="*/ 50 h 201"/>
                    <a:gd name="T48" fmla="*/ 21 w 202"/>
                    <a:gd name="T49" fmla="*/ 51 h 201"/>
                    <a:gd name="T50" fmla="*/ 30 w 202"/>
                    <a:gd name="T51" fmla="*/ 51 h 201"/>
                    <a:gd name="T52" fmla="*/ 34 w 202"/>
                    <a:gd name="T53" fmla="*/ 50 h 201"/>
                    <a:gd name="T54" fmla="*/ 37 w 202"/>
                    <a:gd name="T55" fmla="*/ 48 h 201"/>
                    <a:gd name="T56" fmla="*/ 41 w 202"/>
                    <a:gd name="T57" fmla="*/ 45 h 201"/>
                    <a:gd name="T58" fmla="*/ 44 w 202"/>
                    <a:gd name="T59" fmla="*/ 42 h 201"/>
                    <a:gd name="T60" fmla="*/ 47 w 202"/>
                    <a:gd name="T61" fmla="*/ 39 h 201"/>
                    <a:gd name="T62" fmla="*/ 49 w 202"/>
                    <a:gd name="T63" fmla="*/ 35 h 201"/>
                    <a:gd name="T64" fmla="*/ 50 w 202"/>
                    <a:gd name="T65" fmla="*/ 30 h 201"/>
                    <a:gd name="T66" fmla="*/ 50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0" y="50"/>
                      </a:lnTo>
                      <a:lnTo>
                        <a:pt x="179" y="35"/>
                      </a:lnTo>
                      <a:lnTo>
                        <a:pt x="167" y="24"/>
                      </a:lnTo>
                      <a:lnTo>
                        <a:pt x="151" y="12"/>
                      </a:lnTo>
                      <a:lnTo>
                        <a:pt x="136" y="5"/>
                      </a:lnTo>
                      <a:lnTo>
                        <a:pt x="121" y="0"/>
                      </a:lnTo>
                      <a:lnTo>
                        <a:pt x="86" y="0"/>
                      </a:lnTo>
                      <a:lnTo>
                        <a:pt x="67" y="5"/>
                      </a:lnTo>
                      <a:lnTo>
                        <a:pt x="51" y="12"/>
                      </a:lnTo>
                      <a:lnTo>
                        <a:pt x="35" y="24"/>
                      </a:lnTo>
                      <a:lnTo>
                        <a:pt x="23" y="35"/>
                      </a:lnTo>
                      <a:lnTo>
                        <a:pt x="16" y="50"/>
                      </a:lnTo>
                      <a:lnTo>
                        <a:pt x="8" y="66"/>
                      </a:lnTo>
                      <a:lnTo>
                        <a:pt x="0" y="82"/>
                      </a:lnTo>
                      <a:lnTo>
                        <a:pt x="0" y="120"/>
                      </a:lnTo>
                      <a:lnTo>
                        <a:pt x="8" y="136"/>
                      </a:lnTo>
                      <a:lnTo>
                        <a:pt x="16" y="152"/>
                      </a:lnTo>
                      <a:lnTo>
                        <a:pt x="23" y="166"/>
                      </a:lnTo>
                      <a:lnTo>
                        <a:pt x="35" y="178"/>
                      </a:lnTo>
                      <a:lnTo>
                        <a:pt x="51" y="190"/>
                      </a:lnTo>
                      <a:lnTo>
                        <a:pt x="67" y="198"/>
                      </a:lnTo>
                      <a:lnTo>
                        <a:pt x="86" y="201"/>
                      </a:lnTo>
                      <a:lnTo>
                        <a:pt x="121" y="201"/>
                      </a:lnTo>
                      <a:lnTo>
                        <a:pt x="136" y="198"/>
                      </a:lnTo>
                      <a:lnTo>
                        <a:pt x="151" y="190"/>
                      </a:lnTo>
                      <a:lnTo>
                        <a:pt x="167" y="178"/>
                      </a:lnTo>
                      <a:lnTo>
                        <a:pt x="179" y="166"/>
                      </a:lnTo>
                      <a:lnTo>
                        <a:pt x="190" y="152"/>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4" name="Freeform 277"/>
                <p:cNvSpPr>
                  <a:spLocks/>
                </p:cNvSpPr>
                <p:nvPr/>
              </p:nvSpPr>
              <p:spPr bwMode="auto">
                <a:xfrm>
                  <a:off x="1883" y="936"/>
                  <a:ext cx="51" cy="52"/>
                </a:xfrm>
                <a:custGeom>
                  <a:avLst/>
                  <a:gdLst>
                    <a:gd name="T0" fmla="*/ 51 w 206"/>
                    <a:gd name="T1" fmla="*/ 26 h 205"/>
                    <a:gd name="T2" fmla="*/ 50 w 206"/>
                    <a:gd name="T3" fmla="*/ 22 h 205"/>
                    <a:gd name="T4" fmla="*/ 49 w 206"/>
                    <a:gd name="T5" fmla="*/ 17 h 205"/>
                    <a:gd name="T6" fmla="*/ 47 w 206"/>
                    <a:gd name="T7" fmla="*/ 13 h 205"/>
                    <a:gd name="T8" fmla="*/ 45 w 206"/>
                    <a:gd name="T9" fmla="*/ 10 h 205"/>
                    <a:gd name="T10" fmla="*/ 42 w 206"/>
                    <a:gd name="T11" fmla="*/ 6 h 205"/>
                    <a:gd name="T12" fmla="*/ 38 w 206"/>
                    <a:gd name="T13" fmla="*/ 4 h 205"/>
                    <a:gd name="T14" fmla="*/ 35 w 206"/>
                    <a:gd name="T15" fmla="*/ 2 h 205"/>
                    <a:gd name="T16" fmla="*/ 30 w 206"/>
                    <a:gd name="T17" fmla="*/ 1 h 205"/>
                    <a:gd name="T18" fmla="*/ 26 w 206"/>
                    <a:gd name="T19" fmla="*/ 0 h 205"/>
                    <a:gd name="T20" fmla="*/ 21 w 206"/>
                    <a:gd name="T21" fmla="*/ 1 h 205"/>
                    <a:gd name="T22" fmla="*/ 17 w 206"/>
                    <a:gd name="T23" fmla="*/ 2 h 205"/>
                    <a:gd name="T24" fmla="*/ 12 w 206"/>
                    <a:gd name="T25" fmla="*/ 4 h 205"/>
                    <a:gd name="T26" fmla="*/ 9 w 206"/>
                    <a:gd name="T27" fmla="*/ 6 h 205"/>
                    <a:gd name="T28" fmla="*/ 7 w 206"/>
                    <a:gd name="T29" fmla="*/ 10 h 205"/>
                    <a:gd name="T30" fmla="*/ 4 w 206"/>
                    <a:gd name="T31" fmla="*/ 13 h 205"/>
                    <a:gd name="T32" fmla="*/ 2 w 206"/>
                    <a:gd name="T33" fmla="*/ 17 h 205"/>
                    <a:gd name="T34" fmla="*/ 1 w 206"/>
                    <a:gd name="T35" fmla="*/ 22 h 205"/>
                    <a:gd name="T36" fmla="*/ 0 w 206"/>
                    <a:gd name="T37" fmla="*/ 26 h 205"/>
                    <a:gd name="T38" fmla="*/ 1 w 206"/>
                    <a:gd name="T39" fmla="*/ 30 h 205"/>
                    <a:gd name="T40" fmla="*/ 2 w 206"/>
                    <a:gd name="T41" fmla="*/ 36 h 205"/>
                    <a:gd name="T42" fmla="*/ 4 w 206"/>
                    <a:gd name="T43" fmla="*/ 39 h 205"/>
                    <a:gd name="T44" fmla="*/ 7 w 206"/>
                    <a:gd name="T45" fmla="*/ 42 h 205"/>
                    <a:gd name="T46" fmla="*/ 9 w 206"/>
                    <a:gd name="T47" fmla="*/ 46 h 205"/>
                    <a:gd name="T48" fmla="*/ 12 w 206"/>
                    <a:gd name="T49" fmla="*/ 48 h 205"/>
                    <a:gd name="T50" fmla="*/ 17 w 206"/>
                    <a:gd name="T51" fmla="*/ 50 h 205"/>
                    <a:gd name="T52" fmla="*/ 21 w 206"/>
                    <a:gd name="T53" fmla="*/ 51 h 205"/>
                    <a:gd name="T54" fmla="*/ 26 w 206"/>
                    <a:gd name="T55" fmla="*/ 52 h 205"/>
                    <a:gd name="T56" fmla="*/ 30 w 206"/>
                    <a:gd name="T57" fmla="*/ 51 h 205"/>
                    <a:gd name="T58" fmla="*/ 35 w 206"/>
                    <a:gd name="T59" fmla="*/ 50 h 205"/>
                    <a:gd name="T60" fmla="*/ 38 w 206"/>
                    <a:gd name="T61" fmla="*/ 48 h 205"/>
                    <a:gd name="T62" fmla="*/ 42 w 206"/>
                    <a:gd name="T63" fmla="*/ 46 h 205"/>
                    <a:gd name="T64" fmla="*/ 45 w 206"/>
                    <a:gd name="T65" fmla="*/ 42 h 205"/>
                    <a:gd name="T66" fmla="*/ 47 w 206"/>
                    <a:gd name="T67" fmla="*/ 39 h 205"/>
                    <a:gd name="T68" fmla="*/ 49 w 206"/>
                    <a:gd name="T69" fmla="*/ 36 h 205"/>
                    <a:gd name="T70" fmla="*/ 50 w 206"/>
                    <a:gd name="T71" fmla="*/ 30 h 205"/>
                    <a:gd name="T72" fmla="*/ 51 w 206"/>
                    <a:gd name="T73" fmla="*/ 26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6" h="205">
                      <a:moveTo>
                        <a:pt x="206" y="101"/>
                      </a:moveTo>
                      <a:lnTo>
                        <a:pt x="201" y="85"/>
                      </a:lnTo>
                      <a:lnTo>
                        <a:pt x="198" y="66"/>
                      </a:lnTo>
                      <a:lnTo>
                        <a:pt x="190" y="50"/>
                      </a:lnTo>
                      <a:lnTo>
                        <a:pt x="182" y="38"/>
                      </a:lnTo>
                      <a:lnTo>
                        <a:pt x="171" y="23"/>
                      </a:lnTo>
                      <a:lnTo>
                        <a:pt x="155" y="15"/>
                      </a:lnTo>
                      <a:lnTo>
                        <a:pt x="140" y="7"/>
                      </a:lnTo>
                      <a:lnTo>
                        <a:pt x="120" y="3"/>
                      </a:lnTo>
                      <a:lnTo>
                        <a:pt x="105" y="0"/>
                      </a:lnTo>
                      <a:lnTo>
                        <a:pt x="85" y="3"/>
                      </a:lnTo>
                      <a:lnTo>
                        <a:pt x="70" y="7"/>
                      </a:lnTo>
                      <a:lnTo>
                        <a:pt x="50" y="15"/>
                      </a:lnTo>
                      <a:lnTo>
                        <a:pt x="38" y="23"/>
                      </a:lnTo>
                      <a:lnTo>
                        <a:pt x="27" y="38"/>
                      </a:lnTo>
                      <a:lnTo>
                        <a:pt x="15" y="50"/>
                      </a:lnTo>
                      <a:lnTo>
                        <a:pt x="8" y="66"/>
                      </a:lnTo>
                      <a:lnTo>
                        <a:pt x="4" y="85"/>
                      </a:lnTo>
                      <a:lnTo>
                        <a:pt x="0" y="101"/>
                      </a:lnTo>
                      <a:lnTo>
                        <a:pt x="4" y="120"/>
                      </a:lnTo>
                      <a:lnTo>
                        <a:pt x="8" y="140"/>
                      </a:lnTo>
                      <a:lnTo>
                        <a:pt x="15" y="154"/>
                      </a:lnTo>
                      <a:lnTo>
                        <a:pt x="27" y="166"/>
                      </a:lnTo>
                      <a:lnTo>
                        <a:pt x="38" y="182"/>
                      </a:lnTo>
                      <a:lnTo>
                        <a:pt x="50" y="189"/>
                      </a:lnTo>
                      <a:lnTo>
                        <a:pt x="70" y="198"/>
                      </a:lnTo>
                      <a:lnTo>
                        <a:pt x="85" y="201"/>
                      </a:lnTo>
                      <a:lnTo>
                        <a:pt x="105" y="205"/>
                      </a:lnTo>
                      <a:lnTo>
                        <a:pt x="120" y="201"/>
                      </a:lnTo>
                      <a:lnTo>
                        <a:pt x="140" y="198"/>
                      </a:lnTo>
                      <a:lnTo>
                        <a:pt x="155" y="189"/>
                      </a:lnTo>
                      <a:lnTo>
                        <a:pt x="171" y="182"/>
                      </a:lnTo>
                      <a:lnTo>
                        <a:pt x="182" y="166"/>
                      </a:lnTo>
                      <a:lnTo>
                        <a:pt x="190" y="154"/>
                      </a:lnTo>
                      <a:lnTo>
                        <a:pt x="198" y="140"/>
                      </a:lnTo>
                      <a:lnTo>
                        <a:pt x="201" y="120"/>
                      </a:lnTo>
                      <a:lnTo>
                        <a:pt x="206"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5" name="Freeform 278"/>
                <p:cNvSpPr>
                  <a:spLocks/>
                </p:cNvSpPr>
                <p:nvPr/>
              </p:nvSpPr>
              <p:spPr bwMode="auto">
                <a:xfrm>
                  <a:off x="1891" y="2120"/>
                  <a:ext cx="52" cy="51"/>
                </a:xfrm>
                <a:custGeom>
                  <a:avLst/>
                  <a:gdLst>
                    <a:gd name="T0" fmla="*/ 52 w 206"/>
                    <a:gd name="T1" fmla="*/ 26 h 202"/>
                    <a:gd name="T2" fmla="*/ 51 w 206"/>
                    <a:gd name="T3" fmla="*/ 21 h 202"/>
                    <a:gd name="T4" fmla="*/ 50 w 206"/>
                    <a:gd name="T5" fmla="*/ 17 h 202"/>
                    <a:gd name="T6" fmla="*/ 48 w 206"/>
                    <a:gd name="T7" fmla="*/ 13 h 202"/>
                    <a:gd name="T8" fmla="*/ 46 w 206"/>
                    <a:gd name="T9" fmla="*/ 9 h 202"/>
                    <a:gd name="T10" fmla="*/ 43 w 206"/>
                    <a:gd name="T11" fmla="*/ 6 h 202"/>
                    <a:gd name="T12" fmla="*/ 39 w 206"/>
                    <a:gd name="T13" fmla="*/ 3 h 202"/>
                    <a:gd name="T14" fmla="*/ 35 w 206"/>
                    <a:gd name="T15" fmla="*/ 2 h 202"/>
                    <a:gd name="T16" fmla="*/ 30 w 206"/>
                    <a:gd name="T17" fmla="*/ 0 h 202"/>
                    <a:gd name="T18" fmla="*/ 21 w 206"/>
                    <a:gd name="T19" fmla="*/ 0 h 202"/>
                    <a:gd name="T20" fmla="*/ 17 w 206"/>
                    <a:gd name="T21" fmla="*/ 2 h 202"/>
                    <a:gd name="T22" fmla="*/ 13 w 206"/>
                    <a:gd name="T23" fmla="*/ 3 h 202"/>
                    <a:gd name="T24" fmla="*/ 10 w 206"/>
                    <a:gd name="T25" fmla="*/ 6 h 202"/>
                    <a:gd name="T26" fmla="*/ 6 w 206"/>
                    <a:gd name="T27" fmla="*/ 9 h 202"/>
                    <a:gd name="T28" fmla="*/ 4 w 206"/>
                    <a:gd name="T29" fmla="*/ 13 h 202"/>
                    <a:gd name="T30" fmla="*/ 2 w 206"/>
                    <a:gd name="T31" fmla="*/ 17 h 202"/>
                    <a:gd name="T32" fmla="*/ 1 w 206"/>
                    <a:gd name="T33" fmla="*/ 21 h 202"/>
                    <a:gd name="T34" fmla="*/ 0 w 206"/>
                    <a:gd name="T35" fmla="*/ 26 h 202"/>
                    <a:gd name="T36" fmla="*/ 1 w 206"/>
                    <a:gd name="T37" fmla="*/ 30 h 202"/>
                    <a:gd name="T38" fmla="*/ 2 w 206"/>
                    <a:gd name="T39" fmla="*/ 34 h 202"/>
                    <a:gd name="T40" fmla="*/ 4 w 206"/>
                    <a:gd name="T41" fmla="*/ 38 h 202"/>
                    <a:gd name="T42" fmla="*/ 6 w 206"/>
                    <a:gd name="T43" fmla="*/ 42 h 202"/>
                    <a:gd name="T44" fmla="*/ 10 w 206"/>
                    <a:gd name="T45" fmla="*/ 45 h 202"/>
                    <a:gd name="T46" fmla="*/ 13 w 206"/>
                    <a:gd name="T47" fmla="*/ 48 h 202"/>
                    <a:gd name="T48" fmla="*/ 17 w 206"/>
                    <a:gd name="T49" fmla="*/ 50 h 202"/>
                    <a:gd name="T50" fmla="*/ 21 w 206"/>
                    <a:gd name="T51" fmla="*/ 51 h 202"/>
                    <a:gd name="T52" fmla="*/ 30 w 206"/>
                    <a:gd name="T53" fmla="*/ 51 h 202"/>
                    <a:gd name="T54" fmla="*/ 35 w 206"/>
                    <a:gd name="T55" fmla="*/ 50 h 202"/>
                    <a:gd name="T56" fmla="*/ 39 w 206"/>
                    <a:gd name="T57" fmla="*/ 48 h 202"/>
                    <a:gd name="T58" fmla="*/ 43 w 206"/>
                    <a:gd name="T59" fmla="*/ 45 h 202"/>
                    <a:gd name="T60" fmla="*/ 46 w 206"/>
                    <a:gd name="T61" fmla="*/ 42 h 202"/>
                    <a:gd name="T62" fmla="*/ 48 w 206"/>
                    <a:gd name="T63" fmla="*/ 38 h 202"/>
                    <a:gd name="T64" fmla="*/ 50 w 206"/>
                    <a:gd name="T65" fmla="*/ 34 h 202"/>
                    <a:gd name="T66" fmla="*/ 51 w 206"/>
                    <a:gd name="T67" fmla="*/ 30 h 202"/>
                    <a:gd name="T68" fmla="*/ 52 w 206"/>
                    <a:gd name="T69" fmla="*/ 26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2">
                      <a:moveTo>
                        <a:pt x="206" y="101"/>
                      </a:moveTo>
                      <a:lnTo>
                        <a:pt x="201" y="82"/>
                      </a:lnTo>
                      <a:lnTo>
                        <a:pt x="198" y="66"/>
                      </a:lnTo>
                      <a:lnTo>
                        <a:pt x="190" y="50"/>
                      </a:lnTo>
                      <a:lnTo>
                        <a:pt x="182" y="35"/>
                      </a:lnTo>
                      <a:lnTo>
                        <a:pt x="171" y="24"/>
                      </a:lnTo>
                      <a:lnTo>
                        <a:pt x="155" y="12"/>
                      </a:lnTo>
                      <a:lnTo>
                        <a:pt x="140" y="8"/>
                      </a:lnTo>
                      <a:lnTo>
                        <a:pt x="120" y="0"/>
                      </a:lnTo>
                      <a:lnTo>
                        <a:pt x="85" y="0"/>
                      </a:lnTo>
                      <a:lnTo>
                        <a:pt x="66" y="8"/>
                      </a:lnTo>
                      <a:lnTo>
                        <a:pt x="50" y="12"/>
                      </a:lnTo>
                      <a:lnTo>
                        <a:pt x="38" y="24"/>
                      </a:lnTo>
                      <a:lnTo>
                        <a:pt x="24" y="35"/>
                      </a:lnTo>
                      <a:lnTo>
                        <a:pt x="15" y="50"/>
                      </a:lnTo>
                      <a:lnTo>
                        <a:pt x="8" y="66"/>
                      </a:lnTo>
                      <a:lnTo>
                        <a:pt x="3" y="82"/>
                      </a:lnTo>
                      <a:lnTo>
                        <a:pt x="0" y="101"/>
                      </a:lnTo>
                      <a:lnTo>
                        <a:pt x="3" y="120"/>
                      </a:lnTo>
                      <a:lnTo>
                        <a:pt x="8" y="136"/>
                      </a:lnTo>
                      <a:lnTo>
                        <a:pt x="15" y="152"/>
                      </a:lnTo>
                      <a:lnTo>
                        <a:pt x="24" y="167"/>
                      </a:lnTo>
                      <a:lnTo>
                        <a:pt x="38" y="178"/>
                      </a:lnTo>
                      <a:lnTo>
                        <a:pt x="50" y="190"/>
                      </a:lnTo>
                      <a:lnTo>
                        <a:pt x="66" y="197"/>
                      </a:lnTo>
                      <a:lnTo>
                        <a:pt x="85" y="202"/>
                      </a:lnTo>
                      <a:lnTo>
                        <a:pt x="120" y="202"/>
                      </a:lnTo>
                      <a:lnTo>
                        <a:pt x="140" y="197"/>
                      </a:lnTo>
                      <a:lnTo>
                        <a:pt x="155" y="190"/>
                      </a:lnTo>
                      <a:lnTo>
                        <a:pt x="171" y="178"/>
                      </a:lnTo>
                      <a:lnTo>
                        <a:pt x="182" y="167"/>
                      </a:lnTo>
                      <a:lnTo>
                        <a:pt x="190" y="152"/>
                      </a:lnTo>
                      <a:lnTo>
                        <a:pt x="198" y="136"/>
                      </a:lnTo>
                      <a:lnTo>
                        <a:pt x="201" y="120"/>
                      </a:lnTo>
                      <a:lnTo>
                        <a:pt x="206"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6" name="Freeform 279"/>
                <p:cNvSpPr>
                  <a:spLocks/>
                </p:cNvSpPr>
                <p:nvPr/>
              </p:nvSpPr>
              <p:spPr bwMode="auto">
                <a:xfrm>
                  <a:off x="1894" y="2112"/>
                  <a:ext cx="51" cy="50"/>
                </a:xfrm>
                <a:custGeom>
                  <a:avLst/>
                  <a:gdLst>
                    <a:gd name="T0" fmla="*/ 51 w 201"/>
                    <a:gd name="T1" fmla="*/ 25 h 201"/>
                    <a:gd name="T2" fmla="*/ 50 w 201"/>
                    <a:gd name="T3" fmla="*/ 20 h 201"/>
                    <a:gd name="T4" fmla="*/ 49 w 201"/>
                    <a:gd name="T5" fmla="*/ 16 h 201"/>
                    <a:gd name="T6" fmla="*/ 47 w 201"/>
                    <a:gd name="T7" fmla="*/ 12 h 201"/>
                    <a:gd name="T8" fmla="*/ 45 w 201"/>
                    <a:gd name="T9" fmla="*/ 8 h 201"/>
                    <a:gd name="T10" fmla="*/ 42 w 201"/>
                    <a:gd name="T11" fmla="*/ 6 h 201"/>
                    <a:gd name="T12" fmla="*/ 38 w 201"/>
                    <a:gd name="T13" fmla="*/ 3 h 201"/>
                    <a:gd name="T14" fmla="*/ 34 w 201"/>
                    <a:gd name="T15" fmla="*/ 1 h 201"/>
                    <a:gd name="T16" fmla="*/ 29 w 201"/>
                    <a:gd name="T17" fmla="*/ 0 h 201"/>
                    <a:gd name="T18" fmla="*/ 21 w 201"/>
                    <a:gd name="T19" fmla="*/ 0 h 201"/>
                    <a:gd name="T20" fmla="*/ 17 w 201"/>
                    <a:gd name="T21" fmla="*/ 1 h 201"/>
                    <a:gd name="T22" fmla="*/ 12 w 201"/>
                    <a:gd name="T23" fmla="*/ 3 h 201"/>
                    <a:gd name="T24" fmla="*/ 9 w 201"/>
                    <a:gd name="T25" fmla="*/ 6 h 201"/>
                    <a:gd name="T26" fmla="*/ 6 w 201"/>
                    <a:gd name="T27" fmla="*/ 8 h 201"/>
                    <a:gd name="T28" fmla="*/ 3 w 201"/>
                    <a:gd name="T29" fmla="*/ 12 h 201"/>
                    <a:gd name="T30" fmla="*/ 1 w 201"/>
                    <a:gd name="T31" fmla="*/ 16 h 201"/>
                    <a:gd name="T32" fmla="*/ 0 w 201"/>
                    <a:gd name="T33" fmla="*/ 20 h 201"/>
                    <a:gd name="T34" fmla="*/ 0 w 201"/>
                    <a:gd name="T35" fmla="*/ 30 h 201"/>
                    <a:gd name="T36" fmla="*/ 1 w 201"/>
                    <a:gd name="T37" fmla="*/ 34 h 201"/>
                    <a:gd name="T38" fmla="*/ 3 w 201"/>
                    <a:gd name="T39" fmla="*/ 38 h 201"/>
                    <a:gd name="T40" fmla="*/ 6 w 201"/>
                    <a:gd name="T41" fmla="*/ 41 h 201"/>
                    <a:gd name="T42" fmla="*/ 9 w 201"/>
                    <a:gd name="T43" fmla="*/ 44 h 201"/>
                    <a:gd name="T44" fmla="*/ 12 w 201"/>
                    <a:gd name="T45" fmla="*/ 47 h 201"/>
                    <a:gd name="T46" fmla="*/ 17 w 201"/>
                    <a:gd name="T47" fmla="*/ 49 h 201"/>
                    <a:gd name="T48" fmla="*/ 21 w 201"/>
                    <a:gd name="T49" fmla="*/ 50 h 201"/>
                    <a:gd name="T50" fmla="*/ 29 w 201"/>
                    <a:gd name="T51" fmla="*/ 50 h 201"/>
                    <a:gd name="T52" fmla="*/ 34 w 201"/>
                    <a:gd name="T53" fmla="*/ 49 h 201"/>
                    <a:gd name="T54" fmla="*/ 38 w 201"/>
                    <a:gd name="T55" fmla="*/ 47 h 201"/>
                    <a:gd name="T56" fmla="*/ 42 w 201"/>
                    <a:gd name="T57" fmla="*/ 44 h 201"/>
                    <a:gd name="T58" fmla="*/ 45 w 201"/>
                    <a:gd name="T59" fmla="*/ 41 h 201"/>
                    <a:gd name="T60" fmla="*/ 47 w 201"/>
                    <a:gd name="T61" fmla="*/ 38 h 201"/>
                    <a:gd name="T62" fmla="*/ 49 w 201"/>
                    <a:gd name="T63" fmla="*/ 34 h 201"/>
                    <a:gd name="T64" fmla="*/ 50 w 201"/>
                    <a:gd name="T65" fmla="*/ 30 h 201"/>
                    <a:gd name="T66" fmla="*/ 51 w 201"/>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1">
                      <a:moveTo>
                        <a:pt x="201" y="100"/>
                      </a:moveTo>
                      <a:lnTo>
                        <a:pt x="198" y="81"/>
                      </a:lnTo>
                      <a:lnTo>
                        <a:pt x="194" y="65"/>
                      </a:lnTo>
                      <a:lnTo>
                        <a:pt x="186" y="49"/>
                      </a:lnTo>
                      <a:lnTo>
                        <a:pt x="178" y="34"/>
                      </a:lnTo>
                      <a:lnTo>
                        <a:pt x="166" y="23"/>
                      </a:lnTo>
                      <a:lnTo>
                        <a:pt x="151" y="11"/>
                      </a:lnTo>
                      <a:lnTo>
                        <a:pt x="135" y="3"/>
                      </a:lnTo>
                      <a:lnTo>
                        <a:pt x="116" y="0"/>
                      </a:lnTo>
                      <a:lnTo>
                        <a:pt x="81" y="0"/>
                      </a:lnTo>
                      <a:lnTo>
                        <a:pt x="66" y="3"/>
                      </a:lnTo>
                      <a:lnTo>
                        <a:pt x="46" y="11"/>
                      </a:lnTo>
                      <a:lnTo>
                        <a:pt x="35" y="23"/>
                      </a:lnTo>
                      <a:lnTo>
                        <a:pt x="23" y="34"/>
                      </a:lnTo>
                      <a:lnTo>
                        <a:pt x="12" y="49"/>
                      </a:lnTo>
                      <a:lnTo>
                        <a:pt x="3" y="65"/>
                      </a:lnTo>
                      <a:lnTo>
                        <a:pt x="0" y="81"/>
                      </a:lnTo>
                      <a:lnTo>
                        <a:pt x="0" y="119"/>
                      </a:lnTo>
                      <a:lnTo>
                        <a:pt x="3" y="135"/>
                      </a:lnTo>
                      <a:lnTo>
                        <a:pt x="12" y="151"/>
                      </a:lnTo>
                      <a:lnTo>
                        <a:pt x="23" y="166"/>
                      </a:lnTo>
                      <a:lnTo>
                        <a:pt x="35" y="177"/>
                      </a:lnTo>
                      <a:lnTo>
                        <a:pt x="46" y="189"/>
                      </a:lnTo>
                      <a:lnTo>
                        <a:pt x="66" y="196"/>
                      </a:lnTo>
                      <a:lnTo>
                        <a:pt x="81" y="201"/>
                      </a:lnTo>
                      <a:lnTo>
                        <a:pt x="116" y="201"/>
                      </a:lnTo>
                      <a:lnTo>
                        <a:pt x="135" y="196"/>
                      </a:lnTo>
                      <a:lnTo>
                        <a:pt x="151" y="189"/>
                      </a:lnTo>
                      <a:lnTo>
                        <a:pt x="166" y="177"/>
                      </a:lnTo>
                      <a:lnTo>
                        <a:pt x="178" y="166"/>
                      </a:lnTo>
                      <a:lnTo>
                        <a:pt x="186" y="151"/>
                      </a:lnTo>
                      <a:lnTo>
                        <a:pt x="194" y="135"/>
                      </a:lnTo>
                      <a:lnTo>
                        <a:pt x="198" y="119"/>
                      </a:lnTo>
                      <a:lnTo>
                        <a:pt x="201"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7" name="Freeform 280"/>
                <p:cNvSpPr>
                  <a:spLocks/>
                </p:cNvSpPr>
                <p:nvPr/>
              </p:nvSpPr>
              <p:spPr bwMode="auto">
                <a:xfrm>
                  <a:off x="1937" y="2315"/>
                  <a:ext cx="50" cy="52"/>
                </a:xfrm>
                <a:custGeom>
                  <a:avLst/>
                  <a:gdLst>
                    <a:gd name="T0" fmla="*/ 50 w 202"/>
                    <a:gd name="T1" fmla="*/ 26 h 205"/>
                    <a:gd name="T2" fmla="*/ 49 w 202"/>
                    <a:gd name="T3" fmla="*/ 22 h 205"/>
                    <a:gd name="T4" fmla="*/ 48 w 202"/>
                    <a:gd name="T5" fmla="*/ 17 h 205"/>
                    <a:gd name="T6" fmla="*/ 46 w 202"/>
                    <a:gd name="T7" fmla="*/ 13 h 205"/>
                    <a:gd name="T8" fmla="*/ 44 w 202"/>
                    <a:gd name="T9" fmla="*/ 10 h 205"/>
                    <a:gd name="T10" fmla="*/ 41 w 202"/>
                    <a:gd name="T11" fmla="*/ 6 h 205"/>
                    <a:gd name="T12" fmla="*/ 38 w 202"/>
                    <a:gd name="T13" fmla="*/ 4 h 205"/>
                    <a:gd name="T14" fmla="*/ 34 w 202"/>
                    <a:gd name="T15" fmla="*/ 2 h 205"/>
                    <a:gd name="T16" fmla="*/ 29 w 202"/>
                    <a:gd name="T17" fmla="*/ 1 h 205"/>
                    <a:gd name="T18" fmla="*/ 25 w 202"/>
                    <a:gd name="T19" fmla="*/ 0 h 205"/>
                    <a:gd name="T20" fmla="*/ 20 w 202"/>
                    <a:gd name="T21" fmla="*/ 1 h 205"/>
                    <a:gd name="T22" fmla="*/ 16 w 202"/>
                    <a:gd name="T23" fmla="*/ 2 h 205"/>
                    <a:gd name="T24" fmla="*/ 12 w 202"/>
                    <a:gd name="T25" fmla="*/ 4 h 205"/>
                    <a:gd name="T26" fmla="*/ 9 w 202"/>
                    <a:gd name="T27" fmla="*/ 6 h 205"/>
                    <a:gd name="T28" fmla="*/ 6 w 202"/>
                    <a:gd name="T29" fmla="*/ 10 h 205"/>
                    <a:gd name="T30" fmla="*/ 3 w 202"/>
                    <a:gd name="T31" fmla="*/ 13 h 205"/>
                    <a:gd name="T32" fmla="*/ 1 w 202"/>
                    <a:gd name="T33" fmla="*/ 17 h 205"/>
                    <a:gd name="T34" fmla="*/ 0 w 202"/>
                    <a:gd name="T35" fmla="*/ 22 h 205"/>
                    <a:gd name="T36" fmla="*/ 0 w 202"/>
                    <a:gd name="T37" fmla="*/ 31 h 205"/>
                    <a:gd name="T38" fmla="*/ 1 w 202"/>
                    <a:gd name="T39" fmla="*/ 36 h 205"/>
                    <a:gd name="T40" fmla="*/ 3 w 202"/>
                    <a:gd name="T41" fmla="*/ 40 h 205"/>
                    <a:gd name="T42" fmla="*/ 6 w 202"/>
                    <a:gd name="T43" fmla="*/ 42 h 205"/>
                    <a:gd name="T44" fmla="*/ 9 w 202"/>
                    <a:gd name="T45" fmla="*/ 46 h 205"/>
                    <a:gd name="T46" fmla="*/ 12 w 202"/>
                    <a:gd name="T47" fmla="*/ 48 h 205"/>
                    <a:gd name="T48" fmla="*/ 16 w 202"/>
                    <a:gd name="T49" fmla="*/ 50 h 205"/>
                    <a:gd name="T50" fmla="*/ 20 w 202"/>
                    <a:gd name="T51" fmla="*/ 51 h 205"/>
                    <a:gd name="T52" fmla="*/ 25 w 202"/>
                    <a:gd name="T53" fmla="*/ 52 h 205"/>
                    <a:gd name="T54" fmla="*/ 29 w 202"/>
                    <a:gd name="T55" fmla="*/ 51 h 205"/>
                    <a:gd name="T56" fmla="*/ 34 w 202"/>
                    <a:gd name="T57" fmla="*/ 50 h 205"/>
                    <a:gd name="T58" fmla="*/ 38 w 202"/>
                    <a:gd name="T59" fmla="*/ 48 h 205"/>
                    <a:gd name="T60" fmla="*/ 41 w 202"/>
                    <a:gd name="T61" fmla="*/ 46 h 205"/>
                    <a:gd name="T62" fmla="*/ 44 w 202"/>
                    <a:gd name="T63" fmla="*/ 42 h 205"/>
                    <a:gd name="T64" fmla="*/ 46 w 202"/>
                    <a:gd name="T65" fmla="*/ 40 h 205"/>
                    <a:gd name="T66" fmla="*/ 48 w 202"/>
                    <a:gd name="T67" fmla="*/ 36 h 205"/>
                    <a:gd name="T68" fmla="*/ 49 w 202"/>
                    <a:gd name="T69" fmla="*/ 31 h 205"/>
                    <a:gd name="T70" fmla="*/ 50 w 202"/>
                    <a:gd name="T71" fmla="*/ 26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1"/>
                      </a:moveTo>
                      <a:lnTo>
                        <a:pt x="198" y="86"/>
                      </a:lnTo>
                      <a:lnTo>
                        <a:pt x="194" y="66"/>
                      </a:lnTo>
                      <a:lnTo>
                        <a:pt x="186" y="51"/>
                      </a:lnTo>
                      <a:lnTo>
                        <a:pt x="179" y="39"/>
                      </a:lnTo>
                      <a:lnTo>
                        <a:pt x="166" y="23"/>
                      </a:lnTo>
                      <a:lnTo>
                        <a:pt x="152" y="16"/>
                      </a:lnTo>
                      <a:lnTo>
                        <a:pt x="136" y="8"/>
                      </a:lnTo>
                      <a:lnTo>
                        <a:pt x="117" y="4"/>
                      </a:lnTo>
                      <a:lnTo>
                        <a:pt x="101" y="0"/>
                      </a:lnTo>
                      <a:lnTo>
                        <a:pt x="82" y="4"/>
                      </a:lnTo>
                      <a:lnTo>
                        <a:pt x="66" y="8"/>
                      </a:lnTo>
                      <a:lnTo>
                        <a:pt x="47" y="16"/>
                      </a:lnTo>
                      <a:lnTo>
                        <a:pt x="35" y="23"/>
                      </a:lnTo>
                      <a:lnTo>
                        <a:pt x="24" y="39"/>
                      </a:lnTo>
                      <a:lnTo>
                        <a:pt x="12" y="51"/>
                      </a:lnTo>
                      <a:lnTo>
                        <a:pt x="4" y="66"/>
                      </a:lnTo>
                      <a:lnTo>
                        <a:pt x="0" y="86"/>
                      </a:lnTo>
                      <a:lnTo>
                        <a:pt x="0" y="121"/>
                      </a:lnTo>
                      <a:lnTo>
                        <a:pt x="4" y="140"/>
                      </a:lnTo>
                      <a:lnTo>
                        <a:pt x="12" y="156"/>
                      </a:lnTo>
                      <a:lnTo>
                        <a:pt x="24" y="167"/>
                      </a:lnTo>
                      <a:lnTo>
                        <a:pt x="35" y="182"/>
                      </a:lnTo>
                      <a:lnTo>
                        <a:pt x="47" y="191"/>
                      </a:lnTo>
                      <a:lnTo>
                        <a:pt x="66" y="198"/>
                      </a:lnTo>
                      <a:lnTo>
                        <a:pt x="82" y="202"/>
                      </a:lnTo>
                      <a:lnTo>
                        <a:pt x="101" y="205"/>
                      </a:lnTo>
                      <a:lnTo>
                        <a:pt x="117" y="202"/>
                      </a:lnTo>
                      <a:lnTo>
                        <a:pt x="136" y="198"/>
                      </a:lnTo>
                      <a:lnTo>
                        <a:pt x="152" y="191"/>
                      </a:lnTo>
                      <a:lnTo>
                        <a:pt x="166" y="182"/>
                      </a:lnTo>
                      <a:lnTo>
                        <a:pt x="179" y="167"/>
                      </a:lnTo>
                      <a:lnTo>
                        <a:pt x="186" y="156"/>
                      </a:lnTo>
                      <a:lnTo>
                        <a:pt x="194" y="140"/>
                      </a:lnTo>
                      <a:lnTo>
                        <a:pt x="198"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8" name="Freeform 281"/>
                <p:cNvSpPr>
                  <a:spLocks/>
                </p:cNvSpPr>
                <p:nvPr/>
              </p:nvSpPr>
              <p:spPr bwMode="auto">
                <a:xfrm>
                  <a:off x="1948" y="2453"/>
                  <a:ext cx="50" cy="51"/>
                </a:xfrm>
                <a:custGeom>
                  <a:avLst/>
                  <a:gdLst>
                    <a:gd name="T0" fmla="*/ 50 w 202"/>
                    <a:gd name="T1" fmla="*/ 25 h 207"/>
                    <a:gd name="T2" fmla="*/ 50 w 202"/>
                    <a:gd name="T3" fmla="*/ 21 h 207"/>
                    <a:gd name="T4" fmla="*/ 48 w 202"/>
                    <a:gd name="T5" fmla="*/ 17 h 207"/>
                    <a:gd name="T6" fmla="*/ 46 w 202"/>
                    <a:gd name="T7" fmla="*/ 13 h 207"/>
                    <a:gd name="T8" fmla="*/ 44 w 202"/>
                    <a:gd name="T9" fmla="*/ 10 h 207"/>
                    <a:gd name="T10" fmla="*/ 41 w 202"/>
                    <a:gd name="T11" fmla="*/ 6 h 207"/>
                    <a:gd name="T12" fmla="*/ 37 w 202"/>
                    <a:gd name="T13" fmla="*/ 4 h 207"/>
                    <a:gd name="T14" fmla="*/ 34 w 202"/>
                    <a:gd name="T15" fmla="*/ 2 h 207"/>
                    <a:gd name="T16" fmla="*/ 29 w 202"/>
                    <a:gd name="T17" fmla="*/ 1 h 207"/>
                    <a:gd name="T18" fmla="*/ 25 w 202"/>
                    <a:gd name="T19" fmla="*/ 0 h 207"/>
                    <a:gd name="T20" fmla="*/ 20 w 202"/>
                    <a:gd name="T21" fmla="*/ 1 h 207"/>
                    <a:gd name="T22" fmla="*/ 16 w 202"/>
                    <a:gd name="T23" fmla="*/ 2 h 207"/>
                    <a:gd name="T24" fmla="*/ 12 w 202"/>
                    <a:gd name="T25" fmla="*/ 4 h 207"/>
                    <a:gd name="T26" fmla="*/ 8 w 202"/>
                    <a:gd name="T27" fmla="*/ 6 h 207"/>
                    <a:gd name="T28" fmla="*/ 6 w 202"/>
                    <a:gd name="T29" fmla="*/ 10 h 207"/>
                    <a:gd name="T30" fmla="*/ 3 w 202"/>
                    <a:gd name="T31" fmla="*/ 13 h 207"/>
                    <a:gd name="T32" fmla="*/ 1 w 202"/>
                    <a:gd name="T33" fmla="*/ 17 h 207"/>
                    <a:gd name="T34" fmla="*/ 0 w 202"/>
                    <a:gd name="T35" fmla="*/ 21 h 207"/>
                    <a:gd name="T36" fmla="*/ 0 w 202"/>
                    <a:gd name="T37" fmla="*/ 30 h 207"/>
                    <a:gd name="T38" fmla="*/ 1 w 202"/>
                    <a:gd name="T39" fmla="*/ 34 h 207"/>
                    <a:gd name="T40" fmla="*/ 3 w 202"/>
                    <a:gd name="T41" fmla="*/ 38 h 207"/>
                    <a:gd name="T42" fmla="*/ 6 w 202"/>
                    <a:gd name="T43" fmla="*/ 41 h 207"/>
                    <a:gd name="T44" fmla="*/ 8 w 202"/>
                    <a:gd name="T45" fmla="*/ 45 h 207"/>
                    <a:gd name="T46" fmla="*/ 12 w 202"/>
                    <a:gd name="T47" fmla="*/ 47 h 207"/>
                    <a:gd name="T48" fmla="*/ 16 w 202"/>
                    <a:gd name="T49" fmla="*/ 49 h 207"/>
                    <a:gd name="T50" fmla="*/ 20 w 202"/>
                    <a:gd name="T51" fmla="*/ 50 h 207"/>
                    <a:gd name="T52" fmla="*/ 25 w 202"/>
                    <a:gd name="T53" fmla="*/ 51 h 207"/>
                    <a:gd name="T54" fmla="*/ 29 w 202"/>
                    <a:gd name="T55" fmla="*/ 50 h 207"/>
                    <a:gd name="T56" fmla="*/ 34 w 202"/>
                    <a:gd name="T57" fmla="*/ 49 h 207"/>
                    <a:gd name="T58" fmla="*/ 37 w 202"/>
                    <a:gd name="T59" fmla="*/ 47 h 207"/>
                    <a:gd name="T60" fmla="*/ 41 w 202"/>
                    <a:gd name="T61" fmla="*/ 45 h 207"/>
                    <a:gd name="T62" fmla="*/ 44 w 202"/>
                    <a:gd name="T63" fmla="*/ 41 h 207"/>
                    <a:gd name="T64" fmla="*/ 46 w 202"/>
                    <a:gd name="T65" fmla="*/ 38 h 207"/>
                    <a:gd name="T66" fmla="*/ 48 w 202"/>
                    <a:gd name="T67" fmla="*/ 34 h 207"/>
                    <a:gd name="T68" fmla="*/ 50 w 202"/>
                    <a:gd name="T69" fmla="*/ 30 h 207"/>
                    <a:gd name="T70" fmla="*/ 50 w 202"/>
                    <a:gd name="T71" fmla="*/ 25 h 2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7">
                      <a:moveTo>
                        <a:pt x="202" y="102"/>
                      </a:moveTo>
                      <a:lnTo>
                        <a:pt x="202" y="86"/>
                      </a:lnTo>
                      <a:lnTo>
                        <a:pt x="194" y="67"/>
                      </a:lnTo>
                      <a:lnTo>
                        <a:pt x="186" y="51"/>
                      </a:lnTo>
                      <a:lnTo>
                        <a:pt x="178" y="39"/>
                      </a:lnTo>
                      <a:lnTo>
                        <a:pt x="167" y="24"/>
                      </a:lnTo>
                      <a:lnTo>
                        <a:pt x="151" y="16"/>
                      </a:lnTo>
                      <a:lnTo>
                        <a:pt x="136" y="9"/>
                      </a:lnTo>
                      <a:lnTo>
                        <a:pt x="116" y="5"/>
                      </a:lnTo>
                      <a:lnTo>
                        <a:pt x="101" y="0"/>
                      </a:lnTo>
                      <a:lnTo>
                        <a:pt x="81" y="5"/>
                      </a:lnTo>
                      <a:lnTo>
                        <a:pt x="66" y="9"/>
                      </a:lnTo>
                      <a:lnTo>
                        <a:pt x="50" y="16"/>
                      </a:lnTo>
                      <a:lnTo>
                        <a:pt x="34" y="24"/>
                      </a:lnTo>
                      <a:lnTo>
                        <a:pt x="23" y="39"/>
                      </a:lnTo>
                      <a:lnTo>
                        <a:pt x="11" y="51"/>
                      </a:lnTo>
                      <a:lnTo>
                        <a:pt x="4" y="67"/>
                      </a:lnTo>
                      <a:lnTo>
                        <a:pt x="0" y="86"/>
                      </a:lnTo>
                      <a:lnTo>
                        <a:pt x="0" y="121"/>
                      </a:lnTo>
                      <a:lnTo>
                        <a:pt x="4" y="140"/>
                      </a:lnTo>
                      <a:lnTo>
                        <a:pt x="11" y="156"/>
                      </a:lnTo>
                      <a:lnTo>
                        <a:pt x="23" y="167"/>
                      </a:lnTo>
                      <a:lnTo>
                        <a:pt x="34" y="182"/>
                      </a:lnTo>
                      <a:lnTo>
                        <a:pt x="50" y="191"/>
                      </a:lnTo>
                      <a:lnTo>
                        <a:pt x="66" y="198"/>
                      </a:lnTo>
                      <a:lnTo>
                        <a:pt x="81" y="202"/>
                      </a:lnTo>
                      <a:lnTo>
                        <a:pt x="101" y="207"/>
                      </a:lnTo>
                      <a:lnTo>
                        <a:pt x="116" y="202"/>
                      </a:lnTo>
                      <a:lnTo>
                        <a:pt x="136" y="198"/>
                      </a:lnTo>
                      <a:lnTo>
                        <a:pt x="151" y="191"/>
                      </a:lnTo>
                      <a:lnTo>
                        <a:pt x="167" y="182"/>
                      </a:lnTo>
                      <a:lnTo>
                        <a:pt x="178" y="167"/>
                      </a:lnTo>
                      <a:lnTo>
                        <a:pt x="186" y="156"/>
                      </a:lnTo>
                      <a:lnTo>
                        <a:pt x="194"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19" name="Freeform 282"/>
                <p:cNvSpPr>
                  <a:spLocks/>
                </p:cNvSpPr>
                <p:nvPr/>
              </p:nvSpPr>
              <p:spPr bwMode="auto">
                <a:xfrm>
                  <a:off x="1959" y="2687"/>
                  <a:ext cx="52" cy="51"/>
                </a:xfrm>
                <a:custGeom>
                  <a:avLst/>
                  <a:gdLst>
                    <a:gd name="T0" fmla="*/ 52 w 205"/>
                    <a:gd name="T1" fmla="*/ 25 h 205"/>
                    <a:gd name="T2" fmla="*/ 51 w 205"/>
                    <a:gd name="T3" fmla="*/ 21 h 205"/>
                    <a:gd name="T4" fmla="*/ 50 w 205"/>
                    <a:gd name="T5" fmla="*/ 16 h 205"/>
                    <a:gd name="T6" fmla="*/ 48 w 205"/>
                    <a:gd name="T7" fmla="*/ 12 h 205"/>
                    <a:gd name="T8" fmla="*/ 46 w 205"/>
                    <a:gd name="T9" fmla="*/ 10 h 205"/>
                    <a:gd name="T10" fmla="*/ 42 w 205"/>
                    <a:gd name="T11" fmla="*/ 6 h 205"/>
                    <a:gd name="T12" fmla="*/ 40 w 205"/>
                    <a:gd name="T13" fmla="*/ 4 h 205"/>
                    <a:gd name="T14" fmla="*/ 36 w 205"/>
                    <a:gd name="T15" fmla="*/ 2 h 205"/>
                    <a:gd name="T16" fmla="*/ 31 w 205"/>
                    <a:gd name="T17" fmla="*/ 1 h 205"/>
                    <a:gd name="T18" fmla="*/ 27 w 205"/>
                    <a:gd name="T19" fmla="*/ 0 h 205"/>
                    <a:gd name="T20" fmla="*/ 22 w 205"/>
                    <a:gd name="T21" fmla="*/ 1 h 205"/>
                    <a:gd name="T22" fmla="*/ 17 w 205"/>
                    <a:gd name="T23" fmla="*/ 2 h 205"/>
                    <a:gd name="T24" fmla="*/ 13 w 205"/>
                    <a:gd name="T25" fmla="*/ 4 h 205"/>
                    <a:gd name="T26" fmla="*/ 10 w 205"/>
                    <a:gd name="T27" fmla="*/ 6 h 205"/>
                    <a:gd name="T28" fmla="*/ 6 w 205"/>
                    <a:gd name="T29" fmla="*/ 10 h 205"/>
                    <a:gd name="T30" fmla="*/ 4 w 205"/>
                    <a:gd name="T31" fmla="*/ 12 h 205"/>
                    <a:gd name="T32" fmla="*/ 2 w 205"/>
                    <a:gd name="T33" fmla="*/ 16 h 205"/>
                    <a:gd name="T34" fmla="*/ 1 w 205"/>
                    <a:gd name="T35" fmla="*/ 21 h 205"/>
                    <a:gd name="T36" fmla="*/ 0 w 205"/>
                    <a:gd name="T37" fmla="*/ 25 h 205"/>
                    <a:gd name="T38" fmla="*/ 1 w 205"/>
                    <a:gd name="T39" fmla="*/ 30 h 205"/>
                    <a:gd name="T40" fmla="*/ 2 w 205"/>
                    <a:gd name="T41" fmla="*/ 35 h 205"/>
                    <a:gd name="T42" fmla="*/ 4 w 205"/>
                    <a:gd name="T43" fmla="*/ 39 h 205"/>
                    <a:gd name="T44" fmla="*/ 6 w 205"/>
                    <a:gd name="T45" fmla="*/ 42 h 205"/>
                    <a:gd name="T46" fmla="*/ 10 w 205"/>
                    <a:gd name="T47" fmla="*/ 45 h 205"/>
                    <a:gd name="T48" fmla="*/ 13 w 205"/>
                    <a:gd name="T49" fmla="*/ 47 h 205"/>
                    <a:gd name="T50" fmla="*/ 17 w 205"/>
                    <a:gd name="T51" fmla="*/ 49 h 205"/>
                    <a:gd name="T52" fmla="*/ 22 w 205"/>
                    <a:gd name="T53" fmla="*/ 50 h 205"/>
                    <a:gd name="T54" fmla="*/ 27 w 205"/>
                    <a:gd name="T55" fmla="*/ 51 h 205"/>
                    <a:gd name="T56" fmla="*/ 31 w 205"/>
                    <a:gd name="T57" fmla="*/ 50 h 205"/>
                    <a:gd name="T58" fmla="*/ 36 w 205"/>
                    <a:gd name="T59" fmla="*/ 49 h 205"/>
                    <a:gd name="T60" fmla="*/ 40 w 205"/>
                    <a:gd name="T61" fmla="*/ 47 h 205"/>
                    <a:gd name="T62" fmla="*/ 42 w 205"/>
                    <a:gd name="T63" fmla="*/ 45 h 205"/>
                    <a:gd name="T64" fmla="*/ 46 w 205"/>
                    <a:gd name="T65" fmla="*/ 42 h 205"/>
                    <a:gd name="T66" fmla="*/ 48 w 205"/>
                    <a:gd name="T67" fmla="*/ 39 h 205"/>
                    <a:gd name="T68" fmla="*/ 50 w 205"/>
                    <a:gd name="T69" fmla="*/ 35 h 205"/>
                    <a:gd name="T70" fmla="*/ 51 w 205"/>
                    <a:gd name="T71" fmla="*/ 30 h 205"/>
                    <a:gd name="T72" fmla="*/ 52 w 205"/>
                    <a:gd name="T73" fmla="*/ 25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5" h="205">
                      <a:moveTo>
                        <a:pt x="205" y="100"/>
                      </a:moveTo>
                      <a:lnTo>
                        <a:pt x="202" y="85"/>
                      </a:lnTo>
                      <a:lnTo>
                        <a:pt x="198" y="65"/>
                      </a:lnTo>
                      <a:lnTo>
                        <a:pt x="191" y="50"/>
                      </a:lnTo>
                      <a:lnTo>
                        <a:pt x="183" y="39"/>
                      </a:lnTo>
                      <a:lnTo>
                        <a:pt x="167" y="23"/>
                      </a:lnTo>
                      <a:lnTo>
                        <a:pt x="156" y="15"/>
                      </a:lnTo>
                      <a:lnTo>
                        <a:pt x="140" y="8"/>
                      </a:lnTo>
                      <a:lnTo>
                        <a:pt x="121" y="4"/>
                      </a:lnTo>
                      <a:lnTo>
                        <a:pt x="105" y="0"/>
                      </a:lnTo>
                      <a:lnTo>
                        <a:pt x="86" y="4"/>
                      </a:lnTo>
                      <a:lnTo>
                        <a:pt x="67" y="8"/>
                      </a:lnTo>
                      <a:lnTo>
                        <a:pt x="51" y="15"/>
                      </a:lnTo>
                      <a:lnTo>
                        <a:pt x="39" y="23"/>
                      </a:lnTo>
                      <a:lnTo>
                        <a:pt x="23" y="39"/>
                      </a:lnTo>
                      <a:lnTo>
                        <a:pt x="16" y="50"/>
                      </a:lnTo>
                      <a:lnTo>
                        <a:pt x="9" y="65"/>
                      </a:lnTo>
                      <a:lnTo>
                        <a:pt x="4" y="85"/>
                      </a:lnTo>
                      <a:lnTo>
                        <a:pt x="0" y="100"/>
                      </a:lnTo>
                      <a:lnTo>
                        <a:pt x="4" y="120"/>
                      </a:lnTo>
                      <a:lnTo>
                        <a:pt x="9" y="139"/>
                      </a:lnTo>
                      <a:lnTo>
                        <a:pt x="16" y="155"/>
                      </a:lnTo>
                      <a:lnTo>
                        <a:pt x="23" y="167"/>
                      </a:lnTo>
                      <a:lnTo>
                        <a:pt x="39" y="181"/>
                      </a:lnTo>
                      <a:lnTo>
                        <a:pt x="51" y="190"/>
                      </a:lnTo>
                      <a:lnTo>
                        <a:pt x="67" y="197"/>
                      </a:lnTo>
                      <a:lnTo>
                        <a:pt x="86" y="202"/>
                      </a:lnTo>
                      <a:lnTo>
                        <a:pt x="105" y="205"/>
                      </a:lnTo>
                      <a:lnTo>
                        <a:pt x="121" y="202"/>
                      </a:lnTo>
                      <a:lnTo>
                        <a:pt x="140" y="197"/>
                      </a:lnTo>
                      <a:lnTo>
                        <a:pt x="156" y="190"/>
                      </a:lnTo>
                      <a:lnTo>
                        <a:pt x="167" y="181"/>
                      </a:lnTo>
                      <a:lnTo>
                        <a:pt x="183" y="167"/>
                      </a:lnTo>
                      <a:lnTo>
                        <a:pt x="191" y="155"/>
                      </a:lnTo>
                      <a:lnTo>
                        <a:pt x="198" y="139"/>
                      </a:lnTo>
                      <a:lnTo>
                        <a:pt x="202" y="120"/>
                      </a:lnTo>
                      <a:lnTo>
                        <a:pt x="205"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0" name="Freeform 283"/>
                <p:cNvSpPr>
                  <a:spLocks/>
                </p:cNvSpPr>
                <p:nvPr/>
              </p:nvSpPr>
              <p:spPr bwMode="auto">
                <a:xfrm>
                  <a:off x="1963" y="1643"/>
                  <a:ext cx="52" cy="50"/>
                </a:xfrm>
                <a:custGeom>
                  <a:avLst/>
                  <a:gdLst>
                    <a:gd name="T0" fmla="*/ 52 w 205"/>
                    <a:gd name="T1" fmla="*/ 25 h 201"/>
                    <a:gd name="T2" fmla="*/ 51 w 205"/>
                    <a:gd name="T3" fmla="*/ 20 h 201"/>
                    <a:gd name="T4" fmla="*/ 50 w 205"/>
                    <a:gd name="T5" fmla="*/ 16 h 201"/>
                    <a:gd name="T6" fmla="*/ 48 w 205"/>
                    <a:gd name="T7" fmla="*/ 12 h 201"/>
                    <a:gd name="T8" fmla="*/ 45 w 205"/>
                    <a:gd name="T9" fmla="*/ 9 h 201"/>
                    <a:gd name="T10" fmla="*/ 42 w 205"/>
                    <a:gd name="T11" fmla="*/ 6 h 201"/>
                    <a:gd name="T12" fmla="*/ 39 w 205"/>
                    <a:gd name="T13" fmla="*/ 2 h 201"/>
                    <a:gd name="T14" fmla="*/ 34 w 205"/>
                    <a:gd name="T15" fmla="*/ 1 h 201"/>
                    <a:gd name="T16" fmla="*/ 31 w 205"/>
                    <a:gd name="T17" fmla="*/ 0 h 201"/>
                    <a:gd name="T18" fmla="*/ 22 w 205"/>
                    <a:gd name="T19" fmla="*/ 0 h 201"/>
                    <a:gd name="T20" fmla="*/ 17 w 205"/>
                    <a:gd name="T21" fmla="*/ 1 h 201"/>
                    <a:gd name="T22" fmla="*/ 13 w 205"/>
                    <a:gd name="T23" fmla="*/ 2 h 201"/>
                    <a:gd name="T24" fmla="*/ 9 w 205"/>
                    <a:gd name="T25" fmla="*/ 6 h 201"/>
                    <a:gd name="T26" fmla="*/ 6 w 205"/>
                    <a:gd name="T27" fmla="*/ 9 h 201"/>
                    <a:gd name="T28" fmla="*/ 4 w 205"/>
                    <a:gd name="T29" fmla="*/ 12 h 201"/>
                    <a:gd name="T30" fmla="*/ 2 w 205"/>
                    <a:gd name="T31" fmla="*/ 16 h 201"/>
                    <a:gd name="T32" fmla="*/ 1 w 205"/>
                    <a:gd name="T33" fmla="*/ 20 h 201"/>
                    <a:gd name="T34" fmla="*/ 0 w 205"/>
                    <a:gd name="T35" fmla="*/ 25 h 201"/>
                    <a:gd name="T36" fmla="*/ 1 w 205"/>
                    <a:gd name="T37" fmla="*/ 30 h 201"/>
                    <a:gd name="T38" fmla="*/ 2 w 205"/>
                    <a:gd name="T39" fmla="*/ 34 h 201"/>
                    <a:gd name="T40" fmla="*/ 4 w 205"/>
                    <a:gd name="T41" fmla="*/ 37 h 201"/>
                    <a:gd name="T42" fmla="*/ 6 w 205"/>
                    <a:gd name="T43" fmla="*/ 41 h 201"/>
                    <a:gd name="T44" fmla="*/ 9 w 205"/>
                    <a:gd name="T45" fmla="*/ 44 h 201"/>
                    <a:gd name="T46" fmla="*/ 13 w 205"/>
                    <a:gd name="T47" fmla="*/ 47 h 201"/>
                    <a:gd name="T48" fmla="*/ 17 w 205"/>
                    <a:gd name="T49" fmla="*/ 49 h 201"/>
                    <a:gd name="T50" fmla="*/ 22 w 205"/>
                    <a:gd name="T51" fmla="*/ 50 h 201"/>
                    <a:gd name="T52" fmla="*/ 31 w 205"/>
                    <a:gd name="T53" fmla="*/ 50 h 201"/>
                    <a:gd name="T54" fmla="*/ 34 w 205"/>
                    <a:gd name="T55" fmla="*/ 49 h 201"/>
                    <a:gd name="T56" fmla="*/ 39 w 205"/>
                    <a:gd name="T57" fmla="*/ 47 h 201"/>
                    <a:gd name="T58" fmla="*/ 42 w 205"/>
                    <a:gd name="T59" fmla="*/ 44 h 201"/>
                    <a:gd name="T60" fmla="*/ 45 w 205"/>
                    <a:gd name="T61" fmla="*/ 41 h 201"/>
                    <a:gd name="T62" fmla="*/ 48 w 205"/>
                    <a:gd name="T63" fmla="*/ 37 h 201"/>
                    <a:gd name="T64" fmla="*/ 50 w 205"/>
                    <a:gd name="T65" fmla="*/ 34 h 201"/>
                    <a:gd name="T66" fmla="*/ 51 w 205"/>
                    <a:gd name="T67" fmla="*/ 30 h 201"/>
                    <a:gd name="T68" fmla="*/ 52 w 205"/>
                    <a:gd name="T69" fmla="*/ 25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1">
                      <a:moveTo>
                        <a:pt x="205" y="100"/>
                      </a:moveTo>
                      <a:lnTo>
                        <a:pt x="202" y="80"/>
                      </a:lnTo>
                      <a:lnTo>
                        <a:pt x="198" y="65"/>
                      </a:lnTo>
                      <a:lnTo>
                        <a:pt x="189" y="50"/>
                      </a:lnTo>
                      <a:lnTo>
                        <a:pt x="179" y="35"/>
                      </a:lnTo>
                      <a:lnTo>
                        <a:pt x="167" y="23"/>
                      </a:lnTo>
                      <a:lnTo>
                        <a:pt x="154" y="10"/>
                      </a:lnTo>
                      <a:lnTo>
                        <a:pt x="135" y="3"/>
                      </a:lnTo>
                      <a:lnTo>
                        <a:pt x="121" y="0"/>
                      </a:lnTo>
                      <a:lnTo>
                        <a:pt x="86" y="0"/>
                      </a:lnTo>
                      <a:lnTo>
                        <a:pt x="66" y="3"/>
                      </a:lnTo>
                      <a:lnTo>
                        <a:pt x="51" y="10"/>
                      </a:lnTo>
                      <a:lnTo>
                        <a:pt x="35" y="23"/>
                      </a:lnTo>
                      <a:lnTo>
                        <a:pt x="23" y="35"/>
                      </a:lnTo>
                      <a:lnTo>
                        <a:pt x="16" y="50"/>
                      </a:lnTo>
                      <a:lnTo>
                        <a:pt x="7" y="65"/>
                      </a:lnTo>
                      <a:lnTo>
                        <a:pt x="4" y="80"/>
                      </a:lnTo>
                      <a:lnTo>
                        <a:pt x="0" y="100"/>
                      </a:lnTo>
                      <a:lnTo>
                        <a:pt x="4" y="119"/>
                      </a:lnTo>
                      <a:lnTo>
                        <a:pt x="7" y="135"/>
                      </a:lnTo>
                      <a:lnTo>
                        <a:pt x="16" y="150"/>
                      </a:lnTo>
                      <a:lnTo>
                        <a:pt x="23" y="166"/>
                      </a:lnTo>
                      <a:lnTo>
                        <a:pt x="35" y="178"/>
                      </a:lnTo>
                      <a:lnTo>
                        <a:pt x="51" y="189"/>
                      </a:lnTo>
                      <a:lnTo>
                        <a:pt x="66" y="197"/>
                      </a:lnTo>
                      <a:lnTo>
                        <a:pt x="86" y="201"/>
                      </a:lnTo>
                      <a:lnTo>
                        <a:pt x="121" y="201"/>
                      </a:lnTo>
                      <a:lnTo>
                        <a:pt x="135" y="197"/>
                      </a:lnTo>
                      <a:lnTo>
                        <a:pt x="154" y="189"/>
                      </a:lnTo>
                      <a:lnTo>
                        <a:pt x="167" y="178"/>
                      </a:lnTo>
                      <a:lnTo>
                        <a:pt x="179" y="166"/>
                      </a:lnTo>
                      <a:lnTo>
                        <a:pt x="189" y="150"/>
                      </a:lnTo>
                      <a:lnTo>
                        <a:pt x="198" y="135"/>
                      </a:lnTo>
                      <a:lnTo>
                        <a:pt x="202" y="119"/>
                      </a:lnTo>
                      <a:lnTo>
                        <a:pt x="205"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1" name="Freeform 284"/>
                <p:cNvSpPr>
                  <a:spLocks/>
                </p:cNvSpPr>
                <p:nvPr/>
              </p:nvSpPr>
              <p:spPr bwMode="auto">
                <a:xfrm>
                  <a:off x="1964" y="2487"/>
                  <a:ext cx="51" cy="50"/>
                </a:xfrm>
                <a:custGeom>
                  <a:avLst/>
                  <a:gdLst>
                    <a:gd name="T0" fmla="*/ 51 w 205"/>
                    <a:gd name="T1" fmla="*/ 25 h 201"/>
                    <a:gd name="T2" fmla="*/ 50 w 205"/>
                    <a:gd name="T3" fmla="*/ 20 h 201"/>
                    <a:gd name="T4" fmla="*/ 49 w 205"/>
                    <a:gd name="T5" fmla="*/ 16 h 201"/>
                    <a:gd name="T6" fmla="*/ 47 w 205"/>
                    <a:gd name="T7" fmla="*/ 12 h 201"/>
                    <a:gd name="T8" fmla="*/ 45 w 205"/>
                    <a:gd name="T9" fmla="*/ 9 h 201"/>
                    <a:gd name="T10" fmla="*/ 43 w 205"/>
                    <a:gd name="T11" fmla="*/ 6 h 201"/>
                    <a:gd name="T12" fmla="*/ 39 w 205"/>
                    <a:gd name="T13" fmla="*/ 2 h 201"/>
                    <a:gd name="T14" fmla="*/ 35 w 205"/>
                    <a:gd name="T15" fmla="*/ 1 h 201"/>
                    <a:gd name="T16" fmla="*/ 30 w 205"/>
                    <a:gd name="T17" fmla="*/ 0 h 201"/>
                    <a:gd name="T18" fmla="*/ 21 w 205"/>
                    <a:gd name="T19" fmla="*/ 0 h 201"/>
                    <a:gd name="T20" fmla="*/ 17 w 205"/>
                    <a:gd name="T21" fmla="*/ 1 h 201"/>
                    <a:gd name="T22" fmla="*/ 12 w 205"/>
                    <a:gd name="T23" fmla="*/ 2 h 201"/>
                    <a:gd name="T24" fmla="*/ 9 w 205"/>
                    <a:gd name="T25" fmla="*/ 6 h 201"/>
                    <a:gd name="T26" fmla="*/ 7 w 205"/>
                    <a:gd name="T27" fmla="*/ 9 h 201"/>
                    <a:gd name="T28" fmla="*/ 4 w 205"/>
                    <a:gd name="T29" fmla="*/ 12 h 201"/>
                    <a:gd name="T30" fmla="*/ 2 w 205"/>
                    <a:gd name="T31" fmla="*/ 16 h 201"/>
                    <a:gd name="T32" fmla="*/ 1 w 205"/>
                    <a:gd name="T33" fmla="*/ 20 h 201"/>
                    <a:gd name="T34" fmla="*/ 0 w 205"/>
                    <a:gd name="T35" fmla="*/ 25 h 201"/>
                    <a:gd name="T36" fmla="*/ 1 w 205"/>
                    <a:gd name="T37" fmla="*/ 30 h 201"/>
                    <a:gd name="T38" fmla="*/ 2 w 205"/>
                    <a:gd name="T39" fmla="*/ 34 h 201"/>
                    <a:gd name="T40" fmla="*/ 4 w 205"/>
                    <a:gd name="T41" fmla="*/ 37 h 201"/>
                    <a:gd name="T42" fmla="*/ 7 w 205"/>
                    <a:gd name="T43" fmla="*/ 41 h 201"/>
                    <a:gd name="T44" fmla="*/ 9 w 205"/>
                    <a:gd name="T45" fmla="*/ 44 h 201"/>
                    <a:gd name="T46" fmla="*/ 12 w 205"/>
                    <a:gd name="T47" fmla="*/ 47 h 201"/>
                    <a:gd name="T48" fmla="*/ 17 w 205"/>
                    <a:gd name="T49" fmla="*/ 49 h 201"/>
                    <a:gd name="T50" fmla="*/ 21 w 205"/>
                    <a:gd name="T51" fmla="*/ 50 h 201"/>
                    <a:gd name="T52" fmla="*/ 30 w 205"/>
                    <a:gd name="T53" fmla="*/ 50 h 201"/>
                    <a:gd name="T54" fmla="*/ 35 w 205"/>
                    <a:gd name="T55" fmla="*/ 49 h 201"/>
                    <a:gd name="T56" fmla="*/ 39 w 205"/>
                    <a:gd name="T57" fmla="*/ 47 h 201"/>
                    <a:gd name="T58" fmla="*/ 43 w 205"/>
                    <a:gd name="T59" fmla="*/ 44 h 201"/>
                    <a:gd name="T60" fmla="*/ 45 w 205"/>
                    <a:gd name="T61" fmla="*/ 41 h 201"/>
                    <a:gd name="T62" fmla="*/ 47 w 205"/>
                    <a:gd name="T63" fmla="*/ 37 h 201"/>
                    <a:gd name="T64" fmla="*/ 49 w 205"/>
                    <a:gd name="T65" fmla="*/ 34 h 201"/>
                    <a:gd name="T66" fmla="*/ 50 w 205"/>
                    <a:gd name="T67" fmla="*/ 30 h 201"/>
                    <a:gd name="T68" fmla="*/ 51 w 205"/>
                    <a:gd name="T69" fmla="*/ 25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1">
                      <a:moveTo>
                        <a:pt x="205" y="100"/>
                      </a:moveTo>
                      <a:lnTo>
                        <a:pt x="201" y="80"/>
                      </a:lnTo>
                      <a:lnTo>
                        <a:pt x="198" y="65"/>
                      </a:lnTo>
                      <a:lnTo>
                        <a:pt x="190" y="50"/>
                      </a:lnTo>
                      <a:lnTo>
                        <a:pt x="182" y="35"/>
                      </a:lnTo>
                      <a:lnTo>
                        <a:pt x="171" y="23"/>
                      </a:lnTo>
                      <a:lnTo>
                        <a:pt x="155" y="10"/>
                      </a:lnTo>
                      <a:lnTo>
                        <a:pt x="140" y="3"/>
                      </a:lnTo>
                      <a:lnTo>
                        <a:pt x="120" y="0"/>
                      </a:lnTo>
                      <a:lnTo>
                        <a:pt x="85" y="0"/>
                      </a:lnTo>
                      <a:lnTo>
                        <a:pt x="70" y="3"/>
                      </a:lnTo>
                      <a:lnTo>
                        <a:pt x="50" y="10"/>
                      </a:lnTo>
                      <a:lnTo>
                        <a:pt x="38" y="23"/>
                      </a:lnTo>
                      <a:lnTo>
                        <a:pt x="27" y="35"/>
                      </a:lnTo>
                      <a:lnTo>
                        <a:pt x="15" y="50"/>
                      </a:lnTo>
                      <a:lnTo>
                        <a:pt x="8" y="65"/>
                      </a:lnTo>
                      <a:lnTo>
                        <a:pt x="3" y="80"/>
                      </a:lnTo>
                      <a:lnTo>
                        <a:pt x="0" y="100"/>
                      </a:lnTo>
                      <a:lnTo>
                        <a:pt x="3" y="119"/>
                      </a:lnTo>
                      <a:lnTo>
                        <a:pt x="8" y="135"/>
                      </a:lnTo>
                      <a:lnTo>
                        <a:pt x="15" y="150"/>
                      </a:lnTo>
                      <a:lnTo>
                        <a:pt x="27" y="166"/>
                      </a:lnTo>
                      <a:lnTo>
                        <a:pt x="38" y="178"/>
                      </a:lnTo>
                      <a:lnTo>
                        <a:pt x="50" y="189"/>
                      </a:lnTo>
                      <a:lnTo>
                        <a:pt x="70" y="197"/>
                      </a:lnTo>
                      <a:lnTo>
                        <a:pt x="85" y="201"/>
                      </a:lnTo>
                      <a:lnTo>
                        <a:pt x="120" y="201"/>
                      </a:lnTo>
                      <a:lnTo>
                        <a:pt x="140" y="197"/>
                      </a:lnTo>
                      <a:lnTo>
                        <a:pt x="155" y="189"/>
                      </a:lnTo>
                      <a:lnTo>
                        <a:pt x="171" y="178"/>
                      </a:lnTo>
                      <a:lnTo>
                        <a:pt x="182" y="166"/>
                      </a:lnTo>
                      <a:lnTo>
                        <a:pt x="190" y="150"/>
                      </a:lnTo>
                      <a:lnTo>
                        <a:pt x="198" y="135"/>
                      </a:lnTo>
                      <a:lnTo>
                        <a:pt x="201" y="119"/>
                      </a:lnTo>
                      <a:lnTo>
                        <a:pt x="205"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2" name="Freeform 285"/>
                <p:cNvSpPr>
                  <a:spLocks/>
                </p:cNvSpPr>
                <p:nvPr/>
              </p:nvSpPr>
              <p:spPr bwMode="auto">
                <a:xfrm>
                  <a:off x="1970" y="2151"/>
                  <a:ext cx="50" cy="50"/>
                </a:xfrm>
                <a:custGeom>
                  <a:avLst/>
                  <a:gdLst>
                    <a:gd name="T0" fmla="*/ 50 w 202"/>
                    <a:gd name="T1" fmla="*/ 25 h 202"/>
                    <a:gd name="T2" fmla="*/ 50 w 202"/>
                    <a:gd name="T3" fmla="*/ 20 h 202"/>
                    <a:gd name="T4" fmla="*/ 49 w 202"/>
                    <a:gd name="T5" fmla="*/ 17 h 202"/>
                    <a:gd name="T6" fmla="*/ 47 w 202"/>
                    <a:gd name="T7" fmla="*/ 13 h 202"/>
                    <a:gd name="T8" fmla="*/ 44 w 202"/>
                    <a:gd name="T9" fmla="*/ 9 h 202"/>
                    <a:gd name="T10" fmla="*/ 42 w 202"/>
                    <a:gd name="T11" fmla="*/ 6 h 202"/>
                    <a:gd name="T12" fmla="*/ 38 w 202"/>
                    <a:gd name="T13" fmla="*/ 3 h 202"/>
                    <a:gd name="T14" fmla="*/ 34 w 202"/>
                    <a:gd name="T15" fmla="*/ 1 h 202"/>
                    <a:gd name="T16" fmla="*/ 30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3 h 202"/>
                    <a:gd name="T30" fmla="*/ 1 w 202"/>
                    <a:gd name="T31" fmla="*/ 17 h 202"/>
                    <a:gd name="T32" fmla="*/ 0 w 202"/>
                    <a:gd name="T33" fmla="*/ 20 h 202"/>
                    <a:gd name="T34" fmla="*/ 0 w 202"/>
                    <a:gd name="T35" fmla="*/ 30 h 202"/>
                    <a:gd name="T36" fmla="*/ 1 w 202"/>
                    <a:gd name="T37" fmla="*/ 34 h 202"/>
                    <a:gd name="T38" fmla="*/ 3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0 w 202"/>
                    <a:gd name="T51" fmla="*/ 50 h 202"/>
                    <a:gd name="T52" fmla="*/ 34 w 202"/>
                    <a:gd name="T53" fmla="*/ 49 h 202"/>
                    <a:gd name="T54" fmla="*/ 38 w 202"/>
                    <a:gd name="T55" fmla="*/ 47 h 202"/>
                    <a:gd name="T56" fmla="*/ 42 w 202"/>
                    <a:gd name="T57" fmla="*/ 44 h 202"/>
                    <a:gd name="T58" fmla="*/ 44 w 202"/>
                    <a:gd name="T59" fmla="*/ 41 h 202"/>
                    <a:gd name="T60" fmla="*/ 47 w 202"/>
                    <a:gd name="T61" fmla="*/ 37 h 202"/>
                    <a:gd name="T62" fmla="*/ 49 w 202"/>
                    <a:gd name="T63" fmla="*/ 34 h 202"/>
                    <a:gd name="T64" fmla="*/ 50 w 202"/>
                    <a:gd name="T65" fmla="*/ 30 h 202"/>
                    <a:gd name="T66" fmla="*/ 50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2"/>
                      </a:lnTo>
                      <a:lnTo>
                        <a:pt x="198" y="67"/>
                      </a:lnTo>
                      <a:lnTo>
                        <a:pt x="191" y="51"/>
                      </a:lnTo>
                      <a:lnTo>
                        <a:pt x="179" y="35"/>
                      </a:lnTo>
                      <a:lnTo>
                        <a:pt x="168" y="23"/>
                      </a:lnTo>
                      <a:lnTo>
                        <a:pt x="153" y="12"/>
                      </a:lnTo>
                      <a:lnTo>
                        <a:pt x="137" y="4"/>
                      </a:lnTo>
                      <a:lnTo>
                        <a:pt x="121" y="0"/>
                      </a:lnTo>
                      <a:lnTo>
                        <a:pt x="83" y="0"/>
                      </a:lnTo>
                      <a:lnTo>
                        <a:pt x="67" y="4"/>
                      </a:lnTo>
                      <a:lnTo>
                        <a:pt x="51" y="12"/>
                      </a:lnTo>
                      <a:lnTo>
                        <a:pt x="35" y="23"/>
                      </a:lnTo>
                      <a:lnTo>
                        <a:pt x="25" y="35"/>
                      </a:lnTo>
                      <a:lnTo>
                        <a:pt x="13" y="51"/>
                      </a:lnTo>
                      <a:lnTo>
                        <a:pt x="5" y="67"/>
                      </a:lnTo>
                      <a:lnTo>
                        <a:pt x="0" y="82"/>
                      </a:lnTo>
                      <a:lnTo>
                        <a:pt x="0" y="121"/>
                      </a:lnTo>
                      <a:lnTo>
                        <a:pt x="5" y="137"/>
                      </a:lnTo>
                      <a:lnTo>
                        <a:pt x="13" y="151"/>
                      </a:lnTo>
                      <a:lnTo>
                        <a:pt x="25" y="167"/>
                      </a:lnTo>
                      <a:lnTo>
                        <a:pt x="35" y="179"/>
                      </a:lnTo>
                      <a:lnTo>
                        <a:pt x="51" y="190"/>
                      </a:lnTo>
                      <a:lnTo>
                        <a:pt x="67" y="198"/>
                      </a:lnTo>
                      <a:lnTo>
                        <a:pt x="83" y="202"/>
                      </a:lnTo>
                      <a:lnTo>
                        <a:pt x="121" y="202"/>
                      </a:lnTo>
                      <a:lnTo>
                        <a:pt x="137" y="198"/>
                      </a:lnTo>
                      <a:lnTo>
                        <a:pt x="153" y="190"/>
                      </a:lnTo>
                      <a:lnTo>
                        <a:pt x="168" y="179"/>
                      </a:lnTo>
                      <a:lnTo>
                        <a:pt x="179" y="167"/>
                      </a:lnTo>
                      <a:lnTo>
                        <a:pt x="191" y="151"/>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3" name="Freeform 286"/>
                <p:cNvSpPr>
                  <a:spLocks/>
                </p:cNvSpPr>
                <p:nvPr/>
              </p:nvSpPr>
              <p:spPr bwMode="auto">
                <a:xfrm>
                  <a:off x="1987" y="1610"/>
                  <a:ext cx="51" cy="50"/>
                </a:xfrm>
                <a:custGeom>
                  <a:avLst/>
                  <a:gdLst>
                    <a:gd name="T0" fmla="*/ 51 w 201"/>
                    <a:gd name="T1" fmla="*/ 25 h 202"/>
                    <a:gd name="T2" fmla="*/ 51 w 201"/>
                    <a:gd name="T3" fmla="*/ 20 h 202"/>
                    <a:gd name="T4" fmla="*/ 50 w 201"/>
                    <a:gd name="T5" fmla="*/ 16 h 202"/>
                    <a:gd name="T6" fmla="*/ 48 w 201"/>
                    <a:gd name="T7" fmla="*/ 12 h 202"/>
                    <a:gd name="T8" fmla="*/ 45 w 201"/>
                    <a:gd name="T9" fmla="*/ 8 h 202"/>
                    <a:gd name="T10" fmla="*/ 42 w 201"/>
                    <a:gd name="T11" fmla="*/ 6 h 202"/>
                    <a:gd name="T12" fmla="*/ 39 w 201"/>
                    <a:gd name="T13" fmla="*/ 3 h 202"/>
                    <a:gd name="T14" fmla="*/ 35 w 201"/>
                    <a:gd name="T15" fmla="*/ 2 h 202"/>
                    <a:gd name="T16" fmla="*/ 30 w 201"/>
                    <a:gd name="T17" fmla="*/ 0 h 202"/>
                    <a:gd name="T18" fmla="*/ 21 w 201"/>
                    <a:gd name="T19" fmla="*/ 0 h 202"/>
                    <a:gd name="T20" fmla="*/ 17 w 201"/>
                    <a:gd name="T21" fmla="*/ 2 h 202"/>
                    <a:gd name="T22" fmla="*/ 13 w 201"/>
                    <a:gd name="T23" fmla="*/ 3 h 202"/>
                    <a:gd name="T24" fmla="*/ 9 w 201"/>
                    <a:gd name="T25" fmla="*/ 6 h 202"/>
                    <a:gd name="T26" fmla="*/ 6 w 201"/>
                    <a:gd name="T27" fmla="*/ 8 h 202"/>
                    <a:gd name="T28" fmla="*/ 3 w 201"/>
                    <a:gd name="T29" fmla="*/ 12 h 202"/>
                    <a:gd name="T30" fmla="*/ 2 w 201"/>
                    <a:gd name="T31" fmla="*/ 16 h 202"/>
                    <a:gd name="T32" fmla="*/ 0 w 201"/>
                    <a:gd name="T33" fmla="*/ 20 h 202"/>
                    <a:gd name="T34" fmla="*/ 0 w 201"/>
                    <a:gd name="T35" fmla="*/ 30 h 202"/>
                    <a:gd name="T36" fmla="*/ 2 w 201"/>
                    <a:gd name="T37" fmla="*/ 33 h 202"/>
                    <a:gd name="T38" fmla="*/ 3 w 201"/>
                    <a:gd name="T39" fmla="*/ 37 h 202"/>
                    <a:gd name="T40" fmla="*/ 6 w 201"/>
                    <a:gd name="T41" fmla="*/ 41 h 202"/>
                    <a:gd name="T42" fmla="*/ 9 w 201"/>
                    <a:gd name="T43" fmla="*/ 44 h 202"/>
                    <a:gd name="T44" fmla="*/ 13 w 201"/>
                    <a:gd name="T45" fmla="*/ 47 h 202"/>
                    <a:gd name="T46" fmla="*/ 17 w 201"/>
                    <a:gd name="T47" fmla="*/ 49 h 202"/>
                    <a:gd name="T48" fmla="*/ 21 w 201"/>
                    <a:gd name="T49" fmla="*/ 50 h 202"/>
                    <a:gd name="T50" fmla="*/ 30 w 201"/>
                    <a:gd name="T51" fmla="*/ 50 h 202"/>
                    <a:gd name="T52" fmla="*/ 35 w 201"/>
                    <a:gd name="T53" fmla="*/ 49 h 202"/>
                    <a:gd name="T54" fmla="*/ 39 w 201"/>
                    <a:gd name="T55" fmla="*/ 47 h 202"/>
                    <a:gd name="T56" fmla="*/ 42 w 201"/>
                    <a:gd name="T57" fmla="*/ 44 h 202"/>
                    <a:gd name="T58" fmla="*/ 45 w 201"/>
                    <a:gd name="T59" fmla="*/ 41 h 202"/>
                    <a:gd name="T60" fmla="*/ 48 w 201"/>
                    <a:gd name="T61" fmla="*/ 37 h 202"/>
                    <a:gd name="T62" fmla="*/ 50 w 201"/>
                    <a:gd name="T63" fmla="*/ 33 h 202"/>
                    <a:gd name="T64" fmla="*/ 51 w 201"/>
                    <a:gd name="T65" fmla="*/ 30 h 202"/>
                    <a:gd name="T66" fmla="*/ 51 w 201"/>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2">
                      <a:moveTo>
                        <a:pt x="201" y="100"/>
                      </a:moveTo>
                      <a:lnTo>
                        <a:pt x="201" y="81"/>
                      </a:lnTo>
                      <a:lnTo>
                        <a:pt x="197" y="65"/>
                      </a:lnTo>
                      <a:lnTo>
                        <a:pt x="190" y="50"/>
                      </a:lnTo>
                      <a:lnTo>
                        <a:pt x="178" y="34"/>
                      </a:lnTo>
                      <a:lnTo>
                        <a:pt x="166" y="23"/>
                      </a:lnTo>
                      <a:lnTo>
                        <a:pt x="152" y="11"/>
                      </a:lnTo>
                      <a:lnTo>
                        <a:pt x="136" y="7"/>
                      </a:lnTo>
                      <a:lnTo>
                        <a:pt x="120" y="0"/>
                      </a:lnTo>
                      <a:lnTo>
                        <a:pt x="82" y="0"/>
                      </a:lnTo>
                      <a:lnTo>
                        <a:pt x="66" y="7"/>
                      </a:lnTo>
                      <a:lnTo>
                        <a:pt x="50" y="11"/>
                      </a:lnTo>
                      <a:lnTo>
                        <a:pt x="35" y="23"/>
                      </a:lnTo>
                      <a:lnTo>
                        <a:pt x="24" y="34"/>
                      </a:lnTo>
                      <a:lnTo>
                        <a:pt x="12" y="50"/>
                      </a:lnTo>
                      <a:lnTo>
                        <a:pt x="8" y="65"/>
                      </a:lnTo>
                      <a:lnTo>
                        <a:pt x="0" y="81"/>
                      </a:lnTo>
                      <a:lnTo>
                        <a:pt x="0" y="120"/>
                      </a:lnTo>
                      <a:lnTo>
                        <a:pt x="8" y="135"/>
                      </a:lnTo>
                      <a:lnTo>
                        <a:pt x="12" y="151"/>
                      </a:lnTo>
                      <a:lnTo>
                        <a:pt x="24" y="167"/>
                      </a:lnTo>
                      <a:lnTo>
                        <a:pt x="35" y="177"/>
                      </a:lnTo>
                      <a:lnTo>
                        <a:pt x="50" y="190"/>
                      </a:lnTo>
                      <a:lnTo>
                        <a:pt x="66" y="197"/>
                      </a:lnTo>
                      <a:lnTo>
                        <a:pt x="82" y="202"/>
                      </a:lnTo>
                      <a:lnTo>
                        <a:pt x="120" y="202"/>
                      </a:lnTo>
                      <a:lnTo>
                        <a:pt x="136" y="197"/>
                      </a:lnTo>
                      <a:lnTo>
                        <a:pt x="152" y="190"/>
                      </a:lnTo>
                      <a:lnTo>
                        <a:pt x="166" y="177"/>
                      </a:lnTo>
                      <a:lnTo>
                        <a:pt x="178" y="167"/>
                      </a:lnTo>
                      <a:lnTo>
                        <a:pt x="190" y="151"/>
                      </a:lnTo>
                      <a:lnTo>
                        <a:pt x="197" y="135"/>
                      </a:lnTo>
                      <a:lnTo>
                        <a:pt x="201" y="120"/>
                      </a:lnTo>
                      <a:lnTo>
                        <a:pt x="201"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4" name="Freeform 287"/>
                <p:cNvSpPr>
                  <a:spLocks/>
                </p:cNvSpPr>
                <p:nvPr/>
              </p:nvSpPr>
              <p:spPr bwMode="auto">
                <a:xfrm>
                  <a:off x="1995" y="2697"/>
                  <a:ext cx="51" cy="51"/>
                </a:xfrm>
                <a:custGeom>
                  <a:avLst/>
                  <a:gdLst>
                    <a:gd name="T0" fmla="*/ 51 w 201"/>
                    <a:gd name="T1" fmla="*/ 25 h 201"/>
                    <a:gd name="T2" fmla="*/ 51 w 201"/>
                    <a:gd name="T3" fmla="*/ 22 h 201"/>
                    <a:gd name="T4" fmla="*/ 50 w 201"/>
                    <a:gd name="T5" fmla="*/ 16 h 201"/>
                    <a:gd name="T6" fmla="*/ 48 w 201"/>
                    <a:gd name="T7" fmla="*/ 13 h 201"/>
                    <a:gd name="T8" fmla="*/ 45 w 201"/>
                    <a:gd name="T9" fmla="*/ 9 h 201"/>
                    <a:gd name="T10" fmla="*/ 42 w 201"/>
                    <a:gd name="T11" fmla="*/ 6 h 201"/>
                    <a:gd name="T12" fmla="*/ 38 w 201"/>
                    <a:gd name="T13" fmla="*/ 4 h 201"/>
                    <a:gd name="T14" fmla="*/ 34 w 201"/>
                    <a:gd name="T15" fmla="*/ 2 h 201"/>
                    <a:gd name="T16" fmla="*/ 31 w 201"/>
                    <a:gd name="T17" fmla="*/ 0 h 201"/>
                    <a:gd name="T18" fmla="*/ 21 w 201"/>
                    <a:gd name="T19" fmla="*/ 0 h 201"/>
                    <a:gd name="T20" fmla="*/ 17 w 201"/>
                    <a:gd name="T21" fmla="*/ 2 h 201"/>
                    <a:gd name="T22" fmla="*/ 13 w 201"/>
                    <a:gd name="T23" fmla="*/ 4 h 201"/>
                    <a:gd name="T24" fmla="*/ 9 w 201"/>
                    <a:gd name="T25" fmla="*/ 6 h 201"/>
                    <a:gd name="T26" fmla="*/ 6 w 201"/>
                    <a:gd name="T27" fmla="*/ 9 h 201"/>
                    <a:gd name="T28" fmla="*/ 4 w 201"/>
                    <a:gd name="T29" fmla="*/ 13 h 201"/>
                    <a:gd name="T30" fmla="*/ 2 w 201"/>
                    <a:gd name="T31" fmla="*/ 16 h 201"/>
                    <a:gd name="T32" fmla="*/ 0 w 201"/>
                    <a:gd name="T33" fmla="*/ 22 h 201"/>
                    <a:gd name="T34" fmla="*/ 0 w 201"/>
                    <a:gd name="T35" fmla="*/ 30 h 201"/>
                    <a:gd name="T36" fmla="*/ 2 w 201"/>
                    <a:gd name="T37" fmla="*/ 34 h 201"/>
                    <a:gd name="T38" fmla="*/ 4 w 201"/>
                    <a:gd name="T39" fmla="*/ 38 h 201"/>
                    <a:gd name="T40" fmla="*/ 6 w 201"/>
                    <a:gd name="T41" fmla="*/ 42 h 201"/>
                    <a:gd name="T42" fmla="*/ 9 w 201"/>
                    <a:gd name="T43" fmla="*/ 45 h 201"/>
                    <a:gd name="T44" fmla="*/ 13 w 201"/>
                    <a:gd name="T45" fmla="*/ 48 h 201"/>
                    <a:gd name="T46" fmla="*/ 17 w 201"/>
                    <a:gd name="T47" fmla="*/ 50 h 201"/>
                    <a:gd name="T48" fmla="*/ 21 w 201"/>
                    <a:gd name="T49" fmla="*/ 51 h 201"/>
                    <a:gd name="T50" fmla="*/ 31 w 201"/>
                    <a:gd name="T51" fmla="*/ 51 h 201"/>
                    <a:gd name="T52" fmla="*/ 34 w 201"/>
                    <a:gd name="T53" fmla="*/ 50 h 201"/>
                    <a:gd name="T54" fmla="*/ 38 w 201"/>
                    <a:gd name="T55" fmla="*/ 48 h 201"/>
                    <a:gd name="T56" fmla="*/ 42 w 201"/>
                    <a:gd name="T57" fmla="*/ 45 h 201"/>
                    <a:gd name="T58" fmla="*/ 45 w 201"/>
                    <a:gd name="T59" fmla="*/ 42 h 201"/>
                    <a:gd name="T60" fmla="*/ 48 w 201"/>
                    <a:gd name="T61" fmla="*/ 38 h 201"/>
                    <a:gd name="T62" fmla="*/ 50 w 201"/>
                    <a:gd name="T63" fmla="*/ 34 h 201"/>
                    <a:gd name="T64" fmla="*/ 51 w 201"/>
                    <a:gd name="T65" fmla="*/ 30 h 201"/>
                    <a:gd name="T66" fmla="*/ 51 w 201"/>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1">
                      <a:moveTo>
                        <a:pt x="201" y="100"/>
                      </a:moveTo>
                      <a:lnTo>
                        <a:pt x="201" y="85"/>
                      </a:lnTo>
                      <a:lnTo>
                        <a:pt x="198" y="65"/>
                      </a:lnTo>
                      <a:lnTo>
                        <a:pt x="189" y="50"/>
                      </a:lnTo>
                      <a:lnTo>
                        <a:pt x="179" y="35"/>
                      </a:lnTo>
                      <a:lnTo>
                        <a:pt x="166" y="22"/>
                      </a:lnTo>
                      <a:lnTo>
                        <a:pt x="151" y="15"/>
                      </a:lnTo>
                      <a:lnTo>
                        <a:pt x="135" y="7"/>
                      </a:lnTo>
                      <a:lnTo>
                        <a:pt x="121" y="0"/>
                      </a:lnTo>
                      <a:lnTo>
                        <a:pt x="81" y="0"/>
                      </a:lnTo>
                      <a:lnTo>
                        <a:pt x="66" y="7"/>
                      </a:lnTo>
                      <a:lnTo>
                        <a:pt x="51" y="15"/>
                      </a:lnTo>
                      <a:lnTo>
                        <a:pt x="35" y="22"/>
                      </a:lnTo>
                      <a:lnTo>
                        <a:pt x="23" y="35"/>
                      </a:lnTo>
                      <a:lnTo>
                        <a:pt x="16" y="50"/>
                      </a:lnTo>
                      <a:lnTo>
                        <a:pt x="7" y="65"/>
                      </a:lnTo>
                      <a:lnTo>
                        <a:pt x="0" y="85"/>
                      </a:lnTo>
                      <a:lnTo>
                        <a:pt x="0" y="119"/>
                      </a:lnTo>
                      <a:lnTo>
                        <a:pt x="7" y="135"/>
                      </a:lnTo>
                      <a:lnTo>
                        <a:pt x="16" y="150"/>
                      </a:lnTo>
                      <a:lnTo>
                        <a:pt x="23" y="166"/>
                      </a:lnTo>
                      <a:lnTo>
                        <a:pt x="35" y="178"/>
                      </a:lnTo>
                      <a:lnTo>
                        <a:pt x="51" y="189"/>
                      </a:lnTo>
                      <a:lnTo>
                        <a:pt x="66" y="197"/>
                      </a:lnTo>
                      <a:lnTo>
                        <a:pt x="81" y="201"/>
                      </a:lnTo>
                      <a:lnTo>
                        <a:pt x="121" y="201"/>
                      </a:lnTo>
                      <a:lnTo>
                        <a:pt x="135" y="197"/>
                      </a:lnTo>
                      <a:lnTo>
                        <a:pt x="151" y="189"/>
                      </a:lnTo>
                      <a:lnTo>
                        <a:pt x="166" y="178"/>
                      </a:lnTo>
                      <a:lnTo>
                        <a:pt x="179" y="166"/>
                      </a:lnTo>
                      <a:lnTo>
                        <a:pt x="189" y="150"/>
                      </a:lnTo>
                      <a:lnTo>
                        <a:pt x="198" y="135"/>
                      </a:lnTo>
                      <a:lnTo>
                        <a:pt x="201" y="119"/>
                      </a:lnTo>
                      <a:lnTo>
                        <a:pt x="201"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5" name="Freeform 288"/>
                <p:cNvSpPr>
                  <a:spLocks/>
                </p:cNvSpPr>
                <p:nvPr/>
              </p:nvSpPr>
              <p:spPr bwMode="auto">
                <a:xfrm>
                  <a:off x="1996" y="2480"/>
                  <a:ext cx="51" cy="52"/>
                </a:xfrm>
                <a:custGeom>
                  <a:avLst/>
                  <a:gdLst>
                    <a:gd name="T0" fmla="*/ 51 w 205"/>
                    <a:gd name="T1" fmla="*/ 25 h 206"/>
                    <a:gd name="T2" fmla="*/ 50 w 205"/>
                    <a:gd name="T3" fmla="*/ 21 h 206"/>
                    <a:gd name="T4" fmla="*/ 49 w 205"/>
                    <a:gd name="T5" fmla="*/ 17 h 206"/>
                    <a:gd name="T6" fmla="*/ 47 w 205"/>
                    <a:gd name="T7" fmla="*/ 13 h 206"/>
                    <a:gd name="T8" fmla="*/ 45 w 205"/>
                    <a:gd name="T9" fmla="*/ 9 h 206"/>
                    <a:gd name="T10" fmla="*/ 43 w 205"/>
                    <a:gd name="T11" fmla="*/ 6 h 206"/>
                    <a:gd name="T12" fmla="*/ 39 w 205"/>
                    <a:gd name="T13" fmla="*/ 4 h 206"/>
                    <a:gd name="T14" fmla="*/ 35 w 205"/>
                    <a:gd name="T15" fmla="*/ 2 h 206"/>
                    <a:gd name="T16" fmla="*/ 30 w 205"/>
                    <a:gd name="T17" fmla="*/ 1 h 206"/>
                    <a:gd name="T18" fmla="*/ 26 w 205"/>
                    <a:gd name="T19" fmla="*/ 0 h 206"/>
                    <a:gd name="T20" fmla="*/ 21 w 205"/>
                    <a:gd name="T21" fmla="*/ 1 h 206"/>
                    <a:gd name="T22" fmla="*/ 17 w 205"/>
                    <a:gd name="T23" fmla="*/ 2 h 206"/>
                    <a:gd name="T24" fmla="*/ 12 w 205"/>
                    <a:gd name="T25" fmla="*/ 4 h 206"/>
                    <a:gd name="T26" fmla="*/ 9 w 205"/>
                    <a:gd name="T27" fmla="*/ 6 h 206"/>
                    <a:gd name="T28" fmla="*/ 7 w 205"/>
                    <a:gd name="T29" fmla="*/ 9 h 206"/>
                    <a:gd name="T30" fmla="*/ 4 w 205"/>
                    <a:gd name="T31" fmla="*/ 13 h 206"/>
                    <a:gd name="T32" fmla="*/ 2 w 205"/>
                    <a:gd name="T33" fmla="*/ 17 h 206"/>
                    <a:gd name="T34" fmla="*/ 1 w 205"/>
                    <a:gd name="T35" fmla="*/ 21 h 206"/>
                    <a:gd name="T36" fmla="*/ 0 w 205"/>
                    <a:gd name="T37" fmla="*/ 25 h 206"/>
                    <a:gd name="T38" fmla="*/ 1 w 205"/>
                    <a:gd name="T39" fmla="*/ 30 h 206"/>
                    <a:gd name="T40" fmla="*/ 2 w 205"/>
                    <a:gd name="T41" fmla="*/ 34 h 206"/>
                    <a:gd name="T42" fmla="*/ 4 w 205"/>
                    <a:gd name="T43" fmla="*/ 39 h 206"/>
                    <a:gd name="T44" fmla="*/ 7 w 205"/>
                    <a:gd name="T45" fmla="*/ 42 h 206"/>
                    <a:gd name="T46" fmla="*/ 9 w 205"/>
                    <a:gd name="T47" fmla="*/ 45 h 206"/>
                    <a:gd name="T48" fmla="*/ 12 w 205"/>
                    <a:gd name="T49" fmla="*/ 48 h 206"/>
                    <a:gd name="T50" fmla="*/ 17 w 205"/>
                    <a:gd name="T51" fmla="*/ 50 h 206"/>
                    <a:gd name="T52" fmla="*/ 21 w 205"/>
                    <a:gd name="T53" fmla="*/ 51 h 206"/>
                    <a:gd name="T54" fmla="*/ 26 w 205"/>
                    <a:gd name="T55" fmla="*/ 52 h 206"/>
                    <a:gd name="T56" fmla="*/ 30 w 205"/>
                    <a:gd name="T57" fmla="*/ 51 h 206"/>
                    <a:gd name="T58" fmla="*/ 35 w 205"/>
                    <a:gd name="T59" fmla="*/ 50 h 206"/>
                    <a:gd name="T60" fmla="*/ 39 w 205"/>
                    <a:gd name="T61" fmla="*/ 48 h 206"/>
                    <a:gd name="T62" fmla="*/ 43 w 205"/>
                    <a:gd name="T63" fmla="*/ 45 h 206"/>
                    <a:gd name="T64" fmla="*/ 45 w 205"/>
                    <a:gd name="T65" fmla="*/ 42 h 206"/>
                    <a:gd name="T66" fmla="*/ 47 w 205"/>
                    <a:gd name="T67" fmla="*/ 39 h 206"/>
                    <a:gd name="T68" fmla="*/ 49 w 205"/>
                    <a:gd name="T69" fmla="*/ 34 h 206"/>
                    <a:gd name="T70" fmla="*/ 50 w 205"/>
                    <a:gd name="T71" fmla="*/ 30 h 206"/>
                    <a:gd name="T72" fmla="*/ 51 w 205"/>
                    <a:gd name="T73" fmla="*/ 25 h 2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5" h="206">
                      <a:moveTo>
                        <a:pt x="205" y="101"/>
                      </a:moveTo>
                      <a:lnTo>
                        <a:pt x="201" y="85"/>
                      </a:lnTo>
                      <a:lnTo>
                        <a:pt x="197" y="66"/>
                      </a:lnTo>
                      <a:lnTo>
                        <a:pt x="190" y="51"/>
                      </a:lnTo>
                      <a:lnTo>
                        <a:pt x="182" y="35"/>
                      </a:lnTo>
                      <a:lnTo>
                        <a:pt x="171" y="24"/>
                      </a:lnTo>
                      <a:lnTo>
                        <a:pt x="155" y="16"/>
                      </a:lnTo>
                      <a:lnTo>
                        <a:pt x="140" y="8"/>
                      </a:lnTo>
                      <a:lnTo>
                        <a:pt x="120" y="3"/>
                      </a:lnTo>
                      <a:lnTo>
                        <a:pt x="105" y="0"/>
                      </a:lnTo>
                      <a:lnTo>
                        <a:pt x="85" y="3"/>
                      </a:lnTo>
                      <a:lnTo>
                        <a:pt x="70" y="8"/>
                      </a:lnTo>
                      <a:lnTo>
                        <a:pt x="50" y="16"/>
                      </a:lnTo>
                      <a:lnTo>
                        <a:pt x="38" y="24"/>
                      </a:lnTo>
                      <a:lnTo>
                        <a:pt x="27" y="35"/>
                      </a:lnTo>
                      <a:lnTo>
                        <a:pt x="15" y="51"/>
                      </a:lnTo>
                      <a:lnTo>
                        <a:pt x="8" y="66"/>
                      </a:lnTo>
                      <a:lnTo>
                        <a:pt x="3" y="85"/>
                      </a:lnTo>
                      <a:lnTo>
                        <a:pt x="0" y="101"/>
                      </a:lnTo>
                      <a:lnTo>
                        <a:pt x="3" y="120"/>
                      </a:lnTo>
                      <a:lnTo>
                        <a:pt x="8" y="136"/>
                      </a:lnTo>
                      <a:lnTo>
                        <a:pt x="15" y="155"/>
                      </a:lnTo>
                      <a:lnTo>
                        <a:pt x="27" y="166"/>
                      </a:lnTo>
                      <a:lnTo>
                        <a:pt x="38" y="178"/>
                      </a:lnTo>
                      <a:lnTo>
                        <a:pt x="50" y="190"/>
                      </a:lnTo>
                      <a:lnTo>
                        <a:pt x="70" y="198"/>
                      </a:lnTo>
                      <a:lnTo>
                        <a:pt x="85" y="201"/>
                      </a:lnTo>
                      <a:lnTo>
                        <a:pt x="105" y="206"/>
                      </a:lnTo>
                      <a:lnTo>
                        <a:pt x="120" y="201"/>
                      </a:lnTo>
                      <a:lnTo>
                        <a:pt x="140" y="198"/>
                      </a:lnTo>
                      <a:lnTo>
                        <a:pt x="155" y="190"/>
                      </a:lnTo>
                      <a:lnTo>
                        <a:pt x="171" y="178"/>
                      </a:lnTo>
                      <a:lnTo>
                        <a:pt x="182" y="166"/>
                      </a:lnTo>
                      <a:lnTo>
                        <a:pt x="190" y="155"/>
                      </a:lnTo>
                      <a:lnTo>
                        <a:pt x="197" y="136"/>
                      </a:lnTo>
                      <a:lnTo>
                        <a:pt x="201" y="120"/>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6" name="Freeform 289"/>
                <p:cNvSpPr>
                  <a:spLocks/>
                </p:cNvSpPr>
                <p:nvPr/>
              </p:nvSpPr>
              <p:spPr bwMode="auto">
                <a:xfrm>
                  <a:off x="2013" y="1793"/>
                  <a:ext cx="51" cy="50"/>
                </a:xfrm>
                <a:custGeom>
                  <a:avLst/>
                  <a:gdLst>
                    <a:gd name="T0" fmla="*/ 51 w 205"/>
                    <a:gd name="T1" fmla="*/ 25 h 202"/>
                    <a:gd name="T2" fmla="*/ 50 w 205"/>
                    <a:gd name="T3" fmla="*/ 21 h 202"/>
                    <a:gd name="T4" fmla="*/ 49 w 205"/>
                    <a:gd name="T5" fmla="*/ 16 h 202"/>
                    <a:gd name="T6" fmla="*/ 47 w 205"/>
                    <a:gd name="T7" fmla="*/ 12 h 202"/>
                    <a:gd name="T8" fmla="*/ 45 w 205"/>
                    <a:gd name="T9" fmla="*/ 9 h 202"/>
                    <a:gd name="T10" fmla="*/ 42 w 205"/>
                    <a:gd name="T11" fmla="*/ 6 h 202"/>
                    <a:gd name="T12" fmla="*/ 38 w 205"/>
                    <a:gd name="T13" fmla="*/ 4 h 202"/>
                    <a:gd name="T14" fmla="*/ 35 w 205"/>
                    <a:gd name="T15" fmla="*/ 2 h 202"/>
                    <a:gd name="T16" fmla="*/ 30 w 205"/>
                    <a:gd name="T17" fmla="*/ 1 h 202"/>
                    <a:gd name="T18" fmla="*/ 26 w 205"/>
                    <a:gd name="T19" fmla="*/ 0 h 202"/>
                    <a:gd name="T20" fmla="*/ 21 w 205"/>
                    <a:gd name="T21" fmla="*/ 1 h 202"/>
                    <a:gd name="T22" fmla="*/ 17 w 205"/>
                    <a:gd name="T23" fmla="*/ 2 h 202"/>
                    <a:gd name="T24" fmla="*/ 13 w 205"/>
                    <a:gd name="T25" fmla="*/ 4 h 202"/>
                    <a:gd name="T26" fmla="*/ 10 w 205"/>
                    <a:gd name="T27" fmla="*/ 6 h 202"/>
                    <a:gd name="T28" fmla="*/ 6 w 205"/>
                    <a:gd name="T29" fmla="*/ 9 h 202"/>
                    <a:gd name="T30" fmla="*/ 4 w 205"/>
                    <a:gd name="T31" fmla="*/ 12 h 202"/>
                    <a:gd name="T32" fmla="*/ 2 w 205"/>
                    <a:gd name="T33" fmla="*/ 16 h 202"/>
                    <a:gd name="T34" fmla="*/ 1 w 205"/>
                    <a:gd name="T35" fmla="*/ 21 h 202"/>
                    <a:gd name="T36" fmla="*/ 0 w 205"/>
                    <a:gd name="T37" fmla="*/ 25 h 202"/>
                    <a:gd name="T38" fmla="*/ 1 w 205"/>
                    <a:gd name="T39" fmla="*/ 30 h 202"/>
                    <a:gd name="T40" fmla="*/ 2 w 205"/>
                    <a:gd name="T41" fmla="*/ 34 h 202"/>
                    <a:gd name="T42" fmla="*/ 4 w 205"/>
                    <a:gd name="T43" fmla="*/ 37 h 202"/>
                    <a:gd name="T44" fmla="*/ 6 w 205"/>
                    <a:gd name="T45" fmla="*/ 41 h 202"/>
                    <a:gd name="T46" fmla="*/ 10 w 205"/>
                    <a:gd name="T47" fmla="*/ 44 h 202"/>
                    <a:gd name="T48" fmla="*/ 13 w 205"/>
                    <a:gd name="T49" fmla="*/ 47 h 202"/>
                    <a:gd name="T50" fmla="*/ 17 w 205"/>
                    <a:gd name="T51" fmla="*/ 49 h 202"/>
                    <a:gd name="T52" fmla="*/ 21 w 205"/>
                    <a:gd name="T53" fmla="*/ 50 h 202"/>
                    <a:gd name="T54" fmla="*/ 30 w 205"/>
                    <a:gd name="T55" fmla="*/ 50 h 202"/>
                    <a:gd name="T56" fmla="*/ 35 w 205"/>
                    <a:gd name="T57" fmla="*/ 49 h 202"/>
                    <a:gd name="T58" fmla="*/ 38 w 205"/>
                    <a:gd name="T59" fmla="*/ 47 h 202"/>
                    <a:gd name="T60" fmla="*/ 42 w 205"/>
                    <a:gd name="T61" fmla="*/ 44 h 202"/>
                    <a:gd name="T62" fmla="*/ 45 w 205"/>
                    <a:gd name="T63" fmla="*/ 41 h 202"/>
                    <a:gd name="T64" fmla="*/ 47 w 205"/>
                    <a:gd name="T65" fmla="*/ 37 h 202"/>
                    <a:gd name="T66" fmla="*/ 49 w 205"/>
                    <a:gd name="T67" fmla="*/ 34 h 202"/>
                    <a:gd name="T68" fmla="*/ 50 w 205"/>
                    <a:gd name="T69" fmla="*/ 30 h 202"/>
                    <a:gd name="T70" fmla="*/ 51 w 205"/>
                    <a:gd name="T71" fmla="*/ 25 h 2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5" h="202">
                      <a:moveTo>
                        <a:pt x="205" y="101"/>
                      </a:moveTo>
                      <a:lnTo>
                        <a:pt x="202" y="85"/>
                      </a:lnTo>
                      <a:lnTo>
                        <a:pt x="198" y="66"/>
                      </a:lnTo>
                      <a:lnTo>
                        <a:pt x="189" y="50"/>
                      </a:lnTo>
                      <a:lnTo>
                        <a:pt x="182" y="35"/>
                      </a:lnTo>
                      <a:lnTo>
                        <a:pt x="170" y="23"/>
                      </a:lnTo>
                      <a:lnTo>
                        <a:pt x="154" y="16"/>
                      </a:lnTo>
                      <a:lnTo>
                        <a:pt x="139" y="8"/>
                      </a:lnTo>
                      <a:lnTo>
                        <a:pt x="119" y="4"/>
                      </a:lnTo>
                      <a:lnTo>
                        <a:pt x="105" y="0"/>
                      </a:lnTo>
                      <a:lnTo>
                        <a:pt x="84" y="4"/>
                      </a:lnTo>
                      <a:lnTo>
                        <a:pt x="70" y="8"/>
                      </a:lnTo>
                      <a:lnTo>
                        <a:pt x="51" y="16"/>
                      </a:lnTo>
                      <a:lnTo>
                        <a:pt x="39" y="23"/>
                      </a:lnTo>
                      <a:lnTo>
                        <a:pt x="26" y="35"/>
                      </a:lnTo>
                      <a:lnTo>
                        <a:pt x="16" y="50"/>
                      </a:lnTo>
                      <a:lnTo>
                        <a:pt x="7" y="66"/>
                      </a:lnTo>
                      <a:lnTo>
                        <a:pt x="4" y="85"/>
                      </a:lnTo>
                      <a:lnTo>
                        <a:pt x="0" y="101"/>
                      </a:lnTo>
                      <a:lnTo>
                        <a:pt x="4" y="120"/>
                      </a:lnTo>
                      <a:lnTo>
                        <a:pt x="7" y="136"/>
                      </a:lnTo>
                      <a:lnTo>
                        <a:pt x="16" y="151"/>
                      </a:lnTo>
                      <a:lnTo>
                        <a:pt x="26" y="167"/>
                      </a:lnTo>
                      <a:lnTo>
                        <a:pt x="39" y="178"/>
                      </a:lnTo>
                      <a:lnTo>
                        <a:pt x="51" y="190"/>
                      </a:lnTo>
                      <a:lnTo>
                        <a:pt x="70" y="198"/>
                      </a:lnTo>
                      <a:lnTo>
                        <a:pt x="84" y="202"/>
                      </a:lnTo>
                      <a:lnTo>
                        <a:pt x="119" y="202"/>
                      </a:lnTo>
                      <a:lnTo>
                        <a:pt x="139" y="198"/>
                      </a:lnTo>
                      <a:lnTo>
                        <a:pt x="154" y="190"/>
                      </a:lnTo>
                      <a:lnTo>
                        <a:pt x="170" y="178"/>
                      </a:lnTo>
                      <a:lnTo>
                        <a:pt x="182" y="167"/>
                      </a:lnTo>
                      <a:lnTo>
                        <a:pt x="189" y="151"/>
                      </a:lnTo>
                      <a:lnTo>
                        <a:pt x="198" y="136"/>
                      </a:lnTo>
                      <a:lnTo>
                        <a:pt x="202" y="120"/>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7" name="Freeform 290"/>
                <p:cNvSpPr>
                  <a:spLocks/>
                </p:cNvSpPr>
                <p:nvPr/>
              </p:nvSpPr>
              <p:spPr bwMode="auto">
                <a:xfrm>
                  <a:off x="2015" y="2249"/>
                  <a:ext cx="51" cy="50"/>
                </a:xfrm>
                <a:custGeom>
                  <a:avLst/>
                  <a:gdLst>
                    <a:gd name="T0" fmla="*/ 51 w 201"/>
                    <a:gd name="T1" fmla="*/ 25 h 202"/>
                    <a:gd name="T2" fmla="*/ 51 w 201"/>
                    <a:gd name="T3" fmla="*/ 20 h 202"/>
                    <a:gd name="T4" fmla="*/ 50 w 201"/>
                    <a:gd name="T5" fmla="*/ 16 h 202"/>
                    <a:gd name="T6" fmla="*/ 48 w 201"/>
                    <a:gd name="T7" fmla="*/ 12 h 202"/>
                    <a:gd name="T8" fmla="*/ 45 w 201"/>
                    <a:gd name="T9" fmla="*/ 8 h 202"/>
                    <a:gd name="T10" fmla="*/ 43 w 201"/>
                    <a:gd name="T11" fmla="*/ 6 h 202"/>
                    <a:gd name="T12" fmla="*/ 39 w 201"/>
                    <a:gd name="T13" fmla="*/ 4 h 202"/>
                    <a:gd name="T14" fmla="*/ 35 w 201"/>
                    <a:gd name="T15" fmla="*/ 2 h 202"/>
                    <a:gd name="T16" fmla="*/ 30 w 201"/>
                    <a:gd name="T17" fmla="*/ 0 h 202"/>
                    <a:gd name="T18" fmla="*/ 21 w 201"/>
                    <a:gd name="T19" fmla="*/ 0 h 202"/>
                    <a:gd name="T20" fmla="*/ 17 w 201"/>
                    <a:gd name="T21" fmla="*/ 2 h 202"/>
                    <a:gd name="T22" fmla="*/ 13 w 201"/>
                    <a:gd name="T23" fmla="*/ 4 h 202"/>
                    <a:gd name="T24" fmla="*/ 9 w 201"/>
                    <a:gd name="T25" fmla="*/ 6 h 202"/>
                    <a:gd name="T26" fmla="*/ 6 w 201"/>
                    <a:gd name="T27" fmla="*/ 8 h 202"/>
                    <a:gd name="T28" fmla="*/ 3 w 201"/>
                    <a:gd name="T29" fmla="*/ 12 h 202"/>
                    <a:gd name="T30" fmla="*/ 1 w 201"/>
                    <a:gd name="T31" fmla="*/ 16 h 202"/>
                    <a:gd name="T32" fmla="*/ 0 w 201"/>
                    <a:gd name="T33" fmla="*/ 20 h 202"/>
                    <a:gd name="T34" fmla="*/ 0 w 201"/>
                    <a:gd name="T35" fmla="*/ 30 h 202"/>
                    <a:gd name="T36" fmla="*/ 1 w 201"/>
                    <a:gd name="T37" fmla="*/ 34 h 202"/>
                    <a:gd name="T38" fmla="*/ 3 w 201"/>
                    <a:gd name="T39" fmla="*/ 37 h 202"/>
                    <a:gd name="T40" fmla="*/ 6 w 201"/>
                    <a:gd name="T41" fmla="*/ 41 h 202"/>
                    <a:gd name="T42" fmla="*/ 9 w 201"/>
                    <a:gd name="T43" fmla="*/ 44 h 202"/>
                    <a:gd name="T44" fmla="*/ 13 w 201"/>
                    <a:gd name="T45" fmla="*/ 47 h 202"/>
                    <a:gd name="T46" fmla="*/ 17 w 201"/>
                    <a:gd name="T47" fmla="*/ 49 h 202"/>
                    <a:gd name="T48" fmla="*/ 21 w 201"/>
                    <a:gd name="T49" fmla="*/ 50 h 202"/>
                    <a:gd name="T50" fmla="*/ 30 w 201"/>
                    <a:gd name="T51" fmla="*/ 50 h 202"/>
                    <a:gd name="T52" fmla="*/ 35 w 201"/>
                    <a:gd name="T53" fmla="*/ 49 h 202"/>
                    <a:gd name="T54" fmla="*/ 39 w 201"/>
                    <a:gd name="T55" fmla="*/ 47 h 202"/>
                    <a:gd name="T56" fmla="*/ 43 w 201"/>
                    <a:gd name="T57" fmla="*/ 44 h 202"/>
                    <a:gd name="T58" fmla="*/ 45 w 201"/>
                    <a:gd name="T59" fmla="*/ 41 h 202"/>
                    <a:gd name="T60" fmla="*/ 48 w 201"/>
                    <a:gd name="T61" fmla="*/ 37 h 202"/>
                    <a:gd name="T62" fmla="*/ 50 w 201"/>
                    <a:gd name="T63" fmla="*/ 34 h 202"/>
                    <a:gd name="T64" fmla="*/ 51 w 201"/>
                    <a:gd name="T65" fmla="*/ 30 h 202"/>
                    <a:gd name="T66" fmla="*/ 51 w 201"/>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2">
                      <a:moveTo>
                        <a:pt x="201" y="101"/>
                      </a:moveTo>
                      <a:lnTo>
                        <a:pt x="201" y="81"/>
                      </a:lnTo>
                      <a:lnTo>
                        <a:pt x="198" y="66"/>
                      </a:lnTo>
                      <a:lnTo>
                        <a:pt x="191" y="50"/>
                      </a:lnTo>
                      <a:lnTo>
                        <a:pt x="178" y="34"/>
                      </a:lnTo>
                      <a:lnTo>
                        <a:pt x="168" y="23"/>
                      </a:lnTo>
                      <a:lnTo>
                        <a:pt x="152" y="15"/>
                      </a:lnTo>
                      <a:lnTo>
                        <a:pt x="136" y="8"/>
                      </a:lnTo>
                      <a:lnTo>
                        <a:pt x="120" y="0"/>
                      </a:lnTo>
                      <a:lnTo>
                        <a:pt x="82" y="0"/>
                      </a:lnTo>
                      <a:lnTo>
                        <a:pt x="66" y="8"/>
                      </a:lnTo>
                      <a:lnTo>
                        <a:pt x="50" y="15"/>
                      </a:lnTo>
                      <a:lnTo>
                        <a:pt x="35" y="23"/>
                      </a:lnTo>
                      <a:lnTo>
                        <a:pt x="24" y="34"/>
                      </a:lnTo>
                      <a:lnTo>
                        <a:pt x="12" y="50"/>
                      </a:lnTo>
                      <a:lnTo>
                        <a:pt x="5" y="66"/>
                      </a:lnTo>
                      <a:lnTo>
                        <a:pt x="0" y="81"/>
                      </a:lnTo>
                      <a:lnTo>
                        <a:pt x="0" y="120"/>
                      </a:lnTo>
                      <a:lnTo>
                        <a:pt x="5" y="136"/>
                      </a:lnTo>
                      <a:lnTo>
                        <a:pt x="12" y="151"/>
                      </a:lnTo>
                      <a:lnTo>
                        <a:pt x="24" y="167"/>
                      </a:lnTo>
                      <a:lnTo>
                        <a:pt x="35" y="178"/>
                      </a:lnTo>
                      <a:lnTo>
                        <a:pt x="50" y="190"/>
                      </a:lnTo>
                      <a:lnTo>
                        <a:pt x="66" y="197"/>
                      </a:lnTo>
                      <a:lnTo>
                        <a:pt x="82" y="202"/>
                      </a:lnTo>
                      <a:lnTo>
                        <a:pt x="120" y="202"/>
                      </a:lnTo>
                      <a:lnTo>
                        <a:pt x="136" y="197"/>
                      </a:lnTo>
                      <a:lnTo>
                        <a:pt x="152" y="190"/>
                      </a:lnTo>
                      <a:lnTo>
                        <a:pt x="168" y="178"/>
                      </a:lnTo>
                      <a:lnTo>
                        <a:pt x="178" y="167"/>
                      </a:lnTo>
                      <a:lnTo>
                        <a:pt x="191" y="151"/>
                      </a:lnTo>
                      <a:lnTo>
                        <a:pt x="198" y="136"/>
                      </a:lnTo>
                      <a:lnTo>
                        <a:pt x="201" y="120"/>
                      </a:lnTo>
                      <a:lnTo>
                        <a:pt x="201"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8" name="Freeform 291"/>
                <p:cNvSpPr>
                  <a:spLocks/>
                </p:cNvSpPr>
                <p:nvPr/>
              </p:nvSpPr>
              <p:spPr bwMode="auto">
                <a:xfrm>
                  <a:off x="2020" y="2617"/>
                  <a:ext cx="52" cy="50"/>
                </a:xfrm>
                <a:custGeom>
                  <a:avLst/>
                  <a:gdLst>
                    <a:gd name="T0" fmla="*/ 52 w 207"/>
                    <a:gd name="T1" fmla="*/ 25 h 202"/>
                    <a:gd name="T2" fmla="*/ 51 w 207"/>
                    <a:gd name="T3" fmla="*/ 21 h 202"/>
                    <a:gd name="T4" fmla="*/ 50 w 207"/>
                    <a:gd name="T5" fmla="*/ 17 h 202"/>
                    <a:gd name="T6" fmla="*/ 48 w 207"/>
                    <a:gd name="T7" fmla="*/ 13 h 202"/>
                    <a:gd name="T8" fmla="*/ 46 w 207"/>
                    <a:gd name="T9" fmla="*/ 9 h 202"/>
                    <a:gd name="T10" fmla="*/ 42 w 207"/>
                    <a:gd name="T11" fmla="*/ 6 h 202"/>
                    <a:gd name="T12" fmla="*/ 39 w 207"/>
                    <a:gd name="T13" fmla="*/ 4 h 202"/>
                    <a:gd name="T14" fmla="*/ 35 w 207"/>
                    <a:gd name="T15" fmla="*/ 2 h 202"/>
                    <a:gd name="T16" fmla="*/ 30 w 207"/>
                    <a:gd name="T17" fmla="*/ 1 h 202"/>
                    <a:gd name="T18" fmla="*/ 26 w 207"/>
                    <a:gd name="T19" fmla="*/ 0 h 202"/>
                    <a:gd name="T20" fmla="*/ 22 w 207"/>
                    <a:gd name="T21" fmla="*/ 1 h 202"/>
                    <a:gd name="T22" fmla="*/ 17 w 207"/>
                    <a:gd name="T23" fmla="*/ 2 h 202"/>
                    <a:gd name="T24" fmla="*/ 13 w 207"/>
                    <a:gd name="T25" fmla="*/ 4 h 202"/>
                    <a:gd name="T26" fmla="*/ 10 w 207"/>
                    <a:gd name="T27" fmla="*/ 6 h 202"/>
                    <a:gd name="T28" fmla="*/ 6 w 207"/>
                    <a:gd name="T29" fmla="*/ 9 h 202"/>
                    <a:gd name="T30" fmla="*/ 4 w 207"/>
                    <a:gd name="T31" fmla="*/ 13 h 202"/>
                    <a:gd name="T32" fmla="*/ 2 w 207"/>
                    <a:gd name="T33" fmla="*/ 17 h 202"/>
                    <a:gd name="T34" fmla="*/ 1 w 207"/>
                    <a:gd name="T35" fmla="*/ 21 h 202"/>
                    <a:gd name="T36" fmla="*/ 0 w 207"/>
                    <a:gd name="T37" fmla="*/ 25 h 202"/>
                    <a:gd name="T38" fmla="*/ 1 w 207"/>
                    <a:gd name="T39" fmla="*/ 30 h 202"/>
                    <a:gd name="T40" fmla="*/ 2 w 207"/>
                    <a:gd name="T41" fmla="*/ 34 h 202"/>
                    <a:gd name="T42" fmla="*/ 4 w 207"/>
                    <a:gd name="T43" fmla="*/ 39 h 202"/>
                    <a:gd name="T44" fmla="*/ 6 w 207"/>
                    <a:gd name="T45" fmla="*/ 41 h 202"/>
                    <a:gd name="T46" fmla="*/ 10 w 207"/>
                    <a:gd name="T47" fmla="*/ 44 h 202"/>
                    <a:gd name="T48" fmla="*/ 13 w 207"/>
                    <a:gd name="T49" fmla="*/ 47 h 202"/>
                    <a:gd name="T50" fmla="*/ 17 w 207"/>
                    <a:gd name="T51" fmla="*/ 49 h 202"/>
                    <a:gd name="T52" fmla="*/ 22 w 207"/>
                    <a:gd name="T53" fmla="*/ 50 h 202"/>
                    <a:gd name="T54" fmla="*/ 30 w 207"/>
                    <a:gd name="T55" fmla="*/ 50 h 202"/>
                    <a:gd name="T56" fmla="*/ 35 w 207"/>
                    <a:gd name="T57" fmla="*/ 49 h 202"/>
                    <a:gd name="T58" fmla="*/ 39 w 207"/>
                    <a:gd name="T59" fmla="*/ 47 h 202"/>
                    <a:gd name="T60" fmla="*/ 42 w 207"/>
                    <a:gd name="T61" fmla="*/ 44 h 202"/>
                    <a:gd name="T62" fmla="*/ 46 w 207"/>
                    <a:gd name="T63" fmla="*/ 41 h 202"/>
                    <a:gd name="T64" fmla="*/ 48 w 207"/>
                    <a:gd name="T65" fmla="*/ 39 h 202"/>
                    <a:gd name="T66" fmla="*/ 50 w 207"/>
                    <a:gd name="T67" fmla="*/ 34 h 202"/>
                    <a:gd name="T68" fmla="*/ 51 w 207"/>
                    <a:gd name="T69" fmla="*/ 30 h 202"/>
                    <a:gd name="T70" fmla="*/ 52 w 207"/>
                    <a:gd name="T71" fmla="*/ 25 h 2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 h="202">
                      <a:moveTo>
                        <a:pt x="207" y="102"/>
                      </a:moveTo>
                      <a:lnTo>
                        <a:pt x="203" y="86"/>
                      </a:lnTo>
                      <a:lnTo>
                        <a:pt x="198" y="67"/>
                      </a:lnTo>
                      <a:lnTo>
                        <a:pt x="191" y="51"/>
                      </a:lnTo>
                      <a:lnTo>
                        <a:pt x="182" y="35"/>
                      </a:lnTo>
                      <a:lnTo>
                        <a:pt x="168" y="23"/>
                      </a:lnTo>
                      <a:lnTo>
                        <a:pt x="156" y="16"/>
                      </a:lnTo>
                      <a:lnTo>
                        <a:pt x="140" y="9"/>
                      </a:lnTo>
                      <a:lnTo>
                        <a:pt x="121" y="4"/>
                      </a:lnTo>
                      <a:lnTo>
                        <a:pt x="105" y="0"/>
                      </a:lnTo>
                      <a:lnTo>
                        <a:pt x="86" y="4"/>
                      </a:lnTo>
                      <a:lnTo>
                        <a:pt x="66" y="9"/>
                      </a:lnTo>
                      <a:lnTo>
                        <a:pt x="51" y="16"/>
                      </a:lnTo>
                      <a:lnTo>
                        <a:pt x="40" y="23"/>
                      </a:lnTo>
                      <a:lnTo>
                        <a:pt x="24" y="35"/>
                      </a:lnTo>
                      <a:lnTo>
                        <a:pt x="16" y="51"/>
                      </a:lnTo>
                      <a:lnTo>
                        <a:pt x="9" y="67"/>
                      </a:lnTo>
                      <a:lnTo>
                        <a:pt x="5" y="86"/>
                      </a:lnTo>
                      <a:lnTo>
                        <a:pt x="0" y="102"/>
                      </a:lnTo>
                      <a:lnTo>
                        <a:pt x="5" y="121"/>
                      </a:lnTo>
                      <a:lnTo>
                        <a:pt x="9" y="137"/>
                      </a:lnTo>
                      <a:lnTo>
                        <a:pt x="16" y="156"/>
                      </a:lnTo>
                      <a:lnTo>
                        <a:pt x="24" y="167"/>
                      </a:lnTo>
                      <a:lnTo>
                        <a:pt x="40" y="179"/>
                      </a:lnTo>
                      <a:lnTo>
                        <a:pt x="51" y="191"/>
                      </a:lnTo>
                      <a:lnTo>
                        <a:pt x="66" y="198"/>
                      </a:lnTo>
                      <a:lnTo>
                        <a:pt x="86" y="202"/>
                      </a:lnTo>
                      <a:lnTo>
                        <a:pt x="121" y="202"/>
                      </a:lnTo>
                      <a:lnTo>
                        <a:pt x="140" y="198"/>
                      </a:lnTo>
                      <a:lnTo>
                        <a:pt x="156" y="191"/>
                      </a:lnTo>
                      <a:lnTo>
                        <a:pt x="168" y="179"/>
                      </a:lnTo>
                      <a:lnTo>
                        <a:pt x="182" y="167"/>
                      </a:lnTo>
                      <a:lnTo>
                        <a:pt x="191" y="156"/>
                      </a:lnTo>
                      <a:lnTo>
                        <a:pt x="198" y="137"/>
                      </a:lnTo>
                      <a:lnTo>
                        <a:pt x="203" y="121"/>
                      </a:lnTo>
                      <a:lnTo>
                        <a:pt x="207"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29" name="Freeform 292"/>
                <p:cNvSpPr>
                  <a:spLocks/>
                </p:cNvSpPr>
                <p:nvPr/>
              </p:nvSpPr>
              <p:spPr bwMode="auto">
                <a:xfrm>
                  <a:off x="2025" y="2338"/>
                  <a:ext cx="52" cy="51"/>
                </a:xfrm>
                <a:custGeom>
                  <a:avLst/>
                  <a:gdLst>
                    <a:gd name="T0" fmla="*/ 52 w 205"/>
                    <a:gd name="T1" fmla="*/ 26 h 201"/>
                    <a:gd name="T2" fmla="*/ 51 w 205"/>
                    <a:gd name="T3" fmla="*/ 21 h 201"/>
                    <a:gd name="T4" fmla="*/ 50 w 205"/>
                    <a:gd name="T5" fmla="*/ 17 h 201"/>
                    <a:gd name="T6" fmla="*/ 48 w 205"/>
                    <a:gd name="T7" fmla="*/ 13 h 201"/>
                    <a:gd name="T8" fmla="*/ 46 w 205"/>
                    <a:gd name="T9" fmla="*/ 9 h 201"/>
                    <a:gd name="T10" fmla="*/ 43 w 205"/>
                    <a:gd name="T11" fmla="*/ 6 h 201"/>
                    <a:gd name="T12" fmla="*/ 39 w 205"/>
                    <a:gd name="T13" fmla="*/ 3 h 201"/>
                    <a:gd name="T14" fmla="*/ 35 w 205"/>
                    <a:gd name="T15" fmla="*/ 2 h 201"/>
                    <a:gd name="T16" fmla="*/ 30 w 205"/>
                    <a:gd name="T17" fmla="*/ 0 h 201"/>
                    <a:gd name="T18" fmla="*/ 21 w 205"/>
                    <a:gd name="T19" fmla="*/ 0 h 201"/>
                    <a:gd name="T20" fmla="*/ 17 w 205"/>
                    <a:gd name="T21" fmla="*/ 2 h 201"/>
                    <a:gd name="T22" fmla="*/ 12 w 205"/>
                    <a:gd name="T23" fmla="*/ 3 h 201"/>
                    <a:gd name="T24" fmla="*/ 10 w 205"/>
                    <a:gd name="T25" fmla="*/ 6 h 201"/>
                    <a:gd name="T26" fmla="*/ 7 w 205"/>
                    <a:gd name="T27" fmla="*/ 9 h 201"/>
                    <a:gd name="T28" fmla="*/ 4 w 205"/>
                    <a:gd name="T29" fmla="*/ 13 h 201"/>
                    <a:gd name="T30" fmla="*/ 2 w 205"/>
                    <a:gd name="T31" fmla="*/ 17 h 201"/>
                    <a:gd name="T32" fmla="*/ 1 w 205"/>
                    <a:gd name="T33" fmla="*/ 21 h 201"/>
                    <a:gd name="T34" fmla="*/ 0 w 205"/>
                    <a:gd name="T35" fmla="*/ 26 h 201"/>
                    <a:gd name="T36" fmla="*/ 1 w 205"/>
                    <a:gd name="T37" fmla="*/ 31 h 201"/>
                    <a:gd name="T38" fmla="*/ 2 w 205"/>
                    <a:gd name="T39" fmla="*/ 35 h 201"/>
                    <a:gd name="T40" fmla="*/ 4 w 205"/>
                    <a:gd name="T41" fmla="*/ 39 h 201"/>
                    <a:gd name="T42" fmla="*/ 7 w 205"/>
                    <a:gd name="T43" fmla="*/ 42 h 201"/>
                    <a:gd name="T44" fmla="*/ 10 w 205"/>
                    <a:gd name="T45" fmla="*/ 45 h 201"/>
                    <a:gd name="T46" fmla="*/ 12 w 205"/>
                    <a:gd name="T47" fmla="*/ 48 h 201"/>
                    <a:gd name="T48" fmla="*/ 17 w 205"/>
                    <a:gd name="T49" fmla="*/ 50 h 201"/>
                    <a:gd name="T50" fmla="*/ 21 w 205"/>
                    <a:gd name="T51" fmla="*/ 51 h 201"/>
                    <a:gd name="T52" fmla="*/ 30 w 205"/>
                    <a:gd name="T53" fmla="*/ 51 h 201"/>
                    <a:gd name="T54" fmla="*/ 35 w 205"/>
                    <a:gd name="T55" fmla="*/ 50 h 201"/>
                    <a:gd name="T56" fmla="*/ 39 w 205"/>
                    <a:gd name="T57" fmla="*/ 48 h 201"/>
                    <a:gd name="T58" fmla="*/ 43 w 205"/>
                    <a:gd name="T59" fmla="*/ 45 h 201"/>
                    <a:gd name="T60" fmla="*/ 46 w 205"/>
                    <a:gd name="T61" fmla="*/ 42 h 201"/>
                    <a:gd name="T62" fmla="*/ 48 w 205"/>
                    <a:gd name="T63" fmla="*/ 39 h 201"/>
                    <a:gd name="T64" fmla="*/ 50 w 205"/>
                    <a:gd name="T65" fmla="*/ 35 h 201"/>
                    <a:gd name="T66" fmla="*/ 51 w 205"/>
                    <a:gd name="T67" fmla="*/ 31 h 201"/>
                    <a:gd name="T68" fmla="*/ 52 w 205"/>
                    <a:gd name="T69" fmla="*/ 26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1">
                      <a:moveTo>
                        <a:pt x="205" y="101"/>
                      </a:moveTo>
                      <a:lnTo>
                        <a:pt x="201" y="82"/>
                      </a:lnTo>
                      <a:lnTo>
                        <a:pt x="196" y="66"/>
                      </a:lnTo>
                      <a:lnTo>
                        <a:pt x="189" y="51"/>
                      </a:lnTo>
                      <a:lnTo>
                        <a:pt x="182" y="35"/>
                      </a:lnTo>
                      <a:lnTo>
                        <a:pt x="170" y="24"/>
                      </a:lnTo>
                      <a:lnTo>
                        <a:pt x="154" y="12"/>
                      </a:lnTo>
                      <a:lnTo>
                        <a:pt x="138" y="8"/>
                      </a:lnTo>
                      <a:lnTo>
                        <a:pt x="119" y="0"/>
                      </a:lnTo>
                      <a:lnTo>
                        <a:pt x="84" y="0"/>
                      </a:lnTo>
                      <a:lnTo>
                        <a:pt x="68" y="8"/>
                      </a:lnTo>
                      <a:lnTo>
                        <a:pt x="49" y="12"/>
                      </a:lnTo>
                      <a:lnTo>
                        <a:pt x="38" y="24"/>
                      </a:lnTo>
                      <a:lnTo>
                        <a:pt x="26" y="35"/>
                      </a:lnTo>
                      <a:lnTo>
                        <a:pt x="14" y="51"/>
                      </a:lnTo>
                      <a:lnTo>
                        <a:pt x="7" y="66"/>
                      </a:lnTo>
                      <a:lnTo>
                        <a:pt x="3" y="82"/>
                      </a:lnTo>
                      <a:lnTo>
                        <a:pt x="0" y="101"/>
                      </a:lnTo>
                      <a:lnTo>
                        <a:pt x="3" y="121"/>
                      </a:lnTo>
                      <a:lnTo>
                        <a:pt x="7" y="136"/>
                      </a:lnTo>
                      <a:lnTo>
                        <a:pt x="14" y="152"/>
                      </a:lnTo>
                      <a:lnTo>
                        <a:pt x="26" y="166"/>
                      </a:lnTo>
                      <a:lnTo>
                        <a:pt x="38" y="179"/>
                      </a:lnTo>
                      <a:lnTo>
                        <a:pt x="49" y="191"/>
                      </a:lnTo>
                      <a:lnTo>
                        <a:pt x="68" y="198"/>
                      </a:lnTo>
                      <a:lnTo>
                        <a:pt x="84" y="201"/>
                      </a:lnTo>
                      <a:lnTo>
                        <a:pt x="119" y="201"/>
                      </a:lnTo>
                      <a:lnTo>
                        <a:pt x="138" y="198"/>
                      </a:lnTo>
                      <a:lnTo>
                        <a:pt x="154" y="191"/>
                      </a:lnTo>
                      <a:lnTo>
                        <a:pt x="170" y="179"/>
                      </a:lnTo>
                      <a:lnTo>
                        <a:pt x="182" y="166"/>
                      </a:lnTo>
                      <a:lnTo>
                        <a:pt x="189" y="152"/>
                      </a:lnTo>
                      <a:lnTo>
                        <a:pt x="196" y="136"/>
                      </a:lnTo>
                      <a:lnTo>
                        <a:pt x="201" y="121"/>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0" name="Freeform 293"/>
                <p:cNvSpPr>
                  <a:spLocks/>
                </p:cNvSpPr>
                <p:nvPr/>
              </p:nvSpPr>
              <p:spPr bwMode="auto">
                <a:xfrm>
                  <a:off x="2043" y="1460"/>
                  <a:ext cx="50" cy="50"/>
                </a:xfrm>
                <a:custGeom>
                  <a:avLst/>
                  <a:gdLst>
                    <a:gd name="T0" fmla="*/ 50 w 202"/>
                    <a:gd name="T1" fmla="*/ 25 h 202"/>
                    <a:gd name="T2" fmla="*/ 50 w 202"/>
                    <a:gd name="T3" fmla="*/ 20 h 202"/>
                    <a:gd name="T4" fmla="*/ 49 w 202"/>
                    <a:gd name="T5" fmla="*/ 16 h 202"/>
                    <a:gd name="T6" fmla="*/ 47 w 202"/>
                    <a:gd name="T7" fmla="*/ 12 h 202"/>
                    <a:gd name="T8" fmla="*/ 44 w 202"/>
                    <a:gd name="T9" fmla="*/ 9 h 202"/>
                    <a:gd name="T10" fmla="*/ 42 w 202"/>
                    <a:gd name="T11" fmla="*/ 6 h 202"/>
                    <a:gd name="T12" fmla="*/ 38 w 202"/>
                    <a:gd name="T13" fmla="*/ 3 h 202"/>
                    <a:gd name="T14" fmla="*/ 34 w 202"/>
                    <a:gd name="T15" fmla="*/ 2 h 202"/>
                    <a:gd name="T16" fmla="*/ 30 w 202"/>
                    <a:gd name="T17" fmla="*/ 0 h 202"/>
                    <a:gd name="T18" fmla="*/ 21 w 202"/>
                    <a:gd name="T19" fmla="*/ 0 h 202"/>
                    <a:gd name="T20" fmla="*/ 17 w 202"/>
                    <a:gd name="T21" fmla="*/ 2 h 202"/>
                    <a:gd name="T22" fmla="*/ 13 w 202"/>
                    <a:gd name="T23" fmla="*/ 3 h 202"/>
                    <a:gd name="T24" fmla="*/ 9 w 202"/>
                    <a:gd name="T25" fmla="*/ 6 h 202"/>
                    <a:gd name="T26" fmla="*/ 6 w 202"/>
                    <a:gd name="T27" fmla="*/ 9 h 202"/>
                    <a:gd name="T28" fmla="*/ 4 w 202"/>
                    <a:gd name="T29" fmla="*/ 12 h 202"/>
                    <a:gd name="T30" fmla="*/ 2 w 202"/>
                    <a:gd name="T31" fmla="*/ 16 h 202"/>
                    <a:gd name="T32" fmla="*/ 0 w 202"/>
                    <a:gd name="T33" fmla="*/ 20 h 202"/>
                    <a:gd name="T34" fmla="*/ 0 w 202"/>
                    <a:gd name="T35" fmla="*/ 30 h 202"/>
                    <a:gd name="T36" fmla="*/ 2 w 202"/>
                    <a:gd name="T37" fmla="*/ 33 h 202"/>
                    <a:gd name="T38" fmla="*/ 4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0 w 202"/>
                    <a:gd name="T51" fmla="*/ 50 h 202"/>
                    <a:gd name="T52" fmla="*/ 34 w 202"/>
                    <a:gd name="T53" fmla="*/ 49 h 202"/>
                    <a:gd name="T54" fmla="*/ 38 w 202"/>
                    <a:gd name="T55" fmla="*/ 47 h 202"/>
                    <a:gd name="T56" fmla="*/ 42 w 202"/>
                    <a:gd name="T57" fmla="*/ 44 h 202"/>
                    <a:gd name="T58" fmla="*/ 44 w 202"/>
                    <a:gd name="T59" fmla="*/ 41 h 202"/>
                    <a:gd name="T60" fmla="*/ 47 w 202"/>
                    <a:gd name="T61" fmla="*/ 37 h 202"/>
                    <a:gd name="T62" fmla="*/ 49 w 202"/>
                    <a:gd name="T63" fmla="*/ 33 h 202"/>
                    <a:gd name="T64" fmla="*/ 50 w 202"/>
                    <a:gd name="T65" fmla="*/ 30 h 202"/>
                    <a:gd name="T66" fmla="*/ 50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5"/>
                      </a:lnTo>
                      <a:lnTo>
                        <a:pt x="191" y="50"/>
                      </a:lnTo>
                      <a:lnTo>
                        <a:pt x="179" y="35"/>
                      </a:lnTo>
                      <a:lnTo>
                        <a:pt x="168" y="23"/>
                      </a:lnTo>
                      <a:lnTo>
                        <a:pt x="153" y="11"/>
                      </a:lnTo>
                      <a:lnTo>
                        <a:pt x="137" y="7"/>
                      </a:lnTo>
                      <a:lnTo>
                        <a:pt x="121" y="0"/>
                      </a:lnTo>
                      <a:lnTo>
                        <a:pt x="83" y="0"/>
                      </a:lnTo>
                      <a:lnTo>
                        <a:pt x="67" y="7"/>
                      </a:lnTo>
                      <a:lnTo>
                        <a:pt x="51" y="11"/>
                      </a:lnTo>
                      <a:lnTo>
                        <a:pt x="35" y="23"/>
                      </a:lnTo>
                      <a:lnTo>
                        <a:pt x="25" y="35"/>
                      </a:lnTo>
                      <a:lnTo>
                        <a:pt x="16" y="50"/>
                      </a:lnTo>
                      <a:lnTo>
                        <a:pt x="9" y="65"/>
                      </a:lnTo>
                      <a:lnTo>
                        <a:pt x="0" y="81"/>
                      </a:lnTo>
                      <a:lnTo>
                        <a:pt x="0" y="120"/>
                      </a:lnTo>
                      <a:lnTo>
                        <a:pt x="9" y="135"/>
                      </a:lnTo>
                      <a:lnTo>
                        <a:pt x="16" y="151"/>
                      </a:lnTo>
                      <a:lnTo>
                        <a:pt x="25" y="167"/>
                      </a:lnTo>
                      <a:lnTo>
                        <a:pt x="35" y="178"/>
                      </a:lnTo>
                      <a:lnTo>
                        <a:pt x="51" y="190"/>
                      </a:lnTo>
                      <a:lnTo>
                        <a:pt x="67" y="197"/>
                      </a:lnTo>
                      <a:lnTo>
                        <a:pt x="83" y="202"/>
                      </a:lnTo>
                      <a:lnTo>
                        <a:pt x="121" y="202"/>
                      </a:lnTo>
                      <a:lnTo>
                        <a:pt x="137" y="197"/>
                      </a:lnTo>
                      <a:lnTo>
                        <a:pt x="153" y="190"/>
                      </a:lnTo>
                      <a:lnTo>
                        <a:pt x="168" y="178"/>
                      </a:lnTo>
                      <a:lnTo>
                        <a:pt x="179" y="167"/>
                      </a:lnTo>
                      <a:lnTo>
                        <a:pt x="191" y="151"/>
                      </a:lnTo>
                      <a:lnTo>
                        <a:pt x="198" y="135"/>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1" name="Freeform 294"/>
                <p:cNvSpPr>
                  <a:spLocks/>
                </p:cNvSpPr>
                <p:nvPr/>
              </p:nvSpPr>
              <p:spPr bwMode="auto">
                <a:xfrm>
                  <a:off x="2050" y="1964"/>
                  <a:ext cx="50" cy="51"/>
                </a:xfrm>
                <a:custGeom>
                  <a:avLst/>
                  <a:gdLst>
                    <a:gd name="T0" fmla="*/ 50 w 202"/>
                    <a:gd name="T1" fmla="*/ 26 h 201"/>
                    <a:gd name="T2" fmla="*/ 50 w 202"/>
                    <a:gd name="T3" fmla="*/ 21 h 201"/>
                    <a:gd name="T4" fmla="*/ 48 w 202"/>
                    <a:gd name="T5" fmla="*/ 17 h 201"/>
                    <a:gd name="T6" fmla="*/ 47 w 202"/>
                    <a:gd name="T7" fmla="*/ 13 h 201"/>
                    <a:gd name="T8" fmla="*/ 44 w 202"/>
                    <a:gd name="T9" fmla="*/ 9 h 201"/>
                    <a:gd name="T10" fmla="*/ 41 w 202"/>
                    <a:gd name="T11" fmla="*/ 6 h 201"/>
                    <a:gd name="T12" fmla="*/ 37 w 202"/>
                    <a:gd name="T13" fmla="*/ 3 h 201"/>
                    <a:gd name="T14" fmla="*/ 33 w 202"/>
                    <a:gd name="T15" fmla="*/ 1 h 201"/>
                    <a:gd name="T16" fmla="*/ 30 w 202"/>
                    <a:gd name="T17" fmla="*/ 0 h 201"/>
                    <a:gd name="T18" fmla="*/ 20 w 202"/>
                    <a:gd name="T19" fmla="*/ 0 h 201"/>
                    <a:gd name="T20" fmla="*/ 16 w 202"/>
                    <a:gd name="T21" fmla="*/ 1 h 201"/>
                    <a:gd name="T22" fmla="*/ 13 w 202"/>
                    <a:gd name="T23" fmla="*/ 3 h 201"/>
                    <a:gd name="T24" fmla="*/ 9 w 202"/>
                    <a:gd name="T25" fmla="*/ 6 h 201"/>
                    <a:gd name="T26" fmla="*/ 6 w 202"/>
                    <a:gd name="T27" fmla="*/ 9 h 201"/>
                    <a:gd name="T28" fmla="*/ 3 w 202"/>
                    <a:gd name="T29" fmla="*/ 13 h 201"/>
                    <a:gd name="T30" fmla="*/ 1 w 202"/>
                    <a:gd name="T31" fmla="*/ 17 h 201"/>
                    <a:gd name="T32" fmla="*/ 0 w 202"/>
                    <a:gd name="T33" fmla="*/ 21 h 201"/>
                    <a:gd name="T34" fmla="*/ 0 w 202"/>
                    <a:gd name="T35" fmla="*/ 30 h 201"/>
                    <a:gd name="T36" fmla="*/ 1 w 202"/>
                    <a:gd name="T37" fmla="*/ 35 h 201"/>
                    <a:gd name="T38" fmla="*/ 3 w 202"/>
                    <a:gd name="T39" fmla="*/ 39 h 201"/>
                    <a:gd name="T40" fmla="*/ 6 w 202"/>
                    <a:gd name="T41" fmla="*/ 42 h 201"/>
                    <a:gd name="T42" fmla="*/ 9 w 202"/>
                    <a:gd name="T43" fmla="*/ 45 h 201"/>
                    <a:gd name="T44" fmla="*/ 13 w 202"/>
                    <a:gd name="T45" fmla="*/ 48 h 201"/>
                    <a:gd name="T46" fmla="*/ 16 w 202"/>
                    <a:gd name="T47" fmla="*/ 50 h 201"/>
                    <a:gd name="T48" fmla="*/ 20 w 202"/>
                    <a:gd name="T49" fmla="*/ 51 h 201"/>
                    <a:gd name="T50" fmla="*/ 30 w 202"/>
                    <a:gd name="T51" fmla="*/ 51 h 201"/>
                    <a:gd name="T52" fmla="*/ 33 w 202"/>
                    <a:gd name="T53" fmla="*/ 50 h 201"/>
                    <a:gd name="T54" fmla="*/ 37 w 202"/>
                    <a:gd name="T55" fmla="*/ 48 h 201"/>
                    <a:gd name="T56" fmla="*/ 41 w 202"/>
                    <a:gd name="T57" fmla="*/ 45 h 201"/>
                    <a:gd name="T58" fmla="*/ 44 w 202"/>
                    <a:gd name="T59" fmla="*/ 42 h 201"/>
                    <a:gd name="T60" fmla="*/ 47 w 202"/>
                    <a:gd name="T61" fmla="*/ 39 h 201"/>
                    <a:gd name="T62" fmla="*/ 48 w 202"/>
                    <a:gd name="T63" fmla="*/ 35 h 201"/>
                    <a:gd name="T64" fmla="*/ 50 w 202"/>
                    <a:gd name="T65" fmla="*/ 30 h 201"/>
                    <a:gd name="T66" fmla="*/ 50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3" y="66"/>
                      </a:lnTo>
                      <a:lnTo>
                        <a:pt x="190" y="50"/>
                      </a:lnTo>
                      <a:lnTo>
                        <a:pt x="179" y="35"/>
                      </a:lnTo>
                      <a:lnTo>
                        <a:pt x="167" y="24"/>
                      </a:lnTo>
                      <a:lnTo>
                        <a:pt x="151" y="12"/>
                      </a:lnTo>
                      <a:lnTo>
                        <a:pt x="135" y="5"/>
                      </a:lnTo>
                      <a:lnTo>
                        <a:pt x="120" y="0"/>
                      </a:lnTo>
                      <a:lnTo>
                        <a:pt x="81" y="0"/>
                      </a:lnTo>
                      <a:lnTo>
                        <a:pt x="65" y="5"/>
                      </a:lnTo>
                      <a:lnTo>
                        <a:pt x="51" y="12"/>
                      </a:lnTo>
                      <a:lnTo>
                        <a:pt x="35" y="24"/>
                      </a:lnTo>
                      <a:lnTo>
                        <a:pt x="23" y="35"/>
                      </a:lnTo>
                      <a:lnTo>
                        <a:pt x="12" y="50"/>
                      </a:lnTo>
                      <a:lnTo>
                        <a:pt x="4" y="66"/>
                      </a:lnTo>
                      <a:lnTo>
                        <a:pt x="0" y="82"/>
                      </a:lnTo>
                      <a:lnTo>
                        <a:pt x="0" y="120"/>
                      </a:lnTo>
                      <a:lnTo>
                        <a:pt x="4" y="136"/>
                      </a:lnTo>
                      <a:lnTo>
                        <a:pt x="12" y="152"/>
                      </a:lnTo>
                      <a:lnTo>
                        <a:pt x="23" y="166"/>
                      </a:lnTo>
                      <a:lnTo>
                        <a:pt x="35" y="178"/>
                      </a:lnTo>
                      <a:lnTo>
                        <a:pt x="51" y="190"/>
                      </a:lnTo>
                      <a:lnTo>
                        <a:pt x="65" y="198"/>
                      </a:lnTo>
                      <a:lnTo>
                        <a:pt x="81" y="201"/>
                      </a:lnTo>
                      <a:lnTo>
                        <a:pt x="120" y="201"/>
                      </a:lnTo>
                      <a:lnTo>
                        <a:pt x="135" y="198"/>
                      </a:lnTo>
                      <a:lnTo>
                        <a:pt x="151" y="190"/>
                      </a:lnTo>
                      <a:lnTo>
                        <a:pt x="167" y="178"/>
                      </a:lnTo>
                      <a:lnTo>
                        <a:pt x="179" y="166"/>
                      </a:lnTo>
                      <a:lnTo>
                        <a:pt x="190" y="152"/>
                      </a:lnTo>
                      <a:lnTo>
                        <a:pt x="193"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2" name="Freeform 295"/>
                <p:cNvSpPr>
                  <a:spLocks/>
                </p:cNvSpPr>
                <p:nvPr/>
              </p:nvSpPr>
              <p:spPr bwMode="auto">
                <a:xfrm>
                  <a:off x="2064" y="1943"/>
                  <a:ext cx="50" cy="51"/>
                </a:xfrm>
                <a:custGeom>
                  <a:avLst/>
                  <a:gdLst>
                    <a:gd name="T0" fmla="*/ 50 w 202"/>
                    <a:gd name="T1" fmla="*/ 25 h 202"/>
                    <a:gd name="T2" fmla="*/ 50 w 202"/>
                    <a:gd name="T3" fmla="*/ 20 h 202"/>
                    <a:gd name="T4" fmla="*/ 49 w 202"/>
                    <a:gd name="T5" fmla="*/ 16 h 202"/>
                    <a:gd name="T6" fmla="*/ 47 w 202"/>
                    <a:gd name="T7" fmla="*/ 13 h 202"/>
                    <a:gd name="T8" fmla="*/ 44 w 202"/>
                    <a:gd name="T9" fmla="*/ 9 h 202"/>
                    <a:gd name="T10" fmla="*/ 41 w 202"/>
                    <a:gd name="T11" fmla="*/ 6 h 202"/>
                    <a:gd name="T12" fmla="*/ 37 w 202"/>
                    <a:gd name="T13" fmla="*/ 3 h 202"/>
                    <a:gd name="T14" fmla="*/ 33 w 202"/>
                    <a:gd name="T15" fmla="*/ 1 h 202"/>
                    <a:gd name="T16" fmla="*/ 30 w 202"/>
                    <a:gd name="T17" fmla="*/ 0 h 202"/>
                    <a:gd name="T18" fmla="*/ 20 w 202"/>
                    <a:gd name="T19" fmla="*/ 0 h 202"/>
                    <a:gd name="T20" fmla="*/ 17 w 202"/>
                    <a:gd name="T21" fmla="*/ 1 h 202"/>
                    <a:gd name="T22" fmla="*/ 13 w 202"/>
                    <a:gd name="T23" fmla="*/ 3 h 202"/>
                    <a:gd name="T24" fmla="*/ 9 w 202"/>
                    <a:gd name="T25" fmla="*/ 6 h 202"/>
                    <a:gd name="T26" fmla="*/ 6 w 202"/>
                    <a:gd name="T27" fmla="*/ 9 h 202"/>
                    <a:gd name="T28" fmla="*/ 3 w 202"/>
                    <a:gd name="T29" fmla="*/ 13 h 202"/>
                    <a:gd name="T30" fmla="*/ 1 w 202"/>
                    <a:gd name="T31" fmla="*/ 16 h 202"/>
                    <a:gd name="T32" fmla="*/ 0 w 202"/>
                    <a:gd name="T33" fmla="*/ 20 h 202"/>
                    <a:gd name="T34" fmla="*/ 0 w 202"/>
                    <a:gd name="T35" fmla="*/ 30 h 202"/>
                    <a:gd name="T36" fmla="*/ 1 w 202"/>
                    <a:gd name="T37" fmla="*/ 34 h 202"/>
                    <a:gd name="T38" fmla="*/ 3 w 202"/>
                    <a:gd name="T39" fmla="*/ 38 h 202"/>
                    <a:gd name="T40" fmla="*/ 6 w 202"/>
                    <a:gd name="T41" fmla="*/ 42 h 202"/>
                    <a:gd name="T42" fmla="*/ 9 w 202"/>
                    <a:gd name="T43" fmla="*/ 45 h 202"/>
                    <a:gd name="T44" fmla="*/ 13 w 202"/>
                    <a:gd name="T45" fmla="*/ 48 h 202"/>
                    <a:gd name="T46" fmla="*/ 17 w 202"/>
                    <a:gd name="T47" fmla="*/ 50 h 202"/>
                    <a:gd name="T48" fmla="*/ 20 w 202"/>
                    <a:gd name="T49" fmla="*/ 51 h 202"/>
                    <a:gd name="T50" fmla="*/ 30 w 202"/>
                    <a:gd name="T51" fmla="*/ 51 h 202"/>
                    <a:gd name="T52" fmla="*/ 33 w 202"/>
                    <a:gd name="T53" fmla="*/ 50 h 202"/>
                    <a:gd name="T54" fmla="*/ 37 w 202"/>
                    <a:gd name="T55" fmla="*/ 48 h 202"/>
                    <a:gd name="T56" fmla="*/ 41 w 202"/>
                    <a:gd name="T57" fmla="*/ 45 h 202"/>
                    <a:gd name="T58" fmla="*/ 44 w 202"/>
                    <a:gd name="T59" fmla="*/ 42 h 202"/>
                    <a:gd name="T60" fmla="*/ 47 w 202"/>
                    <a:gd name="T61" fmla="*/ 38 h 202"/>
                    <a:gd name="T62" fmla="*/ 49 w 202"/>
                    <a:gd name="T63" fmla="*/ 34 h 202"/>
                    <a:gd name="T64" fmla="*/ 50 w 202"/>
                    <a:gd name="T65" fmla="*/ 30 h 202"/>
                    <a:gd name="T66" fmla="*/ 50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5"/>
                      </a:lnTo>
                      <a:lnTo>
                        <a:pt x="190" y="50"/>
                      </a:lnTo>
                      <a:lnTo>
                        <a:pt x="179" y="35"/>
                      </a:lnTo>
                      <a:lnTo>
                        <a:pt x="167" y="23"/>
                      </a:lnTo>
                      <a:lnTo>
                        <a:pt x="151" y="11"/>
                      </a:lnTo>
                      <a:lnTo>
                        <a:pt x="135" y="4"/>
                      </a:lnTo>
                      <a:lnTo>
                        <a:pt x="121" y="0"/>
                      </a:lnTo>
                      <a:lnTo>
                        <a:pt x="82" y="0"/>
                      </a:lnTo>
                      <a:lnTo>
                        <a:pt x="67" y="4"/>
                      </a:lnTo>
                      <a:lnTo>
                        <a:pt x="51" y="11"/>
                      </a:lnTo>
                      <a:lnTo>
                        <a:pt x="35" y="23"/>
                      </a:lnTo>
                      <a:lnTo>
                        <a:pt x="23" y="35"/>
                      </a:lnTo>
                      <a:lnTo>
                        <a:pt x="12" y="50"/>
                      </a:lnTo>
                      <a:lnTo>
                        <a:pt x="4" y="65"/>
                      </a:lnTo>
                      <a:lnTo>
                        <a:pt x="0" y="81"/>
                      </a:lnTo>
                      <a:lnTo>
                        <a:pt x="0" y="120"/>
                      </a:lnTo>
                      <a:lnTo>
                        <a:pt x="4" y="135"/>
                      </a:lnTo>
                      <a:lnTo>
                        <a:pt x="12" y="151"/>
                      </a:lnTo>
                      <a:lnTo>
                        <a:pt x="23" y="167"/>
                      </a:lnTo>
                      <a:lnTo>
                        <a:pt x="35" y="178"/>
                      </a:lnTo>
                      <a:lnTo>
                        <a:pt x="51" y="190"/>
                      </a:lnTo>
                      <a:lnTo>
                        <a:pt x="67" y="197"/>
                      </a:lnTo>
                      <a:lnTo>
                        <a:pt x="82" y="202"/>
                      </a:lnTo>
                      <a:lnTo>
                        <a:pt x="121" y="202"/>
                      </a:lnTo>
                      <a:lnTo>
                        <a:pt x="135" y="197"/>
                      </a:lnTo>
                      <a:lnTo>
                        <a:pt x="151" y="190"/>
                      </a:lnTo>
                      <a:lnTo>
                        <a:pt x="167" y="178"/>
                      </a:lnTo>
                      <a:lnTo>
                        <a:pt x="179" y="167"/>
                      </a:lnTo>
                      <a:lnTo>
                        <a:pt x="190" y="151"/>
                      </a:lnTo>
                      <a:lnTo>
                        <a:pt x="198" y="135"/>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3" name="Freeform 296"/>
                <p:cNvSpPr>
                  <a:spLocks/>
                </p:cNvSpPr>
                <p:nvPr/>
              </p:nvSpPr>
              <p:spPr bwMode="auto">
                <a:xfrm>
                  <a:off x="2066" y="2617"/>
                  <a:ext cx="51" cy="50"/>
                </a:xfrm>
                <a:custGeom>
                  <a:avLst/>
                  <a:gdLst>
                    <a:gd name="T0" fmla="*/ 51 w 207"/>
                    <a:gd name="T1" fmla="*/ 25 h 202"/>
                    <a:gd name="T2" fmla="*/ 50 w 207"/>
                    <a:gd name="T3" fmla="*/ 20 h 202"/>
                    <a:gd name="T4" fmla="*/ 49 w 207"/>
                    <a:gd name="T5" fmla="*/ 17 h 202"/>
                    <a:gd name="T6" fmla="*/ 47 w 207"/>
                    <a:gd name="T7" fmla="*/ 13 h 202"/>
                    <a:gd name="T8" fmla="*/ 44 w 207"/>
                    <a:gd name="T9" fmla="*/ 9 h 202"/>
                    <a:gd name="T10" fmla="*/ 41 w 207"/>
                    <a:gd name="T11" fmla="*/ 6 h 202"/>
                    <a:gd name="T12" fmla="*/ 38 w 207"/>
                    <a:gd name="T13" fmla="*/ 3 h 202"/>
                    <a:gd name="T14" fmla="*/ 34 w 207"/>
                    <a:gd name="T15" fmla="*/ 1 h 202"/>
                    <a:gd name="T16" fmla="*/ 30 w 207"/>
                    <a:gd name="T17" fmla="*/ 0 h 202"/>
                    <a:gd name="T18" fmla="*/ 21 w 207"/>
                    <a:gd name="T19" fmla="*/ 0 h 202"/>
                    <a:gd name="T20" fmla="*/ 17 w 207"/>
                    <a:gd name="T21" fmla="*/ 1 h 202"/>
                    <a:gd name="T22" fmla="*/ 13 w 207"/>
                    <a:gd name="T23" fmla="*/ 3 h 202"/>
                    <a:gd name="T24" fmla="*/ 9 w 207"/>
                    <a:gd name="T25" fmla="*/ 6 h 202"/>
                    <a:gd name="T26" fmla="*/ 6 w 207"/>
                    <a:gd name="T27" fmla="*/ 9 h 202"/>
                    <a:gd name="T28" fmla="*/ 4 w 207"/>
                    <a:gd name="T29" fmla="*/ 13 h 202"/>
                    <a:gd name="T30" fmla="*/ 2 w 207"/>
                    <a:gd name="T31" fmla="*/ 17 h 202"/>
                    <a:gd name="T32" fmla="*/ 1 w 207"/>
                    <a:gd name="T33" fmla="*/ 20 h 202"/>
                    <a:gd name="T34" fmla="*/ 0 w 207"/>
                    <a:gd name="T35" fmla="*/ 25 h 202"/>
                    <a:gd name="T36" fmla="*/ 1 w 207"/>
                    <a:gd name="T37" fmla="*/ 30 h 202"/>
                    <a:gd name="T38" fmla="*/ 2 w 207"/>
                    <a:gd name="T39" fmla="*/ 34 h 202"/>
                    <a:gd name="T40" fmla="*/ 4 w 207"/>
                    <a:gd name="T41" fmla="*/ 37 h 202"/>
                    <a:gd name="T42" fmla="*/ 6 w 207"/>
                    <a:gd name="T43" fmla="*/ 41 h 202"/>
                    <a:gd name="T44" fmla="*/ 9 w 207"/>
                    <a:gd name="T45" fmla="*/ 44 h 202"/>
                    <a:gd name="T46" fmla="*/ 13 w 207"/>
                    <a:gd name="T47" fmla="*/ 47 h 202"/>
                    <a:gd name="T48" fmla="*/ 17 w 207"/>
                    <a:gd name="T49" fmla="*/ 49 h 202"/>
                    <a:gd name="T50" fmla="*/ 21 w 207"/>
                    <a:gd name="T51" fmla="*/ 50 h 202"/>
                    <a:gd name="T52" fmla="*/ 30 w 207"/>
                    <a:gd name="T53" fmla="*/ 50 h 202"/>
                    <a:gd name="T54" fmla="*/ 34 w 207"/>
                    <a:gd name="T55" fmla="*/ 49 h 202"/>
                    <a:gd name="T56" fmla="*/ 38 w 207"/>
                    <a:gd name="T57" fmla="*/ 47 h 202"/>
                    <a:gd name="T58" fmla="*/ 41 w 207"/>
                    <a:gd name="T59" fmla="*/ 44 h 202"/>
                    <a:gd name="T60" fmla="*/ 44 w 207"/>
                    <a:gd name="T61" fmla="*/ 41 h 202"/>
                    <a:gd name="T62" fmla="*/ 47 w 207"/>
                    <a:gd name="T63" fmla="*/ 37 h 202"/>
                    <a:gd name="T64" fmla="*/ 49 w 207"/>
                    <a:gd name="T65" fmla="*/ 34 h 202"/>
                    <a:gd name="T66" fmla="*/ 50 w 207"/>
                    <a:gd name="T67" fmla="*/ 30 h 202"/>
                    <a:gd name="T68" fmla="*/ 51 w 207"/>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7" h="202">
                      <a:moveTo>
                        <a:pt x="207" y="102"/>
                      </a:moveTo>
                      <a:lnTo>
                        <a:pt x="203" y="82"/>
                      </a:lnTo>
                      <a:lnTo>
                        <a:pt x="198" y="67"/>
                      </a:lnTo>
                      <a:lnTo>
                        <a:pt x="191" y="51"/>
                      </a:lnTo>
                      <a:lnTo>
                        <a:pt x="179" y="35"/>
                      </a:lnTo>
                      <a:lnTo>
                        <a:pt x="168" y="23"/>
                      </a:lnTo>
                      <a:lnTo>
                        <a:pt x="156" y="12"/>
                      </a:lnTo>
                      <a:lnTo>
                        <a:pt x="137" y="4"/>
                      </a:lnTo>
                      <a:lnTo>
                        <a:pt x="121" y="0"/>
                      </a:lnTo>
                      <a:lnTo>
                        <a:pt x="86" y="0"/>
                      </a:lnTo>
                      <a:lnTo>
                        <a:pt x="67" y="4"/>
                      </a:lnTo>
                      <a:lnTo>
                        <a:pt x="51" y="12"/>
                      </a:lnTo>
                      <a:lnTo>
                        <a:pt x="35" y="23"/>
                      </a:lnTo>
                      <a:lnTo>
                        <a:pt x="25" y="35"/>
                      </a:lnTo>
                      <a:lnTo>
                        <a:pt x="16" y="51"/>
                      </a:lnTo>
                      <a:lnTo>
                        <a:pt x="9" y="67"/>
                      </a:lnTo>
                      <a:lnTo>
                        <a:pt x="5" y="82"/>
                      </a:lnTo>
                      <a:lnTo>
                        <a:pt x="0" y="102"/>
                      </a:lnTo>
                      <a:lnTo>
                        <a:pt x="5" y="121"/>
                      </a:lnTo>
                      <a:lnTo>
                        <a:pt x="9" y="137"/>
                      </a:lnTo>
                      <a:lnTo>
                        <a:pt x="16" y="151"/>
                      </a:lnTo>
                      <a:lnTo>
                        <a:pt x="25" y="167"/>
                      </a:lnTo>
                      <a:lnTo>
                        <a:pt x="35" y="179"/>
                      </a:lnTo>
                      <a:lnTo>
                        <a:pt x="51" y="191"/>
                      </a:lnTo>
                      <a:lnTo>
                        <a:pt x="67" y="198"/>
                      </a:lnTo>
                      <a:lnTo>
                        <a:pt x="86" y="202"/>
                      </a:lnTo>
                      <a:lnTo>
                        <a:pt x="121" y="202"/>
                      </a:lnTo>
                      <a:lnTo>
                        <a:pt x="137" y="198"/>
                      </a:lnTo>
                      <a:lnTo>
                        <a:pt x="156" y="191"/>
                      </a:lnTo>
                      <a:lnTo>
                        <a:pt x="168" y="179"/>
                      </a:lnTo>
                      <a:lnTo>
                        <a:pt x="179" y="167"/>
                      </a:lnTo>
                      <a:lnTo>
                        <a:pt x="191" y="151"/>
                      </a:lnTo>
                      <a:lnTo>
                        <a:pt x="198" y="137"/>
                      </a:lnTo>
                      <a:lnTo>
                        <a:pt x="203" y="121"/>
                      </a:lnTo>
                      <a:lnTo>
                        <a:pt x="207"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4" name="Freeform 297"/>
                <p:cNvSpPr>
                  <a:spLocks/>
                </p:cNvSpPr>
                <p:nvPr/>
              </p:nvSpPr>
              <p:spPr bwMode="auto">
                <a:xfrm>
                  <a:off x="2071" y="1755"/>
                  <a:ext cx="50" cy="52"/>
                </a:xfrm>
                <a:custGeom>
                  <a:avLst/>
                  <a:gdLst>
                    <a:gd name="T0" fmla="*/ 50 w 201"/>
                    <a:gd name="T1" fmla="*/ 26 h 207"/>
                    <a:gd name="T2" fmla="*/ 50 w 201"/>
                    <a:gd name="T3" fmla="*/ 22 h 207"/>
                    <a:gd name="T4" fmla="*/ 49 w 201"/>
                    <a:gd name="T5" fmla="*/ 17 h 207"/>
                    <a:gd name="T6" fmla="*/ 47 w 201"/>
                    <a:gd name="T7" fmla="*/ 13 h 207"/>
                    <a:gd name="T8" fmla="*/ 44 w 201"/>
                    <a:gd name="T9" fmla="*/ 10 h 207"/>
                    <a:gd name="T10" fmla="*/ 41 w 201"/>
                    <a:gd name="T11" fmla="*/ 6 h 207"/>
                    <a:gd name="T12" fmla="*/ 38 w 201"/>
                    <a:gd name="T13" fmla="*/ 4 h 207"/>
                    <a:gd name="T14" fmla="*/ 34 w 201"/>
                    <a:gd name="T15" fmla="*/ 2 h 207"/>
                    <a:gd name="T16" fmla="*/ 30 w 201"/>
                    <a:gd name="T17" fmla="*/ 1 h 207"/>
                    <a:gd name="T18" fmla="*/ 25 w 201"/>
                    <a:gd name="T19" fmla="*/ 0 h 207"/>
                    <a:gd name="T20" fmla="*/ 20 w 201"/>
                    <a:gd name="T21" fmla="*/ 1 h 207"/>
                    <a:gd name="T22" fmla="*/ 16 w 201"/>
                    <a:gd name="T23" fmla="*/ 2 h 207"/>
                    <a:gd name="T24" fmla="*/ 12 w 201"/>
                    <a:gd name="T25" fmla="*/ 4 h 207"/>
                    <a:gd name="T26" fmla="*/ 8 w 201"/>
                    <a:gd name="T27" fmla="*/ 6 h 207"/>
                    <a:gd name="T28" fmla="*/ 6 w 201"/>
                    <a:gd name="T29" fmla="*/ 10 h 207"/>
                    <a:gd name="T30" fmla="*/ 3 w 201"/>
                    <a:gd name="T31" fmla="*/ 13 h 207"/>
                    <a:gd name="T32" fmla="*/ 1 w 201"/>
                    <a:gd name="T33" fmla="*/ 17 h 207"/>
                    <a:gd name="T34" fmla="*/ 0 w 201"/>
                    <a:gd name="T35" fmla="*/ 22 h 207"/>
                    <a:gd name="T36" fmla="*/ 0 w 201"/>
                    <a:gd name="T37" fmla="*/ 30 h 207"/>
                    <a:gd name="T38" fmla="*/ 1 w 201"/>
                    <a:gd name="T39" fmla="*/ 35 h 207"/>
                    <a:gd name="T40" fmla="*/ 3 w 201"/>
                    <a:gd name="T41" fmla="*/ 39 h 207"/>
                    <a:gd name="T42" fmla="*/ 6 w 201"/>
                    <a:gd name="T43" fmla="*/ 42 h 207"/>
                    <a:gd name="T44" fmla="*/ 8 w 201"/>
                    <a:gd name="T45" fmla="*/ 46 h 207"/>
                    <a:gd name="T46" fmla="*/ 12 w 201"/>
                    <a:gd name="T47" fmla="*/ 48 h 207"/>
                    <a:gd name="T48" fmla="*/ 16 w 201"/>
                    <a:gd name="T49" fmla="*/ 50 h 207"/>
                    <a:gd name="T50" fmla="*/ 20 w 201"/>
                    <a:gd name="T51" fmla="*/ 51 h 207"/>
                    <a:gd name="T52" fmla="*/ 25 w 201"/>
                    <a:gd name="T53" fmla="*/ 52 h 207"/>
                    <a:gd name="T54" fmla="*/ 30 w 201"/>
                    <a:gd name="T55" fmla="*/ 51 h 207"/>
                    <a:gd name="T56" fmla="*/ 34 w 201"/>
                    <a:gd name="T57" fmla="*/ 50 h 207"/>
                    <a:gd name="T58" fmla="*/ 38 w 201"/>
                    <a:gd name="T59" fmla="*/ 48 h 207"/>
                    <a:gd name="T60" fmla="*/ 41 w 201"/>
                    <a:gd name="T61" fmla="*/ 46 h 207"/>
                    <a:gd name="T62" fmla="*/ 44 w 201"/>
                    <a:gd name="T63" fmla="*/ 42 h 207"/>
                    <a:gd name="T64" fmla="*/ 47 w 201"/>
                    <a:gd name="T65" fmla="*/ 39 h 207"/>
                    <a:gd name="T66" fmla="*/ 49 w 201"/>
                    <a:gd name="T67" fmla="*/ 35 h 207"/>
                    <a:gd name="T68" fmla="*/ 50 w 201"/>
                    <a:gd name="T69" fmla="*/ 30 h 207"/>
                    <a:gd name="T70" fmla="*/ 50 w 201"/>
                    <a:gd name="T71" fmla="*/ 26 h 2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207">
                      <a:moveTo>
                        <a:pt x="201" y="102"/>
                      </a:moveTo>
                      <a:lnTo>
                        <a:pt x="201" y="86"/>
                      </a:lnTo>
                      <a:lnTo>
                        <a:pt x="197" y="67"/>
                      </a:lnTo>
                      <a:lnTo>
                        <a:pt x="189" y="51"/>
                      </a:lnTo>
                      <a:lnTo>
                        <a:pt x="177" y="40"/>
                      </a:lnTo>
                      <a:lnTo>
                        <a:pt x="166" y="25"/>
                      </a:lnTo>
                      <a:lnTo>
                        <a:pt x="151" y="16"/>
                      </a:lnTo>
                      <a:lnTo>
                        <a:pt x="135" y="9"/>
                      </a:lnTo>
                      <a:lnTo>
                        <a:pt x="119" y="5"/>
                      </a:lnTo>
                      <a:lnTo>
                        <a:pt x="100" y="0"/>
                      </a:lnTo>
                      <a:lnTo>
                        <a:pt x="81" y="5"/>
                      </a:lnTo>
                      <a:lnTo>
                        <a:pt x="65" y="9"/>
                      </a:lnTo>
                      <a:lnTo>
                        <a:pt x="49" y="16"/>
                      </a:lnTo>
                      <a:lnTo>
                        <a:pt x="34" y="25"/>
                      </a:lnTo>
                      <a:lnTo>
                        <a:pt x="23" y="40"/>
                      </a:lnTo>
                      <a:lnTo>
                        <a:pt x="11" y="51"/>
                      </a:lnTo>
                      <a:lnTo>
                        <a:pt x="4" y="67"/>
                      </a:lnTo>
                      <a:lnTo>
                        <a:pt x="0" y="86"/>
                      </a:lnTo>
                      <a:lnTo>
                        <a:pt x="0" y="121"/>
                      </a:lnTo>
                      <a:lnTo>
                        <a:pt x="4" y="140"/>
                      </a:lnTo>
                      <a:lnTo>
                        <a:pt x="11" y="156"/>
                      </a:lnTo>
                      <a:lnTo>
                        <a:pt x="23" y="168"/>
                      </a:lnTo>
                      <a:lnTo>
                        <a:pt x="34" y="183"/>
                      </a:lnTo>
                      <a:lnTo>
                        <a:pt x="49" y="191"/>
                      </a:lnTo>
                      <a:lnTo>
                        <a:pt x="65" y="198"/>
                      </a:lnTo>
                      <a:lnTo>
                        <a:pt x="81" y="202"/>
                      </a:lnTo>
                      <a:lnTo>
                        <a:pt x="100" y="207"/>
                      </a:lnTo>
                      <a:lnTo>
                        <a:pt x="119" y="202"/>
                      </a:lnTo>
                      <a:lnTo>
                        <a:pt x="135" y="198"/>
                      </a:lnTo>
                      <a:lnTo>
                        <a:pt x="151" y="191"/>
                      </a:lnTo>
                      <a:lnTo>
                        <a:pt x="166" y="183"/>
                      </a:lnTo>
                      <a:lnTo>
                        <a:pt x="177" y="168"/>
                      </a:lnTo>
                      <a:lnTo>
                        <a:pt x="189" y="156"/>
                      </a:lnTo>
                      <a:lnTo>
                        <a:pt x="197" y="140"/>
                      </a:lnTo>
                      <a:lnTo>
                        <a:pt x="201" y="121"/>
                      </a:lnTo>
                      <a:lnTo>
                        <a:pt x="201"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5" name="Freeform 298"/>
                <p:cNvSpPr>
                  <a:spLocks/>
                </p:cNvSpPr>
                <p:nvPr/>
              </p:nvSpPr>
              <p:spPr bwMode="auto">
                <a:xfrm>
                  <a:off x="2114" y="2133"/>
                  <a:ext cx="50" cy="50"/>
                </a:xfrm>
                <a:custGeom>
                  <a:avLst/>
                  <a:gdLst>
                    <a:gd name="T0" fmla="*/ 50 w 202"/>
                    <a:gd name="T1" fmla="*/ 25 h 202"/>
                    <a:gd name="T2" fmla="*/ 50 w 202"/>
                    <a:gd name="T3" fmla="*/ 20 h 202"/>
                    <a:gd name="T4" fmla="*/ 48 w 202"/>
                    <a:gd name="T5" fmla="*/ 17 h 202"/>
                    <a:gd name="T6" fmla="*/ 47 w 202"/>
                    <a:gd name="T7" fmla="*/ 13 h 202"/>
                    <a:gd name="T8" fmla="*/ 44 w 202"/>
                    <a:gd name="T9" fmla="*/ 9 h 202"/>
                    <a:gd name="T10" fmla="*/ 41 w 202"/>
                    <a:gd name="T11" fmla="*/ 6 h 202"/>
                    <a:gd name="T12" fmla="*/ 37 w 202"/>
                    <a:gd name="T13" fmla="*/ 3 h 202"/>
                    <a:gd name="T14" fmla="*/ 33 w 202"/>
                    <a:gd name="T15" fmla="*/ 1 h 202"/>
                    <a:gd name="T16" fmla="*/ 30 w 202"/>
                    <a:gd name="T17" fmla="*/ 0 h 202"/>
                    <a:gd name="T18" fmla="*/ 20 w 202"/>
                    <a:gd name="T19" fmla="*/ 0 h 202"/>
                    <a:gd name="T20" fmla="*/ 16 w 202"/>
                    <a:gd name="T21" fmla="*/ 1 h 202"/>
                    <a:gd name="T22" fmla="*/ 13 w 202"/>
                    <a:gd name="T23" fmla="*/ 3 h 202"/>
                    <a:gd name="T24" fmla="*/ 9 w 202"/>
                    <a:gd name="T25" fmla="*/ 6 h 202"/>
                    <a:gd name="T26" fmla="*/ 6 w 202"/>
                    <a:gd name="T27" fmla="*/ 9 h 202"/>
                    <a:gd name="T28" fmla="*/ 3 w 202"/>
                    <a:gd name="T29" fmla="*/ 13 h 202"/>
                    <a:gd name="T30" fmla="*/ 1 w 202"/>
                    <a:gd name="T31" fmla="*/ 17 h 202"/>
                    <a:gd name="T32" fmla="*/ 0 w 202"/>
                    <a:gd name="T33" fmla="*/ 20 h 202"/>
                    <a:gd name="T34" fmla="*/ 0 w 202"/>
                    <a:gd name="T35" fmla="*/ 30 h 202"/>
                    <a:gd name="T36" fmla="*/ 1 w 202"/>
                    <a:gd name="T37" fmla="*/ 34 h 202"/>
                    <a:gd name="T38" fmla="*/ 3 w 202"/>
                    <a:gd name="T39" fmla="*/ 38 h 202"/>
                    <a:gd name="T40" fmla="*/ 6 w 202"/>
                    <a:gd name="T41" fmla="*/ 41 h 202"/>
                    <a:gd name="T42" fmla="*/ 9 w 202"/>
                    <a:gd name="T43" fmla="*/ 44 h 202"/>
                    <a:gd name="T44" fmla="*/ 13 w 202"/>
                    <a:gd name="T45" fmla="*/ 47 h 202"/>
                    <a:gd name="T46" fmla="*/ 16 w 202"/>
                    <a:gd name="T47" fmla="*/ 48 h 202"/>
                    <a:gd name="T48" fmla="*/ 20 w 202"/>
                    <a:gd name="T49" fmla="*/ 50 h 202"/>
                    <a:gd name="T50" fmla="*/ 30 w 202"/>
                    <a:gd name="T51" fmla="*/ 50 h 202"/>
                    <a:gd name="T52" fmla="*/ 33 w 202"/>
                    <a:gd name="T53" fmla="*/ 48 h 202"/>
                    <a:gd name="T54" fmla="*/ 37 w 202"/>
                    <a:gd name="T55" fmla="*/ 47 h 202"/>
                    <a:gd name="T56" fmla="*/ 41 w 202"/>
                    <a:gd name="T57" fmla="*/ 44 h 202"/>
                    <a:gd name="T58" fmla="*/ 44 w 202"/>
                    <a:gd name="T59" fmla="*/ 41 h 202"/>
                    <a:gd name="T60" fmla="*/ 47 w 202"/>
                    <a:gd name="T61" fmla="*/ 38 h 202"/>
                    <a:gd name="T62" fmla="*/ 48 w 202"/>
                    <a:gd name="T63" fmla="*/ 34 h 202"/>
                    <a:gd name="T64" fmla="*/ 50 w 202"/>
                    <a:gd name="T65" fmla="*/ 30 h 202"/>
                    <a:gd name="T66" fmla="*/ 50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2"/>
                      </a:moveTo>
                      <a:lnTo>
                        <a:pt x="202" y="82"/>
                      </a:lnTo>
                      <a:lnTo>
                        <a:pt x="194" y="67"/>
                      </a:lnTo>
                      <a:lnTo>
                        <a:pt x="190" y="51"/>
                      </a:lnTo>
                      <a:lnTo>
                        <a:pt x="179" y="35"/>
                      </a:lnTo>
                      <a:lnTo>
                        <a:pt x="167" y="24"/>
                      </a:lnTo>
                      <a:lnTo>
                        <a:pt x="151" y="12"/>
                      </a:lnTo>
                      <a:lnTo>
                        <a:pt x="135" y="4"/>
                      </a:lnTo>
                      <a:lnTo>
                        <a:pt x="120" y="0"/>
                      </a:lnTo>
                      <a:lnTo>
                        <a:pt x="81" y="0"/>
                      </a:lnTo>
                      <a:lnTo>
                        <a:pt x="65" y="4"/>
                      </a:lnTo>
                      <a:lnTo>
                        <a:pt x="51" y="12"/>
                      </a:lnTo>
                      <a:lnTo>
                        <a:pt x="35" y="24"/>
                      </a:lnTo>
                      <a:lnTo>
                        <a:pt x="23" y="35"/>
                      </a:lnTo>
                      <a:lnTo>
                        <a:pt x="12" y="51"/>
                      </a:lnTo>
                      <a:lnTo>
                        <a:pt x="4" y="67"/>
                      </a:lnTo>
                      <a:lnTo>
                        <a:pt x="0" y="82"/>
                      </a:lnTo>
                      <a:lnTo>
                        <a:pt x="0" y="121"/>
                      </a:lnTo>
                      <a:lnTo>
                        <a:pt x="4" y="137"/>
                      </a:lnTo>
                      <a:lnTo>
                        <a:pt x="12" y="152"/>
                      </a:lnTo>
                      <a:lnTo>
                        <a:pt x="23" y="167"/>
                      </a:lnTo>
                      <a:lnTo>
                        <a:pt x="35" y="179"/>
                      </a:lnTo>
                      <a:lnTo>
                        <a:pt x="51" y="191"/>
                      </a:lnTo>
                      <a:lnTo>
                        <a:pt x="65" y="195"/>
                      </a:lnTo>
                      <a:lnTo>
                        <a:pt x="81" y="202"/>
                      </a:lnTo>
                      <a:lnTo>
                        <a:pt x="120" y="202"/>
                      </a:lnTo>
                      <a:lnTo>
                        <a:pt x="135" y="195"/>
                      </a:lnTo>
                      <a:lnTo>
                        <a:pt x="151" y="191"/>
                      </a:lnTo>
                      <a:lnTo>
                        <a:pt x="167" y="179"/>
                      </a:lnTo>
                      <a:lnTo>
                        <a:pt x="179" y="167"/>
                      </a:lnTo>
                      <a:lnTo>
                        <a:pt x="190" y="152"/>
                      </a:lnTo>
                      <a:lnTo>
                        <a:pt x="194"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6" name="Freeform 299"/>
                <p:cNvSpPr>
                  <a:spLocks/>
                </p:cNvSpPr>
                <p:nvPr/>
              </p:nvSpPr>
              <p:spPr bwMode="auto">
                <a:xfrm>
                  <a:off x="2133" y="2198"/>
                  <a:ext cx="51" cy="51"/>
                </a:xfrm>
                <a:custGeom>
                  <a:avLst/>
                  <a:gdLst>
                    <a:gd name="T0" fmla="*/ 51 w 206"/>
                    <a:gd name="T1" fmla="*/ 24 h 202"/>
                    <a:gd name="T2" fmla="*/ 50 w 206"/>
                    <a:gd name="T3" fmla="*/ 21 h 202"/>
                    <a:gd name="T4" fmla="*/ 49 w 206"/>
                    <a:gd name="T5" fmla="*/ 17 h 202"/>
                    <a:gd name="T6" fmla="*/ 47 w 206"/>
                    <a:gd name="T7" fmla="*/ 12 h 202"/>
                    <a:gd name="T8" fmla="*/ 45 w 206"/>
                    <a:gd name="T9" fmla="*/ 9 h 202"/>
                    <a:gd name="T10" fmla="*/ 41 w 206"/>
                    <a:gd name="T11" fmla="*/ 6 h 202"/>
                    <a:gd name="T12" fmla="*/ 39 w 206"/>
                    <a:gd name="T13" fmla="*/ 3 h 202"/>
                    <a:gd name="T14" fmla="*/ 35 w 206"/>
                    <a:gd name="T15" fmla="*/ 1 h 202"/>
                    <a:gd name="T16" fmla="*/ 30 w 206"/>
                    <a:gd name="T17" fmla="*/ 0 h 202"/>
                    <a:gd name="T18" fmla="*/ 21 w 206"/>
                    <a:gd name="T19" fmla="*/ 0 h 202"/>
                    <a:gd name="T20" fmla="*/ 17 w 206"/>
                    <a:gd name="T21" fmla="*/ 1 h 202"/>
                    <a:gd name="T22" fmla="*/ 13 w 206"/>
                    <a:gd name="T23" fmla="*/ 3 h 202"/>
                    <a:gd name="T24" fmla="*/ 9 w 206"/>
                    <a:gd name="T25" fmla="*/ 6 h 202"/>
                    <a:gd name="T26" fmla="*/ 6 w 206"/>
                    <a:gd name="T27" fmla="*/ 9 h 202"/>
                    <a:gd name="T28" fmla="*/ 4 w 206"/>
                    <a:gd name="T29" fmla="*/ 12 h 202"/>
                    <a:gd name="T30" fmla="*/ 2 w 206"/>
                    <a:gd name="T31" fmla="*/ 17 h 202"/>
                    <a:gd name="T32" fmla="*/ 1 w 206"/>
                    <a:gd name="T33" fmla="*/ 21 h 202"/>
                    <a:gd name="T34" fmla="*/ 0 w 206"/>
                    <a:gd name="T35" fmla="*/ 24 h 202"/>
                    <a:gd name="T36" fmla="*/ 1 w 206"/>
                    <a:gd name="T37" fmla="*/ 30 h 202"/>
                    <a:gd name="T38" fmla="*/ 2 w 206"/>
                    <a:gd name="T39" fmla="*/ 34 h 202"/>
                    <a:gd name="T40" fmla="*/ 4 w 206"/>
                    <a:gd name="T41" fmla="*/ 38 h 202"/>
                    <a:gd name="T42" fmla="*/ 6 w 206"/>
                    <a:gd name="T43" fmla="*/ 42 h 202"/>
                    <a:gd name="T44" fmla="*/ 9 w 206"/>
                    <a:gd name="T45" fmla="*/ 45 h 202"/>
                    <a:gd name="T46" fmla="*/ 13 w 206"/>
                    <a:gd name="T47" fmla="*/ 47 h 202"/>
                    <a:gd name="T48" fmla="*/ 17 w 206"/>
                    <a:gd name="T49" fmla="*/ 49 h 202"/>
                    <a:gd name="T50" fmla="*/ 21 w 206"/>
                    <a:gd name="T51" fmla="*/ 50 h 202"/>
                    <a:gd name="T52" fmla="*/ 26 w 206"/>
                    <a:gd name="T53" fmla="*/ 51 h 202"/>
                    <a:gd name="T54" fmla="*/ 30 w 206"/>
                    <a:gd name="T55" fmla="*/ 50 h 202"/>
                    <a:gd name="T56" fmla="*/ 35 w 206"/>
                    <a:gd name="T57" fmla="*/ 49 h 202"/>
                    <a:gd name="T58" fmla="*/ 39 w 206"/>
                    <a:gd name="T59" fmla="*/ 47 h 202"/>
                    <a:gd name="T60" fmla="*/ 41 w 206"/>
                    <a:gd name="T61" fmla="*/ 45 h 202"/>
                    <a:gd name="T62" fmla="*/ 45 w 206"/>
                    <a:gd name="T63" fmla="*/ 42 h 202"/>
                    <a:gd name="T64" fmla="*/ 47 w 206"/>
                    <a:gd name="T65" fmla="*/ 38 h 202"/>
                    <a:gd name="T66" fmla="*/ 49 w 206"/>
                    <a:gd name="T67" fmla="*/ 34 h 202"/>
                    <a:gd name="T68" fmla="*/ 50 w 206"/>
                    <a:gd name="T69" fmla="*/ 30 h 202"/>
                    <a:gd name="T70" fmla="*/ 51 w 206"/>
                    <a:gd name="T71" fmla="*/ 24 h 2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6" h="202">
                      <a:moveTo>
                        <a:pt x="206" y="97"/>
                      </a:moveTo>
                      <a:lnTo>
                        <a:pt x="202" y="82"/>
                      </a:lnTo>
                      <a:lnTo>
                        <a:pt x="198" y="66"/>
                      </a:lnTo>
                      <a:lnTo>
                        <a:pt x="191" y="47"/>
                      </a:lnTo>
                      <a:lnTo>
                        <a:pt x="183" y="35"/>
                      </a:lnTo>
                      <a:lnTo>
                        <a:pt x="167" y="24"/>
                      </a:lnTo>
                      <a:lnTo>
                        <a:pt x="156" y="12"/>
                      </a:lnTo>
                      <a:lnTo>
                        <a:pt x="140" y="5"/>
                      </a:lnTo>
                      <a:lnTo>
                        <a:pt x="121" y="0"/>
                      </a:lnTo>
                      <a:lnTo>
                        <a:pt x="86" y="0"/>
                      </a:lnTo>
                      <a:lnTo>
                        <a:pt x="67" y="5"/>
                      </a:lnTo>
                      <a:lnTo>
                        <a:pt x="51" y="12"/>
                      </a:lnTo>
                      <a:lnTo>
                        <a:pt x="35" y="24"/>
                      </a:lnTo>
                      <a:lnTo>
                        <a:pt x="23" y="35"/>
                      </a:lnTo>
                      <a:lnTo>
                        <a:pt x="16" y="47"/>
                      </a:lnTo>
                      <a:lnTo>
                        <a:pt x="9" y="66"/>
                      </a:lnTo>
                      <a:lnTo>
                        <a:pt x="4" y="82"/>
                      </a:lnTo>
                      <a:lnTo>
                        <a:pt x="0" y="97"/>
                      </a:lnTo>
                      <a:lnTo>
                        <a:pt x="4" y="117"/>
                      </a:lnTo>
                      <a:lnTo>
                        <a:pt x="9" y="136"/>
                      </a:lnTo>
                      <a:lnTo>
                        <a:pt x="16" y="152"/>
                      </a:lnTo>
                      <a:lnTo>
                        <a:pt x="23" y="167"/>
                      </a:lnTo>
                      <a:lnTo>
                        <a:pt x="35" y="178"/>
                      </a:lnTo>
                      <a:lnTo>
                        <a:pt x="51" y="187"/>
                      </a:lnTo>
                      <a:lnTo>
                        <a:pt x="67" y="194"/>
                      </a:lnTo>
                      <a:lnTo>
                        <a:pt x="86" y="198"/>
                      </a:lnTo>
                      <a:lnTo>
                        <a:pt x="105" y="202"/>
                      </a:lnTo>
                      <a:lnTo>
                        <a:pt x="121" y="198"/>
                      </a:lnTo>
                      <a:lnTo>
                        <a:pt x="140" y="194"/>
                      </a:lnTo>
                      <a:lnTo>
                        <a:pt x="156" y="187"/>
                      </a:lnTo>
                      <a:lnTo>
                        <a:pt x="167" y="178"/>
                      </a:lnTo>
                      <a:lnTo>
                        <a:pt x="183" y="167"/>
                      </a:lnTo>
                      <a:lnTo>
                        <a:pt x="191" y="152"/>
                      </a:lnTo>
                      <a:lnTo>
                        <a:pt x="198" y="136"/>
                      </a:lnTo>
                      <a:lnTo>
                        <a:pt x="202" y="117"/>
                      </a:lnTo>
                      <a:lnTo>
                        <a:pt x="206" y="97"/>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7" name="Freeform 300"/>
                <p:cNvSpPr>
                  <a:spLocks/>
                </p:cNvSpPr>
                <p:nvPr/>
              </p:nvSpPr>
              <p:spPr bwMode="auto">
                <a:xfrm>
                  <a:off x="2140" y="1643"/>
                  <a:ext cx="50" cy="50"/>
                </a:xfrm>
                <a:custGeom>
                  <a:avLst/>
                  <a:gdLst>
                    <a:gd name="T0" fmla="*/ 50 w 202"/>
                    <a:gd name="T1" fmla="*/ 25 h 201"/>
                    <a:gd name="T2" fmla="*/ 50 w 202"/>
                    <a:gd name="T3" fmla="*/ 20 h 201"/>
                    <a:gd name="T4" fmla="*/ 49 w 202"/>
                    <a:gd name="T5" fmla="*/ 16 h 201"/>
                    <a:gd name="T6" fmla="*/ 47 w 202"/>
                    <a:gd name="T7" fmla="*/ 12 h 201"/>
                    <a:gd name="T8" fmla="*/ 44 w 202"/>
                    <a:gd name="T9" fmla="*/ 9 h 201"/>
                    <a:gd name="T10" fmla="*/ 41 w 202"/>
                    <a:gd name="T11" fmla="*/ 6 h 201"/>
                    <a:gd name="T12" fmla="*/ 37 w 202"/>
                    <a:gd name="T13" fmla="*/ 2 h 201"/>
                    <a:gd name="T14" fmla="*/ 33 w 202"/>
                    <a:gd name="T15" fmla="*/ 2 h 201"/>
                    <a:gd name="T16" fmla="*/ 30 w 202"/>
                    <a:gd name="T17" fmla="*/ 0 h 201"/>
                    <a:gd name="T18" fmla="*/ 20 w 202"/>
                    <a:gd name="T19" fmla="*/ 0 h 201"/>
                    <a:gd name="T20" fmla="*/ 16 w 202"/>
                    <a:gd name="T21" fmla="*/ 2 h 201"/>
                    <a:gd name="T22" fmla="*/ 12 w 202"/>
                    <a:gd name="T23" fmla="*/ 2 h 201"/>
                    <a:gd name="T24" fmla="*/ 9 w 202"/>
                    <a:gd name="T25" fmla="*/ 6 h 201"/>
                    <a:gd name="T26" fmla="*/ 6 w 202"/>
                    <a:gd name="T27" fmla="*/ 9 h 201"/>
                    <a:gd name="T28" fmla="*/ 3 w 202"/>
                    <a:gd name="T29" fmla="*/ 12 h 201"/>
                    <a:gd name="T30" fmla="*/ 1 w 202"/>
                    <a:gd name="T31" fmla="*/ 16 h 201"/>
                    <a:gd name="T32" fmla="*/ 0 w 202"/>
                    <a:gd name="T33" fmla="*/ 20 h 201"/>
                    <a:gd name="T34" fmla="*/ 0 w 202"/>
                    <a:gd name="T35" fmla="*/ 30 h 201"/>
                    <a:gd name="T36" fmla="*/ 1 w 202"/>
                    <a:gd name="T37" fmla="*/ 34 h 201"/>
                    <a:gd name="T38" fmla="*/ 3 w 202"/>
                    <a:gd name="T39" fmla="*/ 37 h 201"/>
                    <a:gd name="T40" fmla="*/ 6 w 202"/>
                    <a:gd name="T41" fmla="*/ 41 h 201"/>
                    <a:gd name="T42" fmla="*/ 9 w 202"/>
                    <a:gd name="T43" fmla="*/ 44 h 201"/>
                    <a:gd name="T44" fmla="*/ 12 w 202"/>
                    <a:gd name="T45" fmla="*/ 47 h 201"/>
                    <a:gd name="T46" fmla="*/ 16 w 202"/>
                    <a:gd name="T47" fmla="*/ 49 h 201"/>
                    <a:gd name="T48" fmla="*/ 20 w 202"/>
                    <a:gd name="T49" fmla="*/ 50 h 201"/>
                    <a:gd name="T50" fmla="*/ 30 w 202"/>
                    <a:gd name="T51" fmla="*/ 50 h 201"/>
                    <a:gd name="T52" fmla="*/ 33 w 202"/>
                    <a:gd name="T53" fmla="*/ 49 h 201"/>
                    <a:gd name="T54" fmla="*/ 37 w 202"/>
                    <a:gd name="T55" fmla="*/ 47 h 201"/>
                    <a:gd name="T56" fmla="*/ 41 w 202"/>
                    <a:gd name="T57" fmla="*/ 44 h 201"/>
                    <a:gd name="T58" fmla="*/ 44 w 202"/>
                    <a:gd name="T59" fmla="*/ 41 h 201"/>
                    <a:gd name="T60" fmla="*/ 47 w 202"/>
                    <a:gd name="T61" fmla="*/ 37 h 201"/>
                    <a:gd name="T62" fmla="*/ 49 w 202"/>
                    <a:gd name="T63" fmla="*/ 34 h 201"/>
                    <a:gd name="T64" fmla="*/ 50 w 202"/>
                    <a:gd name="T65" fmla="*/ 30 h 201"/>
                    <a:gd name="T66" fmla="*/ 50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0"/>
                      </a:lnTo>
                      <a:lnTo>
                        <a:pt x="197" y="65"/>
                      </a:lnTo>
                      <a:lnTo>
                        <a:pt x="190" y="50"/>
                      </a:lnTo>
                      <a:lnTo>
                        <a:pt x="178" y="35"/>
                      </a:lnTo>
                      <a:lnTo>
                        <a:pt x="167" y="23"/>
                      </a:lnTo>
                      <a:lnTo>
                        <a:pt x="151" y="10"/>
                      </a:lnTo>
                      <a:lnTo>
                        <a:pt x="135" y="7"/>
                      </a:lnTo>
                      <a:lnTo>
                        <a:pt x="120" y="0"/>
                      </a:lnTo>
                      <a:lnTo>
                        <a:pt x="81" y="0"/>
                      </a:lnTo>
                      <a:lnTo>
                        <a:pt x="65" y="7"/>
                      </a:lnTo>
                      <a:lnTo>
                        <a:pt x="50" y="10"/>
                      </a:lnTo>
                      <a:lnTo>
                        <a:pt x="35" y="23"/>
                      </a:lnTo>
                      <a:lnTo>
                        <a:pt x="23" y="35"/>
                      </a:lnTo>
                      <a:lnTo>
                        <a:pt x="11" y="50"/>
                      </a:lnTo>
                      <a:lnTo>
                        <a:pt x="4" y="65"/>
                      </a:lnTo>
                      <a:lnTo>
                        <a:pt x="0" y="80"/>
                      </a:lnTo>
                      <a:lnTo>
                        <a:pt x="0" y="119"/>
                      </a:lnTo>
                      <a:lnTo>
                        <a:pt x="4" y="135"/>
                      </a:lnTo>
                      <a:lnTo>
                        <a:pt x="11" y="150"/>
                      </a:lnTo>
                      <a:lnTo>
                        <a:pt x="23" y="166"/>
                      </a:lnTo>
                      <a:lnTo>
                        <a:pt x="35" y="178"/>
                      </a:lnTo>
                      <a:lnTo>
                        <a:pt x="50" y="189"/>
                      </a:lnTo>
                      <a:lnTo>
                        <a:pt x="65" y="197"/>
                      </a:lnTo>
                      <a:lnTo>
                        <a:pt x="81" y="201"/>
                      </a:lnTo>
                      <a:lnTo>
                        <a:pt x="120" y="201"/>
                      </a:lnTo>
                      <a:lnTo>
                        <a:pt x="135" y="197"/>
                      </a:lnTo>
                      <a:lnTo>
                        <a:pt x="151" y="189"/>
                      </a:lnTo>
                      <a:lnTo>
                        <a:pt x="167" y="178"/>
                      </a:lnTo>
                      <a:lnTo>
                        <a:pt x="178" y="166"/>
                      </a:lnTo>
                      <a:lnTo>
                        <a:pt x="190" y="150"/>
                      </a:lnTo>
                      <a:lnTo>
                        <a:pt x="197"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8" name="Freeform 301"/>
                <p:cNvSpPr>
                  <a:spLocks/>
                </p:cNvSpPr>
                <p:nvPr/>
              </p:nvSpPr>
              <p:spPr bwMode="auto">
                <a:xfrm>
                  <a:off x="2146" y="2138"/>
                  <a:ext cx="50" cy="50"/>
                </a:xfrm>
                <a:custGeom>
                  <a:avLst/>
                  <a:gdLst>
                    <a:gd name="T0" fmla="*/ 50 w 202"/>
                    <a:gd name="T1" fmla="*/ 25 h 201"/>
                    <a:gd name="T2" fmla="*/ 50 w 202"/>
                    <a:gd name="T3" fmla="*/ 20 h 201"/>
                    <a:gd name="T4" fmla="*/ 48 w 202"/>
                    <a:gd name="T5" fmla="*/ 16 h 201"/>
                    <a:gd name="T6" fmla="*/ 47 w 202"/>
                    <a:gd name="T7" fmla="*/ 12 h 201"/>
                    <a:gd name="T8" fmla="*/ 44 w 202"/>
                    <a:gd name="T9" fmla="*/ 9 h 201"/>
                    <a:gd name="T10" fmla="*/ 41 w 202"/>
                    <a:gd name="T11" fmla="*/ 6 h 201"/>
                    <a:gd name="T12" fmla="*/ 37 w 202"/>
                    <a:gd name="T13" fmla="*/ 3 h 201"/>
                    <a:gd name="T14" fmla="*/ 33 w 202"/>
                    <a:gd name="T15" fmla="*/ 1 h 201"/>
                    <a:gd name="T16" fmla="*/ 30 w 202"/>
                    <a:gd name="T17" fmla="*/ 0 h 201"/>
                    <a:gd name="T18" fmla="*/ 20 w 202"/>
                    <a:gd name="T19" fmla="*/ 0 h 201"/>
                    <a:gd name="T20" fmla="*/ 16 w 202"/>
                    <a:gd name="T21" fmla="*/ 1 h 201"/>
                    <a:gd name="T22" fmla="*/ 13 w 202"/>
                    <a:gd name="T23" fmla="*/ 3 h 201"/>
                    <a:gd name="T24" fmla="*/ 9 w 202"/>
                    <a:gd name="T25" fmla="*/ 6 h 201"/>
                    <a:gd name="T26" fmla="*/ 6 w 202"/>
                    <a:gd name="T27" fmla="*/ 9 h 201"/>
                    <a:gd name="T28" fmla="*/ 3 w 202"/>
                    <a:gd name="T29" fmla="*/ 12 h 201"/>
                    <a:gd name="T30" fmla="*/ 1 w 202"/>
                    <a:gd name="T31" fmla="*/ 16 h 201"/>
                    <a:gd name="T32" fmla="*/ 0 w 202"/>
                    <a:gd name="T33" fmla="*/ 20 h 201"/>
                    <a:gd name="T34" fmla="*/ 0 w 202"/>
                    <a:gd name="T35" fmla="*/ 30 h 201"/>
                    <a:gd name="T36" fmla="*/ 1 w 202"/>
                    <a:gd name="T37" fmla="*/ 34 h 201"/>
                    <a:gd name="T38" fmla="*/ 3 w 202"/>
                    <a:gd name="T39" fmla="*/ 38 h 201"/>
                    <a:gd name="T40" fmla="*/ 6 w 202"/>
                    <a:gd name="T41" fmla="*/ 41 h 201"/>
                    <a:gd name="T42" fmla="*/ 9 w 202"/>
                    <a:gd name="T43" fmla="*/ 44 h 201"/>
                    <a:gd name="T44" fmla="*/ 13 w 202"/>
                    <a:gd name="T45" fmla="*/ 47 h 201"/>
                    <a:gd name="T46" fmla="*/ 16 w 202"/>
                    <a:gd name="T47" fmla="*/ 49 h 201"/>
                    <a:gd name="T48" fmla="*/ 20 w 202"/>
                    <a:gd name="T49" fmla="*/ 50 h 201"/>
                    <a:gd name="T50" fmla="*/ 30 w 202"/>
                    <a:gd name="T51" fmla="*/ 50 h 201"/>
                    <a:gd name="T52" fmla="*/ 33 w 202"/>
                    <a:gd name="T53" fmla="*/ 49 h 201"/>
                    <a:gd name="T54" fmla="*/ 37 w 202"/>
                    <a:gd name="T55" fmla="*/ 47 h 201"/>
                    <a:gd name="T56" fmla="*/ 41 w 202"/>
                    <a:gd name="T57" fmla="*/ 44 h 201"/>
                    <a:gd name="T58" fmla="*/ 44 w 202"/>
                    <a:gd name="T59" fmla="*/ 41 h 201"/>
                    <a:gd name="T60" fmla="*/ 47 w 202"/>
                    <a:gd name="T61" fmla="*/ 38 h 201"/>
                    <a:gd name="T62" fmla="*/ 48 w 202"/>
                    <a:gd name="T63" fmla="*/ 34 h 201"/>
                    <a:gd name="T64" fmla="*/ 50 w 202"/>
                    <a:gd name="T65" fmla="*/ 30 h 201"/>
                    <a:gd name="T66" fmla="*/ 50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4" y="66"/>
                      </a:lnTo>
                      <a:lnTo>
                        <a:pt x="190" y="50"/>
                      </a:lnTo>
                      <a:lnTo>
                        <a:pt x="179" y="35"/>
                      </a:lnTo>
                      <a:lnTo>
                        <a:pt x="167" y="24"/>
                      </a:lnTo>
                      <a:lnTo>
                        <a:pt x="151" y="12"/>
                      </a:lnTo>
                      <a:lnTo>
                        <a:pt x="135" y="4"/>
                      </a:lnTo>
                      <a:lnTo>
                        <a:pt x="120" y="0"/>
                      </a:lnTo>
                      <a:lnTo>
                        <a:pt x="81" y="0"/>
                      </a:lnTo>
                      <a:lnTo>
                        <a:pt x="66" y="4"/>
                      </a:lnTo>
                      <a:lnTo>
                        <a:pt x="51" y="12"/>
                      </a:lnTo>
                      <a:lnTo>
                        <a:pt x="35" y="24"/>
                      </a:lnTo>
                      <a:lnTo>
                        <a:pt x="23" y="35"/>
                      </a:lnTo>
                      <a:lnTo>
                        <a:pt x="12" y="50"/>
                      </a:lnTo>
                      <a:lnTo>
                        <a:pt x="4" y="66"/>
                      </a:lnTo>
                      <a:lnTo>
                        <a:pt x="0" y="82"/>
                      </a:lnTo>
                      <a:lnTo>
                        <a:pt x="0" y="120"/>
                      </a:lnTo>
                      <a:lnTo>
                        <a:pt x="4" y="136"/>
                      </a:lnTo>
                      <a:lnTo>
                        <a:pt x="12" y="152"/>
                      </a:lnTo>
                      <a:lnTo>
                        <a:pt x="23" y="166"/>
                      </a:lnTo>
                      <a:lnTo>
                        <a:pt x="35" y="178"/>
                      </a:lnTo>
                      <a:lnTo>
                        <a:pt x="51" y="190"/>
                      </a:lnTo>
                      <a:lnTo>
                        <a:pt x="66" y="197"/>
                      </a:lnTo>
                      <a:lnTo>
                        <a:pt x="81" y="201"/>
                      </a:lnTo>
                      <a:lnTo>
                        <a:pt x="120" y="201"/>
                      </a:lnTo>
                      <a:lnTo>
                        <a:pt x="135" y="197"/>
                      </a:lnTo>
                      <a:lnTo>
                        <a:pt x="151" y="190"/>
                      </a:lnTo>
                      <a:lnTo>
                        <a:pt x="167" y="178"/>
                      </a:lnTo>
                      <a:lnTo>
                        <a:pt x="179" y="166"/>
                      </a:lnTo>
                      <a:lnTo>
                        <a:pt x="190" y="152"/>
                      </a:lnTo>
                      <a:lnTo>
                        <a:pt x="194"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39" name="Freeform 302"/>
                <p:cNvSpPr>
                  <a:spLocks/>
                </p:cNvSpPr>
                <p:nvPr/>
              </p:nvSpPr>
              <p:spPr bwMode="auto">
                <a:xfrm>
                  <a:off x="2147" y="2310"/>
                  <a:ext cx="51" cy="51"/>
                </a:xfrm>
                <a:custGeom>
                  <a:avLst/>
                  <a:gdLst>
                    <a:gd name="T0" fmla="*/ 51 w 202"/>
                    <a:gd name="T1" fmla="*/ 26 h 201"/>
                    <a:gd name="T2" fmla="*/ 51 w 202"/>
                    <a:gd name="T3" fmla="*/ 21 h 201"/>
                    <a:gd name="T4" fmla="*/ 50 w 202"/>
                    <a:gd name="T5" fmla="*/ 17 h 201"/>
                    <a:gd name="T6" fmla="*/ 48 w 202"/>
                    <a:gd name="T7" fmla="*/ 13 h 201"/>
                    <a:gd name="T8" fmla="*/ 45 w 202"/>
                    <a:gd name="T9" fmla="*/ 9 h 201"/>
                    <a:gd name="T10" fmla="*/ 42 w 202"/>
                    <a:gd name="T11" fmla="*/ 6 h 201"/>
                    <a:gd name="T12" fmla="*/ 38 w 202"/>
                    <a:gd name="T13" fmla="*/ 3 h 201"/>
                    <a:gd name="T14" fmla="*/ 35 w 202"/>
                    <a:gd name="T15" fmla="*/ 1 h 201"/>
                    <a:gd name="T16" fmla="*/ 31 w 202"/>
                    <a:gd name="T17" fmla="*/ 0 h 201"/>
                    <a:gd name="T18" fmla="*/ 21 w 202"/>
                    <a:gd name="T19" fmla="*/ 0 h 201"/>
                    <a:gd name="T20" fmla="*/ 17 w 202"/>
                    <a:gd name="T21" fmla="*/ 1 h 201"/>
                    <a:gd name="T22" fmla="*/ 13 w 202"/>
                    <a:gd name="T23" fmla="*/ 3 h 201"/>
                    <a:gd name="T24" fmla="*/ 9 w 202"/>
                    <a:gd name="T25" fmla="*/ 6 h 201"/>
                    <a:gd name="T26" fmla="*/ 6 w 202"/>
                    <a:gd name="T27" fmla="*/ 9 h 201"/>
                    <a:gd name="T28" fmla="*/ 3 w 202"/>
                    <a:gd name="T29" fmla="*/ 13 h 201"/>
                    <a:gd name="T30" fmla="*/ 1 w 202"/>
                    <a:gd name="T31" fmla="*/ 17 h 201"/>
                    <a:gd name="T32" fmla="*/ 0 w 202"/>
                    <a:gd name="T33" fmla="*/ 21 h 201"/>
                    <a:gd name="T34" fmla="*/ 0 w 202"/>
                    <a:gd name="T35" fmla="*/ 30 h 201"/>
                    <a:gd name="T36" fmla="*/ 1 w 202"/>
                    <a:gd name="T37" fmla="*/ 35 h 201"/>
                    <a:gd name="T38" fmla="*/ 3 w 202"/>
                    <a:gd name="T39" fmla="*/ 38 h 201"/>
                    <a:gd name="T40" fmla="*/ 6 w 202"/>
                    <a:gd name="T41" fmla="*/ 42 h 201"/>
                    <a:gd name="T42" fmla="*/ 9 w 202"/>
                    <a:gd name="T43" fmla="*/ 45 h 201"/>
                    <a:gd name="T44" fmla="*/ 13 w 202"/>
                    <a:gd name="T45" fmla="*/ 47 h 201"/>
                    <a:gd name="T46" fmla="*/ 17 w 202"/>
                    <a:gd name="T47" fmla="*/ 49 h 201"/>
                    <a:gd name="T48" fmla="*/ 21 w 202"/>
                    <a:gd name="T49" fmla="*/ 51 h 201"/>
                    <a:gd name="T50" fmla="*/ 31 w 202"/>
                    <a:gd name="T51" fmla="*/ 51 h 201"/>
                    <a:gd name="T52" fmla="*/ 35 w 202"/>
                    <a:gd name="T53" fmla="*/ 49 h 201"/>
                    <a:gd name="T54" fmla="*/ 38 w 202"/>
                    <a:gd name="T55" fmla="*/ 47 h 201"/>
                    <a:gd name="T56" fmla="*/ 42 w 202"/>
                    <a:gd name="T57" fmla="*/ 45 h 201"/>
                    <a:gd name="T58" fmla="*/ 45 w 202"/>
                    <a:gd name="T59" fmla="*/ 42 h 201"/>
                    <a:gd name="T60" fmla="*/ 48 w 202"/>
                    <a:gd name="T61" fmla="*/ 38 h 201"/>
                    <a:gd name="T62" fmla="*/ 50 w 202"/>
                    <a:gd name="T63" fmla="*/ 35 h 201"/>
                    <a:gd name="T64" fmla="*/ 51 w 202"/>
                    <a:gd name="T65" fmla="*/ 30 h 201"/>
                    <a:gd name="T66" fmla="*/ 51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1" y="50"/>
                      </a:lnTo>
                      <a:lnTo>
                        <a:pt x="179" y="35"/>
                      </a:lnTo>
                      <a:lnTo>
                        <a:pt x="167" y="23"/>
                      </a:lnTo>
                      <a:lnTo>
                        <a:pt x="152" y="12"/>
                      </a:lnTo>
                      <a:lnTo>
                        <a:pt x="137" y="3"/>
                      </a:lnTo>
                      <a:lnTo>
                        <a:pt x="121" y="0"/>
                      </a:lnTo>
                      <a:lnTo>
                        <a:pt x="82" y="0"/>
                      </a:lnTo>
                      <a:lnTo>
                        <a:pt x="67" y="3"/>
                      </a:lnTo>
                      <a:lnTo>
                        <a:pt x="51" y="12"/>
                      </a:lnTo>
                      <a:lnTo>
                        <a:pt x="35" y="23"/>
                      </a:lnTo>
                      <a:lnTo>
                        <a:pt x="24" y="35"/>
                      </a:lnTo>
                      <a:lnTo>
                        <a:pt x="12" y="50"/>
                      </a:lnTo>
                      <a:lnTo>
                        <a:pt x="5" y="66"/>
                      </a:lnTo>
                      <a:lnTo>
                        <a:pt x="0" y="82"/>
                      </a:lnTo>
                      <a:lnTo>
                        <a:pt x="0" y="120"/>
                      </a:lnTo>
                      <a:lnTo>
                        <a:pt x="5" y="136"/>
                      </a:lnTo>
                      <a:lnTo>
                        <a:pt x="12" y="151"/>
                      </a:lnTo>
                      <a:lnTo>
                        <a:pt x="24" y="166"/>
                      </a:lnTo>
                      <a:lnTo>
                        <a:pt x="35" y="178"/>
                      </a:lnTo>
                      <a:lnTo>
                        <a:pt x="51" y="186"/>
                      </a:lnTo>
                      <a:lnTo>
                        <a:pt x="67" y="194"/>
                      </a:lnTo>
                      <a:lnTo>
                        <a:pt x="82" y="201"/>
                      </a:lnTo>
                      <a:lnTo>
                        <a:pt x="121" y="201"/>
                      </a:lnTo>
                      <a:lnTo>
                        <a:pt x="137" y="194"/>
                      </a:lnTo>
                      <a:lnTo>
                        <a:pt x="152" y="186"/>
                      </a:lnTo>
                      <a:lnTo>
                        <a:pt x="167" y="178"/>
                      </a:lnTo>
                      <a:lnTo>
                        <a:pt x="179" y="166"/>
                      </a:lnTo>
                      <a:lnTo>
                        <a:pt x="191" y="151"/>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0" name="Freeform 303"/>
                <p:cNvSpPr>
                  <a:spLocks/>
                </p:cNvSpPr>
                <p:nvPr/>
              </p:nvSpPr>
              <p:spPr bwMode="auto">
                <a:xfrm>
                  <a:off x="2168" y="2939"/>
                  <a:ext cx="51" cy="51"/>
                </a:xfrm>
                <a:custGeom>
                  <a:avLst/>
                  <a:gdLst>
                    <a:gd name="T0" fmla="*/ 51 w 206"/>
                    <a:gd name="T1" fmla="*/ 26 h 202"/>
                    <a:gd name="T2" fmla="*/ 50 w 206"/>
                    <a:gd name="T3" fmla="*/ 20 h 202"/>
                    <a:gd name="T4" fmla="*/ 49 w 206"/>
                    <a:gd name="T5" fmla="*/ 17 h 202"/>
                    <a:gd name="T6" fmla="*/ 47 w 206"/>
                    <a:gd name="T7" fmla="*/ 13 h 202"/>
                    <a:gd name="T8" fmla="*/ 45 w 206"/>
                    <a:gd name="T9" fmla="*/ 9 h 202"/>
                    <a:gd name="T10" fmla="*/ 42 w 206"/>
                    <a:gd name="T11" fmla="*/ 6 h 202"/>
                    <a:gd name="T12" fmla="*/ 38 w 206"/>
                    <a:gd name="T13" fmla="*/ 3 h 202"/>
                    <a:gd name="T14" fmla="*/ 34 w 206"/>
                    <a:gd name="T15" fmla="*/ 2 h 202"/>
                    <a:gd name="T16" fmla="*/ 30 w 206"/>
                    <a:gd name="T17" fmla="*/ 0 h 202"/>
                    <a:gd name="T18" fmla="*/ 21 w 206"/>
                    <a:gd name="T19" fmla="*/ 0 h 202"/>
                    <a:gd name="T20" fmla="*/ 16 w 206"/>
                    <a:gd name="T21" fmla="*/ 2 h 202"/>
                    <a:gd name="T22" fmla="*/ 13 w 206"/>
                    <a:gd name="T23" fmla="*/ 3 h 202"/>
                    <a:gd name="T24" fmla="*/ 10 w 206"/>
                    <a:gd name="T25" fmla="*/ 6 h 202"/>
                    <a:gd name="T26" fmla="*/ 6 w 206"/>
                    <a:gd name="T27" fmla="*/ 9 h 202"/>
                    <a:gd name="T28" fmla="*/ 4 w 206"/>
                    <a:gd name="T29" fmla="*/ 13 h 202"/>
                    <a:gd name="T30" fmla="*/ 2 w 206"/>
                    <a:gd name="T31" fmla="*/ 17 h 202"/>
                    <a:gd name="T32" fmla="*/ 1 w 206"/>
                    <a:gd name="T33" fmla="*/ 20 h 202"/>
                    <a:gd name="T34" fmla="*/ 0 w 206"/>
                    <a:gd name="T35" fmla="*/ 26 h 202"/>
                    <a:gd name="T36" fmla="*/ 1 w 206"/>
                    <a:gd name="T37" fmla="*/ 31 h 202"/>
                    <a:gd name="T38" fmla="*/ 2 w 206"/>
                    <a:gd name="T39" fmla="*/ 34 h 202"/>
                    <a:gd name="T40" fmla="*/ 4 w 206"/>
                    <a:gd name="T41" fmla="*/ 38 h 202"/>
                    <a:gd name="T42" fmla="*/ 6 w 206"/>
                    <a:gd name="T43" fmla="*/ 42 h 202"/>
                    <a:gd name="T44" fmla="*/ 10 w 206"/>
                    <a:gd name="T45" fmla="*/ 45 h 202"/>
                    <a:gd name="T46" fmla="*/ 13 w 206"/>
                    <a:gd name="T47" fmla="*/ 48 h 202"/>
                    <a:gd name="T48" fmla="*/ 16 w 206"/>
                    <a:gd name="T49" fmla="*/ 50 h 202"/>
                    <a:gd name="T50" fmla="*/ 21 w 206"/>
                    <a:gd name="T51" fmla="*/ 51 h 202"/>
                    <a:gd name="T52" fmla="*/ 30 w 206"/>
                    <a:gd name="T53" fmla="*/ 51 h 202"/>
                    <a:gd name="T54" fmla="*/ 34 w 206"/>
                    <a:gd name="T55" fmla="*/ 50 h 202"/>
                    <a:gd name="T56" fmla="*/ 38 w 206"/>
                    <a:gd name="T57" fmla="*/ 48 h 202"/>
                    <a:gd name="T58" fmla="*/ 42 w 206"/>
                    <a:gd name="T59" fmla="*/ 45 h 202"/>
                    <a:gd name="T60" fmla="*/ 45 w 206"/>
                    <a:gd name="T61" fmla="*/ 42 h 202"/>
                    <a:gd name="T62" fmla="*/ 47 w 206"/>
                    <a:gd name="T63" fmla="*/ 38 h 202"/>
                    <a:gd name="T64" fmla="*/ 49 w 206"/>
                    <a:gd name="T65" fmla="*/ 34 h 202"/>
                    <a:gd name="T66" fmla="*/ 50 w 206"/>
                    <a:gd name="T67" fmla="*/ 31 h 202"/>
                    <a:gd name="T68" fmla="*/ 51 w 206"/>
                    <a:gd name="T69" fmla="*/ 26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2">
                      <a:moveTo>
                        <a:pt x="206" y="101"/>
                      </a:moveTo>
                      <a:lnTo>
                        <a:pt x="202" y="81"/>
                      </a:lnTo>
                      <a:lnTo>
                        <a:pt x="198" y="67"/>
                      </a:lnTo>
                      <a:lnTo>
                        <a:pt x="190" y="51"/>
                      </a:lnTo>
                      <a:lnTo>
                        <a:pt x="183" y="35"/>
                      </a:lnTo>
                      <a:lnTo>
                        <a:pt x="171" y="23"/>
                      </a:lnTo>
                      <a:lnTo>
                        <a:pt x="155" y="13"/>
                      </a:lnTo>
                      <a:lnTo>
                        <a:pt x="139" y="8"/>
                      </a:lnTo>
                      <a:lnTo>
                        <a:pt x="120" y="0"/>
                      </a:lnTo>
                      <a:lnTo>
                        <a:pt x="85" y="0"/>
                      </a:lnTo>
                      <a:lnTo>
                        <a:pt x="66" y="8"/>
                      </a:lnTo>
                      <a:lnTo>
                        <a:pt x="51" y="13"/>
                      </a:lnTo>
                      <a:lnTo>
                        <a:pt x="39" y="23"/>
                      </a:lnTo>
                      <a:lnTo>
                        <a:pt x="23" y="35"/>
                      </a:lnTo>
                      <a:lnTo>
                        <a:pt x="16" y="51"/>
                      </a:lnTo>
                      <a:lnTo>
                        <a:pt x="8" y="67"/>
                      </a:lnTo>
                      <a:lnTo>
                        <a:pt x="4" y="81"/>
                      </a:lnTo>
                      <a:lnTo>
                        <a:pt x="0" y="101"/>
                      </a:lnTo>
                      <a:lnTo>
                        <a:pt x="4" y="121"/>
                      </a:lnTo>
                      <a:lnTo>
                        <a:pt x="8" y="136"/>
                      </a:lnTo>
                      <a:lnTo>
                        <a:pt x="16" y="151"/>
                      </a:lnTo>
                      <a:lnTo>
                        <a:pt x="23" y="167"/>
                      </a:lnTo>
                      <a:lnTo>
                        <a:pt x="39" y="179"/>
                      </a:lnTo>
                      <a:lnTo>
                        <a:pt x="51" y="190"/>
                      </a:lnTo>
                      <a:lnTo>
                        <a:pt x="66" y="198"/>
                      </a:lnTo>
                      <a:lnTo>
                        <a:pt x="85" y="202"/>
                      </a:lnTo>
                      <a:lnTo>
                        <a:pt x="120" y="202"/>
                      </a:lnTo>
                      <a:lnTo>
                        <a:pt x="139" y="198"/>
                      </a:lnTo>
                      <a:lnTo>
                        <a:pt x="155" y="190"/>
                      </a:lnTo>
                      <a:lnTo>
                        <a:pt x="171" y="179"/>
                      </a:lnTo>
                      <a:lnTo>
                        <a:pt x="183" y="167"/>
                      </a:lnTo>
                      <a:lnTo>
                        <a:pt x="190" y="151"/>
                      </a:lnTo>
                      <a:lnTo>
                        <a:pt x="198" y="136"/>
                      </a:lnTo>
                      <a:lnTo>
                        <a:pt x="202" y="121"/>
                      </a:lnTo>
                      <a:lnTo>
                        <a:pt x="206"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1" name="Freeform 304"/>
                <p:cNvSpPr>
                  <a:spLocks/>
                </p:cNvSpPr>
                <p:nvPr/>
              </p:nvSpPr>
              <p:spPr bwMode="auto">
                <a:xfrm>
                  <a:off x="2174" y="2031"/>
                  <a:ext cx="51" cy="52"/>
                </a:xfrm>
                <a:custGeom>
                  <a:avLst/>
                  <a:gdLst>
                    <a:gd name="T0" fmla="*/ 51 w 202"/>
                    <a:gd name="T1" fmla="*/ 25 h 205"/>
                    <a:gd name="T2" fmla="*/ 51 w 202"/>
                    <a:gd name="T3" fmla="*/ 22 h 205"/>
                    <a:gd name="T4" fmla="*/ 50 w 202"/>
                    <a:gd name="T5" fmla="*/ 17 h 205"/>
                    <a:gd name="T6" fmla="*/ 48 w 202"/>
                    <a:gd name="T7" fmla="*/ 13 h 205"/>
                    <a:gd name="T8" fmla="*/ 45 w 202"/>
                    <a:gd name="T9" fmla="*/ 10 h 205"/>
                    <a:gd name="T10" fmla="*/ 42 w 202"/>
                    <a:gd name="T11" fmla="*/ 6 h 205"/>
                    <a:gd name="T12" fmla="*/ 39 w 202"/>
                    <a:gd name="T13" fmla="*/ 4 h 205"/>
                    <a:gd name="T14" fmla="*/ 34 w 202"/>
                    <a:gd name="T15" fmla="*/ 2 h 205"/>
                    <a:gd name="T16" fmla="*/ 31 w 202"/>
                    <a:gd name="T17" fmla="*/ 1 h 205"/>
                    <a:gd name="T18" fmla="*/ 27 w 202"/>
                    <a:gd name="T19" fmla="*/ 0 h 205"/>
                    <a:gd name="T20" fmla="*/ 22 w 202"/>
                    <a:gd name="T21" fmla="*/ 1 h 205"/>
                    <a:gd name="T22" fmla="*/ 17 w 202"/>
                    <a:gd name="T23" fmla="*/ 2 h 205"/>
                    <a:gd name="T24" fmla="*/ 13 w 202"/>
                    <a:gd name="T25" fmla="*/ 4 h 205"/>
                    <a:gd name="T26" fmla="*/ 9 w 202"/>
                    <a:gd name="T27" fmla="*/ 6 h 205"/>
                    <a:gd name="T28" fmla="*/ 6 w 202"/>
                    <a:gd name="T29" fmla="*/ 10 h 205"/>
                    <a:gd name="T30" fmla="*/ 4 w 202"/>
                    <a:gd name="T31" fmla="*/ 13 h 205"/>
                    <a:gd name="T32" fmla="*/ 2 w 202"/>
                    <a:gd name="T33" fmla="*/ 17 h 205"/>
                    <a:gd name="T34" fmla="*/ 1 w 202"/>
                    <a:gd name="T35" fmla="*/ 22 h 205"/>
                    <a:gd name="T36" fmla="*/ 0 w 202"/>
                    <a:gd name="T37" fmla="*/ 25 h 205"/>
                    <a:gd name="T38" fmla="*/ 1 w 202"/>
                    <a:gd name="T39" fmla="*/ 30 h 205"/>
                    <a:gd name="T40" fmla="*/ 2 w 202"/>
                    <a:gd name="T41" fmla="*/ 36 h 205"/>
                    <a:gd name="T42" fmla="*/ 4 w 202"/>
                    <a:gd name="T43" fmla="*/ 39 h 205"/>
                    <a:gd name="T44" fmla="*/ 6 w 202"/>
                    <a:gd name="T45" fmla="*/ 42 h 205"/>
                    <a:gd name="T46" fmla="*/ 9 w 202"/>
                    <a:gd name="T47" fmla="*/ 46 h 205"/>
                    <a:gd name="T48" fmla="*/ 13 w 202"/>
                    <a:gd name="T49" fmla="*/ 48 h 205"/>
                    <a:gd name="T50" fmla="*/ 17 w 202"/>
                    <a:gd name="T51" fmla="*/ 50 h 205"/>
                    <a:gd name="T52" fmla="*/ 22 w 202"/>
                    <a:gd name="T53" fmla="*/ 51 h 205"/>
                    <a:gd name="T54" fmla="*/ 27 w 202"/>
                    <a:gd name="T55" fmla="*/ 52 h 205"/>
                    <a:gd name="T56" fmla="*/ 31 w 202"/>
                    <a:gd name="T57" fmla="*/ 51 h 205"/>
                    <a:gd name="T58" fmla="*/ 34 w 202"/>
                    <a:gd name="T59" fmla="*/ 50 h 205"/>
                    <a:gd name="T60" fmla="*/ 39 w 202"/>
                    <a:gd name="T61" fmla="*/ 48 h 205"/>
                    <a:gd name="T62" fmla="*/ 42 w 202"/>
                    <a:gd name="T63" fmla="*/ 46 h 205"/>
                    <a:gd name="T64" fmla="*/ 45 w 202"/>
                    <a:gd name="T65" fmla="*/ 42 h 205"/>
                    <a:gd name="T66" fmla="*/ 48 w 202"/>
                    <a:gd name="T67" fmla="*/ 39 h 205"/>
                    <a:gd name="T68" fmla="*/ 50 w 202"/>
                    <a:gd name="T69" fmla="*/ 36 h 205"/>
                    <a:gd name="T70" fmla="*/ 51 w 202"/>
                    <a:gd name="T71" fmla="*/ 30 h 205"/>
                    <a:gd name="T72" fmla="*/ 51 w 202"/>
                    <a:gd name="T73" fmla="*/ 25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2" h="205">
                      <a:moveTo>
                        <a:pt x="202" y="100"/>
                      </a:moveTo>
                      <a:lnTo>
                        <a:pt x="202" y="85"/>
                      </a:lnTo>
                      <a:lnTo>
                        <a:pt x="198" y="66"/>
                      </a:lnTo>
                      <a:lnTo>
                        <a:pt x="191" y="50"/>
                      </a:lnTo>
                      <a:lnTo>
                        <a:pt x="179" y="38"/>
                      </a:lnTo>
                      <a:lnTo>
                        <a:pt x="167" y="23"/>
                      </a:lnTo>
                      <a:lnTo>
                        <a:pt x="156" y="15"/>
                      </a:lnTo>
                      <a:lnTo>
                        <a:pt x="136" y="7"/>
                      </a:lnTo>
                      <a:lnTo>
                        <a:pt x="121" y="3"/>
                      </a:lnTo>
                      <a:lnTo>
                        <a:pt x="105" y="0"/>
                      </a:lnTo>
                      <a:lnTo>
                        <a:pt x="86" y="3"/>
                      </a:lnTo>
                      <a:lnTo>
                        <a:pt x="66" y="7"/>
                      </a:lnTo>
                      <a:lnTo>
                        <a:pt x="51" y="15"/>
                      </a:lnTo>
                      <a:lnTo>
                        <a:pt x="35" y="23"/>
                      </a:lnTo>
                      <a:lnTo>
                        <a:pt x="24" y="38"/>
                      </a:lnTo>
                      <a:lnTo>
                        <a:pt x="16" y="50"/>
                      </a:lnTo>
                      <a:lnTo>
                        <a:pt x="8" y="66"/>
                      </a:lnTo>
                      <a:lnTo>
                        <a:pt x="4" y="85"/>
                      </a:lnTo>
                      <a:lnTo>
                        <a:pt x="0" y="100"/>
                      </a:lnTo>
                      <a:lnTo>
                        <a:pt x="4" y="120"/>
                      </a:lnTo>
                      <a:lnTo>
                        <a:pt x="8" y="140"/>
                      </a:lnTo>
                      <a:lnTo>
                        <a:pt x="16" y="154"/>
                      </a:lnTo>
                      <a:lnTo>
                        <a:pt x="24" y="166"/>
                      </a:lnTo>
                      <a:lnTo>
                        <a:pt x="35" y="182"/>
                      </a:lnTo>
                      <a:lnTo>
                        <a:pt x="51" y="189"/>
                      </a:lnTo>
                      <a:lnTo>
                        <a:pt x="66" y="198"/>
                      </a:lnTo>
                      <a:lnTo>
                        <a:pt x="86" y="201"/>
                      </a:lnTo>
                      <a:lnTo>
                        <a:pt x="105" y="205"/>
                      </a:lnTo>
                      <a:lnTo>
                        <a:pt x="121" y="201"/>
                      </a:lnTo>
                      <a:lnTo>
                        <a:pt x="136" y="198"/>
                      </a:lnTo>
                      <a:lnTo>
                        <a:pt x="156" y="189"/>
                      </a:lnTo>
                      <a:lnTo>
                        <a:pt x="167" y="182"/>
                      </a:lnTo>
                      <a:lnTo>
                        <a:pt x="179" y="166"/>
                      </a:lnTo>
                      <a:lnTo>
                        <a:pt x="191" y="154"/>
                      </a:lnTo>
                      <a:lnTo>
                        <a:pt x="198" y="140"/>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2" name="Freeform 305"/>
                <p:cNvSpPr>
                  <a:spLocks/>
                </p:cNvSpPr>
                <p:nvPr/>
              </p:nvSpPr>
              <p:spPr bwMode="auto">
                <a:xfrm>
                  <a:off x="2178" y="2272"/>
                  <a:ext cx="51" cy="50"/>
                </a:xfrm>
                <a:custGeom>
                  <a:avLst/>
                  <a:gdLst>
                    <a:gd name="T0" fmla="*/ 51 w 201"/>
                    <a:gd name="T1" fmla="*/ 25 h 202"/>
                    <a:gd name="T2" fmla="*/ 51 w 201"/>
                    <a:gd name="T3" fmla="*/ 20 h 202"/>
                    <a:gd name="T4" fmla="*/ 50 w 201"/>
                    <a:gd name="T5" fmla="*/ 16 h 202"/>
                    <a:gd name="T6" fmla="*/ 48 w 201"/>
                    <a:gd name="T7" fmla="*/ 12 h 202"/>
                    <a:gd name="T8" fmla="*/ 45 w 201"/>
                    <a:gd name="T9" fmla="*/ 9 h 202"/>
                    <a:gd name="T10" fmla="*/ 42 w 201"/>
                    <a:gd name="T11" fmla="*/ 6 h 202"/>
                    <a:gd name="T12" fmla="*/ 38 w 201"/>
                    <a:gd name="T13" fmla="*/ 3 h 202"/>
                    <a:gd name="T14" fmla="*/ 35 w 201"/>
                    <a:gd name="T15" fmla="*/ 1 h 202"/>
                    <a:gd name="T16" fmla="*/ 30 w 201"/>
                    <a:gd name="T17" fmla="*/ 0 h 202"/>
                    <a:gd name="T18" fmla="*/ 21 w 201"/>
                    <a:gd name="T19" fmla="*/ 0 h 202"/>
                    <a:gd name="T20" fmla="*/ 17 w 201"/>
                    <a:gd name="T21" fmla="*/ 1 h 202"/>
                    <a:gd name="T22" fmla="*/ 13 w 201"/>
                    <a:gd name="T23" fmla="*/ 3 h 202"/>
                    <a:gd name="T24" fmla="*/ 9 w 201"/>
                    <a:gd name="T25" fmla="*/ 6 h 202"/>
                    <a:gd name="T26" fmla="*/ 6 w 201"/>
                    <a:gd name="T27" fmla="*/ 9 h 202"/>
                    <a:gd name="T28" fmla="*/ 3 w 201"/>
                    <a:gd name="T29" fmla="*/ 12 h 202"/>
                    <a:gd name="T30" fmla="*/ 1 w 201"/>
                    <a:gd name="T31" fmla="*/ 16 h 202"/>
                    <a:gd name="T32" fmla="*/ 0 w 201"/>
                    <a:gd name="T33" fmla="*/ 20 h 202"/>
                    <a:gd name="T34" fmla="*/ 0 w 201"/>
                    <a:gd name="T35" fmla="*/ 30 h 202"/>
                    <a:gd name="T36" fmla="*/ 1 w 201"/>
                    <a:gd name="T37" fmla="*/ 33 h 202"/>
                    <a:gd name="T38" fmla="*/ 3 w 201"/>
                    <a:gd name="T39" fmla="*/ 37 h 202"/>
                    <a:gd name="T40" fmla="*/ 6 w 201"/>
                    <a:gd name="T41" fmla="*/ 41 h 202"/>
                    <a:gd name="T42" fmla="*/ 9 w 201"/>
                    <a:gd name="T43" fmla="*/ 44 h 202"/>
                    <a:gd name="T44" fmla="*/ 13 w 201"/>
                    <a:gd name="T45" fmla="*/ 47 h 202"/>
                    <a:gd name="T46" fmla="*/ 17 w 201"/>
                    <a:gd name="T47" fmla="*/ 49 h 202"/>
                    <a:gd name="T48" fmla="*/ 21 w 201"/>
                    <a:gd name="T49" fmla="*/ 50 h 202"/>
                    <a:gd name="T50" fmla="*/ 30 w 201"/>
                    <a:gd name="T51" fmla="*/ 50 h 202"/>
                    <a:gd name="T52" fmla="*/ 35 w 201"/>
                    <a:gd name="T53" fmla="*/ 49 h 202"/>
                    <a:gd name="T54" fmla="*/ 38 w 201"/>
                    <a:gd name="T55" fmla="*/ 47 h 202"/>
                    <a:gd name="T56" fmla="*/ 42 w 201"/>
                    <a:gd name="T57" fmla="*/ 44 h 202"/>
                    <a:gd name="T58" fmla="*/ 45 w 201"/>
                    <a:gd name="T59" fmla="*/ 41 h 202"/>
                    <a:gd name="T60" fmla="*/ 48 w 201"/>
                    <a:gd name="T61" fmla="*/ 37 h 202"/>
                    <a:gd name="T62" fmla="*/ 50 w 201"/>
                    <a:gd name="T63" fmla="*/ 33 h 202"/>
                    <a:gd name="T64" fmla="*/ 51 w 201"/>
                    <a:gd name="T65" fmla="*/ 30 h 202"/>
                    <a:gd name="T66" fmla="*/ 51 w 201"/>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2">
                      <a:moveTo>
                        <a:pt x="201" y="100"/>
                      </a:moveTo>
                      <a:lnTo>
                        <a:pt x="201" y="81"/>
                      </a:lnTo>
                      <a:lnTo>
                        <a:pt x="198" y="65"/>
                      </a:lnTo>
                      <a:lnTo>
                        <a:pt x="190" y="50"/>
                      </a:lnTo>
                      <a:lnTo>
                        <a:pt x="178" y="35"/>
                      </a:lnTo>
                      <a:lnTo>
                        <a:pt x="166" y="23"/>
                      </a:lnTo>
                      <a:lnTo>
                        <a:pt x="151" y="11"/>
                      </a:lnTo>
                      <a:lnTo>
                        <a:pt x="136" y="4"/>
                      </a:lnTo>
                      <a:lnTo>
                        <a:pt x="120" y="0"/>
                      </a:lnTo>
                      <a:lnTo>
                        <a:pt x="82" y="0"/>
                      </a:lnTo>
                      <a:lnTo>
                        <a:pt x="66" y="4"/>
                      </a:lnTo>
                      <a:lnTo>
                        <a:pt x="50" y="11"/>
                      </a:lnTo>
                      <a:lnTo>
                        <a:pt x="35" y="23"/>
                      </a:lnTo>
                      <a:lnTo>
                        <a:pt x="23" y="35"/>
                      </a:lnTo>
                      <a:lnTo>
                        <a:pt x="12" y="50"/>
                      </a:lnTo>
                      <a:lnTo>
                        <a:pt x="3" y="65"/>
                      </a:lnTo>
                      <a:lnTo>
                        <a:pt x="0" y="81"/>
                      </a:lnTo>
                      <a:lnTo>
                        <a:pt x="0" y="120"/>
                      </a:lnTo>
                      <a:lnTo>
                        <a:pt x="3" y="135"/>
                      </a:lnTo>
                      <a:lnTo>
                        <a:pt x="12" y="151"/>
                      </a:lnTo>
                      <a:lnTo>
                        <a:pt x="23" y="167"/>
                      </a:lnTo>
                      <a:lnTo>
                        <a:pt x="35" y="178"/>
                      </a:lnTo>
                      <a:lnTo>
                        <a:pt x="50" y="190"/>
                      </a:lnTo>
                      <a:lnTo>
                        <a:pt x="66" y="197"/>
                      </a:lnTo>
                      <a:lnTo>
                        <a:pt x="82" y="202"/>
                      </a:lnTo>
                      <a:lnTo>
                        <a:pt x="120" y="202"/>
                      </a:lnTo>
                      <a:lnTo>
                        <a:pt x="136" y="197"/>
                      </a:lnTo>
                      <a:lnTo>
                        <a:pt x="151" y="190"/>
                      </a:lnTo>
                      <a:lnTo>
                        <a:pt x="166" y="178"/>
                      </a:lnTo>
                      <a:lnTo>
                        <a:pt x="178" y="167"/>
                      </a:lnTo>
                      <a:lnTo>
                        <a:pt x="190" y="151"/>
                      </a:lnTo>
                      <a:lnTo>
                        <a:pt x="198" y="135"/>
                      </a:lnTo>
                      <a:lnTo>
                        <a:pt x="201" y="120"/>
                      </a:lnTo>
                      <a:lnTo>
                        <a:pt x="201"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3" name="Freeform 306"/>
                <p:cNvSpPr>
                  <a:spLocks/>
                </p:cNvSpPr>
                <p:nvPr/>
              </p:nvSpPr>
              <p:spPr bwMode="auto">
                <a:xfrm>
                  <a:off x="2192" y="2104"/>
                  <a:ext cx="51" cy="50"/>
                </a:xfrm>
                <a:custGeom>
                  <a:avLst/>
                  <a:gdLst>
                    <a:gd name="T0" fmla="*/ 51 w 205"/>
                    <a:gd name="T1" fmla="*/ 25 h 202"/>
                    <a:gd name="T2" fmla="*/ 50 w 205"/>
                    <a:gd name="T3" fmla="*/ 20 h 202"/>
                    <a:gd name="T4" fmla="*/ 49 w 205"/>
                    <a:gd name="T5" fmla="*/ 16 h 202"/>
                    <a:gd name="T6" fmla="*/ 47 w 205"/>
                    <a:gd name="T7" fmla="*/ 13 h 202"/>
                    <a:gd name="T8" fmla="*/ 45 w 205"/>
                    <a:gd name="T9" fmla="*/ 9 h 202"/>
                    <a:gd name="T10" fmla="*/ 42 w 205"/>
                    <a:gd name="T11" fmla="*/ 6 h 202"/>
                    <a:gd name="T12" fmla="*/ 39 w 205"/>
                    <a:gd name="T13" fmla="*/ 3 h 202"/>
                    <a:gd name="T14" fmla="*/ 35 w 205"/>
                    <a:gd name="T15" fmla="*/ 1 h 202"/>
                    <a:gd name="T16" fmla="*/ 30 w 205"/>
                    <a:gd name="T17" fmla="*/ 0 h 202"/>
                    <a:gd name="T18" fmla="*/ 21 w 205"/>
                    <a:gd name="T19" fmla="*/ 0 h 202"/>
                    <a:gd name="T20" fmla="*/ 17 w 205"/>
                    <a:gd name="T21" fmla="*/ 1 h 202"/>
                    <a:gd name="T22" fmla="*/ 13 w 205"/>
                    <a:gd name="T23" fmla="*/ 3 h 202"/>
                    <a:gd name="T24" fmla="*/ 10 w 205"/>
                    <a:gd name="T25" fmla="*/ 6 h 202"/>
                    <a:gd name="T26" fmla="*/ 7 w 205"/>
                    <a:gd name="T27" fmla="*/ 9 h 202"/>
                    <a:gd name="T28" fmla="*/ 4 w 205"/>
                    <a:gd name="T29" fmla="*/ 13 h 202"/>
                    <a:gd name="T30" fmla="*/ 2 w 205"/>
                    <a:gd name="T31" fmla="*/ 16 h 202"/>
                    <a:gd name="T32" fmla="*/ 1 w 205"/>
                    <a:gd name="T33" fmla="*/ 20 h 202"/>
                    <a:gd name="T34" fmla="*/ 0 w 205"/>
                    <a:gd name="T35" fmla="*/ 25 h 202"/>
                    <a:gd name="T36" fmla="*/ 1 w 205"/>
                    <a:gd name="T37" fmla="*/ 30 h 202"/>
                    <a:gd name="T38" fmla="*/ 2 w 205"/>
                    <a:gd name="T39" fmla="*/ 34 h 202"/>
                    <a:gd name="T40" fmla="*/ 4 w 205"/>
                    <a:gd name="T41" fmla="*/ 37 h 202"/>
                    <a:gd name="T42" fmla="*/ 7 w 205"/>
                    <a:gd name="T43" fmla="*/ 41 h 202"/>
                    <a:gd name="T44" fmla="*/ 10 w 205"/>
                    <a:gd name="T45" fmla="*/ 44 h 202"/>
                    <a:gd name="T46" fmla="*/ 13 w 205"/>
                    <a:gd name="T47" fmla="*/ 47 h 202"/>
                    <a:gd name="T48" fmla="*/ 17 w 205"/>
                    <a:gd name="T49" fmla="*/ 49 h 202"/>
                    <a:gd name="T50" fmla="*/ 21 w 205"/>
                    <a:gd name="T51" fmla="*/ 50 h 202"/>
                    <a:gd name="T52" fmla="*/ 30 w 205"/>
                    <a:gd name="T53" fmla="*/ 50 h 202"/>
                    <a:gd name="T54" fmla="*/ 35 w 205"/>
                    <a:gd name="T55" fmla="*/ 49 h 202"/>
                    <a:gd name="T56" fmla="*/ 39 w 205"/>
                    <a:gd name="T57" fmla="*/ 47 h 202"/>
                    <a:gd name="T58" fmla="*/ 42 w 205"/>
                    <a:gd name="T59" fmla="*/ 44 h 202"/>
                    <a:gd name="T60" fmla="*/ 45 w 205"/>
                    <a:gd name="T61" fmla="*/ 41 h 202"/>
                    <a:gd name="T62" fmla="*/ 47 w 205"/>
                    <a:gd name="T63" fmla="*/ 37 h 202"/>
                    <a:gd name="T64" fmla="*/ 49 w 205"/>
                    <a:gd name="T65" fmla="*/ 34 h 202"/>
                    <a:gd name="T66" fmla="*/ 50 w 205"/>
                    <a:gd name="T67" fmla="*/ 30 h 202"/>
                    <a:gd name="T68" fmla="*/ 51 w 205"/>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2">
                      <a:moveTo>
                        <a:pt x="205" y="101"/>
                      </a:moveTo>
                      <a:lnTo>
                        <a:pt x="202" y="81"/>
                      </a:lnTo>
                      <a:lnTo>
                        <a:pt x="198" y="66"/>
                      </a:lnTo>
                      <a:lnTo>
                        <a:pt x="189" y="51"/>
                      </a:lnTo>
                      <a:lnTo>
                        <a:pt x="182" y="35"/>
                      </a:lnTo>
                      <a:lnTo>
                        <a:pt x="170" y="23"/>
                      </a:lnTo>
                      <a:lnTo>
                        <a:pt x="156" y="13"/>
                      </a:lnTo>
                      <a:lnTo>
                        <a:pt x="140" y="4"/>
                      </a:lnTo>
                      <a:lnTo>
                        <a:pt x="121" y="0"/>
                      </a:lnTo>
                      <a:lnTo>
                        <a:pt x="86" y="0"/>
                      </a:lnTo>
                      <a:lnTo>
                        <a:pt x="70" y="4"/>
                      </a:lnTo>
                      <a:lnTo>
                        <a:pt x="51" y="13"/>
                      </a:lnTo>
                      <a:lnTo>
                        <a:pt x="39" y="23"/>
                      </a:lnTo>
                      <a:lnTo>
                        <a:pt x="28" y="35"/>
                      </a:lnTo>
                      <a:lnTo>
                        <a:pt x="16" y="51"/>
                      </a:lnTo>
                      <a:lnTo>
                        <a:pt x="8" y="66"/>
                      </a:lnTo>
                      <a:lnTo>
                        <a:pt x="4" y="81"/>
                      </a:lnTo>
                      <a:lnTo>
                        <a:pt x="0" y="101"/>
                      </a:lnTo>
                      <a:lnTo>
                        <a:pt x="4" y="120"/>
                      </a:lnTo>
                      <a:lnTo>
                        <a:pt x="8" y="136"/>
                      </a:lnTo>
                      <a:lnTo>
                        <a:pt x="16" y="151"/>
                      </a:lnTo>
                      <a:lnTo>
                        <a:pt x="28" y="167"/>
                      </a:lnTo>
                      <a:lnTo>
                        <a:pt x="39" y="179"/>
                      </a:lnTo>
                      <a:lnTo>
                        <a:pt x="51" y="190"/>
                      </a:lnTo>
                      <a:lnTo>
                        <a:pt x="70" y="198"/>
                      </a:lnTo>
                      <a:lnTo>
                        <a:pt x="86" y="202"/>
                      </a:lnTo>
                      <a:lnTo>
                        <a:pt x="121" y="202"/>
                      </a:lnTo>
                      <a:lnTo>
                        <a:pt x="140" y="198"/>
                      </a:lnTo>
                      <a:lnTo>
                        <a:pt x="156" y="190"/>
                      </a:lnTo>
                      <a:lnTo>
                        <a:pt x="170" y="179"/>
                      </a:lnTo>
                      <a:lnTo>
                        <a:pt x="182" y="167"/>
                      </a:lnTo>
                      <a:lnTo>
                        <a:pt x="189" y="151"/>
                      </a:lnTo>
                      <a:lnTo>
                        <a:pt x="198" y="136"/>
                      </a:lnTo>
                      <a:lnTo>
                        <a:pt x="202" y="120"/>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4" name="Freeform 307"/>
                <p:cNvSpPr>
                  <a:spLocks/>
                </p:cNvSpPr>
                <p:nvPr/>
              </p:nvSpPr>
              <p:spPr bwMode="auto">
                <a:xfrm>
                  <a:off x="2207" y="1779"/>
                  <a:ext cx="52" cy="51"/>
                </a:xfrm>
                <a:custGeom>
                  <a:avLst/>
                  <a:gdLst>
                    <a:gd name="T0" fmla="*/ 52 w 206"/>
                    <a:gd name="T1" fmla="*/ 25 h 205"/>
                    <a:gd name="T2" fmla="*/ 51 w 206"/>
                    <a:gd name="T3" fmla="*/ 21 h 205"/>
                    <a:gd name="T4" fmla="*/ 50 w 206"/>
                    <a:gd name="T5" fmla="*/ 17 h 205"/>
                    <a:gd name="T6" fmla="*/ 48 w 206"/>
                    <a:gd name="T7" fmla="*/ 12 h 205"/>
                    <a:gd name="T8" fmla="*/ 46 w 206"/>
                    <a:gd name="T9" fmla="*/ 9 h 205"/>
                    <a:gd name="T10" fmla="*/ 42 w 206"/>
                    <a:gd name="T11" fmla="*/ 6 h 205"/>
                    <a:gd name="T12" fmla="*/ 39 w 206"/>
                    <a:gd name="T13" fmla="*/ 3 h 205"/>
                    <a:gd name="T14" fmla="*/ 35 w 206"/>
                    <a:gd name="T15" fmla="*/ 2 h 205"/>
                    <a:gd name="T16" fmla="*/ 30 w 206"/>
                    <a:gd name="T17" fmla="*/ 1 h 205"/>
                    <a:gd name="T18" fmla="*/ 27 w 206"/>
                    <a:gd name="T19" fmla="*/ 0 h 205"/>
                    <a:gd name="T20" fmla="*/ 21 w 206"/>
                    <a:gd name="T21" fmla="*/ 1 h 205"/>
                    <a:gd name="T22" fmla="*/ 17 w 206"/>
                    <a:gd name="T23" fmla="*/ 2 h 205"/>
                    <a:gd name="T24" fmla="*/ 13 w 206"/>
                    <a:gd name="T25" fmla="*/ 3 h 205"/>
                    <a:gd name="T26" fmla="*/ 10 w 206"/>
                    <a:gd name="T27" fmla="*/ 6 h 205"/>
                    <a:gd name="T28" fmla="*/ 6 w 206"/>
                    <a:gd name="T29" fmla="*/ 9 h 205"/>
                    <a:gd name="T30" fmla="*/ 4 w 206"/>
                    <a:gd name="T31" fmla="*/ 12 h 205"/>
                    <a:gd name="T32" fmla="*/ 2 w 206"/>
                    <a:gd name="T33" fmla="*/ 17 h 205"/>
                    <a:gd name="T34" fmla="*/ 1 w 206"/>
                    <a:gd name="T35" fmla="*/ 21 h 205"/>
                    <a:gd name="T36" fmla="*/ 0 w 206"/>
                    <a:gd name="T37" fmla="*/ 25 h 205"/>
                    <a:gd name="T38" fmla="*/ 1 w 206"/>
                    <a:gd name="T39" fmla="*/ 30 h 205"/>
                    <a:gd name="T40" fmla="*/ 2 w 206"/>
                    <a:gd name="T41" fmla="*/ 34 h 205"/>
                    <a:gd name="T42" fmla="*/ 4 w 206"/>
                    <a:gd name="T43" fmla="*/ 38 h 205"/>
                    <a:gd name="T44" fmla="*/ 6 w 206"/>
                    <a:gd name="T45" fmla="*/ 42 h 205"/>
                    <a:gd name="T46" fmla="*/ 10 w 206"/>
                    <a:gd name="T47" fmla="*/ 45 h 205"/>
                    <a:gd name="T48" fmla="*/ 13 w 206"/>
                    <a:gd name="T49" fmla="*/ 47 h 205"/>
                    <a:gd name="T50" fmla="*/ 17 w 206"/>
                    <a:gd name="T51" fmla="*/ 49 h 205"/>
                    <a:gd name="T52" fmla="*/ 21 w 206"/>
                    <a:gd name="T53" fmla="*/ 50 h 205"/>
                    <a:gd name="T54" fmla="*/ 27 w 206"/>
                    <a:gd name="T55" fmla="*/ 51 h 205"/>
                    <a:gd name="T56" fmla="*/ 30 w 206"/>
                    <a:gd name="T57" fmla="*/ 50 h 205"/>
                    <a:gd name="T58" fmla="*/ 35 w 206"/>
                    <a:gd name="T59" fmla="*/ 49 h 205"/>
                    <a:gd name="T60" fmla="*/ 39 w 206"/>
                    <a:gd name="T61" fmla="*/ 47 h 205"/>
                    <a:gd name="T62" fmla="*/ 42 w 206"/>
                    <a:gd name="T63" fmla="*/ 45 h 205"/>
                    <a:gd name="T64" fmla="*/ 46 w 206"/>
                    <a:gd name="T65" fmla="*/ 42 h 205"/>
                    <a:gd name="T66" fmla="*/ 48 w 206"/>
                    <a:gd name="T67" fmla="*/ 38 h 205"/>
                    <a:gd name="T68" fmla="*/ 50 w 206"/>
                    <a:gd name="T69" fmla="*/ 34 h 205"/>
                    <a:gd name="T70" fmla="*/ 51 w 206"/>
                    <a:gd name="T71" fmla="*/ 30 h 205"/>
                    <a:gd name="T72" fmla="*/ 52 w 206"/>
                    <a:gd name="T73" fmla="*/ 25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6" h="205">
                      <a:moveTo>
                        <a:pt x="206" y="100"/>
                      </a:moveTo>
                      <a:lnTo>
                        <a:pt x="202" y="84"/>
                      </a:lnTo>
                      <a:lnTo>
                        <a:pt x="198" y="68"/>
                      </a:lnTo>
                      <a:lnTo>
                        <a:pt x="190" y="49"/>
                      </a:lnTo>
                      <a:lnTo>
                        <a:pt x="182" y="38"/>
                      </a:lnTo>
                      <a:lnTo>
                        <a:pt x="167" y="26"/>
                      </a:lnTo>
                      <a:lnTo>
                        <a:pt x="155" y="14"/>
                      </a:lnTo>
                      <a:lnTo>
                        <a:pt x="140" y="7"/>
                      </a:lnTo>
                      <a:lnTo>
                        <a:pt x="120" y="3"/>
                      </a:lnTo>
                      <a:lnTo>
                        <a:pt x="105" y="0"/>
                      </a:lnTo>
                      <a:lnTo>
                        <a:pt x="85" y="3"/>
                      </a:lnTo>
                      <a:lnTo>
                        <a:pt x="66" y="7"/>
                      </a:lnTo>
                      <a:lnTo>
                        <a:pt x="50" y="14"/>
                      </a:lnTo>
                      <a:lnTo>
                        <a:pt x="39" y="26"/>
                      </a:lnTo>
                      <a:lnTo>
                        <a:pt x="24" y="38"/>
                      </a:lnTo>
                      <a:lnTo>
                        <a:pt x="15" y="49"/>
                      </a:lnTo>
                      <a:lnTo>
                        <a:pt x="8" y="68"/>
                      </a:lnTo>
                      <a:lnTo>
                        <a:pt x="4" y="84"/>
                      </a:lnTo>
                      <a:lnTo>
                        <a:pt x="0" y="100"/>
                      </a:lnTo>
                      <a:lnTo>
                        <a:pt x="4" y="119"/>
                      </a:lnTo>
                      <a:lnTo>
                        <a:pt x="8" y="138"/>
                      </a:lnTo>
                      <a:lnTo>
                        <a:pt x="15" y="154"/>
                      </a:lnTo>
                      <a:lnTo>
                        <a:pt x="24" y="170"/>
                      </a:lnTo>
                      <a:lnTo>
                        <a:pt x="39" y="182"/>
                      </a:lnTo>
                      <a:lnTo>
                        <a:pt x="50" y="189"/>
                      </a:lnTo>
                      <a:lnTo>
                        <a:pt x="66" y="196"/>
                      </a:lnTo>
                      <a:lnTo>
                        <a:pt x="85" y="201"/>
                      </a:lnTo>
                      <a:lnTo>
                        <a:pt x="105" y="205"/>
                      </a:lnTo>
                      <a:lnTo>
                        <a:pt x="120" y="201"/>
                      </a:lnTo>
                      <a:lnTo>
                        <a:pt x="140" y="196"/>
                      </a:lnTo>
                      <a:lnTo>
                        <a:pt x="155" y="189"/>
                      </a:lnTo>
                      <a:lnTo>
                        <a:pt x="167" y="182"/>
                      </a:lnTo>
                      <a:lnTo>
                        <a:pt x="182" y="170"/>
                      </a:lnTo>
                      <a:lnTo>
                        <a:pt x="190" y="154"/>
                      </a:lnTo>
                      <a:lnTo>
                        <a:pt x="198" y="138"/>
                      </a:lnTo>
                      <a:lnTo>
                        <a:pt x="202" y="119"/>
                      </a:lnTo>
                      <a:lnTo>
                        <a:pt x="206"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5" name="Freeform 308"/>
                <p:cNvSpPr>
                  <a:spLocks/>
                </p:cNvSpPr>
                <p:nvPr/>
              </p:nvSpPr>
              <p:spPr bwMode="auto">
                <a:xfrm>
                  <a:off x="2211" y="1930"/>
                  <a:ext cx="51" cy="50"/>
                </a:xfrm>
                <a:custGeom>
                  <a:avLst/>
                  <a:gdLst>
                    <a:gd name="T0" fmla="*/ 51 w 202"/>
                    <a:gd name="T1" fmla="*/ 25 h 202"/>
                    <a:gd name="T2" fmla="*/ 51 w 202"/>
                    <a:gd name="T3" fmla="*/ 20 h 202"/>
                    <a:gd name="T4" fmla="*/ 49 w 202"/>
                    <a:gd name="T5" fmla="*/ 16 h 202"/>
                    <a:gd name="T6" fmla="*/ 47 w 202"/>
                    <a:gd name="T7" fmla="*/ 12 h 202"/>
                    <a:gd name="T8" fmla="*/ 45 w 202"/>
                    <a:gd name="T9" fmla="*/ 9 h 202"/>
                    <a:gd name="T10" fmla="*/ 42 w 202"/>
                    <a:gd name="T11" fmla="*/ 6 h 202"/>
                    <a:gd name="T12" fmla="*/ 38 w 202"/>
                    <a:gd name="T13" fmla="*/ 3 h 202"/>
                    <a:gd name="T14" fmla="*/ 35 w 202"/>
                    <a:gd name="T15" fmla="*/ 1 h 202"/>
                    <a:gd name="T16" fmla="*/ 31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2 h 202"/>
                    <a:gd name="T30" fmla="*/ 1 w 202"/>
                    <a:gd name="T31" fmla="*/ 16 h 202"/>
                    <a:gd name="T32" fmla="*/ 0 w 202"/>
                    <a:gd name="T33" fmla="*/ 20 h 202"/>
                    <a:gd name="T34" fmla="*/ 0 w 202"/>
                    <a:gd name="T35" fmla="*/ 29 h 202"/>
                    <a:gd name="T36" fmla="*/ 1 w 202"/>
                    <a:gd name="T37" fmla="*/ 33 h 202"/>
                    <a:gd name="T38" fmla="*/ 3 w 202"/>
                    <a:gd name="T39" fmla="*/ 37 h 202"/>
                    <a:gd name="T40" fmla="*/ 6 w 202"/>
                    <a:gd name="T41" fmla="*/ 41 h 202"/>
                    <a:gd name="T42" fmla="*/ 9 w 202"/>
                    <a:gd name="T43" fmla="*/ 44 h 202"/>
                    <a:gd name="T44" fmla="*/ 13 w 202"/>
                    <a:gd name="T45" fmla="*/ 47 h 202"/>
                    <a:gd name="T46" fmla="*/ 17 w 202"/>
                    <a:gd name="T47" fmla="*/ 49 h 202"/>
                    <a:gd name="T48" fmla="*/ 21 w 202"/>
                    <a:gd name="T49" fmla="*/ 50 h 202"/>
                    <a:gd name="T50" fmla="*/ 31 w 202"/>
                    <a:gd name="T51" fmla="*/ 50 h 202"/>
                    <a:gd name="T52" fmla="*/ 35 w 202"/>
                    <a:gd name="T53" fmla="*/ 49 h 202"/>
                    <a:gd name="T54" fmla="*/ 38 w 202"/>
                    <a:gd name="T55" fmla="*/ 47 h 202"/>
                    <a:gd name="T56" fmla="*/ 42 w 202"/>
                    <a:gd name="T57" fmla="*/ 44 h 202"/>
                    <a:gd name="T58" fmla="*/ 45 w 202"/>
                    <a:gd name="T59" fmla="*/ 41 h 202"/>
                    <a:gd name="T60" fmla="*/ 47 w 202"/>
                    <a:gd name="T61" fmla="*/ 37 h 202"/>
                    <a:gd name="T62" fmla="*/ 49 w 202"/>
                    <a:gd name="T63" fmla="*/ 33 h 202"/>
                    <a:gd name="T64" fmla="*/ 51 w 202"/>
                    <a:gd name="T65" fmla="*/ 29 h 202"/>
                    <a:gd name="T66" fmla="*/ 51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5" y="65"/>
                      </a:lnTo>
                      <a:lnTo>
                        <a:pt x="187" y="50"/>
                      </a:lnTo>
                      <a:lnTo>
                        <a:pt x="179" y="35"/>
                      </a:lnTo>
                      <a:lnTo>
                        <a:pt x="167" y="23"/>
                      </a:lnTo>
                      <a:lnTo>
                        <a:pt x="152" y="11"/>
                      </a:lnTo>
                      <a:lnTo>
                        <a:pt x="137" y="4"/>
                      </a:lnTo>
                      <a:lnTo>
                        <a:pt x="121" y="0"/>
                      </a:lnTo>
                      <a:lnTo>
                        <a:pt x="82" y="0"/>
                      </a:lnTo>
                      <a:lnTo>
                        <a:pt x="67" y="4"/>
                      </a:lnTo>
                      <a:lnTo>
                        <a:pt x="51" y="11"/>
                      </a:lnTo>
                      <a:lnTo>
                        <a:pt x="35" y="23"/>
                      </a:lnTo>
                      <a:lnTo>
                        <a:pt x="24" y="35"/>
                      </a:lnTo>
                      <a:lnTo>
                        <a:pt x="12" y="50"/>
                      </a:lnTo>
                      <a:lnTo>
                        <a:pt x="5" y="65"/>
                      </a:lnTo>
                      <a:lnTo>
                        <a:pt x="0" y="81"/>
                      </a:lnTo>
                      <a:lnTo>
                        <a:pt x="0" y="119"/>
                      </a:lnTo>
                      <a:lnTo>
                        <a:pt x="5" y="135"/>
                      </a:lnTo>
                      <a:lnTo>
                        <a:pt x="12" y="151"/>
                      </a:lnTo>
                      <a:lnTo>
                        <a:pt x="24" y="167"/>
                      </a:lnTo>
                      <a:lnTo>
                        <a:pt x="35" y="177"/>
                      </a:lnTo>
                      <a:lnTo>
                        <a:pt x="51" y="189"/>
                      </a:lnTo>
                      <a:lnTo>
                        <a:pt x="67" y="197"/>
                      </a:lnTo>
                      <a:lnTo>
                        <a:pt x="82" y="202"/>
                      </a:lnTo>
                      <a:lnTo>
                        <a:pt x="121" y="202"/>
                      </a:lnTo>
                      <a:lnTo>
                        <a:pt x="137" y="197"/>
                      </a:lnTo>
                      <a:lnTo>
                        <a:pt x="152" y="189"/>
                      </a:lnTo>
                      <a:lnTo>
                        <a:pt x="167" y="177"/>
                      </a:lnTo>
                      <a:lnTo>
                        <a:pt x="179" y="167"/>
                      </a:lnTo>
                      <a:lnTo>
                        <a:pt x="187" y="151"/>
                      </a:lnTo>
                      <a:lnTo>
                        <a:pt x="195"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6" name="Freeform 309"/>
                <p:cNvSpPr>
                  <a:spLocks/>
                </p:cNvSpPr>
                <p:nvPr/>
              </p:nvSpPr>
              <p:spPr bwMode="auto">
                <a:xfrm>
                  <a:off x="2236" y="2548"/>
                  <a:ext cx="50" cy="51"/>
                </a:xfrm>
                <a:custGeom>
                  <a:avLst/>
                  <a:gdLst>
                    <a:gd name="T0" fmla="*/ 50 w 202"/>
                    <a:gd name="T1" fmla="*/ 25 h 205"/>
                    <a:gd name="T2" fmla="*/ 50 w 202"/>
                    <a:gd name="T3" fmla="*/ 21 h 205"/>
                    <a:gd name="T4" fmla="*/ 48 w 202"/>
                    <a:gd name="T5" fmla="*/ 17 h 205"/>
                    <a:gd name="T6" fmla="*/ 47 w 202"/>
                    <a:gd name="T7" fmla="*/ 13 h 205"/>
                    <a:gd name="T8" fmla="*/ 44 w 202"/>
                    <a:gd name="T9" fmla="*/ 10 h 205"/>
                    <a:gd name="T10" fmla="*/ 41 w 202"/>
                    <a:gd name="T11" fmla="*/ 6 h 205"/>
                    <a:gd name="T12" fmla="*/ 37 w 202"/>
                    <a:gd name="T13" fmla="*/ 4 h 205"/>
                    <a:gd name="T14" fmla="*/ 33 w 202"/>
                    <a:gd name="T15" fmla="*/ 2 h 205"/>
                    <a:gd name="T16" fmla="*/ 30 w 202"/>
                    <a:gd name="T17" fmla="*/ 1 h 205"/>
                    <a:gd name="T18" fmla="*/ 25 w 202"/>
                    <a:gd name="T19" fmla="*/ 0 h 205"/>
                    <a:gd name="T20" fmla="*/ 20 w 202"/>
                    <a:gd name="T21" fmla="*/ 1 h 205"/>
                    <a:gd name="T22" fmla="*/ 16 w 202"/>
                    <a:gd name="T23" fmla="*/ 2 h 205"/>
                    <a:gd name="T24" fmla="*/ 12 w 202"/>
                    <a:gd name="T25" fmla="*/ 4 h 205"/>
                    <a:gd name="T26" fmla="*/ 9 w 202"/>
                    <a:gd name="T27" fmla="*/ 6 h 205"/>
                    <a:gd name="T28" fmla="*/ 6 w 202"/>
                    <a:gd name="T29" fmla="*/ 10 h 205"/>
                    <a:gd name="T30" fmla="*/ 3 w 202"/>
                    <a:gd name="T31" fmla="*/ 13 h 205"/>
                    <a:gd name="T32" fmla="*/ 1 w 202"/>
                    <a:gd name="T33" fmla="*/ 17 h 205"/>
                    <a:gd name="T34" fmla="*/ 0 w 202"/>
                    <a:gd name="T35" fmla="*/ 21 h 205"/>
                    <a:gd name="T36" fmla="*/ 0 w 202"/>
                    <a:gd name="T37" fmla="*/ 30 h 205"/>
                    <a:gd name="T38" fmla="*/ 1 w 202"/>
                    <a:gd name="T39" fmla="*/ 35 h 205"/>
                    <a:gd name="T40" fmla="*/ 3 w 202"/>
                    <a:gd name="T41" fmla="*/ 39 h 205"/>
                    <a:gd name="T42" fmla="*/ 6 w 202"/>
                    <a:gd name="T43" fmla="*/ 42 h 205"/>
                    <a:gd name="T44" fmla="*/ 9 w 202"/>
                    <a:gd name="T45" fmla="*/ 46 h 205"/>
                    <a:gd name="T46" fmla="*/ 12 w 202"/>
                    <a:gd name="T47" fmla="*/ 48 h 205"/>
                    <a:gd name="T48" fmla="*/ 16 w 202"/>
                    <a:gd name="T49" fmla="*/ 49 h 205"/>
                    <a:gd name="T50" fmla="*/ 20 w 202"/>
                    <a:gd name="T51" fmla="*/ 50 h 205"/>
                    <a:gd name="T52" fmla="*/ 25 w 202"/>
                    <a:gd name="T53" fmla="*/ 51 h 205"/>
                    <a:gd name="T54" fmla="*/ 30 w 202"/>
                    <a:gd name="T55" fmla="*/ 50 h 205"/>
                    <a:gd name="T56" fmla="*/ 33 w 202"/>
                    <a:gd name="T57" fmla="*/ 49 h 205"/>
                    <a:gd name="T58" fmla="*/ 37 w 202"/>
                    <a:gd name="T59" fmla="*/ 48 h 205"/>
                    <a:gd name="T60" fmla="*/ 41 w 202"/>
                    <a:gd name="T61" fmla="*/ 46 h 205"/>
                    <a:gd name="T62" fmla="*/ 44 w 202"/>
                    <a:gd name="T63" fmla="*/ 42 h 205"/>
                    <a:gd name="T64" fmla="*/ 47 w 202"/>
                    <a:gd name="T65" fmla="*/ 39 h 205"/>
                    <a:gd name="T66" fmla="*/ 48 w 202"/>
                    <a:gd name="T67" fmla="*/ 35 h 205"/>
                    <a:gd name="T68" fmla="*/ 50 w 202"/>
                    <a:gd name="T69" fmla="*/ 30 h 205"/>
                    <a:gd name="T70" fmla="*/ 50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2"/>
                      </a:moveTo>
                      <a:lnTo>
                        <a:pt x="202" y="86"/>
                      </a:lnTo>
                      <a:lnTo>
                        <a:pt x="193" y="67"/>
                      </a:lnTo>
                      <a:lnTo>
                        <a:pt x="190" y="51"/>
                      </a:lnTo>
                      <a:lnTo>
                        <a:pt x="177" y="39"/>
                      </a:lnTo>
                      <a:lnTo>
                        <a:pt x="167" y="23"/>
                      </a:lnTo>
                      <a:lnTo>
                        <a:pt x="151" y="16"/>
                      </a:lnTo>
                      <a:lnTo>
                        <a:pt x="135" y="9"/>
                      </a:lnTo>
                      <a:lnTo>
                        <a:pt x="120" y="4"/>
                      </a:lnTo>
                      <a:lnTo>
                        <a:pt x="100" y="0"/>
                      </a:lnTo>
                      <a:lnTo>
                        <a:pt x="81" y="4"/>
                      </a:lnTo>
                      <a:lnTo>
                        <a:pt x="65" y="9"/>
                      </a:lnTo>
                      <a:lnTo>
                        <a:pt x="50" y="16"/>
                      </a:lnTo>
                      <a:lnTo>
                        <a:pt x="35" y="23"/>
                      </a:lnTo>
                      <a:lnTo>
                        <a:pt x="23" y="39"/>
                      </a:lnTo>
                      <a:lnTo>
                        <a:pt x="11" y="51"/>
                      </a:lnTo>
                      <a:lnTo>
                        <a:pt x="4" y="67"/>
                      </a:lnTo>
                      <a:lnTo>
                        <a:pt x="0" y="86"/>
                      </a:lnTo>
                      <a:lnTo>
                        <a:pt x="0" y="121"/>
                      </a:lnTo>
                      <a:lnTo>
                        <a:pt x="4" y="140"/>
                      </a:lnTo>
                      <a:lnTo>
                        <a:pt x="11" y="156"/>
                      </a:lnTo>
                      <a:lnTo>
                        <a:pt x="23" y="167"/>
                      </a:lnTo>
                      <a:lnTo>
                        <a:pt x="35" y="183"/>
                      </a:lnTo>
                      <a:lnTo>
                        <a:pt x="50" y="191"/>
                      </a:lnTo>
                      <a:lnTo>
                        <a:pt x="65" y="198"/>
                      </a:lnTo>
                      <a:lnTo>
                        <a:pt x="81" y="202"/>
                      </a:lnTo>
                      <a:lnTo>
                        <a:pt x="100" y="205"/>
                      </a:lnTo>
                      <a:lnTo>
                        <a:pt x="120" y="202"/>
                      </a:lnTo>
                      <a:lnTo>
                        <a:pt x="135" y="198"/>
                      </a:lnTo>
                      <a:lnTo>
                        <a:pt x="151" y="191"/>
                      </a:lnTo>
                      <a:lnTo>
                        <a:pt x="167" y="183"/>
                      </a:lnTo>
                      <a:lnTo>
                        <a:pt x="177" y="167"/>
                      </a:lnTo>
                      <a:lnTo>
                        <a:pt x="190" y="156"/>
                      </a:lnTo>
                      <a:lnTo>
                        <a:pt x="193"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7" name="Freeform 310"/>
                <p:cNvSpPr>
                  <a:spLocks/>
                </p:cNvSpPr>
                <p:nvPr/>
              </p:nvSpPr>
              <p:spPr bwMode="auto">
                <a:xfrm>
                  <a:off x="2237" y="2561"/>
                  <a:ext cx="50" cy="51"/>
                </a:xfrm>
                <a:custGeom>
                  <a:avLst/>
                  <a:gdLst>
                    <a:gd name="T0" fmla="*/ 50 w 201"/>
                    <a:gd name="T1" fmla="*/ 26 h 201"/>
                    <a:gd name="T2" fmla="*/ 50 w 201"/>
                    <a:gd name="T3" fmla="*/ 21 h 201"/>
                    <a:gd name="T4" fmla="*/ 48 w 201"/>
                    <a:gd name="T5" fmla="*/ 17 h 201"/>
                    <a:gd name="T6" fmla="*/ 47 w 201"/>
                    <a:gd name="T7" fmla="*/ 13 h 201"/>
                    <a:gd name="T8" fmla="*/ 44 w 201"/>
                    <a:gd name="T9" fmla="*/ 9 h 201"/>
                    <a:gd name="T10" fmla="*/ 41 w 201"/>
                    <a:gd name="T11" fmla="*/ 6 h 201"/>
                    <a:gd name="T12" fmla="*/ 38 w 201"/>
                    <a:gd name="T13" fmla="*/ 4 h 201"/>
                    <a:gd name="T14" fmla="*/ 34 w 201"/>
                    <a:gd name="T15" fmla="*/ 2 h 201"/>
                    <a:gd name="T16" fmla="*/ 30 w 201"/>
                    <a:gd name="T17" fmla="*/ 0 h 201"/>
                    <a:gd name="T18" fmla="*/ 20 w 201"/>
                    <a:gd name="T19" fmla="*/ 0 h 201"/>
                    <a:gd name="T20" fmla="*/ 16 w 201"/>
                    <a:gd name="T21" fmla="*/ 2 h 201"/>
                    <a:gd name="T22" fmla="*/ 12 w 201"/>
                    <a:gd name="T23" fmla="*/ 4 h 201"/>
                    <a:gd name="T24" fmla="*/ 9 w 201"/>
                    <a:gd name="T25" fmla="*/ 6 h 201"/>
                    <a:gd name="T26" fmla="*/ 6 w 201"/>
                    <a:gd name="T27" fmla="*/ 9 h 201"/>
                    <a:gd name="T28" fmla="*/ 2 w 201"/>
                    <a:gd name="T29" fmla="*/ 13 h 201"/>
                    <a:gd name="T30" fmla="*/ 1 w 201"/>
                    <a:gd name="T31" fmla="*/ 17 h 201"/>
                    <a:gd name="T32" fmla="*/ 0 w 201"/>
                    <a:gd name="T33" fmla="*/ 21 h 201"/>
                    <a:gd name="T34" fmla="*/ 0 w 201"/>
                    <a:gd name="T35" fmla="*/ 30 h 201"/>
                    <a:gd name="T36" fmla="*/ 1 w 201"/>
                    <a:gd name="T37" fmla="*/ 35 h 201"/>
                    <a:gd name="T38" fmla="*/ 2 w 201"/>
                    <a:gd name="T39" fmla="*/ 38 h 201"/>
                    <a:gd name="T40" fmla="*/ 6 w 201"/>
                    <a:gd name="T41" fmla="*/ 42 h 201"/>
                    <a:gd name="T42" fmla="*/ 9 w 201"/>
                    <a:gd name="T43" fmla="*/ 45 h 201"/>
                    <a:gd name="T44" fmla="*/ 12 w 201"/>
                    <a:gd name="T45" fmla="*/ 48 h 201"/>
                    <a:gd name="T46" fmla="*/ 16 w 201"/>
                    <a:gd name="T47" fmla="*/ 50 h 201"/>
                    <a:gd name="T48" fmla="*/ 20 w 201"/>
                    <a:gd name="T49" fmla="*/ 51 h 201"/>
                    <a:gd name="T50" fmla="*/ 30 w 201"/>
                    <a:gd name="T51" fmla="*/ 51 h 201"/>
                    <a:gd name="T52" fmla="*/ 34 w 201"/>
                    <a:gd name="T53" fmla="*/ 50 h 201"/>
                    <a:gd name="T54" fmla="*/ 38 w 201"/>
                    <a:gd name="T55" fmla="*/ 48 h 201"/>
                    <a:gd name="T56" fmla="*/ 41 w 201"/>
                    <a:gd name="T57" fmla="*/ 45 h 201"/>
                    <a:gd name="T58" fmla="*/ 44 w 201"/>
                    <a:gd name="T59" fmla="*/ 42 h 201"/>
                    <a:gd name="T60" fmla="*/ 47 w 201"/>
                    <a:gd name="T61" fmla="*/ 38 h 201"/>
                    <a:gd name="T62" fmla="*/ 48 w 201"/>
                    <a:gd name="T63" fmla="*/ 35 h 201"/>
                    <a:gd name="T64" fmla="*/ 50 w 201"/>
                    <a:gd name="T65" fmla="*/ 30 h 201"/>
                    <a:gd name="T66" fmla="*/ 50 w 201"/>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1">
                      <a:moveTo>
                        <a:pt x="201" y="101"/>
                      </a:moveTo>
                      <a:lnTo>
                        <a:pt x="201" y="82"/>
                      </a:lnTo>
                      <a:lnTo>
                        <a:pt x="193" y="66"/>
                      </a:lnTo>
                      <a:lnTo>
                        <a:pt x="189" y="50"/>
                      </a:lnTo>
                      <a:lnTo>
                        <a:pt x="178" y="35"/>
                      </a:lnTo>
                      <a:lnTo>
                        <a:pt x="166" y="23"/>
                      </a:lnTo>
                      <a:lnTo>
                        <a:pt x="151" y="15"/>
                      </a:lnTo>
                      <a:lnTo>
                        <a:pt x="135" y="8"/>
                      </a:lnTo>
                      <a:lnTo>
                        <a:pt x="119" y="0"/>
                      </a:lnTo>
                      <a:lnTo>
                        <a:pt x="81" y="0"/>
                      </a:lnTo>
                      <a:lnTo>
                        <a:pt x="65" y="8"/>
                      </a:lnTo>
                      <a:lnTo>
                        <a:pt x="50" y="15"/>
                      </a:lnTo>
                      <a:lnTo>
                        <a:pt x="35" y="23"/>
                      </a:lnTo>
                      <a:lnTo>
                        <a:pt x="23" y="35"/>
                      </a:lnTo>
                      <a:lnTo>
                        <a:pt x="10" y="50"/>
                      </a:lnTo>
                      <a:lnTo>
                        <a:pt x="3" y="66"/>
                      </a:lnTo>
                      <a:lnTo>
                        <a:pt x="0" y="82"/>
                      </a:lnTo>
                      <a:lnTo>
                        <a:pt x="0" y="120"/>
                      </a:lnTo>
                      <a:lnTo>
                        <a:pt x="3" y="136"/>
                      </a:lnTo>
                      <a:lnTo>
                        <a:pt x="10" y="150"/>
                      </a:lnTo>
                      <a:lnTo>
                        <a:pt x="23" y="166"/>
                      </a:lnTo>
                      <a:lnTo>
                        <a:pt x="35" y="178"/>
                      </a:lnTo>
                      <a:lnTo>
                        <a:pt x="50" y="190"/>
                      </a:lnTo>
                      <a:lnTo>
                        <a:pt x="65" y="197"/>
                      </a:lnTo>
                      <a:lnTo>
                        <a:pt x="81" y="201"/>
                      </a:lnTo>
                      <a:lnTo>
                        <a:pt x="119" y="201"/>
                      </a:lnTo>
                      <a:lnTo>
                        <a:pt x="135" y="197"/>
                      </a:lnTo>
                      <a:lnTo>
                        <a:pt x="151" y="190"/>
                      </a:lnTo>
                      <a:lnTo>
                        <a:pt x="166" y="178"/>
                      </a:lnTo>
                      <a:lnTo>
                        <a:pt x="178" y="166"/>
                      </a:lnTo>
                      <a:lnTo>
                        <a:pt x="189" y="150"/>
                      </a:lnTo>
                      <a:lnTo>
                        <a:pt x="193" y="136"/>
                      </a:lnTo>
                      <a:lnTo>
                        <a:pt x="201" y="120"/>
                      </a:lnTo>
                      <a:lnTo>
                        <a:pt x="201"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8" name="Freeform 311"/>
                <p:cNvSpPr>
                  <a:spLocks/>
                </p:cNvSpPr>
                <p:nvPr/>
              </p:nvSpPr>
              <p:spPr bwMode="auto">
                <a:xfrm>
                  <a:off x="2237" y="2708"/>
                  <a:ext cx="51" cy="51"/>
                </a:xfrm>
                <a:custGeom>
                  <a:avLst/>
                  <a:gdLst>
                    <a:gd name="T0" fmla="*/ 51 w 205"/>
                    <a:gd name="T1" fmla="*/ 25 h 205"/>
                    <a:gd name="T2" fmla="*/ 50 w 205"/>
                    <a:gd name="T3" fmla="*/ 21 h 205"/>
                    <a:gd name="T4" fmla="*/ 49 w 205"/>
                    <a:gd name="T5" fmla="*/ 17 h 205"/>
                    <a:gd name="T6" fmla="*/ 47 w 205"/>
                    <a:gd name="T7" fmla="*/ 12 h 205"/>
                    <a:gd name="T8" fmla="*/ 45 w 205"/>
                    <a:gd name="T9" fmla="*/ 9 h 205"/>
                    <a:gd name="T10" fmla="*/ 41 w 205"/>
                    <a:gd name="T11" fmla="*/ 7 h 205"/>
                    <a:gd name="T12" fmla="*/ 38 w 205"/>
                    <a:gd name="T13" fmla="*/ 4 h 205"/>
                    <a:gd name="T14" fmla="*/ 34 w 205"/>
                    <a:gd name="T15" fmla="*/ 2 h 205"/>
                    <a:gd name="T16" fmla="*/ 30 w 205"/>
                    <a:gd name="T17" fmla="*/ 1 h 205"/>
                    <a:gd name="T18" fmla="*/ 26 w 205"/>
                    <a:gd name="T19" fmla="*/ 0 h 205"/>
                    <a:gd name="T20" fmla="*/ 21 w 205"/>
                    <a:gd name="T21" fmla="*/ 1 h 205"/>
                    <a:gd name="T22" fmla="*/ 16 w 205"/>
                    <a:gd name="T23" fmla="*/ 2 h 205"/>
                    <a:gd name="T24" fmla="*/ 12 w 205"/>
                    <a:gd name="T25" fmla="*/ 4 h 205"/>
                    <a:gd name="T26" fmla="*/ 9 w 205"/>
                    <a:gd name="T27" fmla="*/ 7 h 205"/>
                    <a:gd name="T28" fmla="*/ 6 w 205"/>
                    <a:gd name="T29" fmla="*/ 9 h 205"/>
                    <a:gd name="T30" fmla="*/ 4 w 205"/>
                    <a:gd name="T31" fmla="*/ 12 h 205"/>
                    <a:gd name="T32" fmla="*/ 2 w 205"/>
                    <a:gd name="T33" fmla="*/ 17 h 205"/>
                    <a:gd name="T34" fmla="*/ 1 w 205"/>
                    <a:gd name="T35" fmla="*/ 21 h 205"/>
                    <a:gd name="T36" fmla="*/ 0 w 205"/>
                    <a:gd name="T37" fmla="*/ 25 h 205"/>
                    <a:gd name="T38" fmla="*/ 1 w 205"/>
                    <a:gd name="T39" fmla="*/ 30 h 205"/>
                    <a:gd name="T40" fmla="*/ 2 w 205"/>
                    <a:gd name="T41" fmla="*/ 35 h 205"/>
                    <a:gd name="T42" fmla="*/ 4 w 205"/>
                    <a:gd name="T43" fmla="*/ 39 h 205"/>
                    <a:gd name="T44" fmla="*/ 6 w 205"/>
                    <a:gd name="T45" fmla="*/ 43 h 205"/>
                    <a:gd name="T46" fmla="*/ 9 w 205"/>
                    <a:gd name="T47" fmla="*/ 45 h 205"/>
                    <a:gd name="T48" fmla="*/ 12 w 205"/>
                    <a:gd name="T49" fmla="*/ 47 h 205"/>
                    <a:gd name="T50" fmla="*/ 16 w 205"/>
                    <a:gd name="T51" fmla="*/ 49 h 205"/>
                    <a:gd name="T52" fmla="*/ 21 w 205"/>
                    <a:gd name="T53" fmla="*/ 50 h 205"/>
                    <a:gd name="T54" fmla="*/ 26 w 205"/>
                    <a:gd name="T55" fmla="*/ 51 h 205"/>
                    <a:gd name="T56" fmla="*/ 30 w 205"/>
                    <a:gd name="T57" fmla="*/ 50 h 205"/>
                    <a:gd name="T58" fmla="*/ 34 w 205"/>
                    <a:gd name="T59" fmla="*/ 49 h 205"/>
                    <a:gd name="T60" fmla="*/ 38 w 205"/>
                    <a:gd name="T61" fmla="*/ 47 h 205"/>
                    <a:gd name="T62" fmla="*/ 41 w 205"/>
                    <a:gd name="T63" fmla="*/ 45 h 205"/>
                    <a:gd name="T64" fmla="*/ 45 w 205"/>
                    <a:gd name="T65" fmla="*/ 43 h 205"/>
                    <a:gd name="T66" fmla="*/ 47 w 205"/>
                    <a:gd name="T67" fmla="*/ 39 h 205"/>
                    <a:gd name="T68" fmla="*/ 49 w 205"/>
                    <a:gd name="T69" fmla="*/ 35 h 205"/>
                    <a:gd name="T70" fmla="*/ 50 w 205"/>
                    <a:gd name="T71" fmla="*/ 30 h 205"/>
                    <a:gd name="T72" fmla="*/ 51 w 205"/>
                    <a:gd name="T73" fmla="*/ 25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5" h="205">
                      <a:moveTo>
                        <a:pt x="205" y="101"/>
                      </a:moveTo>
                      <a:lnTo>
                        <a:pt x="201" y="85"/>
                      </a:lnTo>
                      <a:lnTo>
                        <a:pt x="198" y="70"/>
                      </a:lnTo>
                      <a:lnTo>
                        <a:pt x="189" y="50"/>
                      </a:lnTo>
                      <a:lnTo>
                        <a:pt x="182" y="38"/>
                      </a:lnTo>
                      <a:lnTo>
                        <a:pt x="166" y="28"/>
                      </a:lnTo>
                      <a:lnTo>
                        <a:pt x="154" y="15"/>
                      </a:lnTo>
                      <a:lnTo>
                        <a:pt x="138" y="8"/>
                      </a:lnTo>
                      <a:lnTo>
                        <a:pt x="119" y="3"/>
                      </a:lnTo>
                      <a:lnTo>
                        <a:pt x="105" y="0"/>
                      </a:lnTo>
                      <a:lnTo>
                        <a:pt x="85" y="3"/>
                      </a:lnTo>
                      <a:lnTo>
                        <a:pt x="65" y="8"/>
                      </a:lnTo>
                      <a:lnTo>
                        <a:pt x="50" y="15"/>
                      </a:lnTo>
                      <a:lnTo>
                        <a:pt x="38" y="28"/>
                      </a:lnTo>
                      <a:lnTo>
                        <a:pt x="23" y="38"/>
                      </a:lnTo>
                      <a:lnTo>
                        <a:pt x="15" y="50"/>
                      </a:lnTo>
                      <a:lnTo>
                        <a:pt x="7" y="70"/>
                      </a:lnTo>
                      <a:lnTo>
                        <a:pt x="3" y="85"/>
                      </a:lnTo>
                      <a:lnTo>
                        <a:pt x="0" y="101"/>
                      </a:lnTo>
                      <a:lnTo>
                        <a:pt x="3" y="120"/>
                      </a:lnTo>
                      <a:lnTo>
                        <a:pt x="7" y="140"/>
                      </a:lnTo>
                      <a:lnTo>
                        <a:pt x="15" y="155"/>
                      </a:lnTo>
                      <a:lnTo>
                        <a:pt x="23" y="171"/>
                      </a:lnTo>
                      <a:lnTo>
                        <a:pt x="38" y="182"/>
                      </a:lnTo>
                      <a:lnTo>
                        <a:pt x="50" y="190"/>
                      </a:lnTo>
                      <a:lnTo>
                        <a:pt x="65" y="198"/>
                      </a:lnTo>
                      <a:lnTo>
                        <a:pt x="85" y="201"/>
                      </a:lnTo>
                      <a:lnTo>
                        <a:pt x="105" y="205"/>
                      </a:lnTo>
                      <a:lnTo>
                        <a:pt x="119" y="201"/>
                      </a:lnTo>
                      <a:lnTo>
                        <a:pt x="138" y="198"/>
                      </a:lnTo>
                      <a:lnTo>
                        <a:pt x="154" y="190"/>
                      </a:lnTo>
                      <a:lnTo>
                        <a:pt x="166" y="182"/>
                      </a:lnTo>
                      <a:lnTo>
                        <a:pt x="182" y="171"/>
                      </a:lnTo>
                      <a:lnTo>
                        <a:pt x="189" y="155"/>
                      </a:lnTo>
                      <a:lnTo>
                        <a:pt x="198" y="140"/>
                      </a:lnTo>
                      <a:lnTo>
                        <a:pt x="201" y="120"/>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49" name="Freeform 312"/>
                <p:cNvSpPr>
                  <a:spLocks/>
                </p:cNvSpPr>
                <p:nvPr/>
              </p:nvSpPr>
              <p:spPr bwMode="auto">
                <a:xfrm>
                  <a:off x="2241" y="2518"/>
                  <a:ext cx="50" cy="50"/>
                </a:xfrm>
                <a:custGeom>
                  <a:avLst/>
                  <a:gdLst>
                    <a:gd name="T0" fmla="*/ 50 w 202"/>
                    <a:gd name="T1" fmla="*/ 25 h 201"/>
                    <a:gd name="T2" fmla="*/ 50 w 202"/>
                    <a:gd name="T3" fmla="*/ 20 h 201"/>
                    <a:gd name="T4" fmla="*/ 49 w 202"/>
                    <a:gd name="T5" fmla="*/ 16 h 201"/>
                    <a:gd name="T6" fmla="*/ 47 w 202"/>
                    <a:gd name="T7" fmla="*/ 12 h 201"/>
                    <a:gd name="T8" fmla="*/ 44 w 202"/>
                    <a:gd name="T9" fmla="*/ 8 h 201"/>
                    <a:gd name="T10" fmla="*/ 41 w 202"/>
                    <a:gd name="T11" fmla="*/ 6 h 201"/>
                    <a:gd name="T12" fmla="*/ 37 w 202"/>
                    <a:gd name="T13" fmla="*/ 3 h 201"/>
                    <a:gd name="T14" fmla="*/ 34 w 202"/>
                    <a:gd name="T15" fmla="*/ 2 h 201"/>
                    <a:gd name="T16" fmla="*/ 30 w 202"/>
                    <a:gd name="T17" fmla="*/ 0 h 201"/>
                    <a:gd name="T18" fmla="*/ 20 w 202"/>
                    <a:gd name="T19" fmla="*/ 0 h 201"/>
                    <a:gd name="T20" fmla="*/ 16 w 202"/>
                    <a:gd name="T21" fmla="*/ 2 h 201"/>
                    <a:gd name="T22" fmla="*/ 12 w 202"/>
                    <a:gd name="T23" fmla="*/ 3 h 201"/>
                    <a:gd name="T24" fmla="*/ 9 w 202"/>
                    <a:gd name="T25" fmla="*/ 6 h 201"/>
                    <a:gd name="T26" fmla="*/ 6 w 202"/>
                    <a:gd name="T27" fmla="*/ 8 h 201"/>
                    <a:gd name="T28" fmla="*/ 3 w 202"/>
                    <a:gd name="T29" fmla="*/ 12 h 201"/>
                    <a:gd name="T30" fmla="*/ 1 w 202"/>
                    <a:gd name="T31" fmla="*/ 16 h 201"/>
                    <a:gd name="T32" fmla="*/ 0 w 202"/>
                    <a:gd name="T33" fmla="*/ 20 h 201"/>
                    <a:gd name="T34" fmla="*/ 0 w 202"/>
                    <a:gd name="T35" fmla="*/ 30 h 201"/>
                    <a:gd name="T36" fmla="*/ 1 w 202"/>
                    <a:gd name="T37" fmla="*/ 34 h 201"/>
                    <a:gd name="T38" fmla="*/ 3 w 202"/>
                    <a:gd name="T39" fmla="*/ 38 h 201"/>
                    <a:gd name="T40" fmla="*/ 6 w 202"/>
                    <a:gd name="T41" fmla="*/ 41 h 201"/>
                    <a:gd name="T42" fmla="*/ 9 w 202"/>
                    <a:gd name="T43" fmla="*/ 44 h 201"/>
                    <a:gd name="T44" fmla="*/ 12 w 202"/>
                    <a:gd name="T45" fmla="*/ 47 h 201"/>
                    <a:gd name="T46" fmla="*/ 16 w 202"/>
                    <a:gd name="T47" fmla="*/ 49 h 201"/>
                    <a:gd name="T48" fmla="*/ 20 w 202"/>
                    <a:gd name="T49" fmla="*/ 50 h 201"/>
                    <a:gd name="T50" fmla="*/ 30 w 202"/>
                    <a:gd name="T51" fmla="*/ 50 h 201"/>
                    <a:gd name="T52" fmla="*/ 34 w 202"/>
                    <a:gd name="T53" fmla="*/ 49 h 201"/>
                    <a:gd name="T54" fmla="*/ 37 w 202"/>
                    <a:gd name="T55" fmla="*/ 47 h 201"/>
                    <a:gd name="T56" fmla="*/ 41 w 202"/>
                    <a:gd name="T57" fmla="*/ 44 h 201"/>
                    <a:gd name="T58" fmla="*/ 44 w 202"/>
                    <a:gd name="T59" fmla="*/ 41 h 201"/>
                    <a:gd name="T60" fmla="*/ 47 w 202"/>
                    <a:gd name="T61" fmla="*/ 38 h 201"/>
                    <a:gd name="T62" fmla="*/ 49 w 202"/>
                    <a:gd name="T63" fmla="*/ 34 h 201"/>
                    <a:gd name="T64" fmla="*/ 50 w 202"/>
                    <a:gd name="T65" fmla="*/ 30 h 201"/>
                    <a:gd name="T66" fmla="*/ 50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1"/>
                      </a:lnTo>
                      <a:lnTo>
                        <a:pt x="198" y="65"/>
                      </a:lnTo>
                      <a:lnTo>
                        <a:pt x="190" y="49"/>
                      </a:lnTo>
                      <a:lnTo>
                        <a:pt x="178" y="34"/>
                      </a:lnTo>
                      <a:lnTo>
                        <a:pt x="167" y="23"/>
                      </a:lnTo>
                      <a:lnTo>
                        <a:pt x="151" y="14"/>
                      </a:lnTo>
                      <a:lnTo>
                        <a:pt x="136" y="7"/>
                      </a:lnTo>
                      <a:lnTo>
                        <a:pt x="120" y="0"/>
                      </a:lnTo>
                      <a:lnTo>
                        <a:pt x="81" y="0"/>
                      </a:lnTo>
                      <a:lnTo>
                        <a:pt x="66" y="7"/>
                      </a:lnTo>
                      <a:lnTo>
                        <a:pt x="50" y="14"/>
                      </a:lnTo>
                      <a:lnTo>
                        <a:pt x="35" y="23"/>
                      </a:lnTo>
                      <a:lnTo>
                        <a:pt x="23" y="34"/>
                      </a:lnTo>
                      <a:lnTo>
                        <a:pt x="11" y="49"/>
                      </a:lnTo>
                      <a:lnTo>
                        <a:pt x="4" y="65"/>
                      </a:lnTo>
                      <a:lnTo>
                        <a:pt x="0" y="81"/>
                      </a:lnTo>
                      <a:lnTo>
                        <a:pt x="0" y="119"/>
                      </a:lnTo>
                      <a:lnTo>
                        <a:pt x="4" y="135"/>
                      </a:lnTo>
                      <a:lnTo>
                        <a:pt x="11" y="151"/>
                      </a:lnTo>
                      <a:lnTo>
                        <a:pt x="23" y="166"/>
                      </a:lnTo>
                      <a:lnTo>
                        <a:pt x="35" y="177"/>
                      </a:lnTo>
                      <a:lnTo>
                        <a:pt x="50" y="189"/>
                      </a:lnTo>
                      <a:lnTo>
                        <a:pt x="66" y="197"/>
                      </a:lnTo>
                      <a:lnTo>
                        <a:pt x="81" y="201"/>
                      </a:lnTo>
                      <a:lnTo>
                        <a:pt x="120" y="201"/>
                      </a:lnTo>
                      <a:lnTo>
                        <a:pt x="136" y="197"/>
                      </a:lnTo>
                      <a:lnTo>
                        <a:pt x="151" y="189"/>
                      </a:lnTo>
                      <a:lnTo>
                        <a:pt x="167" y="177"/>
                      </a:lnTo>
                      <a:lnTo>
                        <a:pt x="178" y="166"/>
                      </a:lnTo>
                      <a:lnTo>
                        <a:pt x="190" y="151"/>
                      </a:lnTo>
                      <a:lnTo>
                        <a:pt x="198"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0" name="Freeform 313"/>
                <p:cNvSpPr>
                  <a:spLocks/>
                </p:cNvSpPr>
                <p:nvPr/>
              </p:nvSpPr>
              <p:spPr bwMode="auto">
                <a:xfrm>
                  <a:off x="2258" y="1836"/>
                  <a:ext cx="51" cy="51"/>
                </a:xfrm>
                <a:custGeom>
                  <a:avLst/>
                  <a:gdLst>
                    <a:gd name="T0" fmla="*/ 51 w 206"/>
                    <a:gd name="T1" fmla="*/ 25 h 205"/>
                    <a:gd name="T2" fmla="*/ 50 w 206"/>
                    <a:gd name="T3" fmla="*/ 21 h 205"/>
                    <a:gd name="T4" fmla="*/ 49 w 206"/>
                    <a:gd name="T5" fmla="*/ 16 h 205"/>
                    <a:gd name="T6" fmla="*/ 47 w 206"/>
                    <a:gd name="T7" fmla="*/ 12 h 205"/>
                    <a:gd name="T8" fmla="*/ 45 w 206"/>
                    <a:gd name="T9" fmla="*/ 9 h 205"/>
                    <a:gd name="T10" fmla="*/ 41 w 206"/>
                    <a:gd name="T11" fmla="*/ 6 h 205"/>
                    <a:gd name="T12" fmla="*/ 38 w 206"/>
                    <a:gd name="T13" fmla="*/ 4 h 205"/>
                    <a:gd name="T14" fmla="*/ 34 w 206"/>
                    <a:gd name="T15" fmla="*/ 2 h 205"/>
                    <a:gd name="T16" fmla="*/ 30 w 206"/>
                    <a:gd name="T17" fmla="*/ 1 h 205"/>
                    <a:gd name="T18" fmla="*/ 26 w 206"/>
                    <a:gd name="T19" fmla="*/ 0 h 205"/>
                    <a:gd name="T20" fmla="*/ 21 w 206"/>
                    <a:gd name="T21" fmla="*/ 1 h 205"/>
                    <a:gd name="T22" fmla="*/ 16 w 206"/>
                    <a:gd name="T23" fmla="*/ 2 h 205"/>
                    <a:gd name="T24" fmla="*/ 12 w 206"/>
                    <a:gd name="T25" fmla="*/ 4 h 205"/>
                    <a:gd name="T26" fmla="*/ 10 w 206"/>
                    <a:gd name="T27" fmla="*/ 6 h 205"/>
                    <a:gd name="T28" fmla="*/ 6 w 206"/>
                    <a:gd name="T29" fmla="*/ 9 h 205"/>
                    <a:gd name="T30" fmla="*/ 4 w 206"/>
                    <a:gd name="T31" fmla="*/ 12 h 205"/>
                    <a:gd name="T32" fmla="*/ 2 w 206"/>
                    <a:gd name="T33" fmla="*/ 16 h 205"/>
                    <a:gd name="T34" fmla="*/ 1 w 206"/>
                    <a:gd name="T35" fmla="*/ 21 h 205"/>
                    <a:gd name="T36" fmla="*/ 0 w 206"/>
                    <a:gd name="T37" fmla="*/ 25 h 205"/>
                    <a:gd name="T38" fmla="*/ 1 w 206"/>
                    <a:gd name="T39" fmla="*/ 30 h 205"/>
                    <a:gd name="T40" fmla="*/ 2 w 206"/>
                    <a:gd name="T41" fmla="*/ 35 h 205"/>
                    <a:gd name="T42" fmla="*/ 4 w 206"/>
                    <a:gd name="T43" fmla="*/ 39 h 205"/>
                    <a:gd name="T44" fmla="*/ 6 w 206"/>
                    <a:gd name="T45" fmla="*/ 41 h 205"/>
                    <a:gd name="T46" fmla="*/ 10 w 206"/>
                    <a:gd name="T47" fmla="*/ 45 h 205"/>
                    <a:gd name="T48" fmla="*/ 12 w 206"/>
                    <a:gd name="T49" fmla="*/ 47 h 205"/>
                    <a:gd name="T50" fmla="*/ 16 w 206"/>
                    <a:gd name="T51" fmla="*/ 49 h 205"/>
                    <a:gd name="T52" fmla="*/ 21 w 206"/>
                    <a:gd name="T53" fmla="*/ 50 h 205"/>
                    <a:gd name="T54" fmla="*/ 26 w 206"/>
                    <a:gd name="T55" fmla="*/ 51 h 205"/>
                    <a:gd name="T56" fmla="*/ 30 w 206"/>
                    <a:gd name="T57" fmla="*/ 50 h 205"/>
                    <a:gd name="T58" fmla="*/ 34 w 206"/>
                    <a:gd name="T59" fmla="*/ 49 h 205"/>
                    <a:gd name="T60" fmla="*/ 38 w 206"/>
                    <a:gd name="T61" fmla="*/ 47 h 205"/>
                    <a:gd name="T62" fmla="*/ 41 w 206"/>
                    <a:gd name="T63" fmla="*/ 45 h 205"/>
                    <a:gd name="T64" fmla="*/ 45 w 206"/>
                    <a:gd name="T65" fmla="*/ 41 h 205"/>
                    <a:gd name="T66" fmla="*/ 47 w 206"/>
                    <a:gd name="T67" fmla="*/ 39 h 205"/>
                    <a:gd name="T68" fmla="*/ 49 w 206"/>
                    <a:gd name="T69" fmla="*/ 35 h 205"/>
                    <a:gd name="T70" fmla="*/ 50 w 206"/>
                    <a:gd name="T71" fmla="*/ 30 h 205"/>
                    <a:gd name="T72" fmla="*/ 51 w 206"/>
                    <a:gd name="T73" fmla="*/ 25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6" h="205">
                      <a:moveTo>
                        <a:pt x="206" y="101"/>
                      </a:moveTo>
                      <a:lnTo>
                        <a:pt x="202" y="85"/>
                      </a:lnTo>
                      <a:lnTo>
                        <a:pt x="197" y="66"/>
                      </a:lnTo>
                      <a:lnTo>
                        <a:pt x="190" y="50"/>
                      </a:lnTo>
                      <a:lnTo>
                        <a:pt x="183" y="38"/>
                      </a:lnTo>
                      <a:lnTo>
                        <a:pt x="167" y="23"/>
                      </a:lnTo>
                      <a:lnTo>
                        <a:pt x="155" y="15"/>
                      </a:lnTo>
                      <a:lnTo>
                        <a:pt x="139" y="7"/>
                      </a:lnTo>
                      <a:lnTo>
                        <a:pt x="120" y="3"/>
                      </a:lnTo>
                      <a:lnTo>
                        <a:pt x="104" y="0"/>
                      </a:lnTo>
                      <a:lnTo>
                        <a:pt x="85" y="3"/>
                      </a:lnTo>
                      <a:lnTo>
                        <a:pt x="66" y="7"/>
                      </a:lnTo>
                      <a:lnTo>
                        <a:pt x="50" y="15"/>
                      </a:lnTo>
                      <a:lnTo>
                        <a:pt x="39" y="23"/>
                      </a:lnTo>
                      <a:lnTo>
                        <a:pt x="23" y="38"/>
                      </a:lnTo>
                      <a:lnTo>
                        <a:pt x="15" y="50"/>
                      </a:lnTo>
                      <a:lnTo>
                        <a:pt x="8" y="66"/>
                      </a:lnTo>
                      <a:lnTo>
                        <a:pt x="4" y="85"/>
                      </a:lnTo>
                      <a:lnTo>
                        <a:pt x="0" y="101"/>
                      </a:lnTo>
                      <a:lnTo>
                        <a:pt x="4" y="120"/>
                      </a:lnTo>
                      <a:lnTo>
                        <a:pt x="8" y="140"/>
                      </a:lnTo>
                      <a:lnTo>
                        <a:pt x="15" y="155"/>
                      </a:lnTo>
                      <a:lnTo>
                        <a:pt x="23" y="166"/>
                      </a:lnTo>
                      <a:lnTo>
                        <a:pt x="39" y="182"/>
                      </a:lnTo>
                      <a:lnTo>
                        <a:pt x="50" y="189"/>
                      </a:lnTo>
                      <a:lnTo>
                        <a:pt x="66" y="197"/>
                      </a:lnTo>
                      <a:lnTo>
                        <a:pt x="85" y="201"/>
                      </a:lnTo>
                      <a:lnTo>
                        <a:pt x="104" y="205"/>
                      </a:lnTo>
                      <a:lnTo>
                        <a:pt x="120" y="201"/>
                      </a:lnTo>
                      <a:lnTo>
                        <a:pt x="139" y="197"/>
                      </a:lnTo>
                      <a:lnTo>
                        <a:pt x="155" y="189"/>
                      </a:lnTo>
                      <a:lnTo>
                        <a:pt x="167" y="182"/>
                      </a:lnTo>
                      <a:lnTo>
                        <a:pt x="183" y="166"/>
                      </a:lnTo>
                      <a:lnTo>
                        <a:pt x="190" y="155"/>
                      </a:lnTo>
                      <a:lnTo>
                        <a:pt x="197" y="140"/>
                      </a:lnTo>
                      <a:lnTo>
                        <a:pt x="202" y="120"/>
                      </a:lnTo>
                      <a:lnTo>
                        <a:pt x="206"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1" name="Freeform 314"/>
                <p:cNvSpPr>
                  <a:spLocks/>
                </p:cNvSpPr>
                <p:nvPr/>
              </p:nvSpPr>
              <p:spPr bwMode="auto">
                <a:xfrm>
                  <a:off x="2261" y="1794"/>
                  <a:ext cx="50" cy="50"/>
                </a:xfrm>
                <a:custGeom>
                  <a:avLst/>
                  <a:gdLst>
                    <a:gd name="T0" fmla="*/ 50 w 202"/>
                    <a:gd name="T1" fmla="*/ 25 h 202"/>
                    <a:gd name="T2" fmla="*/ 50 w 202"/>
                    <a:gd name="T3" fmla="*/ 20 h 202"/>
                    <a:gd name="T4" fmla="*/ 49 w 202"/>
                    <a:gd name="T5" fmla="*/ 16 h 202"/>
                    <a:gd name="T6" fmla="*/ 47 w 202"/>
                    <a:gd name="T7" fmla="*/ 13 h 202"/>
                    <a:gd name="T8" fmla="*/ 44 w 202"/>
                    <a:gd name="T9" fmla="*/ 9 h 202"/>
                    <a:gd name="T10" fmla="*/ 41 w 202"/>
                    <a:gd name="T11" fmla="*/ 6 h 202"/>
                    <a:gd name="T12" fmla="*/ 37 w 202"/>
                    <a:gd name="T13" fmla="*/ 3 h 202"/>
                    <a:gd name="T14" fmla="*/ 34 w 202"/>
                    <a:gd name="T15" fmla="*/ 1 h 202"/>
                    <a:gd name="T16" fmla="*/ 30 w 202"/>
                    <a:gd name="T17" fmla="*/ 0 h 202"/>
                    <a:gd name="T18" fmla="*/ 20 w 202"/>
                    <a:gd name="T19" fmla="*/ 0 h 202"/>
                    <a:gd name="T20" fmla="*/ 17 w 202"/>
                    <a:gd name="T21" fmla="*/ 1 h 202"/>
                    <a:gd name="T22" fmla="*/ 13 w 202"/>
                    <a:gd name="T23" fmla="*/ 3 h 202"/>
                    <a:gd name="T24" fmla="*/ 9 w 202"/>
                    <a:gd name="T25" fmla="*/ 6 h 202"/>
                    <a:gd name="T26" fmla="*/ 6 w 202"/>
                    <a:gd name="T27" fmla="*/ 9 h 202"/>
                    <a:gd name="T28" fmla="*/ 3 w 202"/>
                    <a:gd name="T29" fmla="*/ 13 h 202"/>
                    <a:gd name="T30" fmla="*/ 2 w 202"/>
                    <a:gd name="T31" fmla="*/ 16 h 202"/>
                    <a:gd name="T32" fmla="*/ 0 w 202"/>
                    <a:gd name="T33" fmla="*/ 20 h 202"/>
                    <a:gd name="T34" fmla="*/ 0 w 202"/>
                    <a:gd name="T35" fmla="*/ 30 h 202"/>
                    <a:gd name="T36" fmla="*/ 2 w 202"/>
                    <a:gd name="T37" fmla="*/ 33 h 202"/>
                    <a:gd name="T38" fmla="*/ 3 w 202"/>
                    <a:gd name="T39" fmla="*/ 37 h 202"/>
                    <a:gd name="T40" fmla="*/ 6 w 202"/>
                    <a:gd name="T41" fmla="*/ 41 h 202"/>
                    <a:gd name="T42" fmla="*/ 9 w 202"/>
                    <a:gd name="T43" fmla="*/ 44 h 202"/>
                    <a:gd name="T44" fmla="*/ 13 w 202"/>
                    <a:gd name="T45" fmla="*/ 47 h 202"/>
                    <a:gd name="T46" fmla="*/ 17 w 202"/>
                    <a:gd name="T47" fmla="*/ 48 h 202"/>
                    <a:gd name="T48" fmla="*/ 20 w 202"/>
                    <a:gd name="T49" fmla="*/ 50 h 202"/>
                    <a:gd name="T50" fmla="*/ 30 w 202"/>
                    <a:gd name="T51" fmla="*/ 50 h 202"/>
                    <a:gd name="T52" fmla="*/ 34 w 202"/>
                    <a:gd name="T53" fmla="*/ 48 h 202"/>
                    <a:gd name="T54" fmla="*/ 37 w 202"/>
                    <a:gd name="T55" fmla="*/ 47 h 202"/>
                    <a:gd name="T56" fmla="*/ 41 w 202"/>
                    <a:gd name="T57" fmla="*/ 44 h 202"/>
                    <a:gd name="T58" fmla="*/ 44 w 202"/>
                    <a:gd name="T59" fmla="*/ 41 h 202"/>
                    <a:gd name="T60" fmla="*/ 47 w 202"/>
                    <a:gd name="T61" fmla="*/ 37 h 202"/>
                    <a:gd name="T62" fmla="*/ 49 w 202"/>
                    <a:gd name="T63" fmla="*/ 33 h 202"/>
                    <a:gd name="T64" fmla="*/ 50 w 202"/>
                    <a:gd name="T65" fmla="*/ 30 h 202"/>
                    <a:gd name="T66" fmla="*/ 50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0"/>
                      </a:moveTo>
                      <a:lnTo>
                        <a:pt x="202" y="81"/>
                      </a:lnTo>
                      <a:lnTo>
                        <a:pt x="198" y="66"/>
                      </a:lnTo>
                      <a:lnTo>
                        <a:pt x="191" y="51"/>
                      </a:lnTo>
                      <a:lnTo>
                        <a:pt x="179" y="35"/>
                      </a:lnTo>
                      <a:lnTo>
                        <a:pt x="167" y="23"/>
                      </a:lnTo>
                      <a:lnTo>
                        <a:pt x="151" y="12"/>
                      </a:lnTo>
                      <a:lnTo>
                        <a:pt x="137" y="4"/>
                      </a:lnTo>
                      <a:lnTo>
                        <a:pt x="121" y="0"/>
                      </a:lnTo>
                      <a:lnTo>
                        <a:pt x="82" y="0"/>
                      </a:lnTo>
                      <a:lnTo>
                        <a:pt x="67" y="4"/>
                      </a:lnTo>
                      <a:lnTo>
                        <a:pt x="51" y="12"/>
                      </a:lnTo>
                      <a:lnTo>
                        <a:pt x="35" y="23"/>
                      </a:lnTo>
                      <a:lnTo>
                        <a:pt x="23" y="35"/>
                      </a:lnTo>
                      <a:lnTo>
                        <a:pt x="12" y="51"/>
                      </a:lnTo>
                      <a:lnTo>
                        <a:pt x="9" y="66"/>
                      </a:lnTo>
                      <a:lnTo>
                        <a:pt x="0" y="81"/>
                      </a:lnTo>
                      <a:lnTo>
                        <a:pt x="0" y="121"/>
                      </a:lnTo>
                      <a:lnTo>
                        <a:pt x="9" y="135"/>
                      </a:lnTo>
                      <a:lnTo>
                        <a:pt x="12" y="151"/>
                      </a:lnTo>
                      <a:lnTo>
                        <a:pt x="23" y="167"/>
                      </a:lnTo>
                      <a:lnTo>
                        <a:pt x="35" y="179"/>
                      </a:lnTo>
                      <a:lnTo>
                        <a:pt x="51" y="190"/>
                      </a:lnTo>
                      <a:lnTo>
                        <a:pt x="67" y="194"/>
                      </a:lnTo>
                      <a:lnTo>
                        <a:pt x="82" y="202"/>
                      </a:lnTo>
                      <a:lnTo>
                        <a:pt x="121" y="202"/>
                      </a:lnTo>
                      <a:lnTo>
                        <a:pt x="137" y="194"/>
                      </a:lnTo>
                      <a:lnTo>
                        <a:pt x="151" y="190"/>
                      </a:lnTo>
                      <a:lnTo>
                        <a:pt x="167" y="179"/>
                      </a:lnTo>
                      <a:lnTo>
                        <a:pt x="179" y="167"/>
                      </a:lnTo>
                      <a:lnTo>
                        <a:pt x="191" y="151"/>
                      </a:lnTo>
                      <a:lnTo>
                        <a:pt x="198" y="135"/>
                      </a:lnTo>
                      <a:lnTo>
                        <a:pt x="202" y="121"/>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2" name="Freeform 315"/>
                <p:cNvSpPr>
                  <a:spLocks/>
                </p:cNvSpPr>
                <p:nvPr/>
              </p:nvSpPr>
              <p:spPr bwMode="auto">
                <a:xfrm>
                  <a:off x="2266" y="1627"/>
                  <a:ext cx="51" cy="52"/>
                </a:xfrm>
                <a:custGeom>
                  <a:avLst/>
                  <a:gdLst>
                    <a:gd name="T0" fmla="*/ 51 w 205"/>
                    <a:gd name="T1" fmla="*/ 25 h 206"/>
                    <a:gd name="T2" fmla="*/ 50 w 205"/>
                    <a:gd name="T3" fmla="*/ 22 h 206"/>
                    <a:gd name="T4" fmla="*/ 49 w 205"/>
                    <a:gd name="T5" fmla="*/ 17 h 206"/>
                    <a:gd name="T6" fmla="*/ 47 w 205"/>
                    <a:gd name="T7" fmla="*/ 13 h 206"/>
                    <a:gd name="T8" fmla="*/ 45 w 205"/>
                    <a:gd name="T9" fmla="*/ 9 h 206"/>
                    <a:gd name="T10" fmla="*/ 43 w 205"/>
                    <a:gd name="T11" fmla="*/ 6 h 206"/>
                    <a:gd name="T12" fmla="*/ 39 w 205"/>
                    <a:gd name="T13" fmla="*/ 4 h 206"/>
                    <a:gd name="T14" fmla="*/ 35 w 205"/>
                    <a:gd name="T15" fmla="*/ 2 h 206"/>
                    <a:gd name="T16" fmla="*/ 30 w 205"/>
                    <a:gd name="T17" fmla="*/ 1 h 206"/>
                    <a:gd name="T18" fmla="*/ 26 w 205"/>
                    <a:gd name="T19" fmla="*/ 0 h 206"/>
                    <a:gd name="T20" fmla="*/ 21 w 205"/>
                    <a:gd name="T21" fmla="*/ 1 h 206"/>
                    <a:gd name="T22" fmla="*/ 16 w 205"/>
                    <a:gd name="T23" fmla="*/ 2 h 206"/>
                    <a:gd name="T24" fmla="*/ 12 w 205"/>
                    <a:gd name="T25" fmla="*/ 4 h 206"/>
                    <a:gd name="T26" fmla="*/ 9 w 205"/>
                    <a:gd name="T27" fmla="*/ 6 h 206"/>
                    <a:gd name="T28" fmla="*/ 5 w 205"/>
                    <a:gd name="T29" fmla="*/ 9 h 206"/>
                    <a:gd name="T30" fmla="*/ 4 w 205"/>
                    <a:gd name="T31" fmla="*/ 13 h 206"/>
                    <a:gd name="T32" fmla="*/ 2 w 205"/>
                    <a:gd name="T33" fmla="*/ 17 h 206"/>
                    <a:gd name="T34" fmla="*/ 1 w 205"/>
                    <a:gd name="T35" fmla="*/ 22 h 206"/>
                    <a:gd name="T36" fmla="*/ 0 w 205"/>
                    <a:gd name="T37" fmla="*/ 25 h 206"/>
                    <a:gd name="T38" fmla="*/ 1 w 205"/>
                    <a:gd name="T39" fmla="*/ 31 h 206"/>
                    <a:gd name="T40" fmla="*/ 2 w 205"/>
                    <a:gd name="T41" fmla="*/ 34 h 206"/>
                    <a:gd name="T42" fmla="*/ 4 w 205"/>
                    <a:gd name="T43" fmla="*/ 39 h 206"/>
                    <a:gd name="T44" fmla="*/ 5 w 205"/>
                    <a:gd name="T45" fmla="*/ 42 h 206"/>
                    <a:gd name="T46" fmla="*/ 9 w 205"/>
                    <a:gd name="T47" fmla="*/ 45 h 206"/>
                    <a:gd name="T48" fmla="*/ 12 w 205"/>
                    <a:gd name="T49" fmla="*/ 48 h 206"/>
                    <a:gd name="T50" fmla="*/ 16 w 205"/>
                    <a:gd name="T51" fmla="*/ 50 h 206"/>
                    <a:gd name="T52" fmla="*/ 21 w 205"/>
                    <a:gd name="T53" fmla="*/ 51 h 206"/>
                    <a:gd name="T54" fmla="*/ 26 w 205"/>
                    <a:gd name="T55" fmla="*/ 52 h 206"/>
                    <a:gd name="T56" fmla="*/ 30 w 205"/>
                    <a:gd name="T57" fmla="*/ 51 h 206"/>
                    <a:gd name="T58" fmla="*/ 35 w 205"/>
                    <a:gd name="T59" fmla="*/ 50 h 206"/>
                    <a:gd name="T60" fmla="*/ 39 w 205"/>
                    <a:gd name="T61" fmla="*/ 48 h 206"/>
                    <a:gd name="T62" fmla="*/ 43 w 205"/>
                    <a:gd name="T63" fmla="*/ 45 h 206"/>
                    <a:gd name="T64" fmla="*/ 45 w 205"/>
                    <a:gd name="T65" fmla="*/ 42 h 206"/>
                    <a:gd name="T66" fmla="*/ 47 w 205"/>
                    <a:gd name="T67" fmla="*/ 39 h 206"/>
                    <a:gd name="T68" fmla="*/ 49 w 205"/>
                    <a:gd name="T69" fmla="*/ 34 h 206"/>
                    <a:gd name="T70" fmla="*/ 50 w 205"/>
                    <a:gd name="T71" fmla="*/ 31 h 206"/>
                    <a:gd name="T72" fmla="*/ 51 w 205"/>
                    <a:gd name="T73" fmla="*/ 25 h 2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5" h="206">
                      <a:moveTo>
                        <a:pt x="205" y="101"/>
                      </a:moveTo>
                      <a:lnTo>
                        <a:pt x="201" y="86"/>
                      </a:lnTo>
                      <a:lnTo>
                        <a:pt x="198" y="66"/>
                      </a:lnTo>
                      <a:lnTo>
                        <a:pt x="190" y="51"/>
                      </a:lnTo>
                      <a:lnTo>
                        <a:pt x="182" y="35"/>
                      </a:lnTo>
                      <a:lnTo>
                        <a:pt x="171" y="24"/>
                      </a:lnTo>
                      <a:lnTo>
                        <a:pt x="155" y="16"/>
                      </a:lnTo>
                      <a:lnTo>
                        <a:pt x="140" y="8"/>
                      </a:lnTo>
                      <a:lnTo>
                        <a:pt x="120" y="5"/>
                      </a:lnTo>
                      <a:lnTo>
                        <a:pt x="105" y="0"/>
                      </a:lnTo>
                      <a:lnTo>
                        <a:pt x="85" y="5"/>
                      </a:lnTo>
                      <a:lnTo>
                        <a:pt x="66" y="8"/>
                      </a:lnTo>
                      <a:lnTo>
                        <a:pt x="50" y="16"/>
                      </a:lnTo>
                      <a:lnTo>
                        <a:pt x="38" y="24"/>
                      </a:lnTo>
                      <a:lnTo>
                        <a:pt x="22" y="35"/>
                      </a:lnTo>
                      <a:lnTo>
                        <a:pt x="15" y="51"/>
                      </a:lnTo>
                      <a:lnTo>
                        <a:pt x="8" y="66"/>
                      </a:lnTo>
                      <a:lnTo>
                        <a:pt x="3" y="86"/>
                      </a:lnTo>
                      <a:lnTo>
                        <a:pt x="0" y="101"/>
                      </a:lnTo>
                      <a:lnTo>
                        <a:pt x="3" y="121"/>
                      </a:lnTo>
                      <a:lnTo>
                        <a:pt x="8" y="136"/>
                      </a:lnTo>
                      <a:lnTo>
                        <a:pt x="15" y="156"/>
                      </a:lnTo>
                      <a:lnTo>
                        <a:pt x="22" y="168"/>
                      </a:lnTo>
                      <a:lnTo>
                        <a:pt x="38" y="178"/>
                      </a:lnTo>
                      <a:lnTo>
                        <a:pt x="50" y="190"/>
                      </a:lnTo>
                      <a:lnTo>
                        <a:pt x="66" y="198"/>
                      </a:lnTo>
                      <a:lnTo>
                        <a:pt x="85" y="201"/>
                      </a:lnTo>
                      <a:lnTo>
                        <a:pt x="105" y="206"/>
                      </a:lnTo>
                      <a:lnTo>
                        <a:pt x="120" y="201"/>
                      </a:lnTo>
                      <a:lnTo>
                        <a:pt x="140" y="198"/>
                      </a:lnTo>
                      <a:lnTo>
                        <a:pt x="155" y="190"/>
                      </a:lnTo>
                      <a:lnTo>
                        <a:pt x="171" y="178"/>
                      </a:lnTo>
                      <a:lnTo>
                        <a:pt x="182" y="168"/>
                      </a:lnTo>
                      <a:lnTo>
                        <a:pt x="190" y="156"/>
                      </a:lnTo>
                      <a:lnTo>
                        <a:pt x="198" y="136"/>
                      </a:lnTo>
                      <a:lnTo>
                        <a:pt x="201" y="121"/>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3" name="Freeform 316"/>
                <p:cNvSpPr>
                  <a:spLocks/>
                </p:cNvSpPr>
                <p:nvPr/>
              </p:nvSpPr>
              <p:spPr bwMode="auto">
                <a:xfrm>
                  <a:off x="2271" y="1159"/>
                  <a:ext cx="51" cy="51"/>
                </a:xfrm>
                <a:custGeom>
                  <a:avLst/>
                  <a:gdLst>
                    <a:gd name="T0" fmla="*/ 51 w 203"/>
                    <a:gd name="T1" fmla="*/ 26 h 202"/>
                    <a:gd name="T2" fmla="*/ 51 w 203"/>
                    <a:gd name="T3" fmla="*/ 20 h 202"/>
                    <a:gd name="T4" fmla="*/ 50 w 203"/>
                    <a:gd name="T5" fmla="*/ 17 h 202"/>
                    <a:gd name="T6" fmla="*/ 48 w 203"/>
                    <a:gd name="T7" fmla="*/ 13 h 202"/>
                    <a:gd name="T8" fmla="*/ 45 w 203"/>
                    <a:gd name="T9" fmla="*/ 9 h 202"/>
                    <a:gd name="T10" fmla="*/ 42 w 203"/>
                    <a:gd name="T11" fmla="*/ 6 h 202"/>
                    <a:gd name="T12" fmla="*/ 38 w 203"/>
                    <a:gd name="T13" fmla="*/ 3 h 202"/>
                    <a:gd name="T14" fmla="*/ 34 w 203"/>
                    <a:gd name="T15" fmla="*/ 1 h 202"/>
                    <a:gd name="T16" fmla="*/ 30 w 203"/>
                    <a:gd name="T17" fmla="*/ 0 h 202"/>
                    <a:gd name="T18" fmla="*/ 21 w 203"/>
                    <a:gd name="T19" fmla="*/ 0 h 202"/>
                    <a:gd name="T20" fmla="*/ 17 w 203"/>
                    <a:gd name="T21" fmla="*/ 1 h 202"/>
                    <a:gd name="T22" fmla="*/ 13 w 203"/>
                    <a:gd name="T23" fmla="*/ 3 h 202"/>
                    <a:gd name="T24" fmla="*/ 9 w 203"/>
                    <a:gd name="T25" fmla="*/ 6 h 202"/>
                    <a:gd name="T26" fmla="*/ 6 w 203"/>
                    <a:gd name="T27" fmla="*/ 9 h 202"/>
                    <a:gd name="T28" fmla="*/ 3 w 203"/>
                    <a:gd name="T29" fmla="*/ 13 h 202"/>
                    <a:gd name="T30" fmla="*/ 1 w 203"/>
                    <a:gd name="T31" fmla="*/ 17 h 202"/>
                    <a:gd name="T32" fmla="*/ 0 w 203"/>
                    <a:gd name="T33" fmla="*/ 20 h 202"/>
                    <a:gd name="T34" fmla="*/ 0 w 203"/>
                    <a:gd name="T35" fmla="*/ 30 h 202"/>
                    <a:gd name="T36" fmla="*/ 1 w 203"/>
                    <a:gd name="T37" fmla="*/ 34 h 202"/>
                    <a:gd name="T38" fmla="*/ 3 w 203"/>
                    <a:gd name="T39" fmla="*/ 38 h 202"/>
                    <a:gd name="T40" fmla="*/ 6 w 203"/>
                    <a:gd name="T41" fmla="*/ 42 h 202"/>
                    <a:gd name="T42" fmla="*/ 9 w 203"/>
                    <a:gd name="T43" fmla="*/ 45 h 202"/>
                    <a:gd name="T44" fmla="*/ 13 w 203"/>
                    <a:gd name="T45" fmla="*/ 47 h 202"/>
                    <a:gd name="T46" fmla="*/ 17 w 203"/>
                    <a:gd name="T47" fmla="*/ 49 h 202"/>
                    <a:gd name="T48" fmla="*/ 21 w 203"/>
                    <a:gd name="T49" fmla="*/ 51 h 202"/>
                    <a:gd name="T50" fmla="*/ 30 w 203"/>
                    <a:gd name="T51" fmla="*/ 51 h 202"/>
                    <a:gd name="T52" fmla="*/ 34 w 203"/>
                    <a:gd name="T53" fmla="*/ 49 h 202"/>
                    <a:gd name="T54" fmla="*/ 38 w 203"/>
                    <a:gd name="T55" fmla="*/ 47 h 202"/>
                    <a:gd name="T56" fmla="*/ 42 w 203"/>
                    <a:gd name="T57" fmla="*/ 45 h 202"/>
                    <a:gd name="T58" fmla="*/ 45 w 203"/>
                    <a:gd name="T59" fmla="*/ 42 h 202"/>
                    <a:gd name="T60" fmla="*/ 48 w 203"/>
                    <a:gd name="T61" fmla="*/ 38 h 202"/>
                    <a:gd name="T62" fmla="*/ 50 w 203"/>
                    <a:gd name="T63" fmla="*/ 34 h 202"/>
                    <a:gd name="T64" fmla="*/ 51 w 203"/>
                    <a:gd name="T65" fmla="*/ 30 h 202"/>
                    <a:gd name="T66" fmla="*/ 51 w 203"/>
                    <a:gd name="T67" fmla="*/ 26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3" h="202">
                      <a:moveTo>
                        <a:pt x="203" y="101"/>
                      </a:moveTo>
                      <a:lnTo>
                        <a:pt x="203" y="81"/>
                      </a:lnTo>
                      <a:lnTo>
                        <a:pt x="198" y="66"/>
                      </a:lnTo>
                      <a:lnTo>
                        <a:pt x="191" y="51"/>
                      </a:lnTo>
                      <a:lnTo>
                        <a:pt x="179" y="35"/>
                      </a:lnTo>
                      <a:lnTo>
                        <a:pt x="168" y="23"/>
                      </a:lnTo>
                      <a:lnTo>
                        <a:pt x="153" y="11"/>
                      </a:lnTo>
                      <a:lnTo>
                        <a:pt x="137" y="4"/>
                      </a:lnTo>
                      <a:lnTo>
                        <a:pt x="121" y="0"/>
                      </a:lnTo>
                      <a:lnTo>
                        <a:pt x="83" y="0"/>
                      </a:lnTo>
                      <a:lnTo>
                        <a:pt x="67" y="4"/>
                      </a:lnTo>
                      <a:lnTo>
                        <a:pt x="51" y="11"/>
                      </a:lnTo>
                      <a:lnTo>
                        <a:pt x="35" y="23"/>
                      </a:lnTo>
                      <a:lnTo>
                        <a:pt x="25" y="35"/>
                      </a:lnTo>
                      <a:lnTo>
                        <a:pt x="13" y="51"/>
                      </a:lnTo>
                      <a:lnTo>
                        <a:pt x="5" y="66"/>
                      </a:lnTo>
                      <a:lnTo>
                        <a:pt x="0" y="81"/>
                      </a:lnTo>
                      <a:lnTo>
                        <a:pt x="0" y="120"/>
                      </a:lnTo>
                      <a:lnTo>
                        <a:pt x="5" y="136"/>
                      </a:lnTo>
                      <a:lnTo>
                        <a:pt x="13" y="151"/>
                      </a:lnTo>
                      <a:lnTo>
                        <a:pt x="25" y="167"/>
                      </a:lnTo>
                      <a:lnTo>
                        <a:pt x="35" y="179"/>
                      </a:lnTo>
                      <a:lnTo>
                        <a:pt x="51" y="186"/>
                      </a:lnTo>
                      <a:lnTo>
                        <a:pt x="67" y="194"/>
                      </a:lnTo>
                      <a:lnTo>
                        <a:pt x="83" y="202"/>
                      </a:lnTo>
                      <a:lnTo>
                        <a:pt x="121" y="202"/>
                      </a:lnTo>
                      <a:lnTo>
                        <a:pt x="137" y="194"/>
                      </a:lnTo>
                      <a:lnTo>
                        <a:pt x="153" y="186"/>
                      </a:lnTo>
                      <a:lnTo>
                        <a:pt x="168" y="179"/>
                      </a:lnTo>
                      <a:lnTo>
                        <a:pt x="179" y="167"/>
                      </a:lnTo>
                      <a:lnTo>
                        <a:pt x="191" y="151"/>
                      </a:lnTo>
                      <a:lnTo>
                        <a:pt x="198" y="136"/>
                      </a:lnTo>
                      <a:lnTo>
                        <a:pt x="203" y="120"/>
                      </a:lnTo>
                      <a:lnTo>
                        <a:pt x="203"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4" name="Freeform 317"/>
                <p:cNvSpPr>
                  <a:spLocks/>
                </p:cNvSpPr>
                <p:nvPr/>
              </p:nvSpPr>
              <p:spPr bwMode="auto">
                <a:xfrm>
                  <a:off x="2305" y="2269"/>
                  <a:ext cx="51" cy="50"/>
                </a:xfrm>
                <a:custGeom>
                  <a:avLst/>
                  <a:gdLst>
                    <a:gd name="T0" fmla="*/ 51 w 205"/>
                    <a:gd name="T1" fmla="*/ 25 h 202"/>
                    <a:gd name="T2" fmla="*/ 50 w 205"/>
                    <a:gd name="T3" fmla="*/ 20 h 202"/>
                    <a:gd name="T4" fmla="*/ 49 w 205"/>
                    <a:gd name="T5" fmla="*/ 17 h 202"/>
                    <a:gd name="T6" fmla="*/ 47 w 205"/>
                    <a:gd name="T7" fmla="*/ 13 h 202"/>
                    <a:gd name="T8" fmla="*/ 46 w 205"/>
                    <a:gd name="T9" fmla="*/ 9 h 202"/>
                    <a:gd name="T10" fmla="*/ 42 w 205"/>
                    <a:gd name="T11" fmla="*/ 6 h 202"/>
                    <a:gd name="T12" fmla="*/ 39 w 205"/>
                    <a:gd name="T13" fmla="*/ 3 h 202"/>
                    <a:gd name="T14" fmla="*/ 35 w 205"/>
                    <a:gd name="T15" fmla="*/ 2 h 202"/>
                    <a:gd name="T16" fmla="*/ 30 w 205"/>
                    <a:gd name="T17" fmla="*/ 0 h 202"/>
                    <a:gd name="T18" fmla="*/ 21 w 205"/>
                    <a:gd name="T19" fmla="*/ 0 h 202"/>
                    <a:gd name="T20" fmla="*/ 16 w 205"/>
                    <a:gd name="T21" fmla="*/ 2 h 202"/>
                    <a:gd name="T22" fmla="*/ 12 w 205"/>
                    <a:gd name="T23" fmla="*/ 3 h 202"/>
                    <a:gd name="T24" fmla="*/ 10 w 205"/>
                    <a:gd name="T25" fmla="*/ 6 h 202"/>
                    <a:gd name="T26" fmla="*/ 6 w 205"/>
                    <a:gd name="T27" fmla="*/ 9 h 202"/>
                    <a:gd name="T28" fmla="*/ 4 w 205"/>
                    <a:gd name="T29" fmla="*/ 13 h 202"/>
                    <a:gd name="T30" fmla="*/ 2 w 205"/>
                    <a:gd name="T31" fmla="*/ 17 h 202"/>
                    <a:gd name="T32" fmla="*/ 1 w 205"/>
                    <a:gd name="T33" fmla="*/ 20 h 202"/>
                    <a:gd name="T34" fmla="*/ 0 w 205"/>
                    <a:gd name="T35" fmla="*/ 25 h 202"/>
                    <a:gd name="T36" fmla="*/ 1 w 205"/>
                    <a:gd name="T37" fmla="*/ 30 h 202"/>
                    <a:gd name="T38" fmla="*/ 2 w 205"/>
                    <a:gd name="T39" fmla="*/ 33 h 202"/>
                    <a:gd name="T40" fmla="*/ 4 w 205"/>
                    <a:gd name="T41" fmla="*/ 37 h 202"/>
                    <a:gd name="T42" fmla="*/ 6 w 205"/>
                    <a:gd name="T43" fmla="*/ 41 h 202"/>
                    <a:gd name="T44" fmla="*/ 10 w 205"/>
                    <a:gd name="T45" fmla="*/ 44 h 202"/>
                    <a:gd name="T46" fmla="*/ 12 w 205"/>
                    <a:gd name="T47" fmla="*/ 47 h 202"/>
                    <a:gd name="T48" fmla="*/ 16 w 205"/>
                    <a:gd name="T49" fmla="*/ 49 h 202"/>
                    <a:gd name="T50" fmla="*/ 21 w 205"/>
                    <a:gd name="T51" fmla="*/ 50 h 202"/>
                    <a:gd name="T52" fmla="*/ 30 w 205"/>
                    <a:gd name="T53" fmla="*/ 50 h 202"/>
                    <a:gd name="T54" fmla="*/ 35 w 205"/>
                    <a:gd name="T55" fmla="*/ 49 h 202"/>
                    <a:gd name="T56" fmla="*/ 39 w 205"/>
                    <a:gd name="T57" fmla="*/ 47 h 202"/>
                    <a:gd name="T58" fmla="*/ 42 w 205"/>
                    <a:gd name="T59" fmla="*/ 44 h 202"/>
                    <a:gd name="T60" fmla="*/ 46 w 205"/>
                    <a:gd name="T61" fmla="*/ 41 h 202"/>
                    <a:gd name="T62" fmla="*/ 47 w 205"/>
                    <a:gd name="T63" fmla="*/ 37 h 202"/>
                    <a:gd name="T64" fmla="*/ 49 w 205"/>
                    <a:gd name="T65" fmla="*/ 33 h 202"/>
                    <a:gd name="T66" fmla="*/ 50 w 205"/>
                    <a:gd name="T67" fmla="*/ 30 h 202"/>
                    <a:gd name="T68" fmla="*/ 51 w 205"/>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2">
                      <a:moveTo>
                        <a:pt x="205" y="100"/>
                      </a:moveTo>
                      <a:lnTo>
                        <a:pt x="202" y="81"/>
                      </a:lnTo>
                      <a:lnTo>
                        <a:pt x="198" y="67"/>
                      </a:lnTo>
                      <a:lnTo>
                        <a:pt x="190" y="51"/>
                      </a:lnTo>
                      <a:lnTo>
                        <a:pt x="183" y="35"/>
                      </a:lnTo>
                      <a:lnTo>
                        <a:pt x="167" y="23"/>
                      </a:lnTo>
                      <a:lnTo>
                        <a:pt x="155" y="12"/>
                      </a:lnTo>
                      <a:lnTo>
                        <a:pt x="139" y="7"/>
                      </a:lnTo>
                      <a:lnTo>
                        <a:pt x="120" y="0"/>
                      </a:lnTo>
                      <a:lnTo>
                        <a:pt x="85" y="0"/>
                      </a:lnTo>
                      <a:lnTo>
                        <a:pt x="65" y="7"/>
                      </a:lnTo>
                      <a:lnTo>
                        <a:pt x="50" y="12"/>
                      </a:lnTo>
                      <a:lnTo>
                        <a:pt x="39" y="23"/>
                      </a:lnTo>
                      <a:lnTo>
                        <a:pt x="23" y="35"/>
                      </a:lnTo>
                      <a:lnTo>
                        <a:pt x="16" y="51"/>
                      </a:lnTo>
                      <a:lnTo>
                        <a:pt x="7" y="67"/>
                      </a:lnTo>
                      <a:lnTo>
                        <a:pt x="4" y="81"/>
                      </a:lnTo>
                      <a:lnTo>
                        <a:pt x="0" y="100"/>
                      </a:lnTo>
                      <a:lnTo>
                        <a:pt x="4" y="121"/>
                      </a:lnTo>
                      <a:lnTo>
                        <a:pt x="7" y="135"/>
                      </a:lnTo>
                      <a:lnTo>
                        <a:pt x="16" y="151"/>
                      </a:lnTo>
                      <a:lnTo>
                        <a:pt x="23" y="167"/>
                      </a:lnTo>
                      <a:lnTo>
                        <a:pt x="39" y="179"/>
                      </a:lnTo>
                      <a:lnTo>
                        <a:pt x="50" y="190"/>
                      </a:lnTo>
                      <a:lnTo>
                        <a:pt x="65" y="198"/>
                      </a:lnTo>
                      <a:lnTo>
                        <a:pt x="85" y="202"/>
                      </a:lnTo>
                      <a:lnTo>
                        <a:pt x="120" y="202"/>
                      </a:lnTo>
                      <a:lnTo>
                        <a:pt x="139" y="198"/>
                      </a:lnTo>
                      <a:lnTo>
                        <a:pt x="155" y="190"/>
                      </a:lnTo>
                      <a:lnTo>
                        <a:pt x="167" y="179"/>
                      </a:lnTo>
                      <a:lnTo>
                        <a:pt x="183" y="167"/>
                      </a:lnTo>
                      <a:lnTo>
                        <a:pt x="190" y="151"/>
                      </a:lnTo>
                      <a:lnTo>
                        <a:pt x="198" y="135"/>
                      </a:lnTo>
                      <a:lnTo>
                        <a:pt x="202" y="121"/>
                      </a:lnTo>
                      <a:lnTo>
                        <a:pt x="205"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5" name="Freeform 318"/>
                <p:cNvSpPr>
                  <a:spLocks/>
                </p:cNvSpPr>
                <p:nvPr/>
              </p:nvSpPr>
              <p:spPr bwMode="auto">
                <a:xfrm>
                  <a:off x="2307" y="2413"/>
                  <a:ext cx="51" cy="51"/>
                </a:xfrm>
                <a:custGeom>
                  <a:avLst/>
                  <a:gdLst>
                    <a:gd name="T0" fmla="*/ 51 w 202"/>
                    <a:gd name="T1" fmla="*/ 24 h 202"/>
                    <a:gd name="T2" fmla="*/ 51 w 202"/>
                    <a:gd name="T3" fmla="*/ 20 h 202"/>
                    <a:gd name="T4" fmla="*/ 49 w 202"/>
                    <a:gd name="T5" fmla="*/ 16 h 202"/>
                    <a:gd name="T6" fmla="*/ 47 w 202"/>
                    <a:gd name="T7" fmla="*/ 12 h 202"/>
                    <a:gd name="T8" fmla="*/ 45 w 202"/>
                    <a:gd name="T9" fmla="*/ 9 h 202"/>
                    <a:gd name="T10" fmla="*/ 42 w 202"/>
                    <a:gd name="T11" fmla="*/ 6 h 202"/>
                    <a:gd name="T12" fmla="*/ 38 w 202"/>
                    <a:gd name="T13" fmla="*/ 3 h 202"/>
                    <a:gd name="T14" fmla="*/ 35 w 202"/>
                    <a:gd name="T15" fmla="*/ 1 h 202"/>
                    <a:gd name="T16" fmla="*/ 31 w 202"/>
                    <a:gd name="T17" fmla="*/ 0 h 202"/>
                    <a:gd name="T18" fmla="*/ 21 w 202"/>
                    <a:gd name="T19" fmla="*/ 0 h 202"/>
                    <a:gd name="T20" fmla="*/ 17 w 202"/>
                    <a:gd name="T21" fmla="*/ 1 h 202"/>
                    <a:gd name="T22" fmla="*/ 13 w 202"/>
                    <a:gd name="T23" fmla="*/ 3 h 202"/>
                    <a:gd name="T24" fmla="*/ 9 w 202"/>
                    <a:gd name="T25" fmla="*/ 6 h 202"/>
                    <a:gd name="T26" fmla="*/ 6 w 202"/>
                    <a:gd name="T27" fmla="*/ 9 h 202"/>
                    <a:gd name="T28" fmla="*/ 3 w 202"/>
                    <a:gd name="T29" fmla="*/ 12 h 202"/>
                    <a:gd name="T30" fmla="*/ 1 w 202"/>
                    <a:gd name="T31" fmla="*/ 16 h 202"/>
                    <a:gd name="T32" fmla="*/ 0 w 202"/>
                    <a:gd name="T33" fmla="*/ 20 h 202"/>
                    <a:gd name="T34" fmla="*/ 0 w 202"/>
                    <a:gd name="T35" fmla="*/ 29 h 202"/>
                    <a:gd name="T36" fmla="*/ 1 w 202"/>
                    <a:gd name="T37" fmla="*/ 34 h 202"/>
                    <a:gd name="T38" fmla="*/ 3 w 202"/>
                    <a:gd name="T39" fmla="*/ 38 h 202"/>
                    <a:gd name="T40" fmla="*/ 6 w 202"/>
                    <a:gd name="T41" fmla="*/ 42 h 202"/>
                    <a:gd name="T42" fmla="*/ 9 w 202"/>
                    <a:gd name="T43" fmla="*/ 45 h 202"/>
                    <a:gd name="T44" fmla="*/ 13 w 202"/>
                    <a:gd name="T45" fmla="*/ 47 h 202"/>
                    <a:gd name="T46" fmla="*/ 17 w 202"/>
                    <a:gd name="T47" fmla="*/ 49 h 202"/>
                    <a:gd name="T48" fmla="*/ 21 w 202"/>
                    <a:gd name="T49" fmla="*/ 50 h 202"/>
                    <a:gd name="T50" fmla="*/ 26 w 202"/>
                    <a:gd name="T51" fmla="*/ 51 h 202"/>
                    <a:gd name="T52" fmla="*/ 31 w 202"/>
                    <a:gd name="T53" fmla="*/ 50 h 202"/>
                    <a:gd name="T54" fmla="*/ 35 w 202"/>
                    <a:gd name="T55" fmla="*/ 49 h 202"/>
                    <a:gd name="T56" fmla="*/ 38 w 202"/>
                    <a:gd name="T57" fmla="*/ 47 h 202"/>
                    <a:gd name="T58" fmla="*/ 42 w 202"/>
                    <a:gd name="T59" fmla="*/ 45 h 202"/>
                    <a:gd name="T60" fmla="*/ 45 w 202"/>
                    <a:gd name="T61" fmla="*/ 42 h 202"/>
                    <a:gd name="T62" fmla="*/ 47 w 202"/>
                    <a:gd name="T63" fmla="*/ 38 h 202"/>
                    <a:gd name="T64" fmla="*/ 49 w 202"/>
                    <a:gd name="T65" fmla="*/ 34 h 202"/>
                    <a:gd name="T66" fmla="*/ 51 w 202"/>
                    <a:gd name="T67" fmla="*/ 29 h 202"/>
                    <a:gd name="T68" fmla="*/ 51 w 202"/>
                    <a:gd name="T69" fmla="*/ 24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2">
                      <a:moveTo>
                        <a:pt x="202" y="97"/>
                      </a:moveTo>
                      <a:lnTo>
                        <a:pt x="202" y="81"/>
                      </a:lnTo>
                      <a:lnTo>
                        <a:pt x="194" y="65"/>
                      </a:lnTo>
                      <a:lnTo>
                        <a:pt x="187" y="46"/>
                      </a:lnTo>
                      <a:lnTo>
                        <a:pt x="179" y="35"/>
                      </a:lnTo>
                      <a:lnTo>
                        <a:pt x="167" y="23"/>
                      </a:lnTo>
                      <a:lnTo>
                        <a:pt x="152" y="11"/>
                      </a:lnTo>
                      <a:lnTo>
                        <a:pt x="137" y="4"/>
                      </a:lnTo>
                      <a:lnTo>
                        <a:pt x="121" y="0"/>
                      </a:lnTo>
                      <a:lnTo>
                        <a:pt x="82" y="0"/>
                      </a:lnTo>
                      <a:lnTo>
                        <a:pt x="67" y="4"/>
                      </a:lnTo>
                      <a:lnTo>
                        <a:pt x="51" y="11"/>
                      </a:lnTo>
                      <a:lnTo>
                        <a:pt x="35" y="23"/>
                      </a:lnTo>
                      <a:lnTo>
                        <a:pt x="24" y="35"/>
                      </a:lnTo>
                      <a:lnTo>
                        <a:pt x="12" y="46"/>
                      </a:lnTo>
                      <a:lnTo>
                        <a:pt x="5" y="65"/>
                      </a:lnTo>
                      <a:lnTo>
                        <a:pt x="0" y="81"/>
                      </a:lnTo>
                      <a:lnTo>
                        <a:pt x="0" y="116"/>
                      </a:lnTo>
                      <a:lnTo>
                        <a:pt x="5" y="135"/>
                      </a:lnTo>
                      <a:lnTo>
                        <a:pt x="12" y="151"/>
                      </a:lnTo>
                      <a:lnTo>
                        <a:pt x="24" y="167"/>
                      </a:lnTo>
                      <a:lnTo>
                        <a:pt x="35" y="178"/>
                      </a:lnTo>
                      <a:lnTo>
                        <a:pt x="51" y="186"/>
                      </a:lnTo>
                      <a:lnTo>
                        <a:pt x="67" y="193"/>
                      </a:lnTo>
                      <a:lnTo>
                        <a:pt x="82" y="197"/>
                      </a:lnTo>
                      <a:lnTo>
                        <a:pt x="102" y="202"/>
                      </a:lnTo>
                      <a:lnTo>
                        <a:pt x="121" y="197"/>
                      </a:lnTo>
                      <a:lnTo>
                        <a:pt x="137" y="193"/>
                      </a:lnTo>
                      <a:lnTo>
                        <a:pt x="152" y="186"/>
                      </a:lnTo>
                      <a:lnTo>
                        <a:pt x="167" y="178"/>
                      </a:lnTo>
                      <a:lnTo>
                        <a:pt x="179" y="167"/>
                      </a:lnTo>
                      <a:lnTo>
                        <a:pt x="187" y="151"/>
                      </a:lnTo>
                      <a:lnTo>
                        <a:pt x="194" y="135"/>
                      </a:lnTo>
                      <a:lnTo>
                        <a:pt x="202" y="116"/>
                      </a:lnTo>
                      <a:lnTo>
                        <a:pt x="202" y="97"/>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6" name="Freeform 319"/>
                <p:cNvSpPr>
                  <a:spLocks/>
                </p:cNvSpPr>
                <p:nvPr/>
              </p:nvSpPr>
              <p:spPr bwMode="auto">
                <a:xfrm>
                  <a:off x="2320" y="2779"/>
                  <a:ext cx="51" cy="51"/>
                </a:xfrm>
                <a:custGeom>
                  <a:avLst/>
                  <a:gdLst>
                    <a:gd name="T0" fmla="*/ 51 w 205"/>
                    <a:gd name="T1" fmla="*/ 25 h 201"/>
                    <a:gd name="T2" fmla="*/ 50 w 205"/>
                    <a:gd name="T3" fmla="*/ 21 h 201"/>
                    <a:gd name="T4" fmla="*/ 49 w 205"/>
                    <a:gd name="T5" fmla="*/ 16 h 201"/>
                    <a:gd name="T6" fmla="*/ 48 w 205"/>
                    <a:gd name="T7" fmla="*/ 13 h 201"/>
                    <a:gd name="T8" fmla="*/ 45 w 205"/>
                    <a:gd name="T9" fmla="*/ 9 h 201"/>
                    <a:gd name="T10" fmla="*/ 41 w 205"/>
                    <a:gd name="T11" fmla="*/ 6 h 201"/>
                    <a:gd name="T12" fmla="*/ 39 w 205"/>
                    <a:gd name="T13" fmla="*/ 3 h 201"/>
                    <a:gd name="T14" fmla="*/ 35 w 205"/>
                    <a:gd name="T15" fmla="*/ 1 h 201"/>
                    <a:gd name="T16" fmla="*/ 30 w 205"/>
                    <a:gd name="T17" fmla="*/ 0 h 201"/>
                    <a:gd name="T18" fmla="*/ 21 w 205"/>
                    <a:gd name="T19" fmla="*/ 0 h 201"/>
                    <a:gd name="T20" fmla="*/ 16 w 205"/>
                    <a:gd name="T21" fmla="*/ 1 h 201"/>
                    <a:gd name="T22" fmla="*/ 13 w 205"/>
                    <a:gd name="T23" fmla="*/ 3 h 201"/>
                    <a:gd name="T24" fmla="*/ 9 w 205"/>
                    <a:gd name="T25" fmla="*/ 6 h 201"/>
                    <a:gd name="T26" fmla="*/ 6 w 205"/>
                    <a:gd name="T27" fmla="*/ 9 h 201"/>
                    <a:gd name="T28" fmla="*/ 4 w 205"/>
                    <a:gd name="T29" fmla="*/ 13 h 201"/>
                    <a:gd name="T30" fmla="*/ 2 w 205"/>
                    <a:gd name="T31" fmla="*/ 16 h 201"/>
                    <a:gd name="T32" fmla="*/ 1 w 205"/>
                    <a:gd name="T33" fmla="*/ 21 h 201"/>
                    <a:gd name="T34" fmla="*/ 0 w 205"/>
                    <a:gd name="T35" fmla="*/ 25 h 201"/>
                    <a:gd name="T36" fmla="*/ 1 w 205"/>
                    <a:gd name="T37" fmla="*/ 30 h 201"/>
                    <a:gd name="T38" fmla="*/ 2 w 205"/>
                    <a:gd name="T39" fmla="*/ 34 h 201"/>
                    <a:gd name="T40" fmla="*/ 4 w 205"/>
                    <a:gd name="T41" fmla="*/ 38 h 201"/>
                    <a:gd name="T42" fmla="*/ 6 w 205"/>
                    <a:gd name="T43" fmla="*/ 42 h 201"/>
                    <a:gd name="T44" fmla="*/ 9 w 205"/>
                    <a:gd name="T45" fmla="*/ 45 h 201"/>
                    <a:gd name="T46" fmla="*/ 13 w 205"/>
                    <a:gd name="T47" fmla="*/ 48 h 201"/>
                    <a:gd name="T48" fmla="*/ 16 w 205"/>
                    <a:gd name="T49" fmla="*/ 50 h 201"/>
                    <a:gd name="T50" fmla="*/ 21 w 205"/>
                    <a:gd name="T51" fmla="*/ 51 h 201"/>
                    <a:gd name="T52" fmla="*/ 30 w 205"/>
                    <a:gd name="T53" fmla="*/ 51 h 201"/>
                    <a:gd name="T54" fmla="*/ 35 w 205"/>
                    <a:gd name="T55" fmla="*/ 50 h 201"/>
                    <a:gd name="T56" fmla="*/ 39 w 205"/>
                    <a:gd name="T57" fmla="*/ 48 h 201"/>
                    <a:gd name="T58" fmla="*/ 41 w 205"/>
                    <a:gd name="T59" fmla="*/ 45 h 201"/>
                    <a:gd name="T60" fmla="*/ 45 w 205"/>
                    <a:gd name="T61" fmla="*/ 42 h 201"/>
                    <a:gd name="T62" fmla="*/ 48 w 205"/>
                    <a:gd name="T63" fmla="*/ 38 h 201"/>
                    <a:gd name="T64" fmla="*/ 49 w 205"/>
                    <a:gd name="T65" fmla="*/ 34 h 201"/>
                    <a:gd name="T66" fmla="*/ 50 w 205"/>
                    <a:gd name="T67" fmla="*/ 30 h 201"/>
                    <a:gd name="T68" fmla="*/ 51 w 205"/>
                    <a:gd name="T69" fmla="*/ 25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1">
                      <a:moveTo>
                        <a:pt x="205" y="100"/>
                      </a:moveTo>
                      <a:lnTo>
                        <a:pt x="201" y="81"/>
                      </a:lnTo>
                      <a:lnTo>
                        <a:pt x="198" y="65"/>
                      </a:lnTo>
                      <a:lnTo>
                        <a:pt x="191" y="51"/>
                      </a:lnTo>
                      <a:lnTo>
                        <a:pt x="182" y="35"/>
                      </a:lnTo>
                      <a:lnTo>
                        <a:pt x="166" y="23"/>
                      </a:lnTo>
                      <a:lnTo>
                        <a:pt x="156" y="12"/>
                      </a:lnTo>
                      <a:lnTo>
                        <a:pt x="140" y="4"/>
                      </a:lnTo>
                      <a:lnTo>
                        <a:pt x="121" y="0"/>
                      </a:lnTo>
                      <a:lnTo>
                        <a:pt x="86" y="0"/>
                      </a:lnTo>
                      <a:lnTo>
                        <a:pt x="66" y="4"/>
                      </a:lnTo>
                      <a:lnTo>
                        <a:pt x="51" y="12"/>
                      </a:lnTo>
                      <a:lnTo>
                        <a:pt x="38" y="23"/>
                      </a:lnTo>
                      <a:lnTo>
                        <a:pt x="23" y="35"/>
                      </a:lnTo>
                      <a:lnTo>
                        <a:pt x="16" y="51"/>
                      </a:lnTo>
                      <a:lnTo>
                        <a:pt x="8" y="65"/>
                      </a:lnTo>
                      <a:lnTo>
                        <a:pt x="3" y="81"/>
                      </a:lnTo>
                      <a:lnTo>
                        <a:pt x="0" y="100"/>
                      </a:lnTo>
                      <a:lnTo>
                        <a:pt x="3" y="119"/>
                      </a:lnTo>
                      <a:lnTo>
                        <a:pt x="8" y="135"/>
                      </a:lnTo>
                      <a:lnTo>
                        <a:pt x="16" y="151"/>
                      </a:lnTo>
                      <a:lnTo>
                        <a:pt x="23" y="166"/>
                      </a:lnTo>
                      <a:lnTo>
                        <a:pt x="38" y="179"/>
                      </a:lnTo>
                      <a:lnTo>
                        <a:pt x="51" y="189"/>
                      </a:lnTo>
                      <a:lnTo>
                        <a:pt x="66" y="198"/>
                      </a:lnTo>
                      <a:lnTo>
                        <a:pt x="86" y="201"/>
                      </a:lnTo>
                      <a:lnTo>
                        <a:pt x="121" y="201"/>
                      </a:lnTo>
                      <a:lnTo>
                        <a:pt x="140" y="198"/>
                      </a:lnTo>
                      <a:lnTo>
                        <a:pt x="156" y="189"/>
                      </a:lnTo>
                      <a:lnTo>
                        <a:pt x="166" y="179"/>
                      </a:lnTo>
                      <a:lnTo>
                        <a:pt x="182" y="166"/>
                      </a:lnTo>
                      <a:lnTo>
                        <a:pt x="191" y="151"/>
                      </a:lnTo>
                      <a:lnTo>
                        <a:pt x="198" y="135"/>
                      </a:lnTo>
                      <a:lnTo>
                        <a:pt x="201" y="119"/>
                      </a:lnTo>
                      <a:lnTo>
                        <a:pt x="205"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7" name="Freeform 320"/>
                <p:cNvSpPr>
                  <a:spLocks/>
                </p:cNvSpPr>
                <p:nvPr/>
              </p:nvSpPr>
              <p:spPr bwMode="auto">
                <a:xfrm>
                  <a:off x="2351" y="1924"/>
                  <a:ext cx="50" cy="51"/>
                </a:xfrm>
                <a:custGeom>
                  <a:avLst/>
                  <a:gdLst>
                    <a:gd name="T0" fmla="*/ 50 w 202"/>
                    <a:gd name="T1" fmla="*/ 25 h 206"/>
                    <a:gd name="T2" fmla="*/ 50 w 202"/>
                    <a:gd name="T3" fmla="*/ 21 h 206"/>
                    <a:gd name="T4" fmla="*/ 48 w 202"/>
                    <a:gd name="T5" fmla="*/ 16 h 206"/>
                    <a:gd name="T6" fmla="*/ 46 w 202"/>
                    <a:gd name="T7" fmla="*/ 13 h 206"/>
                    <a:gd name="T8" fmla="*/ 44 w 202"/>
                    <a:gd name="T9" fmla="*/ 9 h 206"/>
                    <a:gd name="T10" fmla="*/ 41 w 202"/>
                    <a:gd name="T11" fmla="*/ 6 h 206"/>
                    <a:gd name="T12" fmla="*/ 37 w 202"/>
                    <a:gd name="T13" fmla="*/ 4 h 206"/>
                    <a:gd name="T14" fmla="*/ 33 w 202"/>
                    <a:gd name="T15" fmla="*/ 2 h 206"/>
                    <a:gd name="T16" fmla="*/ 30 w 202"/>
                    <a:gd name="T17" fmla="*/ 1 h 206"/>
                    <a:gd name="T18" fmla="*/ 25 w 202"/>
                    <a:gd name="T19" fmla="*/ 0 h 206"/>
                    <a:gd name="T20" fmla="*/ 20 w 202"/>
                    <a:gd name="T21" fmla="*/ 1 h 206"/>
                    <a:gd name="T22" fmla="*/ 17 w 202"/>
                    <a:gd name="T23" fmla="*/ 2 h 206"/>
                    <a:gd name="T24" fmla="*/ 13 w 202"/>
                    <a:gd name="T25" fmla="*/ 4 h 206"/>
                    <a:gd name="T26" fmla="*/ 9 w 202"/>
                    <a:gd name="T27" fmla="*/ 6 h 206"/>
                    <a:gd name="T28" fmla="*/ 6 w 202"/>
                    <a:gd name="T29" fmla="*/ 9 h 206"/>
                    <a:gd name="T30" fmla="*/ 3 w 202"/>
                    <a:gd name="T31" fmla="*/ 13 h 206"/>
                    <a:gd name="T32" fmla="*/ 1 w 202"/>
                    <a:gd name="T33" fmla="*/ 16 h 206"/>
                    <a:gd name="T34" fmla="*/ 0 w 202"/>
                    <a:gd name="T35" fmla="*/ 21 h 206"/>
                    <a:gd name="T36" fmla="*/ 0 w 202"/>
                    <a:gd name="T37" fmla="*/ 30 h 206"/>
                    <a:gd name="T38" fmla="*/ 1 w 202"/>
                    <a:gd name="T39" fmla="*/ 35 h 206"/>
                    <a:gd name="T40" fmla="*/ 3 w 202"/>
                    <a:gd name="T41" fmla="*/ 39 h 206"/>
                    <a:gd name="T42" fmla="*/ 6 w 202"/>
                    <a:gd name="T43" fmla="*/ 42 h 206"/>
                    <a:gd name="T44" fmla="*/ 9 w 202"/>
                    <a:gd name="T45" fmla="*/ 45 h 206"/>
                    <a:gd name="T46" fmla="*/ 13 w 202"/>
                    <a:gd name="T47" fmla="*/ 47 h 206"/>
                    <a:gd name="T48" fmla="*/ 17 w 202"/>
                    <a:gd name="T49" fmla="*/ 49 h 206"/>
                    <a:gd name="T50" fmla="*/ 20 w 202"/>
                    <a:gd name="T51" fmla="*/ 50 h 206"/>
                    <a:gd name="T52" fmla="*/ 25 w 202"/>
                    <a:gd name="T53" fmla="*/ 51 h 206"/>
                    <a:gd name="T54" fmla="*/ 30 w 202"/>
                    <a:gd name="T55" fmla="*/ 50 h 206"/>
                    <a:gd name="T56" fmla="*/ 33 w 202"/>
                    <a:gd name="T57" fmla="*/ 49 h 206"/>
                    <a:gd name="T58" fmla="*/ 37 w 202"/>
                    <a:gd name="T59" fmla="*/ 47 h 206"/>
                    <a:gd name="T60" fmla="*/ 41 w 202"/>
                    <a:gd name="T61" fmla="*/ 45 h 206"/>
                    <a:gd name="T62" fmla="*/ 44 w 202"/>
                    <a:gd name="T63" fmla="*/ 42 h 206"/>
                    <a:gd name="T64" fmla="*/ 46 w 202"/>
                    <a:gd name="T65" fmla="*/ 39 h 206"/>
                    <a:gd name="T66" fmla="*/ 48 w 202"/>
                    <a:gd name="T67" fmla="*/ 35 h 206"/>
                    <a:gd name="T68" fmla="*/ 50 w 202"/>
                    <a:gd name="T69" fmla="*/ 30 h 206"/>
                    <a:gd name="T70" fmla="*/ 50 w 202"/>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6"/>
                      </a:lnTo>
                      <a:lnTo>
                        <a:pt x="195" y="66"/>
                      </a:lnTo>
                      <a:lnTo>
                        <a:pt x="186" y="51"/>
                      </a:lnTo>
                      <a:lnTo>
                        <a:pt x="179" y="35"/>
                      </a:lnTo>
                      <a:lnTo>
                        <a:pt x="167" y="24"/>
                      </a:lnTo>
                      <a:lnTo>
                        <a:pt x="151" y="16"/>
                      </a:lnTo>
                      <a:lnTo>
                        <a:pt x="135" y="8"/>
                      </a:lnTo>
                      <a:lnTo>
                        <a:pt x="120" y="5"/>
                      </a:lnTo>
                      <a:lnTo>
                        <a:pt x="100" y="0"/>
                      </a:lnTo>
                      <a:lnTo>
                        <a:pt x="81" y="5"/>
                      </a:lnTo>
                      <a:lnTo>
                        <a:pt x="67" y="8"/>
                      </a:lnTo>
                      <a:lnTo>
                        <a:pt x="51" y="16"/>
                      </a:lnTo>
                      <a:lnTo>
                        <a:pt x="35" y="24"/>
                      </a:lnTo>
                      <a:lnTo>
                        <a:pt x="23" y="35"/>
                      </a:lnTo>
                      <a:lnTo>
                        <a:pt x="12" y="51"/>
                      </a:lnTo>
                      <a:lnTo>
                        <a:pt x="4" y="66"/>
                      </a:lnTo>
                      <a:lnTo>
                        <a:pt x="0" y="86"/>
                      </a:lnTo>
                      <a:lnTo>
                        <a:pt x="0" y="121"/>
                      </a:lnTo>
                      <a:lnTo>
                        <a:pt x="4" y="140"/>
                      </a:lnTo>
                      <a:lnTo>
                        <a:pt x="12" y="156"/>
                      </a:lnTo>
                      <a:lnTo>
                        <a:pt x="23" y="168"/>
                      </a:lnTo>
                      <a:lnTo>
                        <a:pt x="35" y="182"/>
                      </a:lnTo>
                      <a:lnTo>
                        <a:pt x="51" y="191"/>
                      </a:lnTo>
                      <a:lnTo>
                        <a:pt x="67" y="198"/>
                      </a:lnTo>
                      <a:lnTo>
                        <a:pt x="81" y="201"/>
                      </a:lnTo>
                      <a:lnTo>
                        <a:pt x="100" y="206"/>
                      </a:lnTo>
                      <a:lnTo>
                        <a:pt x="120" y="201"/>
                      </a:lnTo>
                      <a:lnTo>
                        <a:pt x="135" y="198"/>
                      </a:lnTo>
                      <a:lnTo>
                        <a:pt x="151" y="191"/>
                      </a:lnTo>
                      <a:lnTo>
                        <a:pt x="167" y="182"/>
                      </a:lnTo>
                      <a:lnTo>
                        <a:pt x="179" y="168"/>
                      </a:lnTo>
                      <a:lnTo>
                        <a:pt x="186" y="156"/>
                      </a:lnTo>
                      <a:lnTo>
                        <a:pt x="195" y="140"/>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8" name="Freeform 321"/>
                <p:cNvSpPr>
                  <a:spLocks/>
                </p:cNvSpPr>
                <p:nvPr/>
              </p:nvSpPr>
              <p:spPr bwMode="auto">
                <a:xfrm>
                  <a:off x="2353" y="1773"/>
                  <a:ext cx="50" cy="51"/>
                </a:xfrm>
                <a:custGeom>
                  <a:avLst/>
                  <a:gdLst>
                    <a:gd name="T0" fmla="*/ 50 w 202"/>
                    <a:gd name="T1" fmla="*/ 25 h 207"/>
                    <a:gd name="T2" fmla="*/ 50 w 202"/>
                    <a:gd name="T3" fmla="*/ 21 h 207"/>
                    <a:gd name="T4" fmla="*/ 49 w 202"/>
                    <a:gd name="T5" fmla="*/ 17 h 207"/>
                    <a:gd name="T6" fmla="*/ 47 w 202"/>
                    <a:gd name="T7" fmla="*/ 13 h 207"/>
                    <a:gd name="T8" fmla="*/ 44 w 202"/>
                    <a:gd name="T9" fmla="*/ 10 h 207"/>
                    <a:gd name="T10" fmla="*/ 41 w 202"/>
                    <a:gd name="T11" fmla="*/ 6 h 207"/>
                    <a:gd name="T12" fmla="*/ 38 w 202"/>
                    <a:gd name="T13" fmla="*/ 4 h 207"/>
                    <a:gd name="T14" fmla="*/ 34 w 202"/>
                    <a:gd name="T15" fmla="*/ 2 h 207"/>
                    <a:gd name="T16" fmla="*/ 30 w 202"/>
                    <a:gd name="T17" fmla="*/ 1 h 207"/>
                    <a:gd name="T18" fmla="*/ 25 w 202"/>
                    <a:gd name="T19" fmla="*/ 0 h 207"/>
                    <a:gd name="T20" fmla="*/ 20 w 202"/>
                    <a:gd name="T21" fmla="*/ 1 h 207"/>
                    <a:gd name="T22" fmla="*/ 17 w 202"/>
                    <a:gd name="T23" fmla="*/ 2 h 207"/>
                    <a:gd name="T24" fmla="*/ 13 w 202"/>
                    <a:gd name="T25" fmla="*/ 4 h 207"/>
                    <a:gd name="T26" fmla="*/ 9 w 202"/>
                    <a:gd name="T27" fmla="*/ 6 h 207"/>
                    <a:gd name="T28" fmla="*/ 6 w 202"/>
                    <a:gd name="T29" fmla="*/ 10 h 207"/>
                    <a:gd name="T30" fmla="*/ 3 w 202"/>
                    <a:gd name="T31" fmla="*/ 13 h 207"/>
                    <a:gd name="T32" fmla="*/ 1 w 202"/>
                    <a:gd name="T33" fmla="*/ 17 h 207"/>
                    <a:gd name="T34" fmla="*/ 0 w 202"/>
                    <a:gd name="T35" fmla="*/ 21 h 207"/>
                    <a:gd name="T36" fmla="*/ 0 w 202"/>
                    <a:gd name="T37" fmla="*/ 30 h 207"/>
                    <a:gd name="T38" fmla="*/ 1 w 202"/>
                    <a:gd name="T39" fmla="*/ 34 h 207"/>
                    <a:gd name="T40" fmla="*/ 3 w 202"/>
                    <a:gd name="T41" fmla="*/ 38 h 207"/>
                    <a:gd name="T42" fmla="*/ 6 w 202"/>
                    <a:gd name="T43" fmla="*/ 42 h 207"/>
                    <a:gd name="T44" fmla="*/ 9 w 202"/>
                    <a:gd name="T45" fmla="*/ 45 h 207"/>
                    <a:gd name="T46" fmla="*/ 13 w 202"/>
                    <a:gd name="T47" fmla="*/ 47 h 207"/>
                    <a:gd name="T48" fmla="*/ 17 w 202"/>
                    <a:gd name="T49" fmla="*/ 49 h 207"/>
                    <a:gd name="T50" fmla="*/ 20 w 202"/>
                    <a:gd name="T51" fmla="*/ 50 h 207"/>
                    <a:gd name="T52" fmla="*/ 25 w 202"/>
                    <a:gd name="T53" fmla="*/ 51 h 207"/>
                    <a:gd name="T54" fmla="*/ 30 w 202"/>
                    <a:gd name="T55" fmla="*/ 50 h 207"/>
                    <a:gd name="T56" fmla="*/ 34 w 202"/>
                    <a:gd name="T57" fmla="*/ 49 h 207"/>
                    <a:gd name="T58" fmla="*/ 38 w 202"/>
                    <a:gd name="T59" fmla="*/ 47 h 207"/>
                    <a:gd name="T60" fmla="*/ 41 w 202"/>
                    <a:gd name="T61" fmla="*/ 45 h 207"/>
                    <a:gd name="T62" fmla="*/ 44 w 202"/>
                    <a:gd name="T63" fmla="*/ 42 h 207"/>
                    <a:gd name="T64" fmla="*/ 47 w 202"/>
                    <a:gd name="T65" fmla="*/ 38 h 207"/>
                    <a:gd name="T66" fmla="*/ 49 w 202"/>
                    <a:gd name="T67" fmla="*/ 34 h 207"/>
                    <a:gd name="T68" fmla="*/ 50 w 202"/>
                    <a:gd name="T69" fmla="*/ 30 h 207"/>
                    <a:gd name="T70" fmla="*/ 50 w 202"/>
                    <a:gd name="T71" fmla="*/ 25 h 2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7">
                      <a:moveTo>
                        <a:pt x="202" y="102"/>
                      </a:moveTo>
                      <a:lnTo>
                        <a:pt x="202" y="86"/>
                      </a:lnTo>
                      <a:lnTo>
                        <a:pt x="198" y="67"/>
                      </a:lnTo>
                      <a:lnTo>
                        <a:pt x="191" y="51"/>
                      </a:lnTo>
                      <a:lnTo>
                        <a:pt x="179" y="39"/>
                      </a:lnTo>
                      <a:lnTo>
                        <a:pt x="167" y="25"/>
                      </a:lnTo>
                      <a:lnTo>
                        <a:pt x="153" y="16"/>
                      </a:lnTo>
                      <a:lnTo>
                        <a:pt x="137" y="9"/>
                      </a:lnTo>
                      <a:lnTo>
                        <a:pt x="121" y="4"/>
                      </a:lnTo>
                      <a:lnTo>
                        <a:pt x="102" y="0"/>
                      </a:lnTo>
                      <a:lnTo>
                        <a:pt x="82" y="4"/>
                      </a:lnTo>
                      <a:lnTo>
                        <a:pt x="67" y="9"/>
                      </a:lnTo>
                      <a:lnTo>
                        <a:pt x="51" y="16"/>
                      </a:lnTo>
                      <a:lnTo>
                        <a:pt x="35" y="25"/>
                      </a:lnTo>
                      <a:lnTo>
                        <a:pt x="25" y="39"/>
                      </a:lnTo>
                      <a:lnTo>
                        <a:pt x="12" y="51"/>
                      </a:lnTo>
                      <a:lnTo>
                        <a:pt x="5" y="67"/>
                      </a:lnTo>
                      <a:lnTo>
                        <a:pt x="0" y="86"/>
                      </a:lnTo>
                      <a:lnTo>
                        <a:pt x="0" y="121"/>
                      </a:lnTo>
                      <a:lnTo>
                        <a:pt x="5" y="140"/>
                      </a:lnTo>
                      <a:lnTo>
                        <a:pt x="12" y="156"/>
                      </a:lnTo>
                      <a:lnTo>
                        <a:pt x="25" y="172"/>
                      </a:lnTo>
                      <a:lnTo>
                        <a:pt x="35" y="183"/>
                      </a:lnTo>
                      <a:lnTo>
                        <a:pt x="51" y="191"/>
                      </a:lnTo>
                      <a:lnTo>
                        <a:pt x="67" y="198"/>
                      </a:lnTo>
                      <a:lnTo>
                        <a:pt x="82" y="202"/>
                      </a:lnTo>
                      <a:lnTo>
                        <a:pt x="102" y="207"/>
                      </a:lnTo>
                      <a:lnTo>
                        <a:pt x="121" y="202"/>
                      </a:lnTo>
                      <a:lnTo>
                        <a:pt x="137" y="198"/>
                      </a:lnTo>
                      <a:lnTo>
                        <a:pt x="153" y="191"/>
                      </a:lnTo>
                      <a:lnTo>
                        <a:pt x="167" y="183"/>
                      </a:lnTo>
                      <a:lnTo>
                        <a:pt x="179" y="172"/>
                      </a:lnTo>
                      <a:lnTo>
                        <a:pt x="191" y="156"/>
                      </a:lnTo>
                      <a:lnTo>
                        <a:pt x="198"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59" name="Freeform 322"/>
                <p:cNvSpPr>
                  <a:spLocks/>
                </p:cNvSpPr>
                <p:nvPr/>
              </p:nvSpPr>
              <p:spPr bwMode="auto">
                <a:xfrm>
                  <a:off x="2358" y="2246"/>
                  <a:ext cx="51" cy="51"/>
                </a:xfrm>
                <a:custGeom>
                  <a:avLst/>
                  <a:gdLst>
                    <a:gd name="T0" fmla="*/ 51 w 206"/>
                    <a:gd name="T1" fmla="*/ 26 h 201"/>
                    <a:gd name="T2" fmla="*/ 50 w 206"/>
                    <a:gd name="T3" fmla="*/ 22 h 201"/>
                    <a:gd name="T4" fmla="*/ 49 w 206"/>
                    <a:gd name="T5" fmla="*/ 17 h 201"/>
                    <a:gd name="T6" fmla="*/ 47 w 206"/>
                    <a:gd name="T7" fmla="*/ 13 h 201"/>
                    <a:gd name="T8" fmla="*/ 44 w 206"/>
                    <a:gd name="T9" fmla="*/ 9 h 201"/>
                    <a:gd name="T10" fmla="*/ 42 w 206"/>
                    <a:gd name="T11" fmla="*/ 6 h 201"/>
                    <a:gd name="T12" fmla="*/ 38 w 206"/>
                    <a:gd name="T13" fmla="*/ 4 h 201"/>
                    <a:gd name="T14" fmla="*/ 34 w 206"/>
                    <a:gd name="T15" fmla="*/ 2 h 201"/>
                    <a:gd name="T16" fmla="*/ 30 w 206"/>
                    <a:gd name="T17" fmla="*/ 0 h 201"/>
                    <a:gd name="T18" fmla="*/ 21 w 206"/>
                    <a:gd name="T19" fmla="*/ 0 h 201"/>
                    <a:gd name="T20" fmla="*/ 16 w 206"/>
                    <a:gd name="T21" fmla="*/ 2 h 201"/>
                    <a:gd name="T22" fmla="*/ 12 w 206"/>
                    <a:gd name="T23" fmla="*/ 4 h 201"/>
                    <a:gd name="T24" fmla="*/ 9 w 206"/>
                    <a:gd name="T25" fmla="*/ 6 h 201"/>
                    <a:gd name="T26" fmla="*/ 6 w 206"/>
                    <a:gd name="T27" fmla="*/ 9 h 201"/>
                    <a:gd name="T28" fmla="*/ 4 w 206"/>
                    <a:gd name="T29" fmla="*/ 13 h 201"/>
                    <a:gd name="T30" fmla="*/ 2 w 206"/>
                    <a:gd name="T31" fmla="*/ 17 h 201"/>
                    <a:gd name="T32" fmla="*/ 1 w 206"/>
                    <a:gd name="T33" fmla="*/ 22 h 201"/>
                    <a:gd name="T34" fmla="*/ 0 w 206"/>
                    <a:gd name="T35" fmla="*/ 26 h 201"/>
                    <a:gd name="T36" fmla="*/ 1 w 206"/>
                    <a:gd name="T37" fmla="*/ 31 h 201"/>
                    <a:gd name="T38" fmla="*/ 2 w 206"/>
                    <a:gd name="T39" fmla="*/ 35 h 201"/>
                    <a:gd name="T40" fmla="*/ 4 w 206"/>
                    <a:gd name="T41" fmla="*/ 38 h 201"/>
                    <a:gd name="T42" fmla="*/ 6 w 206"/>
                    <a:gd name="T43" fmla="*/ 42 h 201"/>
                    <a:gd name="T44" fmla="*/ 9 w 206"/>
                    <a:gd name="T45" fmla="*/ 45 h 201"/>
                    <a:gd name="T46" fmla="*/ 12 w 206"/>
                    <a:gd name="T47" fmla="*/ 48 h 201"/>
                    <a:gd name="T48" fmla="*/ 16 w 206"/>
                    <a:gd name="T49" fmla="*/ 50 h 201"/>
                    <a:gd name="T50" fmla="*/ 21 w 206"/>
                    <a:gd name="T51" fmla="*/ 51 h 201"/>
                    <a:gd name="T52" fmla="*/ 30 w 206"/>
                    <a:gd name="T53" fmla="*/ 51 h 201"/>
                    <a:gd name="T54" fmla="*/ 34 w 206"/>
                    <a:gd name="T55" fmla="*/ 50 h 201"/>
                    <a:gd name="T56" fmla="*/ 38 w 206"/>
                    <a:gd name="T57" fmla="*/ 48 h 201"/>
                    <a:gd name="T58" fmla="*/ 42 w 206"/>
                    <a:gd name="T59" fmla="*/ 45 h 201"/>
                    <a:gd name="T60" fmla="*/ 44 w 206"/>
                    <a:gd name="T61" fmla="*/ 42 h 201"/>
                    <a:gd name="T62" fmla="*/ 47 w 206"/>
                    <a:gd name="T63" fmla="*/ 38 h 201"/>
                    <a:gd name="T64" fmla="*/ 49 w 206"/>
                    <a:gd name="T65" fmla="*/ 35 h 201"/>
                    <a:gd name="T66" fmla="*/ 50 w 206"/>
                    <a:gd name="T67" fmla="*/ 31 h 201"/>
                    <a:gd name="T68" fmla="*/ 51 w 206"/>
                    <a:gd name="T69" fmla="*/ 26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1">
                      <a:moveTo>
                        <a:pt x="206" y="101"/>
                      </a:moveTo>
                      <a:lnTo>
                        <a:pt x="201" y="86"/>
                      </a:lnTo>
                      <a:lnTo>
                        <a:pt x="198" y="66"/>
                      </a:lnTo>
                      <a:lnTo>
                        <a:pt x="190" y="51"/>
                      </a:lnTo>
                      <a:lnTo>
                        <a:pt x="178" y="35"/>
                      </a:lnTo>
                      <a:lnTo>
                        <a:pt x="168" y="23"/>
                      </a:lnTo>
                      <a:lnTo>
                        <a:pt x="155" y="16"/>
                      </a:lnTo>
                      <a:lnTo>
                        <a:pt x="136" y="8"/>
                      </a:lnTo>
                      <a:lnTo>
                        <a:pt x="120" y="0"/>
                      </a:lnTo>
                      <a:lnTo>
                        <a:pt x="85" y="0"/>
                      </a:lnTo>
                      <a:lnTo>
                        <a:pt x="66" y="8"/>
                      </a:lnTo>
                      <a:lnTo>
                        <a:pt x="50" y="16"/>
                      </a:lnTo>
                      <a:lnTo>
                        <a:pt x="35" y="23"/>
                      </a:lnTo>
                      <a:lnTo>
                        <a:pt x="24" y="35"/>
                      </a:lnTo>
                      <a:lnTo>
                        <a:pt x="15" y="51"/>
                      </a:lnTo>
                      <a:lnTo>
                        <a:pt x="8" y="66"/>
                      </a:lnTo>
                      <a:lnTo>
                        <a:pt x="5" y="86"/>
                      </a:lnTo>
                      <a:lnTo>
                        <a:pt x="0" y="101"/>
                      </a:lnTo>
                      <a:lnTo>
                        <a:pt x="5" y="121"/>
                      </a:lnTo>
                      <a:lnTo>
                        <a:pt x="8" y="136"/>
                      </a:lnTo>
                      <a:lnTo>
                        <a:pt x="15" y="151"/>
                      </a:lnTo>
                      <a:lnTo>
                        <a:pt x="24" y="166"/>
                      </a:lnTo>
                      <a:lnTo>
                        <a:pt x="35" y="179"/>
                      </a:lnTo>
                      <a:lnTo>
                        <a:pt x="50" y="189"/>
                      </a:lnTo>
                      <a:lnTo>
                        <a:pt x="66" y="198"/>
                      </a:lnTo>
                      <a:lnTo>
                        <a:pt x="85" y="201"/>
                      </a:lnTo>
                      <a:lnTo>
                        <a:pt x="120" y="201"/>
                      </a:lnTo>
                      <a:lnTo>
                        <a:pt x="136" y="198"/>
                      </a:lnTo>
                      <a:lnTo>
                        <a:pt x="155" y="189"/>
                      </a:lnTo>
                      <a:lnTo>
                        <a:pt x="168" y="179"/>
                      </a:lnTo>
                      <a:lnTo>
                        <a:pt x="178" y="166"/>
                      </a:lnTo>
                      <a:lnTo>
                        <a:pt x="190" y="151"/>
                      </a:lnTo>
                      <a:lnTo>
                        <a:pt x="198" y="136"/>
                      </a:lnTo>
                      <a:lnTo>
                        <a:pt x="201" y="121"/>
                      </a:lnTo>
                      <a:lnTo>
                        <a:pt x="206"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0" name="Freeform 323"/>
                <p:cNvSpPr>
                  <a:spLocks/>
                </p:cNvSpPr>
                <p:nvPr/>
              </p:nvSpPr>
              <p:spPr bwMode="auto">
                <a:xfrm>
                  <a:off x="2416" y="1706"/>
                  <a:ext cx="50" cy="50"/>
                </a:xfrm>
                <a:custGeom>
                  <a:avLst/>
                  <a:gdLst>
                    <a:gd name="T0" fmla="*/ 50 w 201"/>
                    <a:gd name="T1" fmla="*/ 25 h 201"/>
                    <a:gd name="T2" fmla="*/ 50 w 201"/>
                    <a:gd name="T3" fmla="*/ 20 h 201"/>
                    <a:gd name="T4" fmla="*/ 49 w 201"/>
                    <a:gd name="T5" fmla="*/ 16 h 201"/>
                    <a:gd name="T6" fmla="*/ 47 w 201"/>
                    <a:gd name="T7" fmla="*/ 12 h 201"/>
                    <a:gd name="T8" fmla="*/ 44 w 201"/>
                    <a:gd name="T9" fmla="*/ 9 h 201"/>
                    <a:gd name="T10" fmla="*/ 41 w 201"/>
                    <a:gd name="T11" fmla="*/ 6 h 201"/>
                    <a:gd name="T12" fmla="*/ 38 w 201"/>
                    <a:gd name="T13" fmla="*/ 3 h 201"/>
                    <a:gd name="T14" fmla="*/ 34 w 201"/>
                    <a:gd name="T15" fmla="*/ 1 h 201"/>
                    <a:gd name="T16" fmla="*/ 30 w 201"/>
                    <a:gd name="T17" fmla="*/ 0 h 201"/>
                    <a:gd name="T18" fmla="*/ 20 w 201"/>
                    <a:gd name="T19" fmla="*/ 0 h 201"/>
                    <a:gd name="T20" fmla="*/ 16 w 201"/>
                    <a:gd name="T21" fmla="*/ 1 h 201"/>
                    <a:gd name="T22" fmla="*/ 12 w 201"/>
                    <a:gd name="T23" fmla="*/ 3 h 201"/>
                    <a:gd name="T24" fmla="*/ 9 w 201"/>
                    <a:gd name="T25" fmla="*/ 6 h 201"/>
                    <a:gd name="T26" fmla="*/ 6 w 201"/>
                    <a:gd name="T27" fmla="*/ 9 h 201"/>
                    <a:gd name="T28" fmla="*/ 3 w 201"/>
                    <a:gd name="T29" fmla="*/ 12 h 201"/>
                    <a:gd name="T30" fmla="*/ 2 w 201"/>
                    <a:gd name="T31" fmla="*/ 16 h 201"/>
                    <a:gd name="T32" fmla="*/ 0 w 201"/>
                    <a:gd name="T33" fmla="*/ 20 h 201"/>
                    <a:gd name="T34" fmla="*/ 0 w 201"/>
                    <a:gd name="T35" fmla="*/ 30 h 201"/>
                    <a:gd name="T36" fmla="*/ 2 w 201"/>
                    <a:gd name="T37" fmla="*/ 34 h 201"/>
                    <a:gd name="T38" fmla="*/ 3 w 201"/>
                    <a:gd name="T39" fmla="*/ 38 h 201"/>
                    <a:gd name="T40" fmla="*/ 6 w 201"/>
                    <a:gd name="T41" fmla="*/ 41 h 201"/>
                    <a:gd name="T42" fmla="*/ 9 w 201"/>
                    <a:gd name="T43" fmla="*/ 44 h 201"/>
                    <a:gd name="T44" fmla="*/ 12 w 201"/>
                    <a:gd name="T45" fmla="*/ 47 h 201"/>
                    <a:gd name="T46" fmla="*/ 16 w 201"/>
                    <a:gd name="T47" fmla="*/ 49 h 201"/>
                    <a:gd name="T48" fmla="*/ 20 w 201"/>
                    <a:gd name="T49" fmla="*/ 50 h 201"/>
                    <a:gd name="T50" fmla="*/ 30 w 201"/>
                    <a:gd name="T51" fmla="*/ 50 h 201"/>
                    <a:gd name="T52" fmla="*/ 34 w 201"/>
                    <a:gd name="T53" fmla="*/ 49 h 201"/>
                    <a:gd name="T54" fmla="*/ 38 w 201"/>
                    <a:gd name="T55" fmla="*/ 47 h 201"/>
                    <a:gd name="T56" fmla="*/ 41 w 201"/>
                    <a:gd name="T57" fmla="*/ 44 h 201"/>
                    <a:gd name="T58" fmla="*/ 44 w 201"/>
                    <a:gd name="T59" fmla="*/ 41 h 201"/>
                    <a:gd name="T60" fmla="*/ 47 w 201"/>
                    <a:gd name="T61" fmla="*/ 38 h 201"/>
                    <a:gd name="T62" fmla="*/ 49 w 201"/>
                    <a:gd name="T63" fmla="*/ 34 h 201"/>
                    <a:gd name="T64" fmla="*/ 50 w 201"/>
                    <a:gd name="T65" fmla="*/ 30 h 201"/>
                    <a:gd name="T66" fmla="*/ 50 w 201"/>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1">
                      <a:moveTo>
                        <a:pt x="201" y="100"/>
                      </a:moveTo>
                      <a:lnTo>
                        <a:pt x="201" y="81"/>
                      </a:lnTo>
                      <a:lnTo>
                        <a:pt x="198" y="65"/>
                      </a:lnTo>
                      <a:lnTo>
                        <a:pt x="190" y="49"/>
                      </a:lnTo>
                      <a:lnTo>
                        <a:pt x="178" y="35"/>
                      </a:lnTo>
                      <a:lnTo>
                        <a:pt x="166" y="23"/>
                      </a:lnTo>
                      <a:lnTo>
                        <a:pt x="151" y="11"/>
                      </a:lnTo>
                      <a:lnTo>
                        <a:pt x="136" y="3"/>
                      </a:lnTo>
                      <a:lnTo>
                        <a:pt x="120" y="0"/>
                      </a:lnTo>
                      <a:lnTo>
                        <a:pt x="82" y="0"/>
                      </a:lnTo>
                      <a:lnTo>
                        <a:pt x="66" y="3"/>
                      </a:lnTo>
                      <a:lnTo>
                        <a:pt x="50" y="11"/>
                      </a:lnTo>
                      <a:lnTo>
                        <a:pt x="35" y="23"/>
                      </a:lnTo>
                      <a:lnTo>
                        <a:pt x="23" y="35"/>
                      </a:lnTo>
                      <a:lnTo>
                        <a:pt x="12" y="49"/>
                      </a:lnTo>
                      <a:lnTo>
                        <a:pt x="8" y="65"/>
                      </a:lnTo>
                      <a:lnTo>
                        <a:pt x="0" y="81"/>
                      </a:lnTo>
                      <a:lnTo>
                        <a:pt x="0" y="119"/>
                      </a:lnTo>
                      <a:lnTo>
                        <a:pt x="8" y="135"/>
                      </a:lnTo>
                      <a:lnTo>
                        <a:pt x="12" y="151"/>
                      </a:lnTo>
                      <a:lnTo>
                        <a:pt x="23" y="166"/>
                      </a:lnTo>
                      <a:lnTo>
                        <a:pt x="35" y="177"/>
                      </a:lnTo>
                      <a:lnTo>
                        <a:pt x="50" y="189"/>
                      </a:lnTo>
                      <a:lnTo>
                        <a:pt x="66" y="196"/>
                      </a:lnTo>
                      <a:lnTo>
                        <a:pt x="82" y="201"/>
                      </a:lnTo>
                      <a:lnTo>
                        <a:pt x="120" y="201"/>
                      </a:lnTo>
                      <a:lnTo>
                        <a:pt x="136" y="196"/>
                      </a:lnTo>
                      <a:lnTo>
                        <a:pt x="151" y="189"/>
                      </a:lnTo>
                      <a:lnTo>
                        <a:pt x="166" y="177"/>
                      </a:lnTo>
                      <a:lnTo>
                        <a:pt x="178" y="166"/>
                      </a:lnTo>
                      <a:lnTo>
                        <a:pt x="190" y="151"/>
                      </a:lnTo>
                      <a:lnTo>
                        <a:pt x="198" y="135"/>
                      </a:lnTo>
                      <a:lnTo>
                        <a:pt x="201" y="119"/>
                      </a:lnTo>
                      <a:lnTo>
                        <a:pt x="201"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1" name="Freeform 324"/>
                <p:cNvSpPr>
                  <a:spLocks/>
                </p:cNvSpPr>
                <p:nvPr/>
              </p:nvSpPr>
              <p:spPr bwMode="auto">
                <a:xfrm>
                  <a:off x="2418" y="2077"/>
                  <a:ext cx="50" cy="51"/>
                </a:xfrm>
                <a:custGeom>
                  <a:avLst/>
                  <a:gdLst>
                    <a:gd name="T0" fmla="*/ 50 w 202"/>
                    <a:gd name="T1" fmla="*/ 25 h 205"/>
                    <a:gd name="T2" fmla="*/ 50 w 202"/>
                    <a:gd name="T3" fmla="*/ 21 h 205"/>
                    <a:gd name="T4" fmla="*/ 48 w 202"/>
                    <a:gd name="T5" fmla="*/ 16 h 205"/>
                    <a:gd name="T6" fmla="*/ 46 w 202"/>
                    <a:gd name="T7" fmla="*/ 13 h 205"/>
                    <a:gd name="T8" fmla="*/ 44 w 202"/>
                    <a:gd name="T9" fmla="*/ 9 h 205"/>
                    <a:gd name="T10" fmla="*/ 41 w 202"/>
                    <a:gd name="T11" fmla="*/ 6 h 205"/>
                    <a:gd name="T12" fmla="*/ 37 w 202"/>
                    <a:gd name="T13" fmla="*/ 4 h 205"/>
                    <a:gd name="T14" fmla="*/ 33 w 202"/>
                    <a:gd name="T15" fmla="*/ 2 h 205"/>
                    <a:gd name="T16" fmla="*/ 29 w 202"/>
                    <a:gd name="T17" fmla="*/ 1 h 205"/>
                    <a:gd name="T18" fmla="*/ 25 w 202"/>
                    <a:gd name="T19" fmla="*/ 0 h 205"/>
                    <a:gd name="T20" fmla="*/ 20 w 202"/>
                    <a:gd name="T21" fmla="*/ 1 h 205"/>
                    <a:gd name="T22" fmla="*/ 16 w 202"/>
                    <a:gd name="T23" fmla="*/ 2 h 205"/>
                    <a:gd name="T24" fmla="*/ 12 w 202"/>
                    <a:gd name="T25" fmla="*/ 4 h 205"/>
                    <a:gd name="T26" fmla="*/ 8 w 202"/>
                    <a:gd name="T27" fmla="*/ 6 h 205"/>
                    <a:gd name="T28" fmla="*/ 6 w 202"/>
                    <a:gd name="T29" fmla="*/ 9 h 205"/>
                    <a:gd name="T30" fmla="*/ 3 w 202"/>
                    <a:gd name="T31" fmla="*/ 13 h 205"/>
                    <a:gd name="T32" fmla="*/ 1 w 202"/>
                    <a:gd name="T33" fmla="*/ 16 h 205"/>
                    <a:gd name="T34" fmla="*/ 0 w 202"/>
                    <a:gd name="T35" fmla="*/ 21 h 205"/>
                    <a:gd name="T36" fmla="*/ 0 w 202"/>
                    <a:gd name="T37" fmla="*/ 30 h 205"/>
                    <a:gd name="T38" fmla="*/ 1 w 202"/>
                    <a:gd name="T39" fmla="*/ 35 h 205"/>
                    <a:gd name="T40" fmla="*/ 3 w 202"/>
                    <a:gd name="T41" fmla="*/ 38 h 205"/>
                    <a:gd name="T42" fmla="*/ 6 w 202"/>
                    <a:gd name="T43" fmla="*/ 41 h 205"/>
                    <a:gd name="T44" fmla="*/ 8 w 202"/>
                    <a:gd name="T45" fmla="*/ 45 h 205"/>
                    <a:gd name="T46" fmla="*/ 12 w 202"/>
                    <a:gd name="T47" fmla="*/ 47 h 205"/>
                    <a:gd name="T48" fmla="*/ 16 w 202"/>
                    <a:gd name="T49" fmla="*/ 49 h 205"/>
                    <a:gd name="T50" fmla="*/ 20 w 202"/>
                    <a:gd name="T51" fmla="*/ 50 h 205"/>
                    <a:gd name="T52" fmla="*/ 25 w 202"/>
                    <a:gd name="T53" fmla="*/ 51 h 205"/>
                    <a:gd name="T54" fmla="*/ 29 w 202"/>
                    <a:gd name="T55" fmla="*/ 50 h 205"/>
                    <a:gd name="T56" fmla="*/ 33 w 202"/>
                    <a:gd name="T57" fmla="*/ 49 h 205"/>
                    <a:gd name="T58" fmla="*/ 37 w 202"/>
                    <a:gd name="T59" fmla="*/ 47 h 205"/>
                    <a:gd name="T60" fmla="*/ 41 w 202"/>
                    <a:gd name="T61" fmla="*/ 45 h 205"/>
                    <a:gd name="T62" fmla="*/ 44 w 202"/>
                    <a:gd name="T63" fmla="*/ 41 h 205"/>
                    <a:gd name="T64" fmla="*/ 46 w 202"/>
                    <a:gd name="T65" fmla="*/ 38 h 205"/>
                    <a:gd name="T66" fmla="*/ 48 w 202"/>
                    <a:gd name="T67" fmla="*/ 35 h 205"/>
                    <a:gd name="T68" fmla="*/ 50 w 202"/>
                    <a:gd name="T69" fmla="*/ 30 h 205"/>
                    <a:gd name="T70" fmla="*/ 50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6"/>
                      </a:lnTo>
                      <a:lnTo>
                        <a:pt x="193" y="66"/>
                      </a:lnTo>
                      <a:lnTo>
                        <a:pt x="186" y="51"/>
                      </a:lnTo>
                      <a:lnTo>
                        <a:pt x="178" y="38"/>
                      </a:lnTo>
                      <a:lnTo>
                        <a:pt x="167" y="23"/>
                      </a:lnTo>
                      <a:lnTo>
                        <a:pt x="151" y="16"/>
                      </a:lnTo>
                      <a:lnTo>
                        <a:pt x="135" y="7"/>
                      </a:lnTo>
                      <a:lnTo>
                        <a:pt x="116" y="3"/>
                      </a:lnTo>
                      <a:lnTo>
                        <a:pt x="100" y="0"/>
                      </a:lnTo>
                      <a:lnTo>
                        <a:pt x="81" y="3"/>
                      </a:lnTo>
                      <a:lnTo>
                        <a:pt x="65" y="7"/>
                      </a:lnTo>
                      <a:lnTo>
                        <a:pt x="50" y="16"/>
                      </a:lnTo>
                      <a:lnTo>
                        <a:pt x="34" y="23"/>
                      </a:lnTo>
                      <a:lnTo>
                        <a:pt x="23" y="38"/>
                      </a:lnTo>
                      <a:lnTo>
                        <a:pt x="11" y="51"/>
                      </a:lnTo>
                      <a:lnTo>
                        <a:pt x="4" y="66"/>
                      </a:lnTo>
                      <a:lnTo>
                        <a:pt x="0" y="86"/>
                      </a:lnTo>
                      <a:lnTo>
                        <a:pt x="0" y="121"/>
                      </a:lnTo>
                      <a:lnTo>
                        <a:pt x="4" y="140"/>
                      </a:lnTo>
                      <a:lnTo>
                        <a:pt x="11" y="154"/>
                      </a:lnTo>
                      <a:lnTo>
                        <a:pt x="23" y="166"/>
                      </a:lnTo>
                      <a:lnTo>
                        <a:pt x="34" y="182"/>
                      </a:lnTo>
                      <a:lnTo>
                        <a:pt x="50" y="189"/>
                      </a:lnTo>
                      <a:lnTo>
                        <a:pt x="65" y="198"/>
                      </a:lnTo>
                      <a:lnTo>
                        <a:pt x="81" y="201"/>
                      </a:lnTo>
                      <a:lnTo>
                        <a:pt x="100" y="205"/>
                      </a:lnTo>
                      <a:lnTo>
                        <a:pt x="116" y="201"/>
                      </a:lnTo>
                      <a:lnTo>
                        <a:pt x="135" y="198"/>
                      </a:lnTo>
                      <a:lnTo>
                        <a:pt x="151" y="189"/>
                      </a:lnTo>
                      <a:lnTo>
                        <a:pt x="167" y="182"/>
                      </a:lnTo>
                      <a:lnTo>
                        <a:pt x="178" y="166"/>
                      </a:lnTo>
                      <a:lnTo>
                        <a:pt x="186" y="154"/>
                      </a:lnTo>
                      <a:lnTo>
                        <a:pt x="193" y="140"/>
                      </a:lnTo>
                      <a:lnTo>
                        <a:pt x="202" y="121"/>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2" name="Freeform 325"/>
                <p:cNvSpPr>
                  <a:spLocks/>
                </p:cNvSpPr>
                <p:nvPr/>
              </p:nvSpPr>
              <p:spPr bwMode="auto">
                <a:xfrm>
                  <a:off x="2420" y="2628"/>
                  <a:ext cx="50" cy="51"/>
                </a:xfrm>
                <a:custGeom>
                  <a:avLst/>
                  <a:gdLst>
                    <a:gd name="T0" fmla="*/ 50 w 202"/>
                    <a:gd name="T1" fmla="*/ 26 h 202"/>
                    <a:gd name="T2" fmla="*/ 50 w 202"/>
                    <a:gd name="T3" fmla="*/ 20 h 202"/>
                    <a:gd name="T4" fmla="*/ 48 w 202"/>
                    <a:gd name="T5" fmla="*/ 17 h 202"/>
                    <a:gd name="T6" fmla="*/ 47 w 202"/>
                    <a:gd name="T7" fmla="*/ 13 h 202"/>
                    <a:gd name="T8" fmla="*/ 44 w 202"/>
                    <a:gd name="T9" fmla="*/ 9 h 202"/>
                    <a:gd name="T10" fmla="*/ 41 w 202"/>
                    <a:gd name="T11" fmla="*/ 6 h 202"/>
                    <a:gd name="T12" fmla="*/ 37 w 202"/>
                    <a:gd name="T13" fmla="*/ 3 h 202"/>
                    <a:gd name="T14" fmla="*/ 34 w 202"/>
                    <a:gd name="T15" fmla="*/ 1 h 202"/>
                    <a:gd name="T16" fmla="*/ 30 w 202"/>
                    <a:gd name="T17" fmla="*/ 0 h 202"/>
                    <a:gd name="T18" fmla="*/ 20 w 202"/>
                    <a:gd name="T19" fmla="*/ 0 h 202"/>
                    <a:gd name="T20" fmla="*/ 17 w 202"/>
                    <a:gd name="T21" fmla="*/ 1 h 202"/>
                    <a:gd name="T22" fmla="*/ 13 w 202"/>
                    <a:gd name="T23" fmla="*/ 3 h 202"/>
                    <a:gd name="T24" fmla="*/ 9 w 202"/>
                    <a:gd name="T25" fmla="*/ 6 h 202"/>
                    <a:gd name="T26" fmla="*/ 6 w 202"/>
                    <a:gd name="T27" fmla="*/ 9 h 202"/>
                    <a:gd name="T28" fmla="*/ 3 w 202"/>
                    <a:gd name="T29" fmla="*/ 13 h 202"/>
                    <a:gd name="T30" fmla="*/ 1 w 202"/>
                    <a:gd name="T31" fmla="*/ 17 h 202"/>
                    <a:gd name="T32" fmla="*/ 0 w 202"/>
                    <a:gd name="T33" fmla="*/ 20 h 202"/>
                    <a:gd name="T34" fmla="*/ 0 w 202"/>
                    <a:gd name="T35" fmla="*/ 30 h 202"/>
                    <a:gd name="T36" fmla="*/ 1 w 202"/>
                    <a:gd name="T37" fmla="*/ 34 h 202"/>
                    <a:gd name="T38" fmla="*/ 3 w 202"/>
                    <a:gd name="T39" fmla="*/ 38 h 202"/>
                    <a:gd name="T40" fmla="*/ 6 w 202"/>
                    <a:gd name="T41" fmla="*/ 42 h 202"/>
                    <a:gd name="T42" fmla="*/ 9 w 202"/>
                    <a:gd name="T43" fmla="*/ 45 h 202"/>
                    <a:gd name="T44" fmla="*/ 13 w 202"/>
                    <a:gd name="T45" fmla="*/ 48 h 202"/>
                    <a:gd name="T46" fmla="*/ 17 w 202"/>
                    <a:gd name="T47" fmla="*/ 49 h 202"/>
                    <a:gd name="T48" fmla="*/ 20 w 202"/>
                    <a:gd name="T49" fmla="*/ 51 h 202"/>
                    <a:gd name="T50" fmla="*/ 30 w 202"/>
                    <a:gd name="T51" fmla="*/ 51 h 202"/>
                    <a:gd name="T52" fmla="*/ 34 w 202"/>
                    <a:gd name="T53" fmla="*/ 49 h 202"/>
                    <a:gd name="T54" fmla="*/ 37 w 202"/>
                    <a:gd name="T55" fmla="*/ 48 h 202"/>
                    <a:gd name="T56" fmla="*/ 41 w 202"/>
                    <a:gd name="T57" fmla="*/ 45 h 202"/>
                    <a:gd name="T58" fmla="*/ 44 w 202"/>
                    <a:gd name="T59" fmla="*/ 42 h 202"/>
                    <a:gd name="T60" fmla="*/ 47 w 202"/>
                    <a:gd name="T61" fmla="*/ 38 h 202"/>
                    <a:gd name="T62" fmla="*/ 48 w 202"/>
                    <a:gd name="T63" fmla="*/ 34 h 202"/>
                    <a:gd name="T64" fmla="*/ 50 w 202"/>
                    <a:gd name="T65" fmla="*/ 30 h 202"/>
                    <a:gd name="T66" fmla="*/ 50 w 202"/>
                    <a:gd name="T67" fmla="*/ 26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1"/>
                      </a:lnTo>
                      <a:lnTo>
                        <a:pt x="195" y="66"/>
                      </a:lnTo>
                      <a:lnTo>
                        <a:pt x="190" y="51"/>
                      </a:lnTo>
                      <a:lnTo>
                        <a:pt x="179" y="35"/>
                      </a:lnTo>
                      <a:lnTo>
                        <a:pt x="167" y="23"/>
                      </a:lnTo>
                      <a:lnTo>
                        <a:pt x="151" y="11"/>
                      </a:lnTo>
                      <a:lnTo>
                        <a:pt x="136" y="4"/>
                      </a:lnTo>
                      <a:lnTo>
                        <a:pt x="121" y="0"/>
                      </a:lnTo>
                      <a:lnTo>
                        <a:pt x="81" y="0"/>
                      </a:lnTo>
                      <a:lnTo>
                        <a:pt x="67" y="4"/>
                      </a:lnTo>
                      <a:lnTo>
                        <a:pt x="51" y="11"/>
                      </a:lnTo>
                      <a:lnTo>
                        <a:pt x="35" y="23"/>
                      </a:lnTo>
                      <a:lnTo>
                        <a:pt x="23" y="35"/>
                      </a:lnTo>
                      <a:lnTo>
                        <a:pt x="12" y="51"/>
                      </a:lnTo>
                      <a:lnTo>
                        <a:pt x="4" y="66"/>
                      </a:lnTo>
                      <a:lnTo>
                        <a:pt x="0" y="81"/>
                      </a:lnTo>
                      <a:lnTo>
                        <a:pt x="0" y="120"/>
                      </a:lnTo>
                      <a:lnTo>
                        <a:pt x="4" y="136"/>
                      </a:lnTo>
                      <a:lnTo>
                        <a:pt x="12" y="151"/>
                      </a:lnTo>
                      <a:lnTo>
                        <a:pt x="23" y="167"/>
                      </a:lnTo>
                      <a:lnTo>
                        <a:pt x="35" y="179"/>
                      </a:lnTo>
                      <a:lnTo>
                        <a:pt x="51" y="190"/>
                      </a:lnTo>
                      <a:lnTo>
                        <a:pt x="67" y="194"/>
                      </a:lnTo>
                      <a:lnTo>
                        <a:pt x="81" y="202"/>
                      </a:lnTo>
                      <a:lnTo>
                        <a:pt x="121" y="202"/>
                      </a:lnTo>
                      <a:lnTo>
                        <a:pt x="136" y="194"/>
                      </a:lnTo>
                      <a:lnTo>
                        <a:pt x="151" y="190"/>
                      </a:lnTo>
                      <a:lnTo>
                        <a:pt x="167" y="179"/>
                      </a:lnTo>
                      <a:lnTo>
                        <a:pt x="179" y="167"/>
                      </a:lnTo>
                      <a:lnTo>
                        <a:pt x="190" y="151"/>
                      </a:lnTo>
                      <a:lnTo>
                        <a:pt x="195"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3" name="Freeform 326"/>
                <p:cNvSpPr>
                  <a:spLocks/>
                </p:cNvSpPr>
                <p:nvPr/>
              </p:nvSpPr>
              <p:spPr bwMode="auto">
                <a:xfrm>
                  <a:off x="2433" y="2215"/>
                  <a:ext cx="50" cy="50"/>
                </a:xfrm>
                <a:custGeom>
                  <a:avLst/>
                  <a:gdLst>
                    <a:gd name="T0" fmla="*/ 50 w 202"/>
                    <a:gd name="T1" fmla="*/ 25 h 202"/>
                    <a:gd name="T2" fmla="*/ 50 w 202"/>
                    <a:gd name="T3" fmla="*/ 20 h 202"/>
                    <a:gd name="T4" fmla="*/ 48 w 202"/>
                    <a:gd name="T5" fmla="*/ 16 h 202"/>
                    <a:gd name="T6" fmla="*/ 46 w 202"/>
                    <a:gd name="T7" fmla="*/ 13 h 202"/>
                    <a:gd name="T8" fmla="*/ 44 w 202"/>
                    <a:gd name="T9" fmla="*/ 9 h 202"/>
                    <a:gd name="T10" fmla="*/ 41 w 202"/>
                    <a:gd name="T11" fmla="*/ 6 h 202"/>
                    <a:gd name="T12" fmla="*/ 37 w 202"/>
                    <a:gd name="T13" fmla="*/ 3 h 202"/>
                    <a:gd name="T14" fmla="*/ 33 w 202"/>
                    <a:gd name="T15" fmla="*/ 2 h 202"/>
                    <a:gd name="T16" fmla="*/ 29 w 202"/>
                    <a:gd name="T17" fmla="*/ 0 h 202"/>
                    <a:gd name="T18" fmla="*/ 20 w 202"/>
                    <a:gd name="T19" fmla="*/ 0 h 202"/>
                    <a:gd name="T20" fmla="*/ 16 w 202"/>
                    <a:gd name="T21" fmla="*/ 2 h 202"/>
                    <a:gd name="T22" fmla="*/ 13 w 202"/>
                    <a:gd name="T23" fmla="*/ 3 h 202"/>
                    <a:gd name="T24" fmla="*/ 9 w 202"/>
                    <a:gd name="T25" fmla="*/ 6 h 202"/>
                    <a:gd name="T26" fmla="*/ 6 w 202"/>
                    <a:gd name="T27" fmla="*/ 9 h 202"/>
                    <a:gd name="T28" fmla="*/ 3 w 202"/>
                    <a:gd name="T29" fmla="*/ 13 h 202"/>
                    <a:gd name="T30" fmla="*/ 1 w 202"/>
                    <a:gd name="T31" fmla="*/ 16 h 202"/>
                    <a:gd name="T32" fmla="*/ 0 w 202"/>
                    <a:gd name="T33" fmla="*/ 20 h 202"/>
                    <a:gd name="T34" fmla="*/ 0 w 202"/>
                    <a:gd name="T35" fmla="*/ 30 h 202"/>
                    <a:gd name="T36" fmla="*/ 1 w 202"/>
                    <a:gd name="T37" fmla="*/ 34 h 202"/>
                    <a:gd name="T38" fmla="*/ 3 w 202"/>
                    <a:gd name="T39" fmla="*/ 37 h 202"/>
                    <a:gd name="T40" fmla="*/ 6 w 202"/>
                    <a:gd name="T41" fmla="*/ 41 h 202"/>
                    <a:gd name="T42" fmla="*/ 9 w 202"/>
                    <a:gd name="T43" fmla="*/ 44 h 202"/>
                    <a:gd name="T44" fmla="*/ 13 w 202"/>
                    <a:gd name="T45" fmla="*/ 47 h 202"/>
                    <a:gd name="T46" fmla="*/ 16 w 202"/>
                    <a:gd name="T47" fmla="*/ 49 h 202"/>
                    <a:gd name="T48" fmla="*/ 20 w 202"/>
                    <a:gd name="T49" fmla="*/ 50 h 202"/>
                    <a:gd name="T50" fmla="*/ 29 w 202"/>
                    <a:gd name="T51" fmla="*/ 50 h 202"/>
                    <a:gd name="T52" fmla="*/ 33 w 202"/>
                    <a:gd name="T53" fmla="*/ 49 h 202"/>
                    <a:gd name="T54" fmla="*/ 37 w 202"/>
                    <a:gd name="T55" fmla="*/ 47 h 202"/>
                    <a:gd name="T56" fmla="*/ 41 w 202"/>
                    <a:gd name="T57" fmla="*/ 44 h 202"/>
                    <a:gd name="T58" fmla="*/ 44 w 202"/>
                    <a:gd name="T59" fmla="*/ 41 h 202"/>
                    <a:gd name="T60" fmla="*/ 46 w 202"/>
                    <a:gd name="T61" fmla="*/ 37 h 202"/>
                    <a:gd name="T62" fmla="*/ 48 w 202"/>
                    <a:gd name="T63" fmla="*/ 34 h 202"/>
                    <a:gd name="T64" fmla="*/ 50 w 202"/>
                    <a:gd name="T65" fmla="*/ 30 h 202"/>
                    <a:gd name="T66" fmla="*/ 50 w 202"/>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2"/>
                      </a:lnTo>
                      <a:lnTo>
                        <a:pt x="193" y="66"/>
                      </a:lnTo>
                      <a:lnTo>
                        <a:pt x="186" y="51"/>
                      </a:lnTo>
                      <a:lnTo>
                        <a:pt x="179" y="35"/>
                      </a:lnTo>
                      <a:lnTo>
                        <a:pt x="167" y="23"/>
                      </a:lnTo>
                      <a:lnTo>
                        <a:pt x="151" y="12"/>
                      </a:lnTo>
                      <a:lnTo>
                        <a:pt x="135" y="8"/>
                      </a:lnTo>
                      <a:lnTo>
                        <a:pt x="116" y="0"/>
                      </a:lnTo>
                      <a:lnTo>
                        <a:pt x="81" y="0"/>
                      </a:lnTo>
                      <a:lnTo>
                        <a:pt x="65" y="8"/>
                      </a:lnTo>
                      <a:lnTo>
                        <a:pt x="51" y="12"/>
                      </a:lnTo>
                      <a:lnTo>
                        <a:pt x="35" y="23"/>
                      </a:lnTo>
                      <a:lnTo>
                        <a:pt x="23" y="35"/>
                      </a:lnTo>
                      <a:lnTo>
                        <a:pt x="11" y="51"/>
                      </a:lnTo>
                      <a:lnTo>
                        <a:pt x="4" y="66"/>
                      </a:lnTo>
                      <a:lnTo>
                        <a:pt x="0" y="82"/>
                      </a:lnTo>
                      <a:lnTo>
                        <a:pt x="0" y="121"/>
                      </a:lnTo>
                      <a:lnTo>
                        <a:pt x="4" y="136"/>
                      </a:lnTo>
                      <a:lnTo>
                        <a:pt x="11" y="151"/>
                      </a:lnTo>
                      <a:lnTo>
                        <a:pt x="23" y="167"/>
                      </a:lnTo>
                      <a:lnTo>
                        <a:pt x="35" y="179"/>
                      </a:lnTo>
                      <a:lnTo>
                        <a:pt x="51" y="189"/>
                      </a:lnTo>
                      <a:lnTo>
                        <a:pt x="65" y="198"/>
                      </a:lnTo>
                      <a:lnTo>
                        <a:pt x="81" y="202"/>
                      </a:lnTo>
                      <a:lnTo>
                        <a:pt x="116" y="202"/>
                      </a:lnTo>
                      <a:lnTo>
                        <a:pt x="135" y="198"/>
                      </a:lnTo>
                      <a:lnTo>
                        <a:pt x="151" y="189"/>
                      </a:lnTo>
                      <a:lnTo>
                        <a:pt x="167" y="179"/>
                      </a:lnTo>
                      <a:lnTo>
                        <a:pt x="179" y="167"/>
                      </a:lnTo>
                      <a:lnTo>
                        <a:pt x="186" y="151"/>
                      </a:lnTo>
                      <a:lnTo>
                        <a:pt x="193"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4" name="Freeform 327"/>
                <p:cNvSpPr>
                  <a:spLocks/>
                </p:cNvSpPr>
                <p:nvPr/>
              </p:nvSpPr>
              <p:spPr bwMode="auto">
                <a:xfrm>
                  <a:off x="2437" y="2027"/>
                  <a:ext cx="52" cy="50"/>
                </a:xfrm>
                <a:custGeom>
                  <a:avLst/>
                  <a:gdLst>
                    <a:gd name="T0" fmla="*/ 52 w 206"/>
                    <a:gd name="T1" fmla="*/ 25 h 202"/>
                    <a:gd name="T2" fmla="*/ 51 w 206"/>
                    <a:gd name="T3" fmla="*/ 20 h 202"/>
                    <a:gd name="T4" fmla="*/ 50 w 206"/>
                    <a:gd name="T5" fmla="*/ 16 h 202"/>
                    <a:gd name="T6" fmla="*/ 48 w 206"/>
                    <a:gd name="T7" fmla="*/ 13 h 202"/>
                    <a:gd name="T8" fmla="*/ 45 w 206"/>
                    <a:gd name="T9" fmla="*/ 9 h 202"/>
                    <a:gd name="T10" fmla="*/ 42 w 206"/>
                    <a:gd name="T11" fmla="*/ 6 h 202"/>
                    <a:gd name="T12" fmla="*/ 39 w 206"/>
                    <a:gd name="T13" fmla="*/ 3 h 202"/>
                    <a:gd name="T14" fmla="*/ 35 w 206"/>
                    <a:gd name="T15" fmla="*/ 1 h 202"/>
                    <a:gd name="T16" fmla="*/ 30 w 206"/>
                    <a:gd name="T17" fmla="*/ 0 h 202"/>
                    <a:gd name="T18" fmla="*/ 21 w 206"/>
                    <a:gd name="T19" fmla="*/ 0 h 202"/>
                    <a:gd name="T20" fmla="*/ 17 w 206"/>
                    <a:gd name="T21" fmla="*/ 1 h 202"/>
                    <a:gd name="T22" fmla="*/ 13 w 206"/>
                    <a:gd name="T23" fmla="*/ 3 h 202"/>
                    <a:gd name="T24" fmla="*/ 9 w 206"/>
                    <a:gd name="T25" fmla="*/ 6 h 202"/>
                    <a:gd name="T26" fmla="*/ 6 w 206"/>
                    <a:gd name="T27" fmla="*/ 9 h 202"/>
                    <a:gd name="T28" fmla="*/ 4 w 206"/>
                    <a:gd name="T29" fmla="*/ 13 h 202"/>
                    <a:gd name="T30" fmla="*/ 2 w 206"/>
                    <a:gd name="T31" fmla="*/ 16 h 202"/>
                    <a:gd name="T32" fmla="*/ 1 w 206"/>
                    <a:gd name="T33" fmla="*/ 20 h 202"/>
                    <a:gd name="T34" fmla="*/ 0 w 206"/>
                    <a:gd name="T35" fmla="*/ 25 h 202"/>
                    <a:gd name="T36" fmla="*/ 1 w 206"/>
                    <a:gd name="T37" fmla="*/ 30 h 202"/>
                    <a:gd name="T38" fmla="*/ 2 w 206"/>
                    <a:gd name="T39" fmla="*/ 33 h 202"/>
                    <a:gd name="T40" fmla="*/ 4 w 206"/>
                    <a:gd name="T41" fmla="*/ 37 h 202"/>
                    <a:gd name="T42" fmla="*/ 6 w 206"/>
                    <a:gd name="T43" fmla="*/ 41 h 202"/>
                    <a:gd name="T44" fmla="*/ 9 w 206"/>
                    <a:gd name="T45" fmla="*/ 44 h 202"/>
                    <a:gd name="T46" fmla="*/ 13 w 206"/>
                    <a:gd name="T47" fmla="*/ 47 h 202"/>
                    <a:gd name="T48" fmla="*/ 17 w 206"/>
                    <a:gd name="T49" fmla="*/ 49 h 202"/>
                    <a:gd name="T50" fmla="*/ 21 w 206"/>
                    <a:gd name="T51" fmla="*/ 50 h 202"/>
                    <a:gd name="T52" fmla="*/ 30 w 206"/>
                    <a:gd name="T53" fmla="*/ 50 h 202"/>
                    <a:gd name="T54" fmla="*/ 35 w 206"/>
                    <a:gd name="T55" fmla="*/ 49 h 202"/>
                    <a:gd name="T56" fmla="*/ 39 w 206"/>
                    <a:gd name="T57" fmla="*/ 47 h 202"/>
                    <a:gd name="T58" fmla="*/ 42 w 206"/>
                    <a:gd name="T59" fmla="*/ 44 h 202"/>
                    <a:gd name="T60" fmla="*/ 45 w 206"/>
                    <a:gd name="T61" fmla="*/ 41 h 202"/>
                    <a:gd name="T62" fmla="*/ 48 w 206"/>
                    <a:gd name="T63" fmla="*/ 37 h 202"/>
                    <a:gd name="T64" fmla="*/ 50 w 206"/>
                    <a:gd name="T65" fmla="*/ 33 h 202"/>
                    <a:gd name="T66" fmla="*/ 51 w 206"/>
                    <a:gd name="T67" fmla="*/ 30 h 202"/>
                    <a:gd name="T68" fmla="*/ 52 w 206"/>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2">
                      <a:moveTo>
                        <a:pt x="206" y="101"/>
                      </a:moveTo>
                      <a:lnTo>
                        <a:pt x="202" y="81"/>
                      </a:lnTo>
                      <a:lnTo>
                        <a:pt x="198" y="66"/>
                      </a:lnTo>
                      <a:lnTo>
                        <a:pt x="190" y="51"/>
                      </a:lnTo>
                      <a:lnTo>
                        <a:pt x="179" y="35"/>
                      </a:lnTo>
                      <a:lnTo>
                        <a:pt x="167" y="23"/>
                      </a:lnTo>
                      <a:lnTo>
                        <a:pt x="155" y="12"/>
                      </a:lnTo>
                      <a:lnTo>
                        <a:pt x="139" y="4"/>
                      </a:lnTo>
                      <a:lnTo>
                        <a:pt x="120" y="0"/>
                      </a:lnTo>
                      <a:lnTo>
                        <a:pt x="85" y="0"/>
                      </a:lnTo>
                      <a:lnTo>
                        <a:pt x="66" y="4"/>
                      </a:lnTo>
                      <a:lnTo>
                        <a:pt x="51" y="12"/>
                      </a:lnTo>
                      <a:lnTo>
                        <a:pt x="35" y="23"/>
                      </a:lnTo>
                      <a:lnTo>
                        <a:pt x="23" y="35"/>
                      </a:lnTo>
                      <a:lnTo>
                        <a:pt x="16" y="51"/>
                      </a:lnTo>
                      <a:lnTo>
                        <a:pt x="8" y="66"/>
                      </a:lnTo>
                      <a:lnTo>
                        <a:pt x="4" y="81"/>
                      </a:lnTo>
                      <a:lnTo>
                        <a:pt x="0" y="101"/>
                      </a:lnTo>
                      <a:lnTo>
                        <a:pt x="4" y="120"/>
                      </a:lnTo>
                      <a:lnTo>
                        <a:pt x="8" y="135"/>
                      </a:lnTo>
                      <a:lnTo>
                        <a:pt x="16" y="151"/>
                      </a:lnTo>
                      <a:lnTo>
                        <a:pt x="23" y="167"/>
                      </a:lnTo>
                      <a:lnTo>
                        <a:pt x="35" y="179"/>
                      </a:lnTo>
                      <a:lnTo>
                        <a:pt x="51" y="190"/>
                      </a:lnTo>
                      <a:lnTo>
                        <a:pt x="66" y="198"/>
                      </a:lnTo>
                      <a:lnTo>
                        <a:pt x="85" y="202"/>
                      </a:lnTo>
                      <a:lnTo>
                        <a:pt x="120" y="202"/>
                      </a:lnTo>
                      <a:lnTo>
                        <a:pt x="139" y="198"/>
                      </a:lnTo>
                      <a:lnTo>
                        <a:pt x="155" y="190"/>
                      </a:lnTo>
                      <a:lnTo>
                        <a:pt x="167" y="179"/>
                      </a:lnTo>
                      <a:lnTo>
                        <a:pt x="179" y="167"/>
                      </a:lnTo>
                      <a:lnTo>
                        <a:pt x="190" y="151"/>
                      </a:lnTo>
                      <a:lnTo>
                        <a:pt x="198" y="135"/>
                      </a:lnTo>
                      <a:lnTo>
                        <a:pt x="202" y="120"/>
                      </a:lnTo>
                      <a:lnTo>
                        <a:pt x="206"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5" name="Freeform 328"/>
                <p:cNvSpPr>
                  <a:spLocks/>
                </p:cNvSpPr>
                <p:nvPr/>
              </p:nvSpPr>
              <p:spPr bwMode="auto">
                <a:xfrm>
                  <a:off x="2438" y="1875"/>
                  <a:ext cx="51" cy="51"/>
                </a:xfrm>
                <a:custGeom>
                  <a:avLst/>
                  <a:gdLst>
                    <a:gd name="T0" fmla="*/ 51 w 202"/>
                    <a:gd name="T1" fmla="*/ 25 h 205"/>
                    <a:gd name="T2" fmla="*/ 51 w 202"/>
                    <a:gd name="T3" fmla="*/ 21 h 205"/>
                    <a:gd name="T4" fmla="*/ 50 w 202"/>
                    <a:gd name="T5" fmla="*/ 16 h 205"/>
                    <a:gd name="T6" fmla="*/ 48 w 202"/>
                    <a:gd name="T7" fmla="*/ 12 h 205"/>
                    <a:gd name="T8" fmla="*/ 45 w 202"/>
                    <a:gd name="T9" fmla="*/ 8 h 205"/>
                    <a:gd name="T10" fmla="*/ 42 w 202"/>
                    <a:gd name="T11" fmla="*/ 6 h 205"/>
                    <a:gd name="T12" fmla="*/ 38 w 202"/>
                    <a:gd name="T13" fmla="*/ 4 h 205"/>
                    <a:gd name="T14" fmla="*/ 34 w 202"/>
                    <a:gd name="T15" fmla="*/ 2 h 205"/>
                    <a:gd name="T16" fmla="*/ 31 w 202"/>
                    <a:gd name="T17" fmla="*/ 1 h 205"/>
                    <a:gd name="T18" fmla="*/ 26 w 202"/>
                    <a:gd name="T19" fmla="*/ 0 h 205"/>
                    <a:gd name="T20" fmla="*/ 20 w 202"/>
                    <a:gd name="T21" fmla="*/ 1 h 205"/>
                    <a:gd name="T22" fmla="*/ 17 w 202"/>
                    <a:gd name="T23" fmla="*/ 2 h 205"/>
                    <a:gd name="T24" fmla="*/ 13 w 202"/>
                    <a:gd name="T25" fmla="*/ 4 h 205"/>
                    <a:gd name="T26" fmla="*/ 9 w 202"/>
                    <a:gd name="T27" fmla="*/ 6 h 205"/>
                    <a:gd name="T28" fmla="*/ 6 w 202"/>
                    <a:gd name="T29" fmla="*/ 8 h 205"/>
                    <a:gd name="T30" fmla="*/ 3 w 202"/>
                    <a:gd name="T31" fmla="*/ 12 h 205"/>
                    <a:gd name="T32" fmla="*/ 1 w 202"/>
                    <a:gd name="T33" fmla="*/ 16 h 205"/>
                    <a:gd name="T34" fmla="*/ 0 w 202"/>
                    <a:gd name="T35" fmla="*/ 21 h 205"/>
                    <a:gd name="T36" fmla="*/ 0 w 202"/>
                    <a:gd name="T37" fmla="*/ 30 h 205"/>
                    <a:gd name="T38" fmla="*/ 1 w 202"/>
                    <a:gd name="T39" fmla="*/ 34 h 205"/>
                    <a:gd name="T40" fmla="*/ 3 w 202"/>
                    <a:gd name="T41" fmla="*/ 39 h 205"/>
                    <a:gd name="T42" fmla="*/ 6 w 202"/>
                    <a:gd name="T43" fmla="*/ 42 h 205"/>
                    <a:gd name="T44" fmla="*/ 9 w 202"/>
                    <a:gd name="T45" fmla="*/ 44 h 205"/>
                    <a:gd name="T46" fmla="*/ 13 w 202"/>
                    <a:gd name="T47" fmla="*/ 47 h 205"/>
                    <a:gd name="T48" fmla="*/ 17 w 202"/>
                    <a:gd name="T49" fmla="*/ 49 h 205"/>
                    <a:gd name="T50" fmla="*/ 20 w 202"/>
                    <a:gd name="T51" fmla="*/ 50 h 205"/>
                    <a:gd name="T52" fmla="*/ 26 w 202"/>
                    <a:gd name="T53" fmla="*/ 51 h 205"/>
                    <a:gd name="T54" fmla="*/ 31 w 202"/>
                    <a:gd name="T55" fmla="*/ 50 h 205"/>
                    <a:gd name="T56" fmla="*/ 34 w 202"/>
                    <a:gd name="T57" fmla="*/ 49 h 205"/>
                    <a:gd name="T58" fmla="*/ 38 w 202"/>
                    <a:gd name="T59" fmla="*/ 47 h 205"/>
                    <a:gd name="T60" fmla="*/ 42 w 202"/>
                    <a:gd name="T61" fmla="*/ 44 h 205"/>
                    <a:gd name="T62" fmla="*/ 45 w 202"/>
                    <a:gd name="T63" fmla="*/ 42 h 205"/>
                    <a:gd name="T64" fmla="*/ 48 w 202"/>
                    <a:gd name="T65" fmla="*/ 39 h 205"/>
                    <a:gd name="T66" fmla="*/ 50 w 202"/>
                    <a:gd name="T67" fmla="*/ 34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0"/>
                      </a:moveTo>
                      <a:lnTo>
                        <a:pt x="202" y="85"/>
                      </a:lnTo>
                      <a:lnTo>
                        <a:pt x="198" y="65"/>
                      </a:lnTo>
                      <a:lnTo>
                        <a:pt x="190" y="50"/>
                      </a:lnTo>
                      <a:lnTo>
                        <a:pt x="179" y="34"/>
                      </a:lnTo>
                      <a:lnTo>
                        <a:pt x="167" y="23"/>
                      </a:lnTo>
                      <a:lnTo>
                        <a:pt x="151" y="15"/>
                      </a:lnTo>
                      <a:lnTo>
                        <a:pt x="135" y="7"/>
                      </a:lnTo>
                      <a:lnTo>
                        <a:pt x="121" y="4"/>
                      </a:lnTo>
                      <a:lnTo>
                        <a:pt x="101" y="0"/>
                      </a:lnTo>
                      <a:lnTo>
                        <a:pt x="81" y="4"/>
                      </a:lnTo>
                      <a:lnTo>
                        <a:pt x="66" y="7"/>
                      </a:lnTo>
                      <a:lnTo>
                        <a:pt x="51" y="15"/>
                      </a:lnTo>
                      <a:lnTo>
                        <a:pt x="35" y="23"/>
                      </a:lnTo>
                      <a:lnTo>
                        <a:pt x="23" y="34"/>
                      </a:lnTo>
                      <a:lnTo>
                        <a:pt x="12" y="50"/>
                      </a:lnTo>
                      <a:lnTo>
                        <a:pt x="4" y="65"/>
                      </a:lnTo>
                      <a:lnTo>
                        <a:pt x="0" y="85"/>
                      </a:lnTo>
                      <a:lnTo>
                        <a:pt x="0" y="120"/>
                      </a:lnTo>
                      <a:lnTo>
                        <a:pt x="4" y="135"/>
                      </a:lnTo>
                      <a:lnTo>
                        <a:pt x="12" y="155"/>
                      </a:lnTo>
                      <a:lnTo>
                        <a:pt x="23" y="167"/>
                      </a:lnTo>
                      <a:lnTo>
                        <a:pt x="35" y="178"/>
                      </a:lnTo>
                      <a:lnTo>
                        <a:pt x="51" y="190"/>
                      </a:lnTo>
                      <a:lnTo>
                        <a:pt x="66" y="197"/>
                      </a:lnTo>
                      <a:lnTo>
                        <a:pt x="81" y="202"/>
                      </a:lnTo>
                      <a:lnTo>
                        <a:pt x="101" y="205"/>
                      </a:lnTo>
                      <a:lnTo>
                        <a:pt x="121" y="202"/>
                      </a:lnTo>
                      <a:lnTo>
                        <a:pt x="135" y="197"/>
                      </a:lnTo>
                      <a:lnTo>
                        <a:pt x="151" y="190"/>
                      </a:lnTo>
                      <a:lnTo>
                        <a:pt x="167" y="178"/>
                      </a:lnTo>
                      <a:lnTo>
                        <a:pt x="179" y="167"/>
                      </a:lnTo>
                      <a:lnTo>
                        <a:pt x="190" y="155"/>
                      </a:lnTo>
                      <a:lnTo>
                        <a:pt x="198" y="135"/>
                      </a:lnTo>
                      <a:lnTo>
                        <a:pt x="202" y="120"/>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6" name="Freeform 329"/>
                <p:cNvSpPr>
                  <a:spLocks/>
                </p:cNvSpPr>
                <p:nvPr/>
              </p:nvSpPr>
              <p:spPr bwMode="auto">
                <a:xfrm>
                  <a:off x="2451" y="2021"/>
                  <a:ext cx="50" cy="51"/>
                </a:xfrm>
                <a:custGeom>
                  <a:avLst/>
                  <a:gdLst>
                    <a:gd name="T0" fmla="*/ 50 w 201"/>
                    <a:gd name="T1" fmla="*/ 25 h 206"/>
                    <a:gd name="T2" fmla="*/ 50 w 201"/>
                    <a:gd name="T3" fmla="*/ 21 h 206"/>
                    <a:gd name="T4" fmla="*/ 48 w 201"/>
                    <a:gd name="T5" fmla="*/ 17 h 206"/>
                    <a:gd name="T6" fmla="*/ 46 w 201"/>
                    <a:gd name="T7" fmla="*/ 12 h 206"/>
                    <a:gd name="T8" fmla="*/ 44 w 201"/>
                    <a:gd name="T9" fmla="*/ 10 h 206"/>
                    <a:gd name="T10" fmla="*/ 41 w 201"/>
                    <a:gd name="T11" fmla="*/ 7 h 206"/>
                    <a:gd name="T12" fmla="*/ 38 w 201"/>
                    <a:gd name="T13" fmla="*/ 4 h 206"/>
                    <a:gd name="T14" fmla="*/ 34 w 201"/>
                    <a:gd name="T15" fmla="*/ 2 h 206"/>
                    <a:gd name="T16" fmla="*/ 29 w 201"/>
                    <a:gd name="T17" fmla="*/ 1 h 206"/>
                    <a:gd name="T18" fmla="*/ 25 w 201"/>
                    <a:gd name="T19" fmla="*/ 0 h 206"/>
                    <a:gd name="T20" fmla="*/ 20 w 201"/>
                    <a:gd name="T21" fmla="*/ 1 h 206"/>
                    <a:gd name="T22" fmla="*/ 16 w 201"/>
                    <a:gd name="T23" fmla="*/ 2 h 206"/>
                    <a:gd name="T24" fmla="*/ 12 w 201"/>
                    <a:gd name="T25" fmla="*/ 4 h 206"/>
                    <a:gd name="T26" fmla="*/ 9 w 201"/>
                    <a:gd name="T27" fmla="*/ 7 h 206"/>
                    <a:gd name="T28" fmla="*/ 6 w 201"/>
                    <a:gd name="T29" fmla="*/ 10 h 206"/>
                    <a:gd name="T30" fmla="*/ 3 w 201"/>
                    <a:gd name="T31" fmla="*/ 12 h 206"/>
                    <a:gd name="T32" fmla="*/ 1 w 201"/>
                    <a:gd name="T33" fmla="*/ 17 h 206"/>
                    <a:gd name="T34" fmla="*/ 0 w 201"/>
                    <a:gd name="T35" fmla="*/ 21 h 206"/>
                    <a:gd name="T36" fmla="*/ 0 w 201"/>
                    <a:gd name="T37" fmla="*/ 30 h 206"/>
                    <a:gd name="T38" fmla="*/ 1 w 201"/>
                    <a:gd name="T39" fmla="*/ 34 h 206"/>
                    <a:gd name="T40" fmla="*/ 3 w 201"/>
                    <a:gd name="T41" fmla="*/ 38 h 206"/>
                    <a:gd name="T42" fmla="*/ 6 w 201"/>
                    <a:gd name="T43" fmla="*/ 42 h 206"/>
                    <a:gd name="T44" fmla="*/ 9 w 201"/>
                    <a:gd name="T45" fmla="*/ 45 h 206"/>
                    <a:gd name="T46" fmla="*/ 12 w 201"/>
                    <a:gd name="T47" fmla="*/ 47 h 206"/>
                    <a:gd name="T48" fmla="*/ 16 w 201"/>
                    <a:gd name="T49" fmla="*/ 49 h 206"/>
                    <a:gd name="T50" fmla="*/ 20 w 201"/>
                    <a:gd name="T51" fmla="*/ 50 h 206"/>
                    <a:gd name="T52" fmla="*/ 25 w 201"/>
                    <a:gd name="T53" fmla="*/ 51 h 206"/>
                    <a:gd name="T54" fmla="*/ 29 w 201"/>
                    <a:gd name="T55" fmla="*/ 50 h 206"/>
                    <a:gd name="T56" fmla="*/ 34 w 201"/>
                    <a:gd name="T57" fmla="*/ 49 h 206"/>
                    <a:gd name="T58" fmla="*/ 38 w 201"/>
                    <a:gd name="T59" fmla="*/ 47 h 206"/>
                    <a:gd name="T60" fmla="*/ 41 w 201"/>
                    <a:gd name="T61" fmla="*/ 45 h 206"/>
                    <a:gd name="T62" fmla="*/ 44 w 201"/>
                    <a:gd name="T63" fmla="*/ 42 h 206"/>
                    <a:gd name="T64" fmla="*/ 46 w 201"/>
                    <a:gd name="T65" fmla="*/ 38 h 206"/>
                    <a:gd name="T66" fmla="*/ 48 w 201"/>
                    <a:gd name="T67" fmla="*/ 34 h 206"/>
                    <a:gd name="T68" fmla="*/ 50 w 201"/>
                    <a:gd name="T69" fmla="*/ 30 h 206"/>
                    <a:gd name="T70" fmla="*/ 50 w 201"/>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206">
                      <a:moveTo>
                        <a:pt x="201" y="101"/>
                      </a:moveTo>
                      <a:lnTo>
                        <a:pt x="201" y="85"/>
                      </a:lnTo>
                      <a:lnTo>
                        <a:pt x="193" y="69"/>
                      </a:lnTo>
                      <a:lnTo>
                        <a:pt x="186" y="50"/>
                      </a:lnTo>
                      <a:lnTo>
                        <a:pt x="178" y="39"/>
                      </a:lnTo>
                      <a:lnTo>
                        <a:pt x="166" y="27"/>
                      </a:lnTo>
                      <a:lnTo>
                        <a:pt x="151" y="15"/>
                      </a:lnTo>
                      <a:lnTo>
                        <a:pt x="135" y="8"/>
                      </a:lnTo>
                      <a:lnTo>
                        <a:pt x="116" y="4"/>
                      </a:lnTo>
                      <a:lnTo>
                        <a:pt x="100" y="0"/>
                      </a:lnTo>
                      <a:lnTo>
                        <a:pt x="81" y="4"/>
                      </a:lnTo>
                      <a:lnTo>
                        <a:pt x="65" y="8"/>
                      </a:lnTo>
                      <a:lnTo>
                        <a:pt x="50" y="15"/>
                      </a:lnTo>
                      <a:lnTo>
                        <a:pt x="35" y="27"/>
                      </a:lnTo>
                      <a:lnTo>
                        <a:pt x="23" y="39"/>
                      </a:lnTo>
                      <a:lnTo>
                        <a:pt x="11" y="50"/>
                      </a:lnTo>
                      <a:lnTo>
                        <a:pt x="3" y="69"/>
                      </a:lnTo>
                      <a:lnTo>
                        <a:pt x="0" y="85"/>
                      </a:lnTo>
                      <a:lnTo>
                        <a:pt x="0" y="120"/>
                      </a:lnTo>
                      <a:lnTo>
                        <a:pt x="3" y="139"/>
                      </a:lnTo>
                      <a:lnTo>
                        <a:pt x="11" y="155"/>
                      </a:lnTo>
                      <a:lnTo>
                        <a:pt x="23" y="171"/>
                      </a:lnTo>
                      <a:lnTo>
                        <a:pt x="35" y="183"/>
                      </a:lnTo>
                      <a:lnTo>
                        <a:pt x="50" y="190"/>
                      </a:lnTo>
                      <a:lnTo>
                        <a:pt x="65" y="197"/>
                      </a:lnTo>
                      <a:lnTo>
                        <a:pt x="81" y="202"/>
                      </a:lnTo>
                      <a:lnTo>
                        <a:pt x="100" y="206"/>
                      </a:lnTo>
                      <a:lnTo>
                        <a:pt x="116" y="202"/>
                      </a:lnTo>
                      <a:lnTo>
                        <a:pt x="135" y="197"/>
                      </a:lnTo>
                      <a:lnTo>
                        <a:pt x="151" y="190"/>
                      </a:lnTo>
                      <a:lnTo>
                        <a:pt x="166" y="183"/>
                      </a:lnTo>
                      <a:lnTo>
                        <a:pt x="178" y="171"/>
                      </a:lnTo>
                      <a:lnTo>
                        <a:pt x="186" y="155"/>
                      </a:lnTo>
                      <a:lnTo>
                        <a:pt x="193" y="139"/>
                      </a:lnTo>
                      <a:lnTo>
                        <a:pt x="201" y="120"/>
                      </a:lnTo>
                      <a:lnTo>
                        <a:pt x="201"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7" name="Freeform 330"/>
                <p:cNvSpPr>
                  <a:spLocks/>
                </p:cNvSpPr>
                <p:nvPr/>
              </p:nvSpPr>
              <p:spPr bwMode="auto">
                <a:xfrm>
                  <a:off x="2471" y="1771"/>
                  <a:ext cx="51" cy="50"/>
                </a:xfrm>
                <a:custGeom>
                  <a:avLst/>
                  <a:gdLst>
                    <a:gd name="T0" fmla="*/ 51 w 205"/>
                    <a:gd name="T1" fmla="*/ 25 h 202"/>
                    <a:gd name="T2" fmla="*/ 50 w 205"/>
                    <a:gd name="T3" fmla="*/ 20 h 202"/>
                    <a:gd name="T4" fmla="*/ 49 w 205"/>
                    <a:gd name="T5" fmla="*/ 16 h 202"/>
                    <a:gd name="T6" fmla="*/ 47 w 205"/>
                    <a:gd name="T7" fmla="*/ 13 h 202"/>
                    <a:gd name="T8" fmla="*/ 44 w 205"/>
                    <a:gd name="T9" fmla="*/ 9 h 202"/>
                    <a:gd name="T10" fmla="*/ 41 w 205"/>
                    <a:gd name="T11" fmla="*/ 6 h 202"/>
                    <a:gd name="T12" fmla="*/ 39 w 205"/>
                    <a:gd name="T13" fmla="*/ 3 h 202"/>
                    <a:gd name="T14" fmla="*/ 34 w 205"/>
                    <a:gd name="T15" fmla="*/ 1 h 202"/>
                    <a:gd name="T16" fmla="*/ 30 w 205"/>
                    <a:gd name="T17" fmla="*/ 0 h 202"/>
                    <a:gd name="T18" fmla="*/ 21 w 205"/>
                    <a:gd name="T19" fmla="*/ 0 h 202"/>
                    <a:gd name="T20" fmla="*/ 16 w 205"/>
                    <a:gd name="T21" fmla="*/ 1 h 202"/>
                    <a:gd name="T22" fmla="*/ 12 w 205"/>
                    <a:gd name="T23" fmla="*/ 3 h 202"/>
                    <a:gd name="T24" fmla="*/ 9 w 205"/>
                    <a:gd name="T25" fmla="*/ 6 h 202"/>
                    <a:gd name="T26" fmla="*/ 6 w 205"/>
                    <a:gd name="T27" fmla="*/ 9 h 202"/>
                    <a:gd name="T28" fmla="*/ 4 w 205"/>
                    <a:gd name="T29" fmla="*/ 13 h 202"/>
                    <a:gd name="T30" fmla="*/ 2 w 205"/>
                    <a:gd name="T31" fmla="*/ 16 h 202"/>
                    <a:gd name="T32" fmla="*/ 1 w 205"/>
                    <a:gd name="T33" fmla="*/ 20 h 202"/>
                    <a:gd name="T34" fmla="*/ 0 w 205"/>
                    <a:gd name="T35" fmla="*/ 25 h 202"/>
                    <a:gd name="T36" fmla="*/ 1 w 205"/>
                    <a:gd name="T37" fmla="*/ 30 h 202"/>
                    <a:gd name="T38" fmla="*/ 2 w 205"/>
                    <a:gd name="T39" fmla="*/ 33 h 202"/>
                    <a:gd name="T40" fmla="*/ 4 w 205"/>
                    <a:gd name="T41" fmla="*/ 37 h 202"/>
                    <a:gd name="T42" fmla="*/ 6 w 205"/>
                    <a:gd name="T43" fmla="*/ 41 h 202"/>
                    <a:gd name="T44" fmla="*/ 9 w 205"/>
                    <a:gd name="T45" fmla="*/ 44 h 202"/>
                    <a:gd name="T46" fmla="*/ 12 w 205"/>
                    <a:gd name="T47" fmla="*/ 47 h 202"/>
                    <a:gd name="T48" fmla="*/ 16 w 205"/>
                    <a:gd name="T49" fmla="*/ 48 h 202"/>
                    <a:gd name="T50" fmla="*/ 21 w 205"/>
                    <a:gd name="T51" fmla="*/ 50 h 202"/>
                    <a:gd name="T52" fmla="*/ 30 w 205"/>
                    <a:gd name="T53" fmla="*/ 50 h 202"/>
                    <a:gd name="T54" fmla="*/ 34 w 205"/>
                    <a:gd name="T55" fmla="*/ 48 h 202"/>
                    <a:gd name="T56" fmla="*/ 39 w 205"/>
                    <a:gd name="T57" fmla="*/ 47 h 202"/>
                    <a:gd name="T58" fmla="*/ 41 w 205"/>
                    <a:gd name="T59" fmla="*/ 44 h 202"/>
                    <a:gd name="T60" fmla="*/ 44 w 205"/>
                    <a:gd name="T61" fmla="*/ 41 h 202"/>
                    <a:gd name="T62" fmla="*/ 47 w 205"/>
                    <a:gd name="T63" fmla="*/ 37 h 202"/>
                    <a:gd name="T64" fmla="*/ 49 w 205"/>
                    <a:gd name="T65" fmla="*/ 33 h 202"/>
                    <a:gd name="T66" fmla="*/ 50 w 205"/>
                    <a:gd name="T67" fmla="*/ 30 h 202"/>
                    <a:gd name="T68" fmla="*/ 51 w 205"/>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2">
                      <a:moveTo>
                        <a:pt x="205" y="100"/>
                      </a:moveTo>
                      <a:lnTo>
                        <a:pt x="201" y="81"/>
                      </a:lnTo>
                      <a:lnTo>
                        <a:pt x="198" y="65"/>
                      </a:lnTo>
                      <a:lnTo>
                        <a:pt x="190" y="51"/>
                      </a:lnTo>
                      <a:lnTo>
                        <a:pt x="178" y="35"/>
                      </a:lnTo>
                      <a:lnTo>
                        <a:pt x="166" y="23"/>
                      </a:lnTo>
                      <a:lnTo>
                        <a:pt x="155" y="11"/>
                      </a:lnTo>
                      <a:lnTo>
                        <a:pt x="136" y="4"/>
                      </a:lnTo>
                      <a:lnTo>
                        <a:pt x="120" y="0"/>
                      </a:lnTo>
                      <a:lnTo>
                        <a:pt x="85" y="0"/>
                      </a:lnTo>
                      <a:lnTo>
                        <a:pt x="66" y="4"/>
                      </a:lnTo>
                      <a:lnTo>
                        <a:pt x="50" y="11"/>
                      </a:lnTo>
                      <a:lnTo>
                        <a:pt x="35" y="23"/>
                      </a:lnTo>
                      <a:lnTo>
                        <a:pt x="24" y="35"/>
                      </a:lnTo>
                      <a:lnTo>
                        <a:pt x="15" y="51"/>
                      </a:lnTo>
                      <a:lnTo>
                        <a:pt x="8" y="65"/>
                      </a:lnTo>
                      <a:lnTo>
                        <a:pt x="3" y="81"/>
                      </a:lnTo>
                      <a:lnTo>
                        <a:pt x="0" y="100"/>
                      </a:lnTo>
                      <a:lnTo>
                        <a:pt x="3" y="120"/>
                      </a:lnTo>
                      <a:lnTo>
                        <a:pt x="8" y="135"/>
                      </a:lnTo>
                      <a:lnTo>
                        <a:pt x="15" y="151"/>
                      </a:lnTo>
                      <a:lnTo>
                        <a:pt x="24" y="167"/>
                      </a:lnTo>
                      <a:lnTo>
                        <a:pt x="35" y="179"/>
                      </a:lnTo>
                      <a:lnTo>
                        <a:pt x="50" y="190"/>
                      </a:lnTo>
                      <a:lnTo>
                        <a:pt x="66" y="193"/>
                      </a:lnTo>
                      <a:lnTo>
                        <a:pt x="85" y="202"/>
                      </a:lnTo>
                      <a:lnTo>
                        <a:pt x="120" y="202"/>
                      </a:lnTo>
                      <a:lnTo>
                        <a:pt x="136" y="193"/>
                      </a:lnTo>
                      <a:lnTo>
                        <a:pt x="155" y="190"/>
                      </a:lnTo>
                      <a:lnTo>
                        <a:pt x="166" y="179"/>
                      </a:lnTo>
                      <a:lnTo>
                        <a:pt x="178" y="167"/>
                      </a:lnTo>
                      <a:lnTo>
                        <a:pt x="190" y="151"/>
                      </a:lnTo>
                      <a:lnTo>
                        <a:pt x="198" y="135"/>
                      </a:lnTo>
                      <a:lnTo>
                        <a:pt x="201" y="120"/>
                      </a:lnTo>
                      <a:lnTo>
                        <a:pt x="205"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8" name="Freeform 331"/>
                <p:cNvSpPr>
                  <a:spLocks/>
                </p:cNvSpPr>
                <p:nvPr/>
              </p:nvSpPr>
              <p:spPr bwMode="auto">
                <a:xfrm>
                  <a:off x="2496" y="2818"/>
                  <a:ext cx="50" cy="52"/>
                </a:xfrm>
                <a:custGeom>
                  <a:avLst/>
                  <a:gdLst>
                    <a:gd name="T0" fmla="*/ 50 w 202"/>
                    <a:gd name="T1" fmla="*/ 26 h 207"/>
                    <a:gd name="T2" fmla="*/ 50 w 202"/>
                    <a:gd name="T3" fmla="*/ 22 h 207"/>
                    <a:gd name="T4" fmla="*/ 48 w 202"/>
                    <a:gd name="T5" fmla="*/ 17 h 207"/>
                    <a:gd name="T6" fmla="*/ 47 w 202"/>
                    <a:gd name="T7" fmla="*/ 13 h 207"/>
                    <a:gd name="T8" fmla="*/ 44 w 202"/>
                    <a:gd name="T9" fmla="*/ 10 h 207"/>
                    <a:gd name="T10" fmla="*/ 41 w 202"/>
                    <a:gd name="T11" fmla="*/ 6 h 207"/>
                    <a:gd name="T12" fmla="*/ 37 w 202"/>
                    <a:gd name="T13" fmla="*/ 4 h 207"/>
                    <a:gd name="T14" fmla="*/ 34 w 202"/>
                    <a:gd name="T15" fmla="*/ 2 h 207"/>
                    <a:gd name="T16" fmla="*/ 30 w 202"/>
                    <a:gd name="T17" fmla="*/ 1 h 207"/>
                    <a:gd name="T18" fmla="*/ 25 w 202"/>
                    <a:gd name="T19" fmla="*/ 0 h 207"/>
                    <a:gd name="T20" fmla="*/ 20 w 202"/>
                    <a:gd name="T21" fmla="*/ 1 h 207"/>
                    <a:gd name="T22" fmla="*/ 16 w 202"/>
                    <a:gd name="T23" fmla="*/ 2 h 207"/>
                    <a:gd name="T24" fmla="*/ 12 w 202"/>
                    <a:gd name="T25" fmla="*/ 4 h 207"/>
                    <a:gd name="T26" fmla="*/ 8 w 202"/>
                    <a:gd name="T27" fmla="*/ 6 h 207"/>
                    <a:gd name="T28" fmla="*/ 6 w 202"/>
                    <a:gd name="T29" fmla="*/ 10 h 207"/>
                    <a:gd name="T30" fmla="*/ 3 w 202"/>
                    <a:gd name="T31" fmla="*/ 13 h 207"/>
                    <a:gd name="T32" fmla="*/ 1 w 202"/>
                    <a:gd name="T33" fmla="*/ 17 h 207"/>
                    <a:gd name="T34" fmla="*/ 0 w 202"/>
                    <a:gd name="T35" fmla="*/ 22 h 207"/>
                    <a:gd name="T36" fmla="*/ 0 w 202"/>
                    <a:gd name="T37" fmla="*/ 30 h 207"/>
                    <a:gd name="T38" fmla="*/ 1 w 202"/>
                    <a:gd name="T39" fmla="*/ 35 h 207"/>
                    <a:gd name="T40" fmla="*/ 3 w 202"/>
                    <a:gd name="T41" fmla="*/ 39 h 207"/>
                    <a:gd name="T42" fmla="*/ 6 w 202"/>
                    <a:gd name="T43" fmla="*/ 43 h 207"/>
                    <a:gd name="T44" fmla="*/ 8 w 202"/>
                    <a:gd name="T45" fmla="*/ 46 h 207"/>
                    <a:gd name="T46" fmla="*/ 12 w 202"/>
                    <a:gd name="T47" fmla="*/ 48 h 207"/>
                    <a:gd name="T48" fmla="*/ 16 w 202"/>
                    <a:gd name="T49" fmla="*/ 50 h 207"/>
                    <a:gd name="T50" fmla="*/ 20 w 202"/>
                    <a:gd name="T51" fmla="*/ 51 h 207"/>
                    <a:gd name="T52" fmla="*/ 25 w 202"/>
                    <a:gd name="T53" fmla="*/ 52 h 207"/>
                    <a:gd name="T54" fmla="*/ 30 w 202"/>
                    <a:gd name="T55" fmla="*/ 51 h 207"/>
                    <a:gd name="T56" fmla="*/ 34 w 202"/>
                    <a:gd name="T57" fmla="*/ 50 h 207"/>
                    <a:gd name="T58" fmla="*/ 37 w 202"/>
                    <a:gd name="T59" fmla="*/ 48 h 207"/>
                    <a:gd name="T60" fmla="*/ 41 w 202"/>
                    <a:gd name="T61" fmla="*/ 46 h 207"/>
                    <a:gd name="T62" fmla="*/ 44 w 202"/>
                    <a:gd name="T63" fmla="*/ 43 h 207"/>
                    <a:gd name="T64" fmla="*/ 47 w 202"/>
                    <a:gd name="T65" fmla="*/ 39 h 207"/>
                    <a:gd name="T66" fmla="*/ 48 w 202"/>
                    <a:gd name="T67" fmla="*/ 35 h 207"/>
                    <a:gd name="T68" fmla="*/ 50 w 202"/>
                    <a:gd name="T69" fmla="*/ 30 h 207"/>
                    <a:gd name="T70" fmla="*/ 50 w 202"/>
                    <a:gd name="T71" fmla="*/ 26 h 2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7">
                      <a:moveTo>
                        <a:pt x="202" y="102"/>
                      </a:moveTo>
                      <a:lnTo>
                        <a:pt x="202" y="86"/>
                      </a:lnTo>
                      <a:lnTo>
                        <a:pt x="194" y="67"/>
                      </a:lnTo>
                      <a:lnTo>
                        <a:pt x="190" y="51"/>
                      </a:lnTo>
                      <a:lnTo>
                        <a:pt x="178" y="40"/>
                      </a:lnTo>
                      <a:lnTo>
                        <a:pt x="167" y="25"/>
                      </a:lnTo>
                      <a:lnTo>
                        <a:pt x="151" y="16"/>
                      </a:lnTo>
                      <a:lnTo>
                        <a:pt x="136" y="9"/>
                      </a:lnTo>
                      <a:lnTo>
                        <a:pt x="120" y="5"/>
                      </a:lnTo>
                      <a:lnTo>
                        <a:pt x="101" y="0"/>
                      </a:lnTo>
                      <a:lnTo>
                        <a:pt x="81" y="5"/>
                      </a:lnTo>
                      <a:lnTo>
                        <a:pt x="66" y="9"/>
                      </a:lnTo>
                      <a:lnTo>
                        <a:pt x="50" y="16"/>
                      </a:lnTo>
                      <a:lnTo>
                        <a:pt x="34" y="25"/>
                      </a:lnTo>
                      <a:lnTo>
                        <a:pt x="23" y="40"/>
                      </a:lnTo>
                      <a:lnTo>
                        <a:pt x="11" y="51"/>
                      </a:lnTo>
                      <a:lnTo>
                        <a:pt x="4" y="67"/>
                      </a:lnTo>
                      <a:lnTo>
                        <a:pt x="0" y="86"/>
                      </a:lnTo>
                      <a:lnTo>
                        <a:pt x="0" y="121"/>
                      </a:lnTo>
                      <a:lnTo>
                        <a:pt x="4" y="140"/>
                      </a:lnTo>
                      <a:lnTo>
                        <a:pt x="11" y="156"/>
                      </a:lnTo>
                      <a:lnTo>
                        <a:pt x="23" y="172"/>
                      </a:lnTo>
                      <a:lnTo>
                        <a:pt x="34" y="183"/>
                      </a:lnTo>
                      <a:lnTo>
                        <a:pt x="50" y="191"/>
                      </a:lnTo>
                      <a:lnTo>
                        <a:pt x="66" y="198"/>
                      </a:lnTo>
                      <a:lnTo>
                        <a:pt x="81" y="202"/>
                      </a:lnTo>
                      <a:lnTo>
                        <a:pt x="101" y="207"/>
                      </a:lnTo>
                      <a:lnTo>
                        <a:pt x="120" y="202"/>
                      </a:lnTo>
                      <a:lnTo>
                        <a:pt x="136" y="198"/>
                      </a:lnTo>
                      <a:lnTo>
                        <a:pt x="151" y="191"/>
                      </a:lnTo>
                      <a:lnTo>
                        <a:pt x="167" y="183"/>
                      </a:lnTo>
                      <a:lnTo>
                        <a:pt x="178" y="172"/>
                      </a:lnTo>
                      <a:lnTo>
                        <a:pt x="190" y="156"/>
                      </a:lnTo>
                      <a:lnTo>
                        <a:pt x="194" y="140"/>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69" name="Freeform 332"/>
                <p:cNvSpPr>
                  <a:spLocks/>
                </p:cNvSpPr>
                <p:nvPr/>
              </p:nvSpPr>
              <p:spPr bwMode="auto">
                <a:xfrm>
                  <a:off x="2497" y="2449"/>
                  <a:ext cx="52" cy="51"/>
                </a:xfrm>
                <a:custGeom>
                  <a:avLst/>
                  <a:gdLst>
                    <a:gd name="T0" fmla="*/ 52 w 205"/>
                    <a:gd name="T1" fmla="*/ 26 h 202"/>
                    <a:gd name="T2" fmla="*/ 51 w 205"/>
                    <a:gd name="T3" fmla="*/ 21 h 202"/>
                    <a:gd name="T4" fmla="*/ 50 w 205"/>
                    <a:gd name="T5" fmla="*/ 17 h 202"/>
                    <a:gd name="T6" fmla="*/ 48 w 205"/>
                    <a:gd name="T7" fmla="*/ 13 h 202"/>
                    <a:gd name="T8" fmla="*/ 46 w 205"/>
                    <a:gd name="T9" fmla="*/ 9 h 202"/>
                    <a:gd name="T10" fmla="*/ 43 w 205"/>
                    <a:gd name="T11" fmla="*/ 6 h 202"/>
                    <a:gd name="T12" fmla="*/ 39 w 205"/>
                    <a:gd name="T13" fmla="*/ 3 h 202"/>
                    <a:gd name="T14" fmla="*/ 36 w 205"/>
                    <a:gd name="T15" fmla="*/ 2 h 202"/>
                    <a:gd name="T16" fmla="*/ 30 w 205"/>
                    <a:gd name="T17" fmla="*/ 0 h 202"/>
                    <a:gd name="T18" fmla="*/ 22 w 205"/>
                    <a:gd name="T19" fmla="*/ 0 h 202"/>
                    <a:gd name="T20" fmla="*/ 18 w 205"/>
                    <a:gd name="T21" fmla="*/ 2 h 202"/>
                    <a:gd name="T22" fmla="*/ 13 w 205"/>
                    <a:gd name="T23" fmla="*/ 3 h 202"/>
                    <a:gd name="T24" fmla="*/ 10 w 205"/>
                    <a:gd name="T25" fmla="*/ 6 h 202"/>
                    <a:gd name="T26" fmla="*/ 7 w 205"/>
                    <a:gd name="T27" fmla="*/ 9 h 202"/>
                    <a:gd name="T28" fmla="*/ 4 w 205"/>
                    <a:gd name="T29" fmla="*/ 13 h 202"/>
                    <a:gd name="T30" fmla="*/ 2 w 205"/>
                    <a:gd name="T31" fmla="*/ 17 h 202"/>
                    <a:gd name="T32" fmla="*/ 1 w 205"/>
                    <a:gd name="T33" fmla="*/ 21 h 202"/>
                    <a:gd name="T34" fmla="*/ 0 w 205"/>
                    <a:gd name="T35" fmla="*/ 26 h 202"/>
                    <a:gd name="T36" fmla="*/ 1 w 205"/>
                    <a:gd name="T37" fmla="*/ 30 h 202"/>
                    <a:gd name="T38" fmla="*/ 2 w 205"/>
                    <a:gd name="T39" fmla="*/ 34 h 202"/>
                    <a:gd name="T40" fmla="*/ 4 w 205"/>
                    <a:gd name="T41" fmla="*/ 38 h 202"/>
                    <a:gd name="T42" fmla="*/ 7 w 205"/>
                    <a:gd name="T43" fmla="*/ 42 h 202"/>
                    <a:gd name="T44" fmla="*/ 10 w 205"/>
                    <a:gd name="T45" fmla="*/ 45 h 202"/>
                    <a:gd name="T46" fmla="*/ 13 w 205"/>
                    <a:gd name="T47" fmla="*/ 48 h 202"/>
                    <a:gd name="T48" fmla="*/ 18 w 205"/>
                    <a:gd name="T49" fmla="*/ 50 h 202"/>
                    <a:gd name="T50" fmla="*/ 22 w 205"/>
                    <a:gd name="T51" fmla="*/ 51 h 202"/>
                    <a:gd name="T52" fmla="*/ 30 w 205"/>
                    <a:gd name="T53" fmla="*/ 51 h 202"/>
                    <a:gd name="T54" fmla="*/ 36 w 205"/>
                    <a:gd name="T55" fmla="*/ 50 h 202"/>
                    <a:gd name="T56" fmla="*/ 39 w 205"/>
                    <a:gd name="T57" fmla="*/ 48 h 202"/>
                    <a:gd name="T58" fmla="*/ 43 w 205"/>
                    <a:gd name="T59" fmla="*/ 45 h 202"/>
                    <a:gd name="T60" fmla="*/ 46 w 205"/>
                    <a:gd name="T61" fmla="*/ 42 h 202"/>
                    <a:gd name="T62" fmla="*/ 48 w 205"/>
                    <a:gd name="T63" fmla="*/ 38 h 202"/>
                    <a:gd name="T64" fmla="*/ 50 w 205"/>
                    <a:gd name="T65" fmla="*/ 34 h 202"/>
                    <a:gd name="T66" fmla="*/ 51 w 205"/>
                    <a:gd name="T67" fmla="*/ 30 h 202"/>
                    <a:gd name="T68" fmla="*/ 52 w 205"/>
                    <a:gd name="T69" fmla="*/ 26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2">
                      <a:moveTo>
                        <a:pt x="205" y="101"/>
                      </a:moveTo>
                      <a:lnTo>
                        <a:pt x="201" y="82"/>
                      </a:lnTo>
                      <a:lnTo>
                        <a:pt x="198" y="66"/>
                      </a:lnTo>
                      <a:lnTo>
                        <a:pt x="189" y="50"/>
                      </a:lnTo>
                      <a:lnTo>
                        <a:pt x="182" y="35"/>
                      </a:lnTo>
                      <a:lnTo>
                        <a:pt x="170" y="24"/>
                      </a:lnTo>
                      <a:lnTo>
                        <a:pt x="154" y="12"/>
                      </a:lnTo>
                      <a:lnTo>
                        <a:pt x="140" y="8"/>
                      </a:lnTo>
                      <a:lnTo>
                        <a:pt x="120" y="0"/>
                      </a:lnTo>
                      <a:lnTo>
                        <a:pt x="85" y="0"/>
                      </a:lnTo>
                      <a:lnTo>
                        <a:pt x="70" y="8"/>
                      </a:lnTo>
                      <a:lnTo>
                        <a:pt x="50" y="12"/>
                      </a:lnTo>
                      <a:lnTo>
                        <a:pt x="38" y="24"/>
                      </a:lnTo>
                      <a:lnTo>
                        <a:pt x="26" y="35"/>
                      </a:lnTo>
                      <a:lnTo>
                        <a:pt x="15" y="50"/>
                      </a:lnTo>
                      <a:lnTo>
                        <a:pt x="7" y="66"/>
                      </a:lnTo>
                      <a:lnTo>
                        <a:pt x="3" y="82"/>
                      </a:lnTo>
                      <a:lnTo>
                        <a:pt x="0" y="101"/>
                      </a:lnTo>
                      <a:lnTo>
                        <a:pt x="3" y="120"/>
                      </a:lnTo>
                      <a:lnTo>
                        <a:pt x="7" y="136"/>
                      </a:lnTo>
                      <a:lnTo>
                        <a:pt x="15" y="152"/>
                      </a:lnTo>
                      <a:lnTo>
                        <a:pt x="26" y="167"/>
                      </a:lnTo>
                      <a:lnTo>
                        <a:pt x="38" y="178"/>
                      </a:lnTo>
                      <a:lnTo>
                        <a:pt x="50" y="190"/>
                      </a:lnTo>
                      <a:lnTo>
                        <a:pt x="70" y="197"/>
                      </a:lnTo>
                      <a:lnTo>
                        <a:pt x="85" y="202"/>
                      </a:lnTo>
                      <a:lnTo>
                        <a:pt x="120" y="202"/>
                      </a:lnTo>
                      <a:lnTo>
                        <a:pt x="140" y="197"/>
                      </a:lnTo>
                      <a:lnTo>
                        <a:pt x="154" y="190"/>
                      </a:lnTo>
                      <a:lnTo>
                        <a:pt x="170" y="178"/>
                      </a:lnTo>
                      <a:lnTo>
                        <a:pt x="182" y="167"/>
                      </a:lnTo>
                      <a:lnTo>
                        <a:pt x="189" y="152"/>
                      </a:lnTo>
                      <a:lnTo>
                        <a:pt x="198" y="136"/>
                      </a:lnTo>
                      <a:lnTo>
                        <a:pt x="201" y="120"/>
                      </a:lnTo>
                      <a:lnTo>
                        <a:pt x="205"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0" name="Freeform 333"/>
                <p:cNvSpPr>
                  <a:spLocks/>
                </p:cNvSpPr>
                <p:nvPr/>
              </p:nvSpPr>
              <p:spPr bwMode="auto">
                <a:xfrm>
                  <a:off x="2541" y="2764"/>
                  <a:ext cx="51" cy="50"/>
                </a:xfrm>
                <a:custGeom>
                  <a:avLst/>
                  <a:gdLst>
                    <a:gd name="T0" fmla="*/ 51 w 205"/>
                    <a:gd name="T1" fmla="*/ 25 h 203"/>
                    <a:gd name="T2" fmla="*/ 50 w 205"/>
                    <a:gd name="T3" fmla="*/ 20 h 203"/>
                    <a:gd name="T4" fmla="*/ 49 w 205"/>
                    <a:gd name="T5" fmla="*/ 17 h 203"/>
                    <a:gd name="T6" fmla="*/ 47 w 205"/>
                    <a:gd name="T7" fmla="*/ 13 h 203"/>
                    <a:gd name="T8" fmla="*/ 44 w 205"/>
                    <a:gd name="T9" fmla="*/ 9 h 203"/>
                    <a:gd name="T10" fmla="*/ 41 w 205"/>
                    <a:gd name="T11" fmla="*/ 6 h 203"/>
                    <a:gd name="T12" fmla="*/ 38 w 205"/>
                    <a:gd name="T13" fmla="*/ 3 h 203"/>
                    <a:gd name="T14" fmla="*/ 34 w 205"/>
                    <a:gd name="T15" fmla="*/ 1 h 203"/>
                    <a:gd name="T16" fmla="*/ 30 w 205"/>
                    <a:gd name="T17" fmla="*/ 0 h 203"/>
                    <a:gd name="T18" fmla="*/ 21 w 205"/>
                    <a:gd name="T19" fmla="*/ 0 h 203"/>
                    <a:gd name="T20" fmla="*/ 16 w 205"/>
                    <a:gd name="T21" fmla="*/ 1 h 203"/>
                    <a:gd name="T22" fmla="*/ 12 w 205"/>
                    <a:gd name="T23" fmla="*/ 3 h 203"/>
                    <a:gd name="T24" fmla="*/ 8 w 205"/>
                    <a:gd name="T25" fmla="*/ 6 h 203"/>
                    <a:gd name="T26" fmla="*/ 6 w 205"/>
                    <a:gd name="T27" fmla="*/ 9 h 203"/>
                    <a:gd name="T28" fmla="*/ 3 w 205"/>
                    <a:gd name="T29" fmla="*/ 13 h 203"/>
                    <a:gd name="T30" fmla="*/ 2 w 205"/>
                    <a:gd name="T31" fmla="*/ 17 h 203"/>
                    <a:gd name="T32" fmla="*/ 1 w 205"/>
                    <a:gd name="T33" fmla="*/ 20 h 203"/>
                    <a:gd name="T34" fmla="*/ 0 w 205"/>
                    <a:gd name="T35" fmla="*/ 25 h 203"/>
                    <a:gd name="T36" fmla="*/ 1 w 205"/>
                    <a:gd name="T37" fmla="*/ 30 h 203"/>
                    <a:gd name="T38" fmla="*/ 2 w 205"/>
                    <a:gd name="T39" fmla="*/ 34 h 203"/>
                    <a:gd name="T40" fmla="*/ 3 w 205"/>
                    <a:gd name="T41" fmla="*/ 37 h 203"/>
                    <a:gd name="T42" fmla="*/ 6 w 205"/>
                    <a:gd name="T43" fmla="*/ 41 h 203"/>
                    <a:gd name="T44" fmla="*/ 8 w 205"/>
                    <a:gd name="T45" fmla="*/ 44 h 203"/>
                    <a:gd name="T46" fmla="*/ 12 w 205"/>
                    <a:gd name="T47" fmla="*/ 46 h 203"/>
                    <a:gd name="T48" fmla="*/ 16 w 205"/>
                    <a:gd name="T49" fmla="*/ 48 h 203"/>
                    <a:gd name="T50" fmla="*/ 21 w 205"/>
                    <a:gd name="T51" fmla="*/ 50 h 203"/>
                    <a:gd name="T52" fmla="*/ 30 w 205"/>
                    <a:gd name="T53" fmla="*/ 50 h 203"/>
                    <a:gd name="T54" fmla="*/ 34 w 205"/>
                    <a:gd name="T55" fmla="*/ 48 h 203"/>
                    <a:gd name="T56" fmla="*/ 38 w 205"/>
                    <a:gd name="T57" fmla="*/ 46 h 203"/>
                    <a:gd name="T58" fmla="*/ 41 w 205"/>
                    <a:gd name="T59" fmla="*/ 44 h 203"/>
                    <a:gd name="T60" fmla="*/ 44 w 205"/>
                    <a:gd name="T61" fmla="*/ 41 h 203"/>
                    <a:gd name="T62" fmla="*/ 47 w 205"/>
                    <a:gd name="T63" fmla="*/ 37 h 203"/>
                    <a:gd name="T64" fmla="*/ 49 w 205"/>
                    <a:gd name="T65" fmla="*/ 34 h 203"/>
                    <a:gd name="T66" fmla="*/ 50 w 205"/>
                    <a:gd name="T67" fmla="*/ 30 h 203"/>
                    <a:gd name="T68" fmla="*/ 51 w 205"/>
                    <a:gd name="T69" fmla="*/ 25 h 2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3">
                      <a:moveTo>
                        <a:pt x="205" y="102"/>
                      </a:moveTo>
                      <a:lnTo>
                        <a:pt x="201" y="82"/>
                      </a:lnTo>
                      <a:lnTo>
                        <a:pt x="196" y="67"/>
                      </a:lnTo>
                      <a:lnTo>
                        <a:pt x="189" y="51"/>
                      </a:lnTo>
                      <a:lnTo>
                        <a:pt x="177" y="35"/>
                      </a:lnTo>
                      <a:lnTo>
                        <a:pt x="166" y="24"/>
                      </a:lnTo>
                      <a:lnTo>
                        <a:pt x="154" y="12"/>
                      </a:lnTo>
                      <a:lnTo>
                        <a:pt x="135" y="5"/>
                      </a:lnTo>
                      <a:lnTo>
                        <a:pt x="119" y="0"/>
                      </a:lnTo>
                      <a:lnTo>
                        <a:pt x="84" y="0"/>
                      </a:lnTo>
                      <a:lnTo>
                        <a:pt x="65" y="5"/>
                      </a:lnTo>
                      <a:lnTo>
                        <a:pt x="49" y="12"/>
                      </a:lnTo>
                      <a:lnTo>
                        <a:pt x="33" y="24"/>
                      </a:lnTo>
                      <a:lnTo>
                        <a:pt x="23" y="35"/>
                      </a:lnTo>
                      <a:lnTo>
                        <a:pt x="14" y="51"/>
                      </a:lnTo>
                      <a:lnTo>
                        <a:pt x="7" y="67"/>
                      </a:lnTo>
                      <a:lnTo>
                        <a:pt x="3" y="82"/>
                      </a:lnTo>
                      <a:lnTo>
                        <a:pt x="0" y="102"/>
                      </a:lnTo>
                      <a:lnTo>
                        <a:pt x="3" y="121"/>
                      </a:lnTo>
                      <a:lnTo>
                        <a:pt x="7" y="137"/>
                      </a:lnTo>
                      <a:lnTo>
                        <a:pt x="14" y="152"/>
                      </a:lnTo>
                      <a:lnTo>
                        <a:pt x="23" y="168"/>
                      </a:lnTo>
                      <a:lnTo>
                        <a:pt x="33" y="179"/>
                      </a:lnTo>
                      <a:lnTo>
                        <a:pt x="49" y="187"/>
                      </a:lnTo>
                      <a:lnTo>
                        <a:pt x="65" y="194"/>
                      </a:lnTo>
                      <a:lnTo>
                        <a:pt x="84" y="203"/>
                      </a:lnTo>
                      <a:lnTo>
                        <a:pt x="119" y="203"/>
                      </a:lnTo>
                      <a:lnTo>
                        <a:pt x="135" y="194"/>
                      </a:lnTo>
                      <a:lnTo>
                        <a:pt x="154" y="187"/>
                      </a:lnTo>
                      <a:lnTo>
                        <a:pt x="166" y="179"/>
                      </a:lnTo>
                      <a:lnTo>
                        <a:pt x="177" y="168"/>
                      </a:lnTo>
                      <a:lnTo>
                        <a:pt x="189" y="152"/>
                      </a:lnTo>
                      <a:lnTo>
                        <a:pt x="196" y="137"/>
                      </a:lnTo>
                      <a:lnTo>
                        <a:pt x="201" y="121"/>
                      </a:lnTo>
                      <a:lnTo>
                        <a:pt x="205"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1" name="Freeform 334"/>
                <p:cNvSpPr>
                  <a:spLocks/>
                </p:cNvSpPr>
                <p:nvPr/>
              </p:nvSpPr>
              <p:spPr bwMode="auto">
                <a:xfrm>
                  <a:off x="2572" y="2574"/>
                  <a:ext cx="52" cy="51"/>
                </a:xfrm>
                <a:custGeom>
                  <a:avLst/>
                  <a:gdLst>
                    <a:gd name="T0" fmla="*/ 52 w 206"/>
                    <a:gd name="T1" fmla="*/ 25 h 205"/>
                    <a:gd name="T2" fmla="*/ 51 w 206"/>
                    <a:gd name="T3" fmla="*/ 21 h 205"/>
                    <a:gd name="T4" fmla="*/ 50 w 206"/>
                    <a:gd name="T5" fmla="*/ 17 h 205"/>
                    <a:gd name="T6" fmla="*/ 48 w 206"/>
                    <a:gd name="T7" fmla="*/ 13 h 205"/>
                    <a:gd name="T8" fmla="*/ 46 w 206"/>
                    <a:gd name="T9" fmla="*/ 10 h 205"/>
                    <a:gd name="T10" fmla="*/ 42 w 206"/>
                    <a:gd name="T11" fmla="*/ 7 h 205"/>
                    <a:gd name="T12" fmla="*/ 39 w 206"/>
                    <a:gd name="T13" fmla="*/ 4 h 205"/>
                    <a:gd name="T14" fmla="*/ 35 w 206"/>
                    <a:gd name="T15" fmla="*/ 2 h 205"/>
                    <a:gd name="T16" fmla="*/ 31 w 206"/>
                    <a:gd name="T17" fmla="*/ 1 h 205"/>
                    <a:gd name="T18" fmla="*/ 27 w 206"/>
                    <a:gd name="T19" fmla="*/ 0 h 205"/>
                    <a:gd name="T20" fmla="*/ 22 w 206"/>
                    <a:gd name="T21" fmla="*/ 1 h 205"/>
                    <a:gd name="T22" fmla="*/ 17 w 206"/>
                    <a:gd name="T23" fmla="*/ 2 h 205"/>
                    <a:gd name="T24" fmla="*/ 13 w 206"/>
                    <a:gd name="T25" fmla="*/ 4 h 205"/>
                    <a:gd name="T26" fmla="*/ 10 w 206"/>
                    <a:gd name="T27" fmla="*/ 7 h 205"/>
                    <a:gd name="T28" fmla="*/ 6 w 206"/>
                    <a:gd name="T29" fmla="*/ 10 h 205"/>
                    <a:gd name="T30" fmla="*/ 4 w 206"/>
                    <a:gd name="T31" fmla="*/ 13 h 205"/>
                    <a:gd name="T32" fmla="*/ 2 w 206"/>
                    <a:gd name="T33" fmla="*/ 17 h 205"/>
                    <a:gd name="T34" fmla="*/ 1 w 206"/>
                    <a:gd name="T35" fmla="*/ 21 h 205"/>
                    <a:gd name="T36" fmla="*/ 0 w 206"/>
                    <a:gd name="T37" fmla="*/ 25 h 205"/>
                    <a:gd name="T38" fmla="*/ 1 w 206"/>
                    <a:gd name="T39" fmla="*/ 30 h 205"/>
                    <a:gd name="T40" fmla="*/ 2 w 206"/>
                    <a:gd name="T41" fmla="*/ 35 h 205"/>
                    <a:gd name="T42" fmla="*/ 4 w 206"/>
                    <a:gd name="T43" fmla="*/ 39 h 205"/>
                    <a:gd name="T44" fmla="*/ 6 w 206"/>
                    <a:gd name="T45" fmla="*/ 42 h 205"/>
                    <a:gd name="T46" fmla="*/ 10 w 206"/>
                    <a:gd name="T47" fmla="*/ 45 h 205"/>
                    <a:gd name="T48" fmla="*/ 13 w 206"/>
                    <a:gd name="T49" fmla="*/ 47 h 205"/>
                    <a:gd name="T50" fmla="*/ 17 w 206"/>
                    <a:gd name="T51" fmla="*/ 49 h 205"/>
                    <a:gd name="T52" fmla="*/ 22 w 206"/>
                    <a:gd name="T53" fmla="*/ 50 h 205"/>
                    <a:gd name="T54" fmla="*/ 27 w 206"/>
                    <a:gd name="T55" fmla="*/ 51 h 205"/>
                    <a:gd name="T56" fmla="*/ 31 w 206"/>
                    <a:gd name="T57" fmla="*/ 50 h 205"/>
                    <a:gd name="T58" fmla="*/ 35 w 206"/>
                    <a:gd name="T59" fmla="*/ 49 h 205"/>
                    <a:gd name="T60" fmla="*/ 39 w 206"/>
                    <a:gd name="T61" fmla="*/ 47 h 205"/>
                    <a:gd name="T62" fmla="*/ 42 w 206"/>
                    <a:gd name="T63" fmla="*/ 45 h 205"/>
                    <a:gd name="T64" fmla="*/ 46 w 206"/>
                    <a:gd name="T65" fmla="*/ 42 h 205"/>
                    <a:gd name="T66" fmla="*/ 48 w 206"/>
                    <a:gd name="T67" fmla="*/ 39 h 205"/>
                    <a:gd name="T68" fmla="*/ 50 w 206"/>
                    <a:gd name="T69" fmla="*/ 35 h 205"/>
                    <a:gd name="T70" fmla="*/ 51 w 206"/>
                    <a:gd name="T71" fmla="*/ 30 h 205"/>
                    <a:gd name="T72" fmla="*/ 52 w 206"/>
                    <a:gd name="T73" fmla="*/ 25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6" h="205">
                      <a:moveTo>
                        <a:pt x="206" y="100"/>
                      </a:moveTo>
                      <a:lnTo>
                        <a:pt x="201" y="86"/>
                      </a:lnTo>
                      <a:lnTo>
                        <a:pt x="198" y="70"/>
                      </a:lnTo>
                      <a:lnTo>
                        <a:pt x="191" y="51"/>
                      </a:lnTo>
                      <a:lnTo>
                        <a:pt x="182" y="39"/>
                      </a:lnTo>
                      <a:lnTo>
                        <a:pt x="166" y="27"/>
                      </a:lnTo>
                      <a:lnTo>
                        <a:pt x="156" y="16"/>
                      </a:lnTo>
                      <a:lnTo>
                        <a:pt x="140" y="8"/>
                      </a:lnTo>
                      <a:lnTo>
                        <a:pt x="121" y="4"/>
                      </a:lnTo>
                      <a:lnTo>
                        <a:pt x="105" y="0"/>
                      </a:lnTo>
                      <a:lnTo>
                        <a:pt x="86" y="4"/>
                      </a:lnTo>
                      <a:lnTo>
                        <a:pt x="66" y="8"/>
                      </a:lnTo>
                      <a:lnTo>
                        <a:pt x="51" y="16"/>
                      </a:lnTo>
                      <a:lnTo>
                        <a:pt x="38" y="27"/>
                      </a:lnTo>
                      <a:lnTo>
                        <a:pt x="24" y="39"/>
                      </a:lnTo>
                      <a:lnTo>
                        <a:pt x="16" y="51"/>
                      </a:lnTo>
                      <a:lnTo>
                        <a:pt x="8" y="70"/>
                      </a:lnTo>
                      <a:lnTo>
                        <a:pt x="5" y="86"/>
                      </a:lnTo>
                      <a:lnTo>
                        <a:pt x="0" y="100"/>
                      </a:lnTo>
                      <a:lnTo>
                        <a:pt x="5" y="120"/>
                      </a:lnTo>
                      <a:lnTo>
                        <a:pt x="8" y="140"/>
                      </a:lnTo>
                      <a:lnTo>
                        <a:pt x="16" y="155"/>
                      </a:lnTo>
                      <a:lnTo>
                        <a:pt x="24" y="170"/>
                      </a:lnTo>
                      <a:lnTo>
                        <a:pt x="38" y="182"/>
                      </a:lnTo>
                      <a:lnTo>
                        <a:pt x="51" y="190"/>
                      </a:lnTo>
                      <a:lnTo>
                        <a:pt x="66" y="198"/>
                      </a:lnTo>
                      <a:lnTo>
                        <a:pt x="86" y="202"/>
                      </a:lnTo>
                      <a:lnTo>
                        <a:pt x="105" y="205"/>
                      </a:lnTo>
                      <a:lnTo>
                        <a:pt x="121" y="202"/>
                      </a:lnTo>
                      <a:lnTo>
                        <a:pt x="140" y="198"/>
                      </a:lnTo>
                      <a:lnTo>
                        <a:pt x="156" y="190"/>
                      </a:lnTo>
                      <a:lnTo>
                        <a:pt x="166" y="182"/>
                      </a:lnTo>
                      <a:lnTo>
                        <a:pt x="182" y="170"/>
                      </a:lnTo>
                      <a:lnTo>
                        <a:pt x="191" y="155"/>
                      </a:lnTo>
                      <a:lnTo>
                        <a:pt x="198" y="140"/>
                      </a:lnTo>
                      <a:lnTo>
                        <a:pt x="201" y="120"/>
                      </a:lnTo>
                      <a:lnTo>
                        <a:pt x="206"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2" name="Freeform 335"/>
                <p:cNvSpPr>
                  <a:spLocks/>
                </p:cNvSpPr>
                <p:nvPr/>
              </p:nvSpPr>
              <p:spPr bwMode="auto">
                <a:xfrm>
                  <a:off x="2597" y="1891"/>
                  <a:ext cx="51" cy="50"/>
                </a:xfrm>
                <a:custGeom>
                  <a:avLst/>
                  <a:gdLst>
                    <a:gd name="T0" fmla="*/ 51 w 202"/>
                    <a:gd name="T1" fmla="*/ 25 h 202"/>
                    <a:gd name="T2" fmla="*/ 51 w 202"/>
                    <a:gd name="T3" fmla="*/ 21 h 202"/>
                    <a:gd name="T4" fmla="*/ 50 w 202"/>
                    <a:gd name="T5" fmla="*/ 17 h 202"/>
                    <a:gd name="T6" fmla="*/ 48 w 202"/>
                    <a:gd name="T7" fmla="*/ 13 h 202"/>
                    <a:gd name="T8" fmla="*/ 45 w 202"/>
                    <a:gd name="T9" fmla="*/ 9 h 202"/>
                    <a:gd name="T10" fmla="*/ 42 w 202"/>
                    <a:gd name="T11" fmla="*/ 6 h 202"/>
                    <a:gd name="T12" fmla="*/ 38 w 202"/>
                    <a:gd name="T13" fmla="*/ 4 h 202"/>
                    <a:gd name="T14" fmla="*/ 34 w 202"/>
                    <a:gd name="T15" fmla="*/ 2 h 202"/>
                    <a:gd name="T16" fmla="*/ 30 w 202"/>
                    <a:gd name="T17" fmla="*/ 1 h 202"/>
                    <a:gd name="T18" fmla="*/ 25 w 202"/>
                    <a:gd name="T19" fmla="*/ 0 h 202"/>
                    <a:gd name="T20" fmla="*/ 20 w 202"/>
                    <a:gd name="T21" fmla="*/ 1 h 202"/>
                    <a:gd name="T22" fmla="*/ 16 w 202"/>
                    <a:gd name="T23" fmla="*/ 2 h 202"/>
                    <a:gd name="T24" fmla="*/ 13 w 202"/>
                    <a:gd name="T25" fmla="*/ 4 h 202"/>
                    <a:gd name="T26" fmla="*/ 9 w 202"/>
                    <a:gd name="T27" fmla="*/ 6 h 202"/>
                    <a:gd name="T28" fmla="*/ 6 w 202"/>
                    <a:gd name="T29" fmla="*/ 9 h 202"/>
                    <a:gd name="T30" fmla="*/ 3 w 202"/>
                    <a:gd name="T31" fmla="*/ 13 h 202"/>
                    <a:gd name="T32" fmla="*/ 2 w 202"/>
                    <a:gd name="T33" fmla="*/ 17 h 202"/>
                    <a:gd name="T34" fmla="*/ 0 w 202"/>
                    <a:gd name="T35" fmla="*/ 21 h 202"/>
                    <a:gd name="T36" fmla="*/ 0 w 202"/>
                    <a:gd name="T37" fmla="*/ 30 h 202"/>
                    <a:gd name="T38" fmla="*/ 2 w 202"/>
                    <a:gd name="T39" fmla="*/ 34 h 202"/>
                    <a:gd name="T40" fmla="*/ 3 w 202"/>
                    <a:gd name="T41" fmla="*/ 39 h 202"/>
                    <a:gd name="T42" fmla="*/ 6 w 202"/>
                    <a:gd name="T43" fmla="*/ 41 h 202"/>
                    <a:gd name="T44" fmla="*/ 9 w 202"/>
                    <a:gd name="T45" fmla="*/ 44 h 202"/>
                    <a:gd name="T46" fmla="*/ 13 w 202"/>
                    <a:gd name="T47" fmla="*/ 47 h 202"/>
                    <a:gd name="T48" fmla="*/ 16 w 202"/>
                    <a:gd name="T49" fmla="*/ 49 h 202"/>
                    <a:gd name="T50" fmla="*/ 20 w 202"/>
                    <a:gd name="T51" fmla="*/ 50 h 202"/>
                    <a:gd name="T52" fmla="*/ 30 w 202"/>
                    <a:gd name="T53" fmla="*/ 50 h 202"/>
                    <a:gd name="T54" fmla="*/ 34 w 202"/>
                    <a:gd name="T55" fmla="*/ 49 h 202"/>
                    <a:gd name="T56" fmla="*/ 38 w 202"/>
                    <a:gd name="T57" fmla="*/ 47 h 202"/>
                    <a:gd name="T58" fmla="*/ 42 w 202"/>
                    <a:gd name="T59" fmla="*/ 44 h 202"/>
                    <a:gd name="T60" fmla="*/ 45 w 202"/>
                    <a:gd name="T61" fmla="*/ 41 h 202"/>
                    <a:gd name="T62" fmla="*/ 48 w 202"/>
                    <a:gd name="T63" fmla="*/ 39 h 202"/>
                    <a:gd name="T64" fmla="*/ 50 w 202"/>
                    <a:gd name="T65" fmla="*/ 34 h 202"/>
                    <a:gd name="T66" fmla="*/ 51 w 202"/>
                    <a:gd name="T67" fmla="*/ 30 h 202"/>
                    <a:gd name="T68" fmla="*/ 51 w 202"/>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2" h="202">
                      <a:moveTo>
                        <a:pt x="202" y="102"/>
                      </a:moveTo>
                      <a:lnTo>
                        <a:pt x="202" y="86"/>
                      </a:lnTo>
                      <a:lnTo>
                        <a:pt x="198" y="67"/>
                      </a:lnTo>
                      <a:lnTo>
                        <a:pt x="190" y="51"/>
                      </a:lnTo>
                      <a:lnTo>
                        <a:pt x="179" y="35"/>
                      </a:lnTo>
                      <a:lnTo>
                        <a:pt x="167" y="23"/>
                      </a:lnTo>
                      <a:lnTo>
                        <a:pt x="151" y="16"/>
                      </a:lnTo>
                      <a:lnTo>
                        <a:pt x="135" y="9"/>
                      </a:lnTo>
                      <a:lnTo>
                        <a:pt x="120" y="4"/>
                      </a:lnTo>
                      <a:lnTo>
                        <a:pt x="100" y="0"/>
                      </a:lnTo>
                      <a:lnTo>
                        <a:pt x="81" y="4"/>
                      </a:lnTo>
                      <a:lnTo>
                        <a:pt x="65" y="9"/>
                      </a:lnTo>
                      <a:lnTo>
                        <a:pt x="51" y="16"/>
                      </a:lnTo>
                      <a:lnTo>
                        <a:pt x="35" y="23"/>
                      </a:lnTo>
                      <a:lnTo>
                        <a:pt x="23" y="35"/>
                      </a:lnTo>
                      <a:lnTo>
                        <a:pt x="11" y="51"/>
                      </a:lnTo>
                      <a:lnTo>
                        <a:pt x="7" y="67"/>
                      </a:lnTo>
                      <a:lnTo>
                        <a:pt x="0" y="86"/>
                      </a:lnTo>
                      <a:lnTo>
                        <a:pt x="0" y="121"/>
                      </a:lnTo>
                      <a:lnTo>
                        <a:pt x="7" y="137"/>
                      </a:lnTo>
                      <a:lnTo>
                        <a:pt x="11" y="156"/>
                      </a:lnTo>
                      <a:lnTo>
                        <a:pt x="23" y="167"/>
                      </a:lnTo>
                      <a:lnTo>
                        <a:pt x="35" y="179"/>
                      </a:lnTo>
                      <a:lnTo>
                        <a:pt x="51" y="191"/>
                      </a:lnTo>
                      <a:lnTo>
                        <a:pt x="65" y="198"/>
                      </a:lnTo>
                      <a:lnTo>
                        <a:pt x="81" y="202"/>
                      </a:lnTo>
                      <a:lnTo>
                        <a:pt x="120" y="202"/>
                      </a:lnTo>
                      <a:lnTo>
                        <a:pt x="135" y="198"/>
                      </a:lnTo>
                      <a:lnTo>
                        <a:pt x="151" y="191"/>
                      </a:lnTo>
                      <a:lnTo>
                        <a:pt x="167" y="179"/>
                      </a:lnTo>
                      <a:lnTo>
                        <a:pt x="179" y="167"/>
                      </a:lnTo>
                      <a:lnTo>
                        <a:pt x="190" y="156"/>
                      </a:lnTo>
                      <a:lnTo>
                        <a:pt x="198" y="137"/>
                      </a:lnTo>
                      <a:lnTo>
                        <a:pt x="202" y="121"/>
                      </a:lnTo>
                      <a:lnTo>
                        <a:pt x="202"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3" name="Freeform 336"/>
                <p:cNvSpPr>
                  <a:spLocks/>
                </p:cNvSpPr>
                <p:nvPr/>
              </p:nvSpPr>
              <p:spPr bwMode="auto">
                <a:xfrm>
                  <a:off x="2692" y="2854"/>
                  <a:ext cx="51" cy="51"/>
                </a:xfrm>
                <a:custGeom>
                  <a:avLst/>
                  <a:gdLst>
                    <a:gd name="T0" fmla="*/ 51 w 202"/>
                    <a:gd name="T1" fmla="*/ 25 h 205"/>
                    <a:gd name="T2" fmla="*/ 51 w 202"/>
                    <a:gd name="T3" fmla="*/ 21 h 205"/>
                    <a:gd name="T4" fmla="*/ 50 w 202"/>
                    <a:gd name="T5" fmla="*/ 16 h 205"/>
                    <a:gd name="T6" fmla="*/ 48 w 202"/>
                    <a:gd name="T7" fmla="*/ 13 h 205"/>
                    <a:gd name="T8" fmla="*/ 45 w 202"/>
                    <a:gd name="T9" fmla="*/ 10 h 205"/>
                    <a:gd name="T10" fmla="*/ 42 w 202"/>
                    <a:gd name="T11" fmla="*/ 6 h 205"/>
                    <a:gd name="T12" fmla="*/ 38 w 202"/>
                    <a:gd name="T13" fmla="*/ 4 h 205"/>
                    <a:gd name="T14" fmla="*/ 34 w 202"/>
                    <a:gd name="T15" fmla="*/ 2 h 205"/>
                    <a:gd name="T16" fmla="*/ 30 w 202"/>
                    <a:gd name="T17" fmla="*/ 1 h 205"/>
                    <a:gd name="T18" fmla="*/ 26 w 202"/>
                    <a:gd name="T19" fmla="*/ 0 h 205"/>
                    <a:gd name="T20" fmla="*/ 20 w 202"/>
                    <a:gd name="T21" fmla="*/ 1 h 205"/>
                    <a:gd name="T22" fmla="*/ 17 w 202"/>
                    <a:gd name="T23" fmla="*/ 2 h 205"/>
                    <a:gd name="T24" fmla="*/ 13 w 202"/>
                    <a:gd name="T25" fmla="*/ 4 h 205"/>
                    <a:gd name="T26" fmla="*/ 9 w 202"/>
                    <a:gd name="T27" fmla="*/ 6 h 205"/>
                    <a:gd name="T28" fmla="*/ 6 w 202"/>
                    <a:gd name="T29" fmla="*/ 10 h 205"/>
                    <a:gd name="T30" fmla="*/ 3 w 202"/>
                    <a:gd name="T31" fmla="*/ 13 h 205"/>
                    <a:gd name="T32" fmla="*/ 2 w 202"/>
                    <a:gd name="T33" fmla="*/ 16 h 205"/>
                    <a:gd name="T34" fmla="*/ 0 w 202"/>
                    <a:gd name="T35" fmla="*/ 21 h 205"/>
                    <a:gd name="T36" fmla="*/ 0 w 202"/>
                    <a:gd name="T37" fmla="*/ 30 h 205"/>
                    <a:gd name="T38" fmla="*/ 2 w 202"/>
                    <a:gd name="T39" fmla="*/ 35 h 205"/>
                    <a:gd name="T40" fmla="*/ 3 w 202"/>
                    <a:gd name="T41" fmla="*/ 39 h 205"/>
                    <a:gd name="T42" fmla="*/ 6 w 202"/>
                    <a:gd name="T43" fmla="*/ 41 h 205"/>
                    <a:gd name="T44" fmla="*/ 9 w 202"/>
                    <a:gd name="T45" fmla="*/ 45 h 205"/>
                    <a:gd name="T46" fmla="*/ 13 w 202"/>
                    <a:gd name="T47" fmla="*/ 48 h 205"/>
                    <a:gd name="T48" fmla="*/ 17 w 202"/>
                    <a:gd name="T49" fmla="*/ 49 h 205"/>
                    <a:gd name="T50" fmla="*/ 20 w 202"/>
                    <a:gd name="T51" fmla="*/ 50 h 205"/>
                    <a:gd name="T52" fmla="*/ 26 w 202"/>
                    <a:gd name="T53" fmla="*/ 51 h 205"/>
                    <a:gd name="T54" fmla="*/ 30 w 202"/>
                    <a:gd name="T55" fmla="*/ 50 h 205"/>
                    <a:gd name="T56" fmla="*/ 34 w 202"/>
                    <a:gd name="T57" fmla="*/ 49 h 205"/>
                    <a:gd name="T58" fmla="*/ 38 w 202"/>
                    <a:gd name="T59" fmla="*/ 48 h 205"/>
                    <a:gd name="T60" fmla="*/ 42 w 202"/>
                    <a:gd name="T61" fmla="*/ 45 h 205"/>
                    <a:gd name="T62" fmla="*/ 45 w 202"/>
                    <a:gd name="T63" fmla="*/ 41 h 205"/>
                    <a:gd name="T64" fmla="*/ 48 w 202"/>
                    <a:gd name="T65" fmla="*/ 39 h 205"/>
                    <a:gd name="T66" fmla="*/ 50 w 202"/>
                    <a:gd name="T67" fmla="*/ 35 h 205"/>
                    <a:gd name="T68" fmla="*/ 51 w 202"/>
                    <a:gd name="T69" fmla="*/ 30 h 205"/>
                    <a:gd name="T70" fmla="*/ 51 w 202"/>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5">
                      <a:moveTo>
                        <a:pt x="202" y="101"/>
                      </a:moveTo>
                      <a:lnTo>
                        <a:pt x="202" y="86"/>
                      </a:lnTo>
                      <a:lnTo>
                        <a:pt x="197" y="66"/>
                      </a:lnTo>
                      <a:lnTo>
                        <a:pt x="190" y="51"/>
                      </a:lnTo>
                      <a:lnTo>
                        <a:pt x="178" y="39"/>
                      </a:lnTo>
                      <a:lnTo>
                        <a:pt x="167" y="24"/>
                      </a:lnTo>
                      <a:lnTo>
                        <a:pt x="151" y="16"/>
                      </a:lnTo>
                      <a:lnTo>
                        <a:pt x="136" y="8"/>
                      </a:lnTo>
                      <a:lnTo>
                        <a:pt x="120" y="4"/>
                      </a:lnTo>
                      <a:lnTo>
                        <a:pt x="101" y="0"/>
                      </a:lnTo>
                      <a:lnTo>
                        <a:pt x="81" y="4"/>
                      </a:lnTo>
                      <a:lnTo>
                        <a:pt x="66" y="8"/>
                      </a:lnTo>
                      <a:lnTo>
                        <a:pt x="50" y="16"/>
                      </a:lnTo>
                      <a:lnTo>
                        <a:pt x="35" y="24"/>
                      </a:lnTo>
                      <a:lnTo>
                        <a:pt x="23" y="39"/>
                      </a:lnTo>
                      <a:lnTo>
                        <a:pt x="11" y="51"/>
                      </a:lnTo>
                      <a:lnTo>
                        <a:pt x="8" y="66"/>
                      </a:lnTo>
                      <a:lnTo>
                        <a:pt x="0" y="86"/>
                      </a:lnTo>
                      <a:lnTo>
                        <a:pt x="0" y="121"/>
                      </a:lnTo>
                      <a:lnTo>
                        <a:pt x="8" y="140"/>
                      </a:lnTo>
                      <a:lnTo>
                        <a:pt x="11" y="156"/>
                      </a:lnTo>
                      <a:lnTo>
                        <a:pt x="23" y="166"/>
                      </a:lnTo>
                      <a:lnTo>
                        <a:pt x="35" y="182"/>
                      </a:lnTo>
                      <a:lnTo>
                        <a:pt x="50" y="191"/>
                      </a:lnTo>
                      <a:lnTo>
                        <a:pt x="66" y="198"/>
                      </a:lnTo>
                      <a:lnTo>
                        <a:pt x="81" y="201"/>
                      </a:lnTo>
                      <a:lnTo>
                        <a:pt x="101" y="205"/>
                      </a:lnTo>
                      <a:lnTo>
                        <a:pt x="120" y="201"/>
                      </a:lnTo>
                      <a:lnTo>
                        <a:pt x="136" y="198"/>
                      </a:lnTo>
                      <a:lnTo>
                        <a:pt x="151" y="191"/>
                      </a:lnTo>
                      <a:lnTo>
                        <a:pt x="167" y="182"/>
                      </a:lnTo>
                      <a:lnTo>
                        <a:pt x="178" y="166"/>
                      </a:lnTo>
                      <a:lnTo>
                        <a:pt x="190" y="156"/>
                      </a:lnTo>
                      <a:lnTo>
                        <a:pt x="197" y="140"/>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4" name="Freeform 337"/>
                <p:cNvSpPr>
                  <a:spLocks/>
                </p:cNvSpPr>
                <p:nvPr/>
              </p:nvSpPr>
              <p:spPr bwMode="auto">
                <a:xfrm>
                  <a:off x="2709" y="2888"/>
                  <a:ext cx="50" cy="50"/>
                </a:xfrm>
                <a:custGeom>
                  <a:avLst/>
                  <a:gdLst>
                    <a:gd name="T0" fmla="*/ 50 w 201"/>
                    <a:gd name="T1" fmla="*/ 25 h 202"/>
                    <a:gd name="T2" fmla="*/ 50 w 201"/>
                    <a:gd name="T3" fmla="*/ 20 h 202"/>
                    <a:gd name="T4" fmla="*/ 49 w 201"/>
                    <a:gd name="T5" fmla="*/ 16 h 202"/>
                    <a:gd name="T6" fmla="*/ 47 w 201"/>
                    <a:gd name="T7" fmla="*/ 12 h 202"/>
                    <a:gd name="T8" fmla="*/ 44 w 201"/>
                    <a:gd name="T9" fmla="*/ 9 h 202"/>
                    <a:gd name="T10" fmla="*/ 41 w 201"/>
                    <a:gd name="T11" fmla="*/ 6 h 202"/>
                    <a:gd name="T12" fmla="*/ 38 w 201"/>
                    <a:gd name="T13" fmla="*/ 3 h 202"/>
                    <a:gd name="T14" fmla="*/ 34 w 201"/>
                    <a:gd name="T15" fmla="*/ 1 h 202"/>
                    <a:gd name="T16" fmla="*/ 30 w 201"/>
                    <a:gd name="T17" fmla="*/ 0 h 202"/>
                    <a:gd name="T18" fmla="*/ 20 w 201"/>
                    <a:gd name="T19" fmla="*/ 0 h 202"/>
                    <a:gd name="T20" fmla="*/ 16 w 201"/>
                    <a:gd name="T21" fmla="*/ 1 h 202"/>
                    <a:gd name="T22" fmla="*/ 12 w 201"/>
                    <a:gd name="T23" fmla="*/ 3 h 202"/>
                    <a:gd name="T24" fmla="*/ 9 w 201"/>
                    <a:gd name="T25" fmla="*/ 6 h 202"/>
                    <a:gd name="T26" fmla="*/ 6 w 201"/>
                    <a:gd name="T27" fmla="*/ 9 h 202"/>
                    <a:gd name="T28" fmla="*/ 3 w 201"/>
                    <a:gd name="T29" fmla="*/ 12 h 202"/>
                    <a:gd name="T30" fmla="*/ 2 w 201"/>
                    <a:gd name="T31" fmla="*/ 16 h 202"/>
                    <a:gd name="T32" fmla="*/ 0 w 201"/>
                    <a:gd name="T33" fmla="*/ 20 h 202"/>
                    <a:gd name="T34" fmla="*/ 0 w 201"/>
                    <a:gd name="T35" fmla="*/ 30 h 202"/>
                    <a:gd name="T36" fmla="*/ 2 w 201"/>
                    <a:gd name="T37" fmla="*/ 33 h 202"/>
                    <a:gd name="T38" fmla="*/ 3 w 201"/>
                    <a:gd name="T39" fmla="*/ 37 h 202"/>
                    <a:gd name="T40" fmla="*/ 6 w 201"/>
                    <a:gd name="T41" fmla="*/ 41 h 202"/>
                    <a:gd name="T42" fmla="*/ 9 w 201"/>
                    <a:gd name="T43" fmla="*/ 44 h 202"/>
                    <a:gd name="T44" fmla="*/ 12 w 201"/>
                    <a:gd name="T45" fmla="*/ 47 h 202"/>
                    <a:gd name="T46" fmla="*/ 16 w 201"/>
                    <a:gd name="T47" fmla="*/ 49 h 202"/>
                    <a:gd name="T48" fmla="*/ 20 w 201"/>
                    <a:gd name="T49" fmla="*/ 50 h 202"/>
                    <a:gd name="T50" fmla="*/ 30 w 201"/>
                    <a:gd name="T51" fmla="*/ 50 h 202"/>
                    <a:gd name="T52" fmla="*/ 34 w 201"/>
                    <a:gd name="T53" fmla="*/ 49 h 202"/>
                    <a:gd name="T54" fmla="*/ 38 w 201"/>
                    <a:gd name="T55" fmla="*/ 47 h 202"/>
                    <a:gd name="T56" fmla="*/ 41 w 201"/>
                    <a:gd name="T57" fmla="*/ 44 h 202"/>
                    <a:gd name="T58" fmla="*/ 44 w 201"/>
                    <a:gd name="T59" fmla="*/ 41 h 202"/>
                    <a:gd name="T60" fmla="*/ 47 w 201"/>
                    <a:gd name="T61" fmla="*/ 37 h 202"/>
                    <a:gd name="T62" fmla="*/ 49 w 201"/>
                    <a:gd name="T63" fmla="*/ 33 h 202"/>
                    <a:gd name="T64" fmla="*/ 50 w 201"/>
                    <a:gd name="T65" fmla="*/ 30 h 202"/>
                    <a:gd name="T66" fmla="*/ 50 w 201"/>
                    <a:gd name="T67" fmla="*/ 25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2">
                      <a:moveTo>
                        <a:pt x="201" y="100"/>
                      </a:moveTo>
                      <a:lnTo>
                        <a:pt x="201" y="81"/>
                      </a:lnTo>
                      <a:lnTo>
                        <a:pt x="198" y="65"/>
                      </a:lnTo>
                      <a:lnTo>
                        <a:pt x="190" y="50"/>
                      </a:lnTo>
                      <a:lnTo>
                        <a:pt x="178" y="35"/>
                      </a:lnTo>
                      <a:lnTo>
                        <a:pt x="166" y="23"/>
                      </a:lnTo>
                      <a:lnTo>
                        <a:pt x="152" y="11"/>
                      </a:lnTo>
                      <a:lnTo>
                        <a:pt x="136" y="4"/>
                      </a:lnTo>
                      <a:lnTo>
                        <a:pt x="120" y="0"/>
                      </a:lnTo>
                      <a:lnTo>
                        <a:pt x="82" y="0"/>
                      </a:lnTo>
                      <a:lnTo>
                        <a:pt x="66" y="4"/>
                      </a:lnTo>
                      <a:lnTo>
                        <a:pt x="50" y="11"/>
                      </a:lnTo>
                      <a:lnTo>
                        <a:pt x="35" y="23"/>
                      </a:lnTo>
                      <a:lnTo>
                        <a:pt x="24" y="35"/>
                      </a:lnTo>
                      <a:lnTo>
                        <a:pt x="12" y="50"/>
                      </a:lnTo>
                      <a:lnTo>
                        <a:pt x="8" y="65"/>
                      </a:lnTo>
                      <a:lnTo>
                        <a:pt x="0" y="81"/>
                      </a:lnTo>
                      <a:lnTo>
                        <a:pt x="0" y="120"/>
                      </a:lnTo>
                      <a:lnTo>
                        <a:pt x="8" y="135"/>
                      </a:lnTo>
                      <a:lnTo>
                        <a:pt x="12" y="151"/>
                      </a:lnTo>
                      <a:lnTo>
                        <a:pt x="24" y="167"/>
                      </a:lnTo>
                      <a:lnTo>
                        <a:pt x="35" y="178"/>
                      </a:lnTo>
                      <a:lnTo>
                        <a:pt x="50" y="190"/>
                      </a:lnTo>
                      <a:lnTo>
                        <a:pt x="66" y="198"/>
                      </a:lnTo>
                      <a:lnTo>
                        <a:pt x="82" y="202"/>
                      </a:lnTo>
                      <a:lnTo>
                        <a:pt x="120" y="202"/>
                      </a:lnTo>
                      <a:lnTo>
                        <a:pt x="136" y="198"/>
                      </a:lnTo>
                      <a:lnTo>
                        <a:pt x="152" y="190"/>
                      </a:lnTo>
                      <a:lnTo>
                        <a:pt x="166" y="178"/>
                      </a:lnTo>
                      <a:lnTo>
                        <a:pt x="178" y="167"/>
                      </a:lnTo>
                      <a:lnTo>
                        <a:pt x="190" y="151"/>
                      </a:lnTo>
                      <a:lnTo>
                        <a:pt x="198" y="135"/>
                      </a:lnTo>
                      <a:lnTo>
                        <a:pt x="201" y="120"/>
                      </a:lnTo>
                      <a:lnTo>
                        <a:pt x="201"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5" name="Freeform 338"/>
                <p:cNvSpPr>
                  <a:spLocks/>
                </p:cNvSpPr>
                <p:nvPr/>
              </p:nvSpPr>
              <p:spPr bwMode="auto">
                <a:xfrm>
                  <a:off x="2733" y="2600"/>
                  <a:ext cx="51" cy="51"/>
                </a:xfrm>
                <a:custGeom>
                  <a:avLst/>
                  <a:gdLst>
                    <a:gd name="T0" fmla="*/ 51 w 206"/>
                    <a:gd name="T1" fmla="*/ 25 h 202"/>
                    <a:gd name="T2" fmla="*/ 50 w 206"/>
                    <a:gd name="T3" fmla="*/ 20 h 202"/>
                    <a:gd name="T4" fmla="*/ 49 w 206"/>
                    <a:gd name="T5" fmla="*/ 16 h 202"/>
                    <a:gd name="T6" fmla="*/ 47 w 206"/>
                    <a:gd name="T7" fmla="*/ 13 h 202"/>
                    <a:gd name="T8" fmla="*/ 45 w 206"/>
                    <a:gd name="T9" fmla="*/ 9 h 202"/>
                    <a:gd name="T10" fmla="*/ 42 w 206"/>
                    <a:gd name="T11" fmla="*/ 6 h 202"/>
                    <a:gd name="T12" fmla="*/ 38 w 206"/>
                    <a:gd name="T13" fmla="*/ 3 h 202"/>
                    <a:gd name="T14" fmla="*/ 34 w 206"/>
                    <a:gd name="T15" fmla="*/ 1 h 202"/>
                    <a:gd name="T16" fmla="*/ 30 w 206"/>
                    <a:gd name="T17" fmla="*/ 0 h 202"/>
                    <a:gd name="T18" fmla="*/ 21 w 206"/>
                    <a:gd name="T19" fmla="*/ 0 h 202"/>
                    <a:gd name="T20" fmla="*/ 16 w 206"/>
                    <a:gd name="T21" fmla="*/ 1 h 202"/>
                    <a:gd name="T22" fmla="*/ 12 w 206"/>
                    <a:gd name="T23" fmla="*/ 3 h 202"/>
                    <a:gd name="T24" fmla="*/ 10 w 206"/>
                    <a:gd name="T25" fmla="*/ 6 h 202"/>
                    <a:gd name="T26" fmla="*/ 6 w 206"/>
                    <a:gd name="T27" fmla="*/ 9 h 202"/>
                    <a:gd name="T28" fmla="*/ 4 w 206"/>
                    <a:gd name="T29" fmla="*/ 13 h 202"/>
                    <a:gd name="T30" fmla="*/ 2 w 206"/>
                    <a:gd name="T31" fmla="*/ 16 h 202"/>
                    <a:gd name="T32" fmla="*/ 1 w 206"/>
                    <a:gd name="T33" fmla="*/ 20 h 202"/>
                    <a:gd name="T34" fmla="*/ 0 w 206"/>
                    <a:gd name="T35" fmla="*/ 25 h 202"/>
                    <a:gd name="T36" fmla="*/ 1 w 206"/>
                    <a:gd name="T37" fmla="*/ 30 h 202"/>
                    <a:gd name="T38" fmla="*/ 2 w 206"/>
                    <a:gd name="T39" fmla="*/ 34 h 202"/>
                    <a:gd name="T40" fmla="*/ 4 w 206"/>
                    <a:gd name="T41" fmla="*/ 38 h 202"/>
                    <a:gd name="T42" fmla="*/ 6 w 206"/>
                    <a:gd name="T43" fmla="*/ 42 h 202"/>
                    <a:gd name="T44" fmla="*/ 10 w 206"/>
                    <a:gd name="T45" fmla="*/ 45 h 202"/>
                    <a:gd name="T46" fmla="*/ 12 w 206"/>
                    <a:gd name="T47" fmla="*/ 48 h 202"/>
                    <a:gd name="T48" fmla="*/ 16 w 206"/>
                    <a:gd name="T49" fmla="*/ 50 h 202"/>
                    <a:gd name="T50" fmla="*/ 21 w 206"/>
                    <a:gd name="T51" fmla="*/ 51 h 202"/>
                    <a:gd name="T52" fmla="*/ 30 w 206"/>
                    <a:gd name="T53" fmla="*/ 51 h 202"/>
                    <a:gd name="T54" fmla="*/ 34 w 206"/>
                    <a:gd name="T55" fmla="*/ 50 h 202"/>
                    <a:gd name="T56" fmla="*/ 38 w 206"/>
                    <a:gd name="T57" fmla="*/ 48 h 202"/>
                    <a:gd name="T58" fmla="*/ 42 w 206"/>
                    <a:gd name="T59" fmla="*/ 45 h 202"/>
                    <a:gd name="T60" fmla="*/ 45 w 206"/>
                    <a:gd name="T61" fmla="*/ 42 h 202"/>
                    <a:gd name="T62" fmla="*/ 47 w 206"/>
                    <a:gd name="T63" fmla="*/ 38 h 202"/>
                    <a:gd name="T64" fmla="*/ 49 w 206"/>
                    <a:gd name="T65" fmla="*/ 34 h 202"/>
                    <a:gd name="T66" fmla="*/ 50 w 206"/>
                    <a:gd name="T67" fmla="*/ 30 h 202"/>
                    <a:gd name="T68" fmla="*/ 51 w 206"/>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2">
                      <a:moveTo>
                        <a:pt x="206" y="100"/>
                      </a:moveTo>
                      <a:lnTo>
                        <a:pt x="202" y="81"/>
                      </a:lnTo>
                      <a:lnTo>
                        <a:pt x="197" y="65"/>
                      </a:lnTo>
                      <a:lnTo>
                        <a:pt x="190" y="50"/>
                      </a:lnTo>
                      <a:lnTo>
                        <a:pt x="183" y="35"/>
                      </a:lnTo>
                      <a:lnTo>
                        <a:pt x="171" y="23"/>
                      </a:lnTo>
                      <a:lnTo>
                        <a:pt x="155" y="11"/>
                      </a:lnTo>
                      <a:lnTo>
                        <a:pt x="139" y="4"/>
                      </a:lnTo>
                      <a:lnTo>
                        <a:pt x="120" y="0"/>
                      </a:lnTo>
                      <a:lnTo>
                        <a:pt x="85" y="0"/>
                      </a:lnTo>
                      <a:lnTo>
                        <a:pt x="66" y="4"/>
                      </a:lnTo>
                      <a:lnTo>
                        <a:pt x="50" y="11"/>
                      </a:lnTo>
                      <a:lnTo>
                        <a:pt x="39" y="23"/>
                      </a:lnTo>
                      <a:lnTo>
                        <a:pt x="23" y="35"/>
                      </a:lnTo>
                      <a:lnTo>
                        <a:pt x="15" y="50"/>
                      </a:lnTo>
                      <a:lnTo>
                        <a:pt x="8" y="65"/>
                      </a:lnTo>
                      <a:lnTo>
                        <a:pt x="4" y="81"/>
                      </a:lnTo>
                      <a:lnTo>
                        <a:pt x="0" y="100"/>
                      </a:lnTo>
                      <a:lnTo>
                        <a:pt x="4" y="120"/>
                      </a:lnTo>
                      <a:lnTo>
                        <a:pt x="8" y="135"/>
                      </a:lnTo>
                      <a:lnTo>
                        <a:pt x="15" y="151"/>
                      </a:lnTo>
                      <a:lnTo>
                        <a:pt x="23" y="167"/>
                      </a:lnTo>
                      <a:lnTo>
                        <a:pt x="39" y="178"/>
                      </a:lnTo>
                      <a:lnTo>
                        <a:pt x="50" y="190"/>
                      </a:lnTo>
                      <a:lnTo>
                        <a:pt x="66" y="197"/>
                      </a:lnTo>
                      <a:lnTo>
                        <a:pt x="85" y="202"/>
                      </a:lnTo>
                      <a:lnTo>
                        <a:pt x="120" y="202"/>
                      </a:lnTo>
                      <a:lnTo>
                        <a:pt x="139" y="197"/>
                      </a:lnTo>
                      <a:lnTo>
                        <a:pt x="155" y="190"/>
                      </a:lnTo>
                      <a:lnTo>
                        <a:pt x="171" y="178"/>
                      </a:lnTo>
                      <a:lnTo>
                        <a:pt x="183" y="167"/>
                      </a:lnTo>
                      <a:lnTo>
                        <a:pt x="190" y="151"/>
                      </a:lnTo>
                      <a:lnTo>
                        <a:pt x="197" y="135"/>
                      </a:lnTo>
                      <a:lnTo>
                        <a:pt x="202" y="120"/>
                      </a:lnTo>
                      <a:lnTo>
                        <a:pt x="206"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6" name="Freeform 339"/>
                <p:cNvSpPr>
                  <a:spLocks/>
                </p:cNvSpPr>
                <p:nvPr/>
              </p:nvSpPr>
              <p:spPr bwMode="auto">
                <a:xfrm>
                  <a:off x="2780" y="1785"/>
                  <a:ext cx="50" cy="51"/>
                </a:xfrm>
                <a:custGeom>
                  <a:avLst/>
                  <a:gdLst>
                    <a:gd name="T0" fmla="*/ 50 w 202"/>
                    <a:gd name="T1" fmla="*/ 26 h 202"/>
                    <a:gd name="T2" fmla="*/ 50 w 202"/>
                    <a:gd name="T3" fmla="*/ 20 h 202"/>
                    <a:gd name="T4" fmla="*/ 48 w 202"/>
                    <a:gd name="T5" fmla="*/ 17 h 202"/>
                    <a:gd name="T6" fmla="*/ 46 w 202"/>
                    <a:gd name="T7" fmla="*/ 13 h 202"/>
                    <a:gd name="T8" fmla="*/ 44 w 202"/>
                    <a:gd name="T9" fmla="*/ 9 h 202"/>
                    <a:gd name="T10" fmla="*/ 41 w 202"/>
                    <a:gd name="T11" fmla="*/ 6 h 202"/>
                    <a:gd name="T12" fmla="*/ 37 w 202"/>
                    <a:gd name="T13" fmla="*/ 3 h 202"/>
                    <a:gd name="T14" fmla="*/ 34 w 202"/>
                    <a:gd name="T15" fmla="*/ 1 h 202"/>
                    <a:gd name="T16" fmla="*/ 30 w 202"/>
                    <a:gd name="T17" fmla="*/ 0 h 202"/>
                    <a:gd name="T18" fmla="*/ 20 w 202"/>
                    <a:gd name="T19" fmla="*/ 0 h 202"/>
                    <a:gd name="T20" fmla="*/ 16 w 202"/>
                    <a:gd name="T21" fmla="*/ 1 h 202"/>
                    <a:gd name="T22" fmla="*/ 13 w 202"/>
                    <a:gd name="T23" fmla="*/ 3 h 202"/>
                    <a:gd name="T24" fmla="*/ 9 w 202"/>
                    <a:gd name="T25" fmla="*/ 6 h 202"/>
                    <a:gd name="T26" fmla="*/ 6 w 202"/>
                    <a:gd name="T27" fmla="*/ 9 h 202"/>
                    <a:gd name="T28" fmla="*/ 3 w 202"/>
                    <a:gd name="T29" fmla="*/ 13 h 202"/>
                    <a:gd name="T30" fmla="*/ 1 w 202"/>
                    <a:gd name="T31" fmla="*/ 17 h 202"/>
                    <a:gd name="T32" fmla="*/ 0 w 202"/>
                    <a:gd name="T33" fmla="*/ 20 h 202"/>
                    <a:gd name="T34" fmla="*/ 0 w 202"/>
                    <a:gd name="T35" fmla="*/ 31 h 202"/>
                    <a:gd name="T36" fmla="*/ 1 w 202"/>
                    <a:gd name="T37" fmla="*/ 34 h 202"/>
                    <a:gd name="T38" fmla="*/ 3 w 202"/>
                    <a:gd name="T39" fmla="*/ 38 h 202"/>
                    <a:gd name="T40" fmla="*/ 6 w 202"/>
                    <a:gd name="T41" fmla="*/ 42 h 202"/>
                    <a:gd name="T42" fmla="*/ 9 w 202"/>
                    <a:gd name="T43" fmla="*/ 45 h 202"/>
                    <a:gd name="T44" fmla="*/ 13 w 202"/>
                    <a:gd name="T45" fmla="*/ 48 h 202"/>
                    <a:gd name="T46" fmla="*/ 16 w 202"/>
                    <a:gd name="T47" fmla="*/ 50 h 202"/>
                    <a:gd name="T48" fmla="*/ 20 w 202"/>
                    <a:gd name="T49" fmla="*/ 51 h 202"/>
                    <a:gd name="T50" fmla="*/ 30 w 202"/>
                    <a:gd name="T51" fmla="*/ 51 h 202"/>
                    <a:gd name="T52" fmla="*/ 34 w 202"/>
                    <a:gd name="T53" fmla="*/ 50 h 202"/>
                    <a:gd name="T54" fmla="*/ 37 w 202"/>
                    <a:gd name="T55" fmla="*/ 48 h 202"/>
                    <a:gd name="T56" fmla="*/ 41 w 202"/>
                    <a:gd name="T57" fmla="*/ 45 h 202"/>
                    <a:gd name="T58" fmla="*/ 44 w 202"/>
                    <a:gd name="T59" fmla="*/ 42 h 202"/>
                    <a:gd name="T60" fmla="*/ 46 w 202"/>
                    <a:gd name="T61" fmla="*/ 38 h 202"/>
                    <a:gd name="T62" fmla="*/ 48 w 202"/>
                    <a:gd name="T63" fmla="*/ 34 h 202"/>
                    <a:gd name="T64" fmla="*/ 50 w 202"/>
                    <a:gd name="T65" fmla="*/ 31 h 202"/>
                    <a:gd name="T66" fmla="*/ 50 w 202"/>
                    <a:gd name="T67" fmla="*/ 26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101"/>
                      </a:moveTo>
                      <a:lnTo>
                        <a:pt x="202" y="81"/>
                      </a:lnTo>
                      <a:lnTo>
                        <a:pt x="193" y="66"/>
                      </a:lnTo>
                      <a:lnTo>
                        <a:pt x="186" y="51"/>
                      </a:lnTo>
                      <a:lnTo>
                        <a:pt x="179" y="35"/>
                      </a:lnTo>
                      <a:lnTo>
                        <a:pt x="167" y="23"/>
                      </a:lnTo>
                      <a:lnTo>
                        <a:pt x="151" y="12"/>
                      </a:lnTo>
                      <a:lnTo>
                        <a:pt x="136" y="4"/>
                      </a:lnTo>
                      <a:lnTo>
                        <a:pt x="120" y="0"/>
                      </a:lnTo>
                      <a:lnTo>
                        <a:pt x="81" y="0"/>
                      </a:lnTo>
                      <a:lnTo>
                        <a:pt x="66" y="4"/>
                      </a:lnTo>
                      <a:lnTo>
                        <a:pt x="51" y="12"/>
                      </a:lnTo>
                      <a:lnTo>
                        <a:pt x="35" y="23"/>
                      </a:lnTo>
                      <a:lnTo>
                        <a:pt x="23" y="35"/>
                      </a:lnTo>
                      <a:lnTo>
                        <a:pt x="11" y="51"/>
                      </a:lnTo>
                      <a:lnTo>
                        <a:pt x="4" y="66"/>
                      </a:lnTo>
                      <a:lnTo>
                        <a:pt x="0" y="81"/>
                      </a:lnTo>
                      <a:lnTo>
                        <a:pt x="0" y="121"/>
                      </a:lnTo>
                      <a:lnTo>
                        <a:pt x="4" y="135"/>
                      </a:lnTo>
                      <a:lnTo>
                        <a:pt x="11" y="151"/>
                      </a:lnTo>
                      <a:lnTo>
                        <a:pt x="23" y="167"/>
                      </a:lnTo>
                      <a:lnTo>
                        <a:pt x="35" y="179"/>
                      </a:lnTo>
                      <a:lnTo>
                        <a:pt x="51" y="190"/>
                      </a:lnTo>
                      <a:lnTo>
                        <a:pt x="66" y="198"/>
                      </a:lnTo>
                      <a:lnTo>
                        <a:pt x="81" y="202"/>
                      </a:lnTo>
                      <a:lnTo>
                        <a:pt x="120" y="202"/>
                      </a:lnTo>
                      <a:lnTo>
                        <a:pt x="136" y="198"/>
                      </a:lnTo>
                      <a:lnTo>
                        <a:pt x="151" y="190"/>
                      </a:lnTo>
                      <a:lnTo>
                        <a:pt x="167" y="179"/>
                      </a:lnTo>
                      <a:lnTo>
                        <a:pt x="179" y="167"/>
                      </a:lnTo>
                      <a:lnTo>
                        <a:pt x="186" y="151"/>
                      </a:lnTo>
                      <a:lnTo>
                        <a:pt x="193" y="135"/>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7" name="Freeform 340"/>
                <p:cNvSpPr>
                  <a:spLocks/>
                </p:cNvSpPr>
                <p:nvPr/>
              </p:nvSpPr>
              <p:spPr bwMode="auto">
                <a:xfrm>
                  <a:off x="2800" y="2705"/>
                  <a:ext cx="51" cy="51"/>
                </a:xfrm>
                <a:custGeom>
                  <a:avLst/>
                  <a:gdLst>
                    <a:gd name="T0" fmla="*/ 51 w 205"/>
                    <a:gd name="T1" fmla="*/ 25 h 205"/>
                    <a:gd name="T2" fmla="*/ 50 w 205"/>
                    <a:gd name="T3" fmla="*/ 21 h 205"/>
                    <a:gd name="T4" fmla="*/ 49 w 205"/>
                    <a:gd name="T5" fmla="*/ 16 h 205"/>
                    <a:gd name="T6" fmla="*/ 48 w 205"/>
                    <a:gd name="T7" fmla="*/ 12 h 205"/>
                    <a:gd name="T8" fmla="*/ 46 w 205"/>
                    <a:gd name="T9" fmla="*/ 10 h 205"/>
                    <a:gd name="T10" fmla="*/ 43 w 205"/>
                    <a:gd name="T11" fmla="*/ 6 h 205"/>
                    <a:gd name="T12" fmla="*/ 39 w 205"/>
                    <a:gd name="T13" fmla="*/ 3 h 205"/>
                    <a:gd name="T14" fmla="*/ 35 w 205"/>
                    <a:gd name="T15" fmla="*/ 2 h 205"/>
                    <a:gd name="T16" fmla="*/ 30 w 205"/>
                    <a:gd name="T17" fmla="*/ 1 h 205"/>
                    <a:gd name="T18" fmla="*/ 26 w 205"/>
                    <a:gd name="T19" fmla="*/ 0 h 205"/>
                    <a:gd name="T20" fmla="*/ 21 w 205"/>
                    <a:gd name="T21" fmla="*/ 1 h 205"/>
                    <a:gd name="T22" fmla="*/ 17 w 205"/>
                    <a:gd name="T23" fmla="*/ 2 h 205"/>
                    <a:gd name="T24" fmla="*/ 13 w 205"/>
                    <a:gd name="T25" fmla="*/ 3 h 205"/>
                    <a:gd name="T26" fmla="*/ 10 w 205"/>
                    <a:gd name="T27" fmla="*/ 6 h 205"/>
                    <a:gd name="T28" fmla="*/ 7 w 205"/>
                    <a:gd name="T29" fmla="*/ 10 h 205"/>
                    <a:gd name="T30" fmla="*/ 4 w 205"/>
                    <a:gd name="T31" fmla="*/ 12 h 205"/>
                    <a:gd name="T32" fmla="*/ 2 w 205"/>
                    <a:gd name="T33" fmla="*/ 16 h 205"/>
                    <a:gd name="T34" fmla="*/ 1 w 205"/>
                    <a:gd name="T35" fmla="*/ 21 h 205"/>
                    <a:gd name="T36" fmla="*/ 0 w 205"/>
                    <a:gd name="T37" fmla="*/ 25 h 205"/>
                    <a:gd name="T38" fmla="*/ 1 w 205"/>
                    <a:gd name="T39" fmla="*/ 30 h 205"/>
                    <a:gd name="T40" fmla="*/ 2 w 205"/>
                    <a:gd name="T41" fmla="*/ 35 h 205"/>
                    <a:gd name="T42" fmla="*/ 4 w 205"/>
                    <a:gd name="T43" fmla="*/ 38 h 205"/>
                    <a:gd name="T44" fmla="*/ 7 w 205"/>
                    <a:gd name="T45" fmla="*/ 41 h 205"/>
                    <a:gd name="T46" fmla="*/ 10 w 205"/>
                    <a:gd name="T47" fmla="*/ 45 h 205"/>
                    <a:gd name="T48" fmla="*/ 13 w 205"/>
                    <a:gd name="T49" fmla="*/ 47 h 205"/>
                    <a:gd name="T50" fmla="*/ 17 w 205"/>
                    <a:gd name="T51" fmla="*/ 49 h 205"/>
                    <a:gd name="T52" fmla="*/ 21 w 205"/>
                    <a:gd name="T53" fmla="*/ 50 h 205"/>
                    <a:gd name="T54" fmla="*/ 26 w 205"/>
                    <a:gd name="T55" fmla="*/ 51 h 205"/>
                    <a:gd name="T56" fmla="*/ 30 w 205"/>
                    <a:gd name="T57" fmla="*/ 50 h 205"/>
                    <a:gd name="T58" fmla="*/ 35 w 205"/>
                    <a:gd name="T59" fmla="*/ 49 h 205"/>
                    <a:gd name="T60" fmla="*/ 39 w 205"/>
                    <a:gd name="T61" fmla="*/ 47 h 205"/>
                    <a:gd name="T62" fmla="*/ 43 w 205"/>
                    <a:gd name="T63" fmla="*/ 45 h 205"/>
                    <a:gd name="T64" fmla="*/ 46 w 205"/>
                    <a:gd name="T65" fmla="*/ 41 h 205"/>
                    <a:gd name="T66" fmla="*/ 48 w 205"/>
                    <a:gd name="T67" fmla="*/ 38 h 205"/>
                    <a:gd name="T68" fmla="*/ 49 w 205"/>
                    <a:gd name="T69" fmla="*/ 35 h 205"/>
                    <a:gd name="T70" fmla="*/ 50 w 205"/>
                    <a:gd name="T71" fmla="*/ 30 h 205"/>
                    <a:gd name="T72" fmla="*/ 51 w 205"/>
                    <a:gd name="T73" fmla="*/ 25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5" h="205">
                      <a:moveTo>
                        <a:pt x="205" y="100"/>
                      </a:moveTo>
                      <a:lnTo>
                        <a:pt x="202" y="84"/>
                      </a:lnTo>
                      <a:lnTo>
                        <a:pt x="198" y="65"/>
                      </a:lnTo>
                      <a:lnTo>
                        <a:pt x="191" y="49"/>
                      </a:lnTo>
                      <a:lnTo>
                        <a:pt x="183" y="39"/>
                      </a:lnTo>
                      <a:lnTo>
                        <a:pt x="172" y="23"/>
                      </a:lnTo>
                      <a:lnTo>
                        <a:pt x="156" y="14"/>
                      </a:lnTo>
                      <a:lnTo>
                        <a:pt x="140" y="7"/>
                      </a:lnTo>
                      <a:lnTo>
                        <a:pt x="121" y="4"/>
                      </a:lnTo>
                      <a:lnTo>
                        <a:pt x="105" y="0"/>
                      </a:lnTo>
                      <a:lnTo>
                        <a:pt x="86" y="4"/>
                      </a:lnTo>
                      <a:lnTo>
                        <a:pt x="70" y="7"/>
                      </a:lnTo>
                      <a:lnTo>
                        <a:pt x="51" y="14"/>
                      </a:lnTo>
                      <a:lnTo>
                        <a:pt x="39" y="23"/>
                      </a:lnTo>
                      <a:lnTo>
                        <a:pt x="28" y="39"/>
                      </a:lnTo>
                      <a:lnTo>
                        <a:pt x="16" y="49"/>
                      </a:lnTo>
                      <a:lnTo>
                        <a:pt x="9" y="65"/>
                      </a:lnTo>
                      <a:lnTo>
                        <a:pt x="4" y="84"/>
                      </a:lnTo>
                      <a:lnTo>
                        <a:pt x="0" y="100"/>
                      </a:lnTo>
                      <a:lnTo>
                        <a:pt x="4" y="119"/>
                      </a:lnTo>
                      <a:lnTo>
                        <a:pt x="9" y="139"/>
                      </a:lnTo>
                      <a:lnTo>
                        <a:pt x="16" y="154"/>
                      </a:lnTo>
                      <a:lnTo>
                        <a:pt x="28" y="166"/>
                      </a:lnTo>
                      <a:lnTo>
                        <a:pt x="39" y="182"/>
                      </a:lnTo>
                      <a:lnTo>
                        <a:pt x="51" y="189"/>
                      </a:lnTo>
                      <a:lnTo>
                        <a:pt x="70" y="197"/>
                      </a:lnTo>
                      <a:lnTo>
                        <a:pt x="86" y="201"/>
                      </a:lnTo>
                      <a:lnTo>
                        <a:pt x="105" y="205"/>
                      </a:lnTo>
                      <a:lnTo>
                        <a:pt x="121" y="201"/>
                      </a:lnTo>
                      <a:lnTo>
                        <a:pt x="140" y="197"/>
                      </a:lnTo>
                      <a:lnTo>
                        <a:pt x="156" y="189"/>
                      </a:lnTo>
                      <a:lnTo>
                        <a:pt x="172" y="182"/>
                      </a:lnTo>
                      <a:lnTo>
                        <a:pt x="183" y="166"/>
                      </a:lnTo>
                      <a:lnTo>
                        <a:pt x="191" y="154"/>
                      </a:lnTo>
                      <a:lnTo>
                        <a:pt x="198" y="139"/>
                      </a:lnTo>
                      <a:lnTo>
                        <a:pt x="202" y="119"/>
                      </a:lnTo>
                      <a:lnTo>
                        <a:pt x="205"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8" name="Freeform 341"/>
                <p:cNvSpPr>
                  <a:spLocks/>
                </p:cNvSpPr>
                <p:nvPr/>
              </p:nvSpPr>
              <p:spPr bwMode="auto">
                <a:xfrm>
                  <a:off x="2833" y="2015"/>
                  <a:ext cx="51" cy="50"/>
                </a:xfrm>
                <a:custGeom>
                  <a:avLst/>
                  <a:gdLst>
                    <a:gd name="T0" fmla="*/ 51 w 206"/>
                    <a:gd name="T1" fmla="*/ 25 h 202"/>
                    <a:gd name="T2" fmla="*/ 50 w 206"/>
                    <a:gd name="T3" fmla="*/ 21 h 202"/>
                    <a:gd name="T4" fmla="*/ 49 w 206"/>
                    <a:gd name="T5" fmla="*/ 17 h 202"/>
                    <a:gd name="T6" fmla="*/ 47 w 206"/>
                    <a:gd name="T7" fmla="*/ 13 h 202"/>
                    <a:gd name="T8" fmla="*/ 45 w 206"/>
                    <a:gd name="T9" fmla="*/ 9 h 202"/>
                    <a:gd name="T10" fmla="*/ 42 w 206"/>
                    <a:gd name="T11" fmla="*/ 6 h 202"/>
                    <a:gd name="T12" fmla="*/ 39 w 206"/>
                    <a:gd name="T13" fmla="*/ 4 h 202"/>
                    <a:gd name="T14" fmla="*/ 35 w 206"/>
                    <a:gd name="T15" fmla="*/ 2 h 202"/>
                    <a:gd name="T16" fmla="*/ 30 w 206"/>
                    <a:gd name="T17" fmla="*/ 1 h 202"/>
                    <a:gd name="T18" fmla="*/ 26 w 206"/>
                    <a:gd name="T19" fmla="*/ 0 h 202"/>
                    <a:gd name="T20" fmla="*/ 21 w 206"/>
                    <a:gd name="T21" fmla="*/ 1 h 202"/>
                    <a:gd name="T22" fmla="*/ 17 w 206"/>
                    <a:gd name="T23" fmla="*/ 2 h 202"/>
                    <a:gd name="T24" fmla="*/ 13 w 206"/>
                    <a:gd name="T25" fmla="*/ 4 h 202"/>
                    <a:gd name="T26" fmla="*/ 10 w 206"/>
                    <a:gd name="T27" fmla="*/ 6 h 202"/>
                    <a:gd name="T28" fmla="*/ 7 w 206"/>
                    <a:gd name="T29" fmla="*/ 9 h 202"/>
                    <a:gd name="T30" fmla="*/ 4 w 206"/>
                    <a:gd name="T31" fmla="*/ 13 h 202"/>
                    <a:gd name="T32" fmla="*/ 2 w 206"/>
                    <a:gd name="T33" fmla="*/ 17 h 202"/>
                    <a:gd name="T34" fmla="*/ 1 w 206"/>
                    <a:gd name="T35" fmla="*/ 21 h 202"/>
                    <a:gd name="T36" fmla="*/ 0 w 206"/>
                    <a:gd name="T37" fmla="*/ 25 h 202"/>
                    <a:gd name="T38" fmla="*/ 1 w 206"/>
                    <a:gd name="T39" fmla="*/ 30 h 202"/>
                    <a:gd name="T40" fmla="*/ 2 w 206"/>
                    <a:gd name="T41" fmla="*/ 34 h 202"/>
                    <a:gd name="T42" fmla="*/ 4 w 206"/>
                    <a:gd name="T43" fmla="*/ 39 h 202"/>
                    <a:gd name="T44" fmla="*/ 7 w 206"/>
                    <a:gd name="T45" fmla="*/ 41 h 202"/>
                    <a:gd name="T46" fmla="*/ 10 w 206"/>
                    <a:gd name="T47" fmla="*/ 44 h 202"/>
                    <a:gd name="T48" fmla="*/ 13 w 206"/>
                    <a:gd name="T49" fmla="*/ 47 h 202"/>
                    <a:gd name="T50" fmla="*/ 17 w 206"/>
                    <a:gd name="T51" fmla="*/ 49 h 202"/>
                    <a:gd name="T52" fmla="*/ 21 w 206"/>
                    <a:gd name="T53" fmla="*/ 50 h 202"/>
                    <a:gd name="T54" fmla="*/ 30 w 206"/>
                    <a:gd name="T55" fmla="*/ 50 h 202"/>
                    <a:gd name="T56" fmla="*/ 35 w 206"/>
                    <a:gd name="T57" fmla="*/ 49 h 202"/>
                    <a:gd name="T58" fmla="*/ 39 w 206"/>
                    <a:gd name="T59" fmla="*/ 47 h 202"/>
                    <a:gd name="T60" fmla="*/ 42 w 206"/>
                    <a:gd name="T61" fmla="*/ 44 h 202"/>
                    <a:gd name="T62" fmla="*/ 45 w 206"/>
                    <a:gd name="T63" fmla="*/ 41 h 202"/>
                    <a:gd name="T64" fmla="*/ 47 w 206"/>
                    <a:gd name="T65" fmla="*/ 39 h 202"/>
                    <a:gd name="T66" fmla="*/ 49 w 206"/>
                    <a:gd name="T67" fmla="*/ 34 h 202"/>
                    <a:gd name="T68" fmla="*/ 50 w 206"/>
                    <a:gd name="T69" fmla="*/ 30 h 202"/>
                    <a:gd name="T70" fmla="*/ 51 w 206"/>
                    <a:gd name="T71" fmla="*/ 25 h 2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6" h="202">
                      <a:moveTo>
                        <a:pt x="206" y="102"/>
                      </a:moveTo>
                      <a:lnTo>
                        <a:pt x="201" y="86"/>
                      </a:lnTo>
                      <a:lnTo>
                        <a:pt x="198" y="67"/>
                      </a:lnTo>
                      <a:lnTo>
                        <a:pt x="191" y="51"/>
                      </a:lnTo>
                      <a:lnTo>
                        <a:pt x="182" y="35"/>
                      </a:lnTo>
                      <a:lnTo>
                        <a:pt x="171" y="24"/>
                      </a:lnTo>
                      <a:lnTo>
                        <a:pt x="156" y="16"/>
                      </a:lnTo>
                      <a:lnTo>
                        <a:pt x="140" y="9"/>
                      </a:lnTo>
                      <a:lnTo>
                        <a:pt x="121" y="5"/>
                      </a:lnTo>
                      <a:lnTo>
                        <a:pt x="105" y="0"/>
                      </a:lnTo>
                      <a:lnTo>
                        <a:pt x="86" y="5"/>
                      </a:lnTo>
                      <a:lnTo>
                        <a:pt x="70" y="9"/>
                      </a:lnTo>
                      <a:lnTo>
                        <a:pt x="51" y="16"/>
                      </a:lnTo>
                      <a:lnTo>
                        <a:pt x="40" y="24"/>
                      </a:lnTo>
                      <a:lnTo>
                        <a:pt x="28" y="35"/>
                      </a:lnTo>
                      <a:lnTo>
                        <a:pt x="16" y="51"/>
                      </a:lnTo>
                      <a:lnTo>
                        <a:pt x="8" y="67"/>
                      </a:lnTo>
                      <a:lnTo>
                        <a:pt x="5" y="86"/>
                      </a:lnTo>
                      <a:lnTo>
                        <a:pt x="0" y="102"/>
                      </a:lnTo>
                      <a:lnTo>
                        <a:pt x="5" y="121"/>
                      </a:lnTo>
                      <a:lnTo>
                        <a:pt x="8" y="137"/>
                      </a:lnTo>
                      <a:lnTo>
                        <a:pt x="16" y="156"/>
                      </a:lnTo>
                      <a:lnTo>
                        <a:pt x="28" y="167"/>
                      </a:lnTo>
                      <a:lnTo>
                        <a:pt x="40" y="179"/>
                      </a:lnTo>
                      <a:lnTo>
                        <a:pt x="51" y="191"/>
                      </a:lnTo>
                      <a:lnTo>
                        <a:pt x="70" y="198"/>
                      </a:lnTo>
                      <a:lnTo>
                        <a:pt x="86" y="202"/>
                      </a:lnTo>
                      <a:lnTo>
                        <a:pt x="121" y="202"/>
                      </a:lnTo>
                      <a:lnTo>
                        <a:pt x="140" y="198"/>
                      </a:lnTo>
                      <a:lnTo>
                        <a:pt x="156" y="191"/>
                      </a:lnTo>
                      <a:lnTo>
                        <a:pt x="171" y="179"/>
                      </a:lnTo>
                      <a:lnTo>
                        <a:pt x="182" y="167"/>
                      </a:lnTo>
                      <a:lnTo>
                        <a:pt x="191" y="156"/>
                      </a:lnTo>
                      <a:lnTo>
                        <a:pt x="198" y="137"/>
                      </a:lnTo>
                      <a:lnTo>
                        <a:pt x="201" y="121"/>
                      </a:lnTo>
                      <a:lnTo>
                        <a:pt x="206"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79" name="Freeform 342"/>
                <p:cNvSpPr>
                  <a:spLocks/>
                </p:cNvSpPr>
                <p:nvPr/>
              </p:nvSpPr>
              <p:spPr bwMode="auto">
                <a:xfrm>
                  <a:off x="2833" y="2126"/>
                  <a:ext cx="51" cy="51"/>
                </a:xfrm>
                <a:custGeom>
                  <a:avLst/>
                  <a:gdLst>
                    <a:gd name="T0" fmla="*/ 51 w 206"/>
                    <a:gd name="T1" fmla="*/ 25 h 201"/>
                    <a:gd name="T2" fmla="*/ 50 w 206"/>
                    <a:gd name="T3" fmla="*/ 21 h 201"/>
                    <a:gd name="T4" fmla="*/ 49 w 206"/>
                    <a:gd name="T5" fmla="*/ 16 h 201"/>
                    <a:gd name="T6" fmla="*/ 47 w 206"/>
                    <a:gd name="T7" fmla="*/ 13 h 201"/>
                    <a:gd name="T8" fmla="*/ 45 w 206"/>
                    <a:gd name="T9" fmla="*/ 9 h 201"/>
                    <a:gd name="T10" fmla="*/ 42 w 206"/>
                    <a:gd name="T11" fmla="*/ 6 h 201"/>
                    <a:gd name="T12" fmla="*/ 39 w 206"/>
                    <a:gd name="T13" fmla="*/ 4 h 201"/>
                    <a:gd name="T14" fmla="*/ 35 w 206"/>
                    <a:gd name="T15" fmla="*/ 2 h 201"/>
                    <a:gd name="T16" fmla="*/ 30 w 206"/>
                    <a:gd name="T17" fmla="*/ 0 h 201"/>
                    <a:gd name="T18" fmla="*/ 21 w 206"/>
                    <a:gd name="T19" fmla="*/ 0 h 201"/>
                    <a:gd name="T20" fmla="*/ 17 w 206"/>
                    <a:gd name="T21" fmla="*/ 2 h 201"/>
                    <a:gd name="T22" fmla="*/ 13 w 206"/>
                    <a:gd name="T23" fmla="*/ 4 h 201"/>
                    <a:gd name="T24" fmla="*/ 10 w 206"/>
                    <a:gd name="T25" fmla="*/ 6 h 201"/>
                    <a:gd name="T26" fmla="*/ 7 w 206"/>
                    <a:gd name="T27" fmla="*/ 9 h 201"/>
                    <a:gd name="T28" fmla="*/ 4 w 206"/>
                    <a:gd name="T29" fmla="*/ 13 h 201"/>
                    <a:gd name="T30" fmla="*/ 2 w 206"/>
                    <a:gd name="T31" fmla="*/ 16 h 201"/>
                    <a:gd name="T32" fmla="*/ 1 w 206"/>
                    <a:gd name="T33" fmla="*/ 21 h 201"/>
                    <a:gd name="T34" fmla="*/ 0 w 206"/>
                    <a:gd name="T35" fmla="*/ 25 h 201"/>
                    <a:gd name="T36" fmla="*/ 1 w 206"/>
                    <a:gd name="T37" fmla="*/ 30 h 201"/>
                    <a:gd name="T38" fmla="*/ 2 w 206"/>
                    <a:gd name="T39" fmla="*/ 34 h 201"/>
                    <a:gd name="T40" fmla="*/ 4 w 206"/>
                    <a:gd name="T41" fmla="*/ 38 h 201"/>
                    <a:gd name="T42" fmla="*/ 7 w 206"/>
                    <a:gd name="T43" fmla="*/ 42 h 201"/>
                    <a:gd name="T44" fmla="*/ 10 w 206"/>
                    <a:gd name="T45" fmla="*/ 45 h 201"/>
                    <a:gd name="T46" fmla="*/ 13 w 206"/>
                    <a:gd name="T47" fmla="*/ 48 h 201"/>
                    <a:gd name="T48" fmla="*/ 17 w 206"/>
                    <a:gd name="T49" fmla="*/ 50 h 201"/>
                    <a:gd name="T50" fmla="*/ 21 w 206"/>
                    <a:gd name="T51" fmla="*/ 51 h 201"/>
                    <a:gd name="T52" fmla="*/ 30 w 206"/>
                    <a:gd name="T53" fmla="*/ 51 h 201"/>
                    <a:gd name="T54" fmla="*/ 35 w 206"/>
                    <a:gd name="T55" fmla="*/ 50 h 201"/>
                    <a:gd name="T56" fmla="*/ 39 w 206"/>
                    <a:gd name="T57" fmla="*/ 48 h 201"/>
                    <a:gd name="T58" fmla="*/ 42 w 206"/>
                    <a:gd name="T59" fmla="*/ 45 h 201"/>
                    <a:gd name="T60" fmla="*/ 45 w 206"/>
                    <a:gd name="T61" fmla="*/ 42 h 201"/>
                    <a:gd name="T62" fmla="*/ 47 w 206"/>
                    <a:gd name="T63" fmla="*/ 38 h 201"/>
                    <a:gd name="T64" fmla="*/ 49 w 206"/>
                    <a:gd name="T65" fmla="*/ 34 h 201"/>
                    <a:gd name="T66" fmla="*/ 50 w 206"/>
                    <a:gd name="T67" fmla="*/ 30 h 201"/>
                    <a:gd name="T68" fmla="*/ 51 w 206"/>
                    <a:gd name="T69" fmla="*/ 25 h 2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1">
                      <a:moveTo>
                        <a:pt x="206" y="100"/>
                      </a:moveTo>
                      <a:lnTo>
                        <a:pt x="201" y="81"/>
                      </a:lnTo>
                      <a:lnTo>
                        <a:pt x="198" y="65"/>
                      </a:lnTo>
                      <a:lnTo>
                        <a:pt x="191" y="50"/>
                      </a:lnTo>
                      <a:lnTo>
                        <a:pt x="182" y="35"/>
                      </a:lnTo>
                      <a:lnTo>
                        <a:pt x="171" y="23"/>
                      </a:lnTo>
                      <a:lnTo>
                        <a:pt x="156" y="15"/>
                      </a:lnTo>
                      <a:lnTo>
                        <a:pt x="140" y="7"/>
                      </a:lnTo>
                      <a:lnTo>
                        <a:pt x="121" y="0"/>
                      </a:lnTo>
                      <a:lnTo>
                        <a:pt x="86" y="0"/>
                      </a:lnTo>
                      <a:lnTo>
                        <a:pt x="70" y="7"/>
                      </a:lnTo>
                      <a:lnTo>
                        <a:pt x="51" y="15"/>
                      </a:lnTo>
                      <a:lnTo>
                        <a:pt x="40" y="23"/>
                      </a:lnTo>
                      <a:lnTo>
                        <a:pt x="28" y="35"/>
                      </a:lnTo>
                      <a:lnTo>
                        <a:pt x="16" y="50"/>
                      </a:lnTo>
                      <a:lnTo>
                        <a:pt x="8" y="65"/>
                      </a:lnTo>
                      <a:lnTo>
                        <a:pt x="5" y="81"/>
                      </a:lnTo>
                      <a:lnTo>
                        <a:pt x="0" y="100"/>
                      </a:lnTo>
                      <a:lnTo>
                        <a:pt x="5" y="119"/>
                      </a:lnTo>
                      <a:lnTo>
                        <a:pt x="8" y="135"/>
                      </a:lnTo>
                      <a:lnTo>
                        <a:pt x="16" y="151"/>
                      </a:lnTo>
                      <a:lnTo>
                        <a:pt x="28" y="166"/>
                      </a:lnTo>
                      <a:lnTo>
                        <a:pt x="40" y="178"/>
                      </a:lnTo>
                      <a:lnTo>
                        <a:pt x="51" y="189"/>
                      </a:lnTo>
                      <a:lnTo>
                        <a:pt x="70" y="198"/>
                      </a:lnTo>
                      <a:lnTo>
                        <a:pt x="86" y="201"/>
                      </a:lnTo>
                      <a:lnTo>
                        <a:pt x="121" y="201"/>
                      </a:lnTo>
                      <a:lnTo>
                        <a:pt x="140" y="198"/>
                      </a:lnTo>
                      <a:lnTo>
                        <a:pt x="156" y="189"/>
                      </a:lnTo>
                      <a:lnTo>
                        <a:pt x="171" y="178"/>
                      </a:lnTo>
                      <a:lnTo>
                        <a:pt x="182" y="166"/>
                      </a:lnTo>
                      <a:lnTo>
                        <a:pt x="191" y="151"/>
                      </a:lnTo>
                      <a:lnTo>
                        <a:pt x="198" y="135"/>
                      </a:lnTo>
                      <a:lnTo>
                        <a:pt x="201" y="119"/>
                      </a:lnTo>
                      <a:lnTo>
                        <a:pt x="206"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0" name="Freeform 343"/>
                <p:cNvSpPr>
                  <a:spLocks/>
                </p:cNvSpPr>
                <p:nvPr/>
              </p:nvSpPr>
              <p:spPr bwMode="auto">
                <a:xfrm>
                  <a:off x="2837" y="2462"/>
                  <a:ext cx="50" cy="51"/>
                </a:xfrm>
                <a:custGeom>
                  <a:avLst/>
                  <a:gdLst>
                    <a:gd name="T0" fmla="*/ 50 w 201"/>
                    <a:gd name="T1" fmla="*/ 25 h 205"/>
                    <a:gd name="T2" fmla="*/ 50 w 201"/>
                    <a:gd name="T3" fmla="*/ 21 h 205"/>
                    <a:gd name="T4" fmla="*/ 49 w 201"/>
                    <a:gd name="T5" fmla="*/ 17 h 205"/>
                    <a:gd name="T6" fmla="*/ 47 w 201"/>
                    <a:gd name="T7" fmla="*/ 13 h 205"/>
                    <a:gd name="T8" fmla="*/ 44 w 201"/>
                    <a:gd name="T9" fmla="*/ 10 h 205"/>
                    <a:gd name="T10" fmla="*/ 41 w 201"/>
                    <a:gd name="T11" fmla="*/ 6 h 205"/>
                    <a:gd name="T12" fmla="*/ 38 w 201"/>
                    <a:gd name="T13" fmla="*/ 4 h 205"/>
                    <a:gd name="T14" fmla="*/ 34 w 201"/>
                    <a:gd name="T15" fmla="*/ 2 h 205"/>
                    <a:gd name="T16" fmla="*/ 30 w 201"/>
                    <a:gd name="T17" fmla="*/ 1 h 205"/>
                    <a:gd name="T18" fmla="*/ 25 w 201"/>
                    <a:gd name="T19" fmla="*/ 0 h 205"/>
                    <a:gd name="T20" fmla="*/ 20 w 201"/>
                    <a:gd name="T21" fmla="*/ 1 h 205"/>
                    <a:gd name="T22" fmla="*/ 16 w 201"/>
                    <a:gd name="T23" fmla="*/ 2 h 205"/>
                    <a:gd name="T24" fmla="*/ 12 w 201"/>
                    <a:gd name="T25" fmla="*/ 4 h 205"/>
                    <a:gd name="T26" fmla="*/ 9 w 201"/>
                    <a:gd name="T27" fmla="*/ 6 h 205"/>
                    <a:gd name="T28" fmla="*/ 6 w 201"/>
                    <a:gd name="T29" fmla="*/ 10 h 205"/>
                    <a:gd name="T30" fmla="*/ 3 w 201"/>
                    <a:gd name="T31" fmla="*/ 13 h 205"/>
                    <a:gd name="T32" fmla="*/ 1 w 201"/>
                    <a:gd name="T33" fmla="*/ 17 h 205"/>
                    <a:gd name="T34" fmla="*/ 0 w 201"/>
                    <a:gd name="T35" fmla="*/ 21 h 205"/>
                    <a:gd name="T36" fmla="*/ 0 w 201"/>
                    <a:gd name="T37" fmla="*/ 30 h 205"/>
                    <a:gd name="T38" fmla="*/ 1 w 201"/>
                    <a:gd name="T39" fmla="*/ 35 h 205"/>
                    <a:gd name="T40" fmla="*/ 3 w 201"/>
                    <a:gd name="T41" fmla="*/ 39 h 205"/>
                    <a:gd name="T42" fmla="*/ 6 w 201"/>
                    <a:gd name="T43" fmla="*/ 42 h 205"/>
                    <a:gd name="T44" fmla="*/ 9 w 201"/>
                    <a:gd name="T45" fmla="*/ 45 h 205"/>
                    <a:gd name="T46" fmla="*/ 12 w 201"/>
                    <a:gd name="T47" fmla="*/ 48 h 205"/>
                    <a:gd name="T48" fmla="*/ 16 w 201"/>
                    <a:gd name="T49" fmla="*/ 49 h 205"/>
                    <a:gd name="T50" fmla="*/ 20 w 201"/>
                    <a:gd name="T51" fmla="*/ 50 h 205"/>
                    <a:gd name="T52" fmla="*/ 25 w 201"/>
                    <a:gd name="T53" fmla="*/ 51 h 205"/>
                    <a:gd name="T54" fmla="*/ 30 w 201"/>
                    <a:gd name="T55" fmla="*/ 50 h 205"/>
                    <a:gd name="T56" fmla="*/ 34 w 201"/>
                    <a:gd name="T57" fmla="*/ 49 h 205"/>
                    <a:gd name="T58" fmla="*/ 38 w 201"/>
                    <a:gd name="T59" fmla="*/ 48 h 205"/>
                    <a:gd name="T60" fmla="*/ 41 w 201"/>
                    <a:gd name="T61" fmla="*/ 45 h 205"/>
                    <a:gd name="T62" fmla="*/ 44 w 201"/>
                    <a:gd name="T63" fmla="*/ 42 h 205"/>
                    <a:gd name="T64" fmla="*/ 47 w 201"/>
                    <a:gd name="T65" fmla="*/ 39 h 205"/>
                    <a:gd name="T66" fmla="*/ 49 w 201"/>
                    <a:gd name="T67" fmla="*/ 35 h 205"/>
                    <a:gd name="T68" fmla="*/ 50 w 201"/>
                    <a:gd name="T69" fmla="*/ 30 h 205"/>
                    <a:gd name="T70" fmla="*/ 50 w 201"/>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205">
                      <a:moveTo>
                        <a:pt x="201" y="102"/>
                      </a:moveTo>
                      <a:lnTo>
                        <a:pt x="201" y="86"/>
                      </a:lnTo>
                      <a:lnTo>
                        <a:pt x="197" y="67"/>
                      </a:lnTo>
                      <a:lnTo>
                        <a:pt x="190" y="51"/>
                      </a:lnTo>
                      <a:lnTo>
                        <a:pt x="178" y="39"/>
                      </a:lnTo>
                      <a:lnTo>
                        <a:pt x="166" y="24"/>
                      </a:lnTo>
                      <a:lnTo>
                        <a:pt x="152" y="16"/>
                      </a:lnTo>
                      <a:lnTo>
                        <a:pt x="136" y="9"/>
                      </a:lnTo>
                      <a:lnTo>
                        <a:pt x="120" y="4"/>
                      </a:lnTo>
                      <a:lnTo>
                        <a:pt x="101" y="0"/>
                      </a:lnTo>
                      <a:lnTo>
                        <a:pt x="82" y="4"/>
                      </a:lnTo>
                      <a:lnTo>
                        <a:pt x="66" y="9"/>
                      </a:lnTo>
                      <a:lnTo>
                        <a:pt x="50" y="16"/>
                      </a:lnTo>
                      <a:lnTo>
                        <a:pt x="35" y="24"/>
                      </a:lnTo>
                      <a:lnTo>
                        <a:pt x="24" y="39"/>
                      </a:lnTo>
                      <a:lnTo>
                        <a:pt x="12" y="51"/>
                      </a:lnTo>
                      <a:lnTo>
                        <a:pt x="4" y="67"/>
                      </a:lnTo>
                      <a:lnTo>
                        <a:pt x="0" y="86"/>
                      </a:lnTo>
                      <a:lnTo>
                        <a:pt x="0" y="121"/>
                      </a:lnTo>
                      <a:lnTo>
                        <a:pt x="4" y="140"/>
                      </a:lnTo>
                      <a:lnTo>
                        <a:pt x="12" y="156"/>
                      </a:lnTo>
                      <a:lnTo>
                        <a:pt x="24" y="167"/>
                      </a:lnTo>
                      <a:lnTo>
                        <a:pt x="35" y="182"/>
                      </a:lnTo>
                      <a:lnTo>
                        <a:pt x="50" y="191"/>
                      </a:lnTo>
                      <a:lnTo>
                        <a:pt x="66" y="198"/>
                      </a:lnTo>
                      <a:lnTo>
                        <a:pt x="82" y="202"/>
                      </a:lnTo>
                      <a:lnTo>
                        <a:pt x="101" y="205"/>
                      </a:lnTo>
                      <a:lnTo>
                        <a:pt x="120" y="202"/>
                      </a:lnTo>
                      <a:lnTo>
                        <a:pt x="136" y="198"/>
                      </a:lnTo>
                      <a:lnTo>
                        <a:pt x="152" y="191"/>
                      </a:lnTo>
                      <a:lnTo>
                        <a:pt x="166" y="182"/>
                      </a:lnTo>
                      <a:lnTo>
                        <a:pt x="178" y="167"/>
                      </a:lnTo>
                      <a:lnTo>
                        <a:pt x="190" y="156"/>
                      </a:lnTo>
                      <a:lnTo>
                        <a:pt x="197" y="140"/>
                      </a:lnTo>
                      <a:lnTo>
                        <a:pt x="201" y="121"/>
                      </a:lnTo>
                      <a:lnTo>
                        <a:pt x="201"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1" name="Freeform 344"/>
                <p:cNvSpPr>
                  <a:spLocks/>
                </p:cNvSpPr>
                <p:nvPr/>
              </p:nvSpPr>
              <p:spPr bwMode="auto">
                <a:xfrm>
                  <a:off x="2901" y="2380"/>
                  <a:ext cx="51" cy="50"/>
                </a:xfrm>
                <a:custGeom>
                  <a:avLst/>
                  <a:gdLst>
                    <a:gd name="T0" fmla="*/ 51 w 207"/>
                    <a:gd name="T1" fmla="*/ 25 h 202"/>
                    <a:gd name="T2" fmla="*/ 50 w 207"/>
                    <a:gd name="T3" fmla="*/ 21 h 202"/>
                    <a:gd name="T4" fmla="*/ 49 w 207"/>
                    <a:gd name="T5" fmla="*/ 17 h 202"/>
                    <a:gd name="T6" fmla="*/ 47 w 207"/>
                    <a:gd name="T7" fmla="*/ 13 h 202"/>
                    <a:gd name="T8" fmla="*/ 45 w 207"/>
                    <a:gd name="T9" fmla="*/ 9 h 202"/>
                    <a:gd name="T10" fmla="*/ 41 w 207"/>
                    <a:gd name="T11" fmla="*/ 6 h 202"/>
                    <a:gd name="T12" fmla="*/ 38 w 207"/>
                    <a:gd name="T13" fmla="*/ 3 h 202"/>
                    <a:gd name="T14" fmla="*/ 34 w 207"/>
                    <a:gd name="T15" fmla="*/ 2 h 202"/>
                    <a:gd name="T16" fmla="*/ 30 w 207"/>
                    <a:gd name="T17" fmla="*/ 0 h 202"/>
                    <a:gd name="T18" fmla="*/ 21 w 207"/>
                    <a:gd name="T19" fmla="*/ 0 h 202"/>
                    <a:gd name="T20" fmla="*/ 17 w 207"/>
                    <a:gd name="T21" fmla="*/ 2 h 202"/>
                    <a:gd name="T22" fmla="*/ 13 w 207"/>
                    <a:gd name="T23" fmla="*/ 3 h 202"/>
                    <a:gd name="T24" fmla="*/ 10 w 207"/>
                    <a:gd name="T25" fmla="*/ 6 h 202"/>
                    <a:gd name="T26" fmla="*/ 6 w 207"/>
                    <a:gd name="T27" fmla="*/ 9 h 202"/>
                    <a:gd name="T28" fmla="*/ 4 w 207"/>
                    <a:gd name="T29" fmla="*/ 13 h 202"/>
                    <a:gd name="T30" fmla="*/ 2 w 207"/>
                    <a:gd name="T31" fmla="*/ 17 h 202"/>
                    <a:gd name="T32" fmla="*/ 1 w 207"/>
                    <a:gd name="T33" fmla="*/ 21 h 202"/>
                    <a:gd name="T34" fmla="*/ 0 w 207"/>
                    <a:gd name="T35" fmla="*/ 25 h 202"/>
                    <a:gd name="T36" fmla="*/ 1 w 207"/>
                    <a:gd name="T37" fmla="*/ 30 h 202"/>
                    <a:gd name="T38" fmla="*/ 2 w 207"/>
                    <a:gd name="T39" fmla="*/ 34 h 202"/>
                    <a:gd name="T40" fmla="*/ 4 w 207"/>
                    <a:gd name="T41" fmla="*/ 38 h 202"/>
                    <a:gd name="T42" fmla="*/ 6 w 207"/>
                    <a:gd name="T43" fmla="*/ 42 h 202"/>
                    <a:gd name="T44" fmla="*/ 10 w 207"/>
                    <a:gd name="T45" fmla="*/ 44 h 202"/>
                    <a:gd name="T46" fmla="*/ 13 w 207"/>
                    <a:gd name="T47" fmla="*/ 47 h 202"/>
                    <a:gd name="T48" fmla="*/ 17 w 207"/>
                    <a:gd name="T49" fmla="*/ 49 h 202"/>
                    <a:gd name="T50" fmla="*/ 21 w 207"/>
                    <a:gd name="T51" fmla="*/ 50 h 202"/>
                    <a:gd name="T52" fmla="*/ 30 w 207"/>
                    <a:gd name="T53" fmla="*/ 50 h 202"/>
                    <a:gd name="T54" fmla="*/ 34 w 207"/>
                    <a:gd name="T55" fmla="*/ 49 h 202"/>
                    <a:gd name="T56" fmla="*/ 38 w 207"/>
                    <a:gd name="T57" fmla="*/ 47 h 202"/>
                    <a:gd name="T58" fmla="*/ 41 w 207"/>
                    <a:gd name="T59" fmla="*/ 44 h 202"/>
                    <a:gd name="T60" fmla="*/ 45 w 207"/>
                    <a:gd name="T61" fmla="*/ 42 h 202"/>
                    <a:gd name="T62" fmla="*/ 47 w 207"/>
                    <a:gd name="T63" fmla="*/ 38 h 202"/>
                    <a:gd name="T64" fmla="*/ 49 w 207"/>
                    <a:gd name="T65" fmla="*/ 34 h 202"/>
                    <a:gd name="T66" fmla="*/ 50 w 207"/>
                    <a:gd name="T67" fmla="*/ 30 h 202"/>
                    <a:gd name="T68" fmla="*/ 51 w 207"/>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7" h="202">
                      <a:moveTo>
                        <a:pt x="207" y="102"/>
                      </a:moveTo>
                      <a:lnTo>
                        <a:pt x="202" y="83"/>
                      </a:lnTo>
                      <a:lnTo>
                        <a:pt x="198" y="67"/>
                      </a:lnTo>
                      <a:lnTo>
                        <a:pt x="191" y="51"/>
                      </a:lnTo>
                      <a:lnTo>
                        <a:pt x="183" y="35"/>
                      </a:lnTo>
                      <a:lnTo>
                        <a:pt x="167" y="25"/>
                      </a:lnTo>
                      <a:lnTo>
                        <a:pt x="156" y="13"/>
                      </a:lnTo>
                      <a:lnTo>
                        <a:pt x="140" y="9"/>
                      </a:lnTo>
                      <a:lnTo>
                        <a:pt x="121" y="0"/>
                      </a:lnTo>
                      <a:lnTo>
                        <a:pt x="86" y="0"/>
                      </a:lnTo>
                      <a:lnTo>
                        <a:pt x="67" y="9"/>
                      </a:lnTo>
                      <a:lnTo>
                        <a:pt x="51" y="13"/>
                      </a:lnTo>
                      <a:lnTo>
                        <a:pt x="39" y="25"/>
                      </a:lnTo>
                      <a:lnTo>
                        <a:pt x="25" y="35"/>
                      </a:lnTo>
                      <a:lnTo>
                        <a:pt x="16" y="51"/>
                      </a:lnTo>
                      <a:lnTo>
                        <a:pt x="9" y="67"/>
                      </a:lnTo>
                      <a:lnTo>
                        <a:pt x="5" y="83"/>
                      </a:lnTo>
                      <a:lnTo>
                        <a:pt x="0" y="102"/>
                      </a:lnTo>
                      <a:lnTo>
                        <a:pt x="5" y="121"/>
                      </a:lnTo>
                      <a:lnTo>
                        <a:pt x="9" y="137"/>
                      </a:lnTo>
                      <a:lnTo>
                        <a:pt x="16" y="152"/>
                      </a:lnTo>
                      <a:lnTo>
                        <a:pt x="25" y="168"/>
                      </a:lnTo>
                      <a:lnTo>
                        <a:pt x="39" y="179"/>
                      </a:lnTo>
                      <a:lnTo>
                        <a:pt x="51" y="191"/>
                      </a:lnTo>
                      <a:lnTo>
                        <a:pt x="67" y="198"/>
                      </a:lnTo>
                      <a:lnTo>
                        <a:pt x="86" y="202"/>
                      </a:lnTo>
                      <a:lnTo>
                        <a:pt x="121" y="202"/>
                      </a:lnTo>
                      <a:lnTo>
                        <a:pt x="140" y="198"/>
                      </a:lnTo>
                      <a:lnTo>
                        <a:pt x="156" y="191"/>
                      </a:lnTo>
                      <a:lnTo>
                        <a:pt x="167" y="179"/>
                      </a:lnTo>
                      <a:lnTo>
                        <a:pt x="183" y="168"/>
                      </a:lnTo>
                      <a:lnTo>
                        <a:pt x="191" y="152"/>
                      </a:lnTo>
                      <a:lnTo>
                        <a:pt x="198" y="137"/>
                      </a:lnTo>
                      <a:lnTo>
                        <a:pt x="202" y="121"/>
                      </a:lnTo>
                      <a:lnTo>
                        <a:pt x="207"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2" name="Freeform 345"/>
                <p:cNvSpPr>
                  <a:spLocks/>
                </p:cNvSpPr>
                <p:nvPr/>
              </p:nvSpPr>
              <p:spPr bwMode="auto">
                <a:xfrm>
                  <a:off x="2950" y="2488"/>
                  <a:ext cx="51" cy="50"/>
                </a:xfrm>
                <a:custGeom>
                  <a:avLst/>
                  <a:gdLst>
                    <a:gd name="T0" fmla="*/ 51 w 206"/>
                    <a:gd name="T1" fmla="*/ 25 h 202"/>
                    <a:gd name="T2" fmla="*/ 50 w 206"/>
                    <a:gd name="T3" fmla="*/ 20 h 202"/>
                    <a:gd name="T4" fmla="*/ 49 w 206"/>
                    <a:gd name="T5" fmla="*/ 17 h 202"/>
                    <a:gd name="T6" fmla="*/ 47 w 206"/>
                    <a:gd name="T7" fmla="*/ 13 h 202"/>
                    <a:gd name="T8" fmla="*/ 45 w 206"/>
                    <a:gd name="T9" fmla="*/ 9 h 202"/>
                    <a:gd name="T10" fmla="*/ 41 w 206"/>
                    <a:gd name="T11" fmla="*/ 6 h 202"/>
                    <a:gd name="T12" fmla="*/ 39 w 206"/>
                    <a:gd name="T13" fmla="*/ 3 h 202"/>
                    <a:gd name="T14" fmla="*/ 35 w 206"/>
                    <a:gd name="T15" fmla="*/ 1 h 202"/>
                    <a:gd name="T16" fmla="*/ 30 w 206"/>
                    <a:gd name="T17" fmla="*/ 0 h 202"/>
                    <a:gd name="T18" fmla="*/ 21 w 206"/>
                    <a:gd name="T19" fmla="*/ 0 h 202"/>
                    <a:gd name="T20" fmla="*/ 17 w 206"/>
                    <a:gd name="T21" fmla="*/ 1 h 202"/>
                    <a:gd name="T22" fmla="*/ 13 w 206"/>
                    <a:gd name="T23" fmla="*/ 3 h 202"/>
                    <a:gd name="T24" fmla="*/ 10 w 206"/>
                    <a:gd name="T25" fmla="*/ 6 h 202"/>
                    <a:gd name="T26" fmla="*/ 6 w 206"/>
                    <a:gd name="T27" fmla="*/ 9 h 202"/>
                    <a:gd name="T28" fmla="*/ 4 w 206"/>
                    <a:gd name="T29" fmla="*/ 13 h 202"/>
                    <a:gd name="T30" fmla="*/ 2 w 206"/>
                    <a:gd name="T31" fmla="*/ 17 h 202"/>
                    <a:gd name="T32" fmla="*/ 1 w 206"/>
                    <a:gd name="T33" fmla="*/ 20 h 202"/>
                    <a:gd name="T34" fmla="*/ 0 w 206"/>
                    <a:gd name="T35" fmla="*/ 25 h 202"/>
                    <a:gd name="T36" fmla="*/ 1 w 206"/>
                    <a:gd name="T37" fmla="*/ 30 h 202"/>
                    <a:gd name="T38" fmla="*/ 2 w 206"/>
                    <a:gd name="T39" fmla="*/ 33 h 202"/>
                    <a:gd name="T40" fmla="*/ 4 w 206"/>
                    <a:gd name="T41" fmla="*/ 37 h 202"/>
                    <a:gd name="T42" fmla="*/ 6 w 206"/>
                    <a:gd name="T43" fmla="*/ 41 h 202"/>
                    <a:gd name="T44" fmla="*/ 10 w 206"/>
                    <a:gd name="T45" fmla="*/ 44 h 202"/>
                    <a:gd name="T46" fmla="*/ 13 w 206"/>
                    <a:gd name="T47" fmla="*/ 47 h 202"/>
                    <a:gd name="T48" fmla="*/ 17 w 206"/>
                    <a:gd name="T49" fmla="*/ 49 h 202"/>
                    <a:gd name="T50" fmla="*/ 21 w 206"/>
                    <a:gd name="T51" fmla="*/ 50 h 202"/>
                    <a:gd name="T52" fmla="*/ 30 w 206"/>
                    <a:gd name="T53" fmla="*/ 50 h 202"/>
                    <a:gd name="T54" fmla="*/ 35 w 206"/>
                    <a:gd name="T55" fmla="*/ 49 h 202"/>
                    <a:gd name="T56" fmla="*/ 39 w 206"/>
                    <a:gd name="T57" fmla="*/ 47 h 202"/>
                    <a:gd name="T58" fmla="*/ 41 w 206"/>
                    <a:gd name="T59" fmla="*/ 44 h 202"/>
                    <a:gd name="T60" fmla="*/ 45 w 206"/>
                    <a:gd name="T61" fmla="*/ 41 h 202"/>
                    <a:gd name="T62" fmla="*/ 47 w 206"/>
                    <a:gd name="T63" fmla="*/ 37 h 202"/>
                    <a:gd name="T64" fmla="*/ 49 w 206"/>
                    <a:gd name="T65" fmla="*/ 33 h 202"/>
                    <a:gd name="T66" fmla="*/ 50 w 206"/>
                    <a:gd name="T67" fmla="*/ 30 h 202"/>
                    <a:gd name="T68" fmla="*/ 51 w 206"/>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2">
                      <a:moveTo>
                        <a:pt x="206" y="100"/>
                      </a:moveTo>
                      <a:lnTo>
                        <a:pt x="202" y="81"/>
                      </a:lnTo>
                      <a:lnTo>
                        <a:pt x="198" y="67"/>
                      </a:lnTo>
                      <a:lnTo>
                        <a:pt x="191" y="51"/>
                      </a:lnTo>
                      <a:lnTo>
                        <a:pt x="183" y="35"/>
                      </a:lnTo>
                      <a:lnTo>
                        <a:pt x="167" y="23"/>
                      </a:lnTo>
                      <a:lnTo>
                        <a:pt x="156" y="12"/>
                      </a:lnTo>
                      <a:lnTo>
                        <a:pt x="140" y="4"/>
                      </a:lnTo>
                      <a:lnTo>
                        <a:pt x="121" y="0"/>
                      </a:lnTo>
                      <a:lnTo>
                        <a:pt x="86" y="0"/>
                      </a:lnTo>
                      <a:lnTo>
                        <a:pt x="67" y="4"/>
                      </a:lnTo>
                      <a:lnTo>
                        <a:pt x="51" y="12"/>
                      </a:lnTo>
                      <a:lnTo>
                        <a:pt x="39" y="23"/>
                      </a:lnTo>
                      <a:lnTo>
                        <a:pt x="23" y="35"/>
                      </a:lnTo>
                      <a:lnTo>
                        <a:pt x="16" y="51"/>
                      </a:lnTo>
                      <a:lnTo>
                        <a:pt x="9" y="67"/>
                      </a:lnTo>
                      <a:lnTo>
                        <a:pt x="4" y="81"/>
                      </a:lnTo>
                      <a:lnTo>
                        <a:pt x="0" y="100"/>
                      </a:lnTo>
                      <a:lnTo>
                        <a:pt x="4" y="121"/>
                      </a:lnTo>
                      <a:lnTo>
                        <a:pt x="9" y="135"/>
                      </a:lnTo>
                      <a:lnTo>
                        <a:pt x="16" y="151"/>
                      </a:lnTo>
                      <a:lnTo>
                        <a:pt x="23" y="167"/>
                      </a:lnTo>
                      <a:lnTo>
                        <a:pt x="39" y="179"/>
                      </a:lnTo>
                      <a:lnTo>
                        <a:pt x="51" y="190"/>
                      </a:lnTo>
                      <a:lnTo>
                        <a:pt x="67" y="198"/>
                      </a:lnTo>
                      <a:lnTo>
                        <a:pt x="86" y="202"/>
                      </a:lnTo>
                      <a:lnTo>
                        <a:pt x="121" y="202"/>
                      </a:lnTo>
                      <a:lnTo>
                        <a:pt x="140" y="198"/>
                      </a:lnTo>
                      <a:lnTo>
                        <a:pt x="156" y="190"/>
                      </a:lnTo>
                      <a:lnTo>
                        <a:pt x="167" y="179"/>
                      </a:lnTo>
                      <a:lnTo>
                        <a:pt x="183" y="167"/>
                      </a:lnTo>
                      <a:lnTo>
                        <a:pt x="191" y="151"/>
                      </a:lnTo>
                      <a:lnTo>
                        <a:pt x="198" y="135"/>
                      </a:lnTo>
                      <a:lnTo>
                        <a:pt x="202" y="121"/>
                      </a:lnTo>
                      <a:lnTo>
                        <a:pt x="206"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3" name="Freeform 346"/>
                <p:cNvSpPr>
                  <a:spLocks/>
                </p:cNvSpPr>
                <p:nvPr/>
              </p:nvSpPr>
              <p:spPr bwMode="auto">
                <a:xfrm>
                  <a:off x="3022" y="2741"/>
                  <a:ext cx="51" cy="51"/>
                </a:xfrm>
                <a:custGeom>
                  <a:avLst/>
                  <a:gdLst>
                    <a:gd name="T0" fmla="*/ 51 w 205"/>
                    <a:gd name="T1" fmla="*/ 25 h 207"/>
                    <a:gd name="T2" fmla="*/ 50 w 205"/>
                    <a:gd name="T3" fmla="*/ 21 h 207"/>
                    <a:gd name="T4" fmla="*/ 49 w 205"/>
                    <a:gd name="T5" fmla="*/ 17 h 207"/>
                    <a:gd name="T6" fmla="*/ 47 w 205"/>
                    <a:gd name="T7" fmla="*/ 13 h 207"/>
                    <a:gd name="T8" fmla="*/ 45 w 205"/>
                    <a:gd name="T9" fmla="*/ 10 h 207"/>
                    <a:gd name="T10" fmla="*/ 41 w 205"/>
                    <a:gd name="T11" fmla="*/ 6 h 207"/>
                    <a:gd name="T12" fmla="*/ 38 w 205"/>
                    <a:gd name="T13" fmla="*/ 4 h 207"/>
                    <a:gd name="T14" fmla="*/ 35 w 205"/>
                    <a:gd name="T15" fmla="*/ 2 h 207"/>
                    <a:gd name="T16" fmla="*/ 30 w 205"/>
                    <a:gd name="T17" fmla="*/ 1 h 207"/>
                    <a:gd name="T18" fmla="*/ 26 w 205"/>
                    <a:gd name="T19" fmla="*/ 0 h 207"/>
                    <a:gd name="T20" fmla="*/ 21 w 205"/>
                    <a:gd name="T21" fmla="*/ 1 h 207"/>
                    <a:gd name="T22" fmla="*/ 16 w 205"/>
                    <a:gd name="T23" fmla="*/ 2 h 207"/>
                    <a:gd name="T24" fmla="*/ 12 w 205"/>
                    <a:gd name="T25" fmla="*/ 4 h 207"/>
                    <a:gd name="T26" fmla="*/ 9 w 205"/>
                    <a:gd name="T27" fmla="*/ 6 h 207"/>
                    <a:gd name="T28" fmla="*/ 6 w 205"/>
                    <a:gd name="T29" fmla="*/ 10 h 207"/>
                    <a:gd name="T30" fmla="*/ 4 w 205"/>
                    <a:gd name="T31" fmla="*/ 13 h 207"/>
                    <a:gd name="T32" fmla="*/ 2 w 205"/>
                    <a:gd name="T33" fmla="*/ 17 h 207"/>
                    <a:gd name="T34" fmla="*/ 1 w 205"/>
                    <a:gd name="T35" fmla="*/ 21 h 207"/>
                    <a:gd name="T36" fmla="*/ 0 w 205"/>
                    <a:gd name="T37" fmla="*/ 25 h 207"/>
                    <a:gd name="T38" fmla="*/ 1 w 205"/>
                    <a:gd name="T39" fmla="*/ 30 h 207"/>
                    <a:gd name="T40" fmla="*/ 2 w 205"/>
                    <a:gd name="T41" fmla="*/ 34 h 207"/>
                    <a:gd name="T42" fmla="*/ 4 w 205"/>
                    <a:gd name="T43" fmla="*/ 38 h 207"/>
                    <a:gd name="T44" fmla="*/ 6 w 205"/>
                    <a:gd name="T45" fmla="*/ 41 h 207"/>
                    <a:gd name="T46" fmla="*/ 9 w 205"/>
                    <a:gd name="T47" fmla="*/ 45 h 207"/>
                    <a:gd name="T48" fmla="*/ 12 w 205"/>
                    <a:gd name="T49" fmla="*/ 47 h 207"/>
                    <a:gd name="T50" fmla="*/ 16 w 205"/>
                    <a:gd name="T51" fmla="*/ 49 h 207"/>
                    <a:gd name="T52" fmla="*/ 21 w 205"/>
                    <a:gd name="T53" fmla="*/ 50 h 207"/>
                    <a:gd name="T54" fmla="*/ 26 w 205"/>
                    <a:gd name="T55" fmla="*/ 51 h 207"/>
                    <a:gd name="T56" fmla="*/ 30 w 205"/>
                    <a:gd name="T57" fmla="*/ 50 h 207"/>
                    <a:gd name="T58" fmla="*/ 35 w 205"/>
                    <a:gd name="T59" fmla="*/ 49 h 207"/>
                    <a:gd name="T60" fmla="*/ 38 w 205"/>
                    <a:gd name="T61" fmla="*/ 47 h 207"/>
                    <a:gd name="T62" fmla="*/ 41 w 205"/>
                    <a:gd name="T63" fmla="*/ 45 h 207"/>
                    <a:gd name="T64" fmla="*/ 45 w 205"/>
                    <a:gd name="T65" fmla="*/ 41 h 207"/>
                    <a:gd name="T66" fmla="*/ 47 w 205"/>
                    <a:gd name="T67" fmla="*/ 38 h 207"/>
                    <a:gd name="T68" fmla="*/ 49 w 205"/>
                    <a:gd name="T69" fmla="*/ 34 h 207"/>
                    <a:gd name="T70" fmla="*/ 50 w 205"/>
                    <a:gd name="T71" fmla="*/ 30 h 207"/>
                    <a:gd name="T72" fmla="*/ 51 w 205"/>
                    <a:gd name="T73" fmla="*/ 25 h 2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5" h="207">
                      <a:moveTo>
                        <a:pt x="205" y="102"/>
                      </a:moveTo>
                      <a:lnTo>
                        <a:pt x="201" y="86"/>
                      </a:lnTo>
                      <a:lnTo>
                        <a:pt x="198" y="67"/>
                      </a:lnTo>
                      <a:lnTo>
                        <a:pt x="189" y="51"/>
                      </a:lnTo>
                      <a:lnTo>
                        <a:pt x="182" y="40"/>
                      </a:lnTo>
                      <a:lnTo>
                        <a:pt x="166" y="24"/>
                      </a:lnTo>
                      <a:lnTo>
                        <a:pt x="154" y="16"/>
                      </a:lnTo>
                      <a:lnTo>
                        <a:pt x="140" y="9"/>
                      </a:lnTo>
                      <a:lnTo>
                        <a:pt x="119" y="5"/>
                      </a:lnTo>
                      <a:lnTo>
                        <a:pt x="105" y="0"/>
                      </a:lnTo>
                      <a:lnTo>
                        <a:pt x="85" y="5"/>
                      </a:lnTo>
                      <a:lnTo>
                        <a:pt x="65" y="9"/>
                      </a:lnTo>
                      <a:lnTo>
                        <a:pt x="50" y="16"/>
                      </a:lnTo>
                      <a:lnTo>
                        <a:pt x="38" y="24"/>
                      </a:lnTo>
                      <a:lnTo>
                        <a:pt x="23" y="40"/>
                      </a:lnTo>
                      <a:lnTo>
                        <a:pt x="15" y="51"/>
                      </a:lnTo>
                      <a:lnTo>
                        <a:pt x="7" y="67"/>
                      </a:lnTo>
                      <a:lnTo>
                        <a:pt x="3" y="86"/>
                      </a:lnTo>
                      <a:lnTo>
                        <a:pt x="0" y="102"/>
                      </a:lnTo>
                      <a:lnTo>
                        <a:pt x="3" y="121"/>
                      </a:lnTo>
                      <a:lnTo>
                        <a:pt x="7" y="140"/>
                      </a:lnTo>
                      <a:lnTo>
                        <a:pt x="15" y="156"/>
                      </a:lnTo>
                      <a:lnTo>
                        <a:pt x="23" y="168"/>
                      </a:lnTo>
                      <a:lnTo>
                        <a:pt x="38" y="183"/>
                      </a:lnTo>
                      <a:lnTo>
                        <a:pt x="50" y="191"/>
                      </a:lnTo>
                      <a:lnTo>
                        <a:pt x="65" y="198"/>
                      </a:lnTo>
                      <a:lnTo>
                        <a:pt x="85" y="202"/>
                      </a:lnTo>
                      <a:lnTo>
                        <a:pt x="105" y="207"/>
                      </a:lnTo>
                      <a:lnTo>
                        <a:pt x="119" y="202"/>
                      </a:lnTo>
                      <a:lnTo>
                        <a:pt x="140" y="198"/>
                      </a:lnTo>
                      <a:lnTo>
                        <a:pt x="154" y="191"/>
                      </a:lnTo>
                      <a:lnTo>
                        <a:pt x="166" y="183"/>
                      </a:lnTo>
                      <a:lnTo>
                        <a:pt x="182" y="168"/>
                      </a:lnTo>
                      <a:lnTo>
                        <a:pt x="189" y="156"/>
                      </a:lnTo>
                      <a:lnTo>
                        <a:pt x="198" y="140"/>
                      </a:lnTo>
                      <a:lnTo>
                        <a:pt x="201" y="121"/>
                      </a:lnTo>
                      <a:lnTo>
                        <a:pt x="205"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4" name="Freeform 347"/>
                <p:cNvSpPr>
                  <a:spLocks/>
                </p:cNvSpPr>
                <p:nvPr/>
              </p:nvSpPr>
              <p:spPr bwMode="auto">
                <a:xfrm>
                  <a:off x="3028" y="2947"/>
                  <a:ext cx="50" cy="51"/>
                </a:xfrm>
                <a:custGeom>
                  <a:avLst/>
                  <a:gdLst>
                    <a:gd name="T0" fmla="*/ 50 w 201"/>
                    <a:gd name="T1" fmla="*/ 25 h 205"/>
                    <a:gd name="T2" fmla="*/ 50 w 201"/>
                    <a:gd name="T3" fmla="*/ 21 h 205"/>
                    <a:gd name="T4" fmla="*/ 49 w 201"/>
                    <a:gd name="T5" fmla="*/ 16 h 205"/>
                    <a:gd name="T6" fmla="*/ 47 w 201"/>
                    <a:gd name="T7" fmla="*/ 12 h 205"/>
                    <a:gd name="T8" fmla="*/ 44 w 201"/>
                    <a:gd name="T9" fmla="*/ 9 h 205"/>
                    <a:gd name="T10" fmla="*/ 41 w 201"/>
                    <a:gd name="T11" fmla="*/ 6 h 205"/>
                    <a:gd name="T12" fmla="*/ 38 w 201"/>
                    <a:gd name="T13" fmla="*/ 3 h 205"/>
                    <a:gd name="T14" fmla="*/ 34 w 201"/>
                    <a:gd name="T15" fmla="*/ 2 h 205"/>
                    <a:gd name="T16" fmla="*/ 30 w 201"/>
                    <a:gd name="T17" fmla="*/ 1 h 205"/>
                    <a:gd name="T18" fmla="*/ 26 w 201"/>
                    <a:gd name="T19" fmla="*/ 0 h 205"/>
                    <a:gd name="T20" fmla="*/ 21 w 201"/>
                    <a:gd name="T21" fmla="*/ 1 h 205"/>
                    <a:gd name="T22" fmla="*/ 16 w 201"/>
                    <a:gd name="T23" fmla="*/ 2 h 205"/>
                    <a:gd name="T24" fmla="*/ 12 w 201"/>
                    <a:gd name="T25" fmla="*/ 3 h 205"/>
                    <a:gd name="T26" fmla="*/ 9 w 201"/>
                    <a:gd name="T27" fmla="*/ 6 h 205"/>
                    <a:gd name="T28" fmla="*/ 6 w 201"/>
                    <a:gd name="T29" fmla="*/ 9 h 205"/>
                    <a:gd name="T30" fmla="*/ 4 w 201"/>
                    <a:gd name="T31" fmla="*/ 12 h 205"/>
                    <a:gd name="T32" fmla="*/ 2 w 201"/>
                    <a:gd name="T33" fmla="*/ 16 h 205"/>
                    <a:gd name="T34" fmla="*/ 0 w 201"/>
                    <a:gd name="T35" fmla="*/ 21 h 205"/>
                    <a:gd name="T36" fmla="*/ 0 w 201"/>
                    <a:gd name="T37" fmla="*/ 30 h 205"/>
                    <a:gd name="T38" fmla="*/ 2 w 201"/>
                    <a:gd name="T39" fmla="*/ 35 h 205"/>
                    <a:gd name="T40" fmla="*/ 4 w 201"/>
                    <a:gd name="T41" fmla="*/ 38 h 205"/>
                    <a:gd name="T42" fmla="*/ 6 w 201"/>
                    <a:gd name="T43" fmla="*/ 41 h 205"/>
                    <a:gd name="T44" fmla="*/ 9 w 201"/>
                    <a:gd name="T45" fmla="*/ 45 h 205"/>
                    <a:gd name="T46" fmla="*/ 12 w 201"/>
                    <a:gd name="T47" fmla="*/ 47 h 205"/>
                    <a:gd name="T48" fmla="*/ 16 w 201"/>
                    <a:gd name="T49" fmla="*/ 49 h 205"/>
                    <a:gd name="T50" fmla="*/ 21 w 201"/>
                    <a:gd name="T51" fmla="*/ 50 h 205"/>
                    <a:gd name="T52" fmla="*/ 26 w 201"/>
                    <a:gd name="T53" fmla="*/ 51 h 205"/>
                    <a:gd name="T54" fmla="*/ 30 w 201"/>
                    <a:gd name="T55" fmla="*/ 50 h 205"/>
                    <a:gd name="T56" fmla="*/ 34 w 201"/>
                    <a:gd name="T57" fmla="*/ 49 h 205"/>
                    <a:gd name="T58" fmla="*/ 38 w 201"/>
                    <a:gd name="T59" fmla="*/ 47 h 205"/>
                    <a:gd name="T60" fmla="*/ 41 w 201"/>
                    <a:gd name="T61" fmla="*/ 45 h 205"/>
                    <a:gd name="T62" fmla="*/ 44 w 201"/>
                    <a:gd name="T63" fmla="*/ 41 h 205"/>
                    <a:gd name="T64" fmla="*/ 47 w 201"/>
                    <a:gd name="T65" fmla="*/ 38 h 205"/>
                    <a:gd name="T66" fmla="*/ 49 w 201"/>
                    <a:gd name="T67" fmla="*/ 35 h 205"/>
                    <a:gd name="T68" fmla="*/ 50 w 201"/>
                    <a:gd name="T69" fmla="*/ 30 h 205"/>
                    <a:gd name="T70" fmla="*/ 50 w 201"/>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205">
                      <a:moveTo>
                        <a:pt x="201" y="100"/>
                      </a:moveTo>
                      <a:lnTo>
                        <a:pt x="201" y="84"/>
                      </a:lnTo>
                      <a:lnTo>
                        <a:pt x="198" y="65"/>
                      </a:lnTo>
                      <a:lnTo>
                        <a:pt x="190" y="49"/>
                      </a:lnTo>
                      <a:lnTo>
                        <a:pt x="178" y="38"/>
                      </a:lnTo>
                      <a:lnTo>
                        <a:pt x="166" y="23"/>
                      </a:lnTo>
                      <a:lnTo>
                        <a:pt x="151" y="14"/>
                      </a:lnTo>
                      <a:lnTo>
                        <a:pt x="136" y="7"/>
                      </a:lnTo>
                      <a:lnTo>
                        <a:pt x="120" y="3"/>
                      </a:lnTo>
                      <a:lnTo>
                        <a:pt x="105" y="0"/>
                      </a:lnTo>
                      <a:lnTo>
                        <a:pt x="85" y="3"/>
                      </a:lnTo>
                      <a:lnTo>
                        <a:pt x="66" y="7"/>
                      </a:lnTo>
                      <a:lnTo>
                        <a:pt x="50" y="14"/>
                      </a:lnTo>
                      <a:lnTo>
                        <a:pt x="35" y="23"/>
                      </a:lnTo>
                      <a:lnTo>
                        <a:pt x="23" y="38"/>
                      </a:lnTo>
                      <a:lnTo>
                        <a:pt x="15" y="49"/>
                      </a:lnTo>
                      <a:lnTo>
                        <a:pt x="8" y="65"/>
                      </a:lnTo>
                      <a:lnTo>
                        <a:pt x="0" y="84"/>
                      </a:lnTo>
                      <a:lnTo>
                        <a:pt x="0" y="119"/>
                      </a:lnTo>
                      <a:lnTo>
                        <a:pt x="8" y="139"/>
                      </a:lnTo>
                      <a:lnTo>
                        <a:pt x="15" y="154"/>
                      </a:lnTo>
                      <a:lnTo>
                        <a:pt x="23" y="166"/>
                      </a:lnTo>
                      <a:lnTo>
                        <a:pt x="35" y="182"/>
                      </a:lnTo>
                      <a:lnTo>
                        <a:pt x="50" y="189"/>
                      </a:lnTo>
                      <a:lnTo>
                        <a:pt x="66" y="196"/>
                      </a:lnTo>
                      <a:lnTo>
                        <a:pt x="85" y="201"/>
                      </a:lnTo>
                      <a:lnTo>
                        <a:pt x="105" y="205"/>
                      </a:lnTo>
                      <a:lnTo>
                        <a:pt x="120" y="201"/>
                      </a:lnTo>
                      <a:lnTo>
                        <a:pt x="136" y="196"/>
                      </a:lnTo>
                      <a:lnTo>
                        <a:pt x="151" y="189"/>
                      </a:lnTo>
                      <a:lnTo>
                        <a:pt x="166" y="182"/>
                      </a:lnTo>
                      <a:lnTo>
                        <a:pt x="178" y="166"/>
                      </a:lnTo>
                      <a:lnTo>
                        <a:pt x="190" y="154"/>
                      </a:lnTo>
                      <a:lnTo>
                        <a:pt x="198" y="139"/>
                      </a:lnTo>
                      <a:lnTo>
                        <a:pt x="201" y="119"/>
                      </a:lnTo>
                      <a:lnTo>
                        <a:pt x="201"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5" name="Freeform 348"/>
                <p:cNvSpPr>
                  <a:spLocks/>
                </p:cNvSpPr>
                <p:nvPr/>
              </p:nvSpPr>
              <p:spPr bwMode="auto">
                <a:xfrm>
                  <a:off x="3086" y="1960"/>
                  <a:ext cx="50" cy="50"/>
                </a:xfrm>
                <a:custGeom>
                  <a:avLst/>
                  <a:gdLst>
                    <a:gd name="T0" fmla="*/ 50 w 201"/>
                    <a:gd name="T1" fmla="*/ 24 h 202"/>
                    <a:gd name="T2" fmla="*/ 49 w 201"/>
                    <a:gd name="T3" fmla="*/ 21 h 202"/>
                    <a:gd name="T4" fmla="*/ 48 w 201"/>
                    <a:gd name="T5" fmla="*/ 17 h 202"/>
                    <a:gd name="T6" fmla="*/ 46 w 201"/>
                    <a:gd name="T7" fmla="*/ 12 h 202"/>
                    <a:gd name="T8" fmla="*/ 44 w 201"/>
                    <a:gd name="T9" fmla="*/ 9 h 202"/>
                    <a:gd name="T10" fmla="*/ 41 w 201"/>
                    <a:gd name="T11" fmla="*/ 6 h 202"/>
                    <a:gd name="T12" fmla="*/ 38 w 201"/>
                    <a:gd name="T13" fmla="*/ 3 h 202"/>
                    <a:gd name="T14" fmla="*/ 34 w 201"/>
                    <a:gd name="T15" fmla="*/ 1 h 202"/>
                    <a:gd name="T16" fmla="*/ 29 w 201"/>
                    <a:gd name="T17" fmla="*/ 0 h 202"/>
                    <a:gd name="T18" fmla="*/ 20 w 201"/>
                    <a:gd name="T19" fmla="*/ 0 h 202"/>
                    <a:gd name="T20" fmla="*/ 16 w 201"/>
                    <a:gd name="T21" fmla="*/ 1 h 202"/>
                    <a:gd name="T22" fmla="*/ 11 w 201"/>
                    <a:gd name="T23" fmla="*/ 3 h 202"/>
                    <a:gd name="T24" fmla="*/ 9 w 201"/>
                    <a:gd name="T25" fmla="*/ 6 h 202"/>
                    <a:gd name="T26" fmla="*/ 6 w 201"/>
                    <a:gd name="T27" fmla="*/ 9 h 202"/>
                    <a:gd name="T28" fmla="*/ 3 w 201"/>
                    <a:gd name="T29" fmla="*/ 12 h 202"/>
                    <a:gd name="T30" fmla="*/ 1 w 201"/>
                    <a:gd name="T31" fmla="*/ 17 h 202"/>
                    <a:gd name="T32" fmla="*/ 0 w 201"/>
                    <a:gd name="T33" fmla="*/ 21 h 202"/>
                    <a:gd name="T34" fmla="*/ 0 w 201"/>
                    <a:gd name="T35" fmla="*/ 29 h 202"/>
                    <a:gd name="T36" fmla="*/ 1 w 201"/>
                    <a:gd name="T37" fmla="*/ 34 h 202"/>
                    <a:gd name="T38" fmla="*/ 3 w 201"/>
                    <a:gd name="T39" fmla="*/ 38 h 202"/>
                    <a:gd name="T40" fmla="*/ 6 w 201"/>
                    <a:gd name="T41" fmla="*/ 41 h 202"/>
                    <a:gd name="T42" fmla="*/ 9 w 201"/>
                    <a:gd name="T43" fmla="*/ 44 h 202"/>
                    <a:gd name="T44" fmla="*/ 11 w 201"/>
                    <a:gd name="T45" fmla="*/ 46 h 202"/>
                    <a:gd name="T46" fmla="*/ 16 w 201"/>
                    <a:gd name="T47" fmla="*/ 48 h 202"/>
                    <a:gd name="T48" fmla="*/ 20 w 201"/>
                    <a:gd name="T49" fmla="*/ 49 h 202"/>
                    <a:gd name="T50" fmla="*/ 25 w 201"/>
                    <a:gd name="T51" fmla="*/ 50 h 202"/>
                    <a:gd name="T52" fmla="*/ 29 w 201"/>
                    <a:gd name="T53" fmla="*/ 49 h 202"/>
                    <a:gd name="T54" fmla="*/ 34 w 201"/>
                    <a:gd name="T55" fmla="*/ 48 h 202"/>
                    <a:gd name="T56" fmla="*/ 38 w 201"/>
                    <a:gd name="T57" fmla="*/ 46 h 202"/>
                    <a:gd name="T58" fmla="*/ 41 w 201"/>
                    <a:gd name="T59" fmla="*/ 44 h 202"/>
                    <a:gd name="T60" fmla="*/ 44 w 201"/>
                    <a:gd name="T61" fmla="*/ 41 h 202"/>
                    <a:gd name="T62" fmla="*/ 46 w 201"/>
                    <a:gd name="T63" fmla="*/ 38 h 202"/>
                    <a:gd name="T64" fmla="*/ 48 w 201"/>
                    <a:gd name="T65" fmla="*/ 34 h 202"/>
                    <a:gd name="T66" fmla="*/ 49 w 201"/>
                    <a:gd name="T67" fmla="*/ 29 h 202"/>
                    <a:gd name="T68" fmla="*/ 50 w 201"/>
                    <a:gd name="T69" fmla="*/ 24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1" h="202">
                      <a:moveTo>
                        <a:pt x="201" y="98"/>
                      </a:moveTo>
                      <a:lnTo>
                        <a:pt x="198" y="83"/>
                      </a:lnTo>
                      <a:lnTo>
                        <a:pt x="193" y="67"/>
                      </a:lnTo>
                      <a:lnTo>
                        <a:pt x="186" y="48"/>
                      </a:lnTo>
                      <a:lnTo>
                        <a:pt x="178" y="35"/>
                      </a:lnTo>
                      <a:lnTo>
                        <a:pt x="166" y="25"/>
                      </a:lnTo>
                      <a:lnTo>
                        <a:pt x="151" y="13"/>
                      </a:lnTo>
                      <a:lnTo>
                        <a:pt x="135" y="4"/>
                      </a:lnTo>
                      <a:lnTo>
                        <a:pt x="116" y="0"/>
                      </a:lnTo>
                      <a:lnTo>
                        <a:pt x="81" y="0"/>
                      </a:lnTo>
                      <a:lnTo>
                        <a:pt x="65" y="4"/>
                      </a:lnTo>
                      <a:lnTo>
                        <a:pt x="46" y="13"/>
                      </a:lnTo>
                      <a:lnTo>
                        <a:pt x="35" y="25"/>
                      </a:lnTo>
                      <a:lnTo>
                        <a:pt x="23" y="35"/>
                      </a:lnTo>
                      <a:lnTo>
                        <a:pt x="12" y="48"/>
                      </a:lnTo>
                      <a:lnTo>
                        <a:pt x="3" y="67"/>
                      </a:lnTo>
                      <a:lnTo>
                        <a:pt x="0" y="83"/>
                      </a:lnTo>
                      <a:lnTo>
                        <a:pt x="0" y="118"/>
                      </a:lnTo>
                      <a:lnTo>
                        <a:pt x="3" y="137"/>
                      </a:lnTo>
                      <a:lnTo>
                        <a:pt x="12" y="153"/>
                      </a:lnTo>
                      <a:lnTo>
                        <a:pt x="23" y="167"/>
                      </a:lnTo>
                      <a:lnTo>
                        <a:pt x="35" y="179"/>
                      </a:lnTo>
                      <a:lnTo>
                        <a:pt x="46" y="186"/>
                      </a:lnTo>
                      <a:lnTo>
                        <a:pt x="65" y="195"/>
                      </a:lnTo>
                      <a:lnTo>
                        <a:pt x="81" y="198"/>
                      </a:lnTo>
                      <a:lnTo>
                        <a:pt x="100" y="202"/>
                      </a:lnTo>
                      <a:lnTo>
                        <a:pt x="116" y="198"/>
                      </a:lnTo>
                      <a:lnTo>
                        <a:pt x="135" y="195"/>
                      </a:lnTo>
                      <a:lnTo>
                        <a:pt x="151" y="186"/>
                      </a:lnTo>
                      <a:lnTo>
                        <a:pt x="166" y="179"/>
                      </a:lnTo>
                      <a:lnTo>
                        <a:pt x="178" y="167"/>
                      </a:lnTo>
                      <a:lnTo>
                        <a:pt x="186" y="153"/>
                      </a:lnTo>
                      <a:lnTo>
                        <a:pt x="193" y="137"/>
                      </a:lnTo>
                      <a:lnTo>
                        <a:pt x="198" y="118"/>
                      </a:lnTo>
                      <a:lnTo>
                        <a:pt x="201" y="98"/>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6" name="Freeform 349"/>
                <p:cNvSpPr>
                  <a:spLocks/>
                </p:cNvSpPr>
                <p:nvPr/>
              </p:nvSpPr>
              <p:spPr bwMode="auto">
                <a:xfrm>
                  <a:off x="3100" y="1779"/>
                  <a:ext cx="51" cy="51"/>
                </a:xfrm>
                <a:custGeom>
                  <a:avLst/>
                  <a:gdLst>
                    <a:gd name="T0" fmla="*/ 51 w 201"/>
                    <a:gd name="T1" fmla="*/ 25 h 205"/>
                    <a:gd name="T2" fmla="*/ 51 w 201"/>
                    <a:gd name="T3" fmla="*/ 21 h 205"/>
                    <a:gd name="T4" fmla="*/ 50 w 201"/>
                    <a:gd name="T5" fmla="*/ 16 h 205"/>
                    <a:gd name="T6" fmla="*/ 48 w 201"/>
                    <a:gd name="T7" fmla="*/ 12 h 205"/>
                    <a:gd name="T8" fmla="*/ 45 w 201"/>
                    <a:gd name="T9" fmla="*/ 9 h 205"/>
                    <a:gd name="T10" fmla="*/ 42 w 201"/>
                    <a:gd name="T11" fmla="*/ 5 h 205"/>
                    <a:gd name="T12" fmla="*/ 38 w 201"/>
                    <a:gd name="T13" fmla="*/ 3 h 205"/>
                    <a:gd name="T14" fmla="*/ 34 w 201"/>
                    <a:gd name="T15" fmla="*/ 2 h 205"/>
                    <a:gd name="T16" fmla="*/ 30 w 201"/>
                    <a:gd name="T17" fmla="*/ 1 h 205"/>
                    <a:gd name="T18" fmla="*/ 26 w 201"/>
                    <a:gd name="T19" fmla="*/ 0 h 205"/>
                    <a:gd name="T20" fmla="*/ 21 w 201"/>
                    <a:gd name="T21" fmla="*/ 1 h 205"/>
                    <a:gd name="T22" fmla="*/ 17 w 201"/>
                    <a:gd name="T23" fmla="*/ 2 h 205"/>
                    <a:gd name="T24" fmla="*/ 13 w 201"/>
                    <a:gd name="T25" fmla="*/ 3 h 205"/>
                    <a:gd name="T26" fmla="*/ 9 w 201"/>
                    <a:gd name="T27" fmla="*/ 5 h 205"/>
                    <a:gd name="T28" fmla="*/ 6 w 201"/>
                    <a:gd name="T29" fmla="*/ 9 h 205"/>
                    <a:gd name="T30" fmla="*/ 3 w 201"/>
                    <a:gd name="T31" fmla="*/ 12 h 205"/>
                    <a:gd name="T32" fmla="*/ 2 w 201"/>
                    <a:gd name="T33" fmla="*/ 16 h 205"/>
                    <a:gd name="T34" fmla="*/ 0 w 201"/>
                    <a:gd name="T35" fmla="*/ 21 h 205"/>
                    <a:gd name="T36" fmla="*/ 0 w 201"/>
                    <a:gd name="T37" fmla="*/ 30 h 205"/>
                    <a:gd name="T38" fmla="*/ 2 w 201"/>
                    <a:gd name="T39" fmla="*/ 34 h 205"/>
                    <a:gd name="T40" fmla="*/ 3 w 201"/>
                    <a:gd name="T41" fmla="*/ 38 h 205"/>
                    <a:gd name="T42" fmla="*/ 6 w 201"/>
                    <a:gd name="T43" fmla="*/ 41 h 205"/>
                    <a:gd name="T44" fmla="*/ 9 w 201"/>
                    <a:gd name="T45" fmla="*/ 45 h 205"/>
                    <a:gd name="T46" fmla="*/ 13 w 201"/>
                    <a:gd name="T47" fmla="*/ 47 h 205"/>
                    <a:gd name="T48" fmla="*/ 17 w 201"/>
                    <a:gd name="T49" fmla="*/ 49 h 205"/>
                    <a:gd name="T50" fmla="*/ 21 w 201"/>
                    <a:gd name="T51" fmla="*/ 50 h 205"/>
                    <a:gd name="T52" fmla="*/ 26 w 201"/>
                    <a:gd name="T53" fmla="*/ 51 h 205"/>
                    <a:gd name="T54" fmla="*/ 30 w 201"/>
                    <a:gd name="T55" fmla="*/ 50 h 205"/>
                    <a:gd name="T56" fmla="*/ 34 w 201"/>
                    <a:gd name="T57" fmla="*/ 49 h 205"/>
                    <a:gd name="T58" fmla="*/ 38 w 201"/>
                    <a:gd name="T59" fmla="*/ 47 h 205"/>
                    <a:gd name="T60" fmla="*/ 42 w 201"/>
                    <a:gd name="T61" fmla="*/ 45 h 205"/>
                    <a:gd name="T62" fmla="*/ 45 w 201"/>
                    <a:gd name="T63" fmla="*/ 41 h 205"/>
                    <a:gd name="T64" fmla="*/ 48 w 201"/>
                    <a:gd name="T65" fmla="*/ 38 h 205"/>
                    <a:gd name="T66" fmla="*/ 50 w 201"/>
                    <a:gd name="T67" fmla="*/ 34 h 205"/>
                    <a:gd name="T68" fmla="*/ 51 w 201"/>
                    <a:gd name="T69" fmla="*/ 30 h 205"/>
                    <a:gd name="T70" fmla="*/ 51 w 201"/>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205">
                      <a:moveTo>
                        <a:pt x="201" y="100"/>
                      </a:moveTo>
                      <a:lnTo>
                        <a:pt x="201" y="84"/>
                      </a:lnTo>
                      <a:lnTo>
                        <a:pt x="198" y="65"/>
                      </a:lnTo>
                      <a:lnTo>
                        <a:pt x="189" y="49"/>
                      </a:lnTo>
                      <a:lnTo>
                        <a:pt x="178" y="38"/>
                      </a:lnTo>
                      <a:lnTo>
                        <a:pt x="166" y="22"/>
                      </a:lnTo>
                      <a:lnTo>
                        <a:pt x="150" y="14"/>
                      </a:lnTo>
                      <a:lnTo>
                        <a:pt x="135" y="7"/>
                      </a:lnTo>
                      <a:lnTo>
                        <a:pt x="120" y="3"/>
                      </a:lnTo>
                      <a:lnTo>
                        <a:pt x="101" y="0"/>
                      </a:lnTo>
                      <a:lnTo>
                        <a:pt x="82" y="3"/>
                      </a:lnTo>
                      <a:lnTo>
                        <a:pt x="66" y="7"/>
                      </a:lnTo>
                      <a:lnTo>
                        <a:pt x="50" y="14"/>
                      </a:lnTo>
                      <a:lnTo>
                        <a:pt x="35" y="22"/>
                      </a:lnTo>
                      <a:lnTo>
                        <a:pt x="23" y="38"/>
                      </a:lnTo>
                      <a:lnTo>
                        <a:pt x="12" y="49"/>
                      </a:lnTo>
                      <a:lnTo>
                        <a:pt x="7" y="65"/>
                      </a:lnTo>
                      <a:lnTo>
                        <a:pt x="0" y="84"/>
                      </a:lnTo>
                      <a:lnTo>
                        <a:pt x="0" y="119"/>
                      </a:lnTo>
                      <a:lnTo>
                        <a:pt x="7" y="138"/>
                      </a:lnTo>
                      <a:lnTo>
                        <a:pt x="12" y="154"/>
                      </a:lnTo>
                      <a:lnTo>
                        <a:pt x="23" y="166"/>
                      </a:lnTo>
                      <a:lnTo>
                        <a:pt x="35" y="182"/>
                      </a:lnTo>
                      <a:lnTo>
                        <a:pt x="50" y="189"/>
                      </a:lnTo>
                      <a:lnTo>
                        <a:pt x="66" y="196"/>
                      </a:lnTo>
                      <a:lnTo>
                        <a:pt x="82" y="201"/>
                      </a:lnTo>
                      <a:lnTo>
                        <a:pt x="101" y="205"/>
                      </a:lnTo>
                      <a:lnTo>
                        <a:pt x="120" y="201"/>
                      </a:lnTo>
                      <a:lnTo>
                        <a:pt x="135" y="196"/>
                      </a:lnTo>
                      <a:lnTo>
                        <a:pt x="150" y="189"/>
                      </a:lnTo>
                      <a:lnTo>
                        <a:pt x="166" y="182"/>
                      </a:lnTo>
                      <a:lnTo>
                        <a:pt x="178" y="166"/>
                      </a:lnTo>
                      <a:lnTo>
                        <a:pt x="189" y="154"/>
                      </a:lnTo>
                      <a:lnTo>
                        <a:pt x="198" y="138"/>
                      </a:lnTo>
                      <a:lnTo>
                        <a:pt x="201" y="119"/>
                      </a:lnTo>
                      <a:lnTo>
                        <a:pt x="201"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7" name="Freeform 350"/>
                <p:cNvSpPr>
                  <a:spLocks/>
                </p:cNvSpPr>
                <p:nvPr/>
              </p:nvSpPr>
              <p:spPr bwMode="auto">
                <a:xfrm>
                  <a:off x="3108" y="1875"/>
                  <a:ext cx="51" cy="50"/>
                </a:xfrm>
                <a:custGeom>
                  <a:avLst/>
                  <a:gdLst>
                    <a:gd name="T0" fmla="*/ 51 w 202"/>
                    <a:gd name="T1" fmla="*/ 24 h 202"/>
                    <a:gd name="T2" fmla="*/ 50 w 202"/>
                    <a:gd name="T3" fmla="*/ 20 h 202"/>
                    <a:gd name="T4" fmla="*/ 49 w 202"/>
                    <a:gd name="T5" fmla="*/ 16 h 202"/>
                    <a:gd name="T6" fmla="*/ 47 w 202"/>
                    <a:gd name="T7" fmla="*/ 12 h 202"/>
                    <a:gd name="T8" fmla="*/ 45 w 202"/>
                    <a:gd name="T9" fmla="*/ 8 h 202"/>
                    <a:gd name="T10" fmla="*/ 42 w 202"/>
                    <a:gd name="T11" fmla="*/ 6 h 202"/>
                    <a:gd name="T12" fmla="*/ 38 w 202"/>
                    <a:gd name="T13" fmla="*/ 3 h 202"/>
                    <a:gd name="T14" fmla="*/ 34 w 202"/>
                    <a:gd name="T15" fmla="*/ 1 h 202"/>
                    <a:gd name="T16" fmla="*/ 29 w 202"/>
                    <a:gd name="T17" fmla="*/ 0 h 202"/>
                    <a:gd name="T18" fmla="*/ 20 w 202"/>
                    <a:gd name="T19" fmla="*/ 0 h 202"/>
                    <a:gd name="T20" fmla="*/ 16 w 202"/>
                    <a:gd name="T21" fmla="*/ 1 h 202"/>
                    <a:gd name="T22" fmla="*/ 12 w 202"/>
                    <a:gd name="T23" fmla="*/ 3 h 202"/>
                    <a:gd name="T24" fmla="*/ 9 w 202"/>
                    <a:gd name="T25" fmla="*/ 6 h 202"/>
                    <a:gd name="T26" fmla="*/ 6 w 202"/>
                    <a:gd name="T27" fmla="*/ 8 h 202"/>
                    <a:gd name="T28" fmla="*/ 3 w 202"/>
                    <a:gd name="T29" fmla="*/ 12 h 202"/>
                    <a:gd name="T30" fmla="*/ 1 w 202"/>
                    <a:gd name="T31" fmla="*/ 16 h 202"/>
                    <a:gd name="T32" fmla="*/ 0 w 202"/>
                    <a:gd name="T33" fmla="*/ 20 h 202"/>
                    <a:gd name="T34" fmla="*/ 0 w 202"/>
                    <a:gd name="T35" fmla="*/ 29 h 202"/>
                    <a:gd name="T36" fmla="*/ 1 w 202"/>
                    <a:gd name="T37" fmla="*/ 33 h 202"/>
                    <a:gd name="T38" fmla="*/ 3 w 202"/>
                    <a:gd name="T39" fmla="*/ 37 h 202"/>
                    <a:gd name="T40" fmla="*/ 6 w 202"/>
                    <a:gd name="T41" fmla="*/ 41 h 202"/>
                    <a:gd name="T42" fmla="*/ 9 w 202"/>
                    <a:gd name="T43" fmla="*/ 44 h 202"/>
                    <a:gd name="T44" fmla="*/ 12 w 202"/>
                    <a:gd name="T45" fmla="*/ 46 h 202"/>
                    <a:gd name="T46" fmla="*/ 16 w 202"/>
                    <a:gd name="T47" fmla="*/ 48 h 202"/>
                    <a:gd name="T48" fmla="*/ 20 w 202"/>
                    <a:gd name="T49" fmla="*/ 50 h 202"/>
                    <a:gd name="T50" fmla="*/ 29 w 202"/>
                    <a:gd name="T51" fmla="*/ 50 h 202"/>
                    <a:gd name="T52" fmla="*/ 34 w 202"/>
                    <a:gd name="T53" fmla="*/ 48 h 202"/>
                    <a:gd name="T54" fmla="*/ 38 w 202"/>
                    <a:gd name="T55" fmla="*/ 46 h 202"/>
                    <a:gd name="T56" fmla="*/ 42 w 202"/>
                    <a:gd name="T57" fmla="*/ 44 h 202"/>
                    <a:gd name="T58" fmla="*/ 45 w 202"/>
                    <a:gd name="T59" fmla="*/ 41 h 202"/>
                    <a:gd name="T60" fmla="*/ 47 w 202"/>
                    <a:gd name="T61" fmla="*/ 37 h 202"/>
                    <a:gd name="T62" fmla="*/ 49 w 202"/>
                    <a:gd name="T63" fmla="*/ 33 h 202"/>
                    <a:gd name="T64" fmla="*/ 50 w 202"/>
                    <a:gd name="T65" fmla="*/ 29 h 202"/>
                    <a:gd name="T66" fmla="*/ 51 w 202"/>
                    <a:gd name="T67" fmla="*/ 24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2">
                      <a:moveTo>
                        <a:pt x="202" y="97"/>
                      </a:moveTo>
                      <a:lnTo>
                        <a:pt x="198" y="81"/>
                      </a:lnTo>
                      <a:lnTo>
                        <a:pt x="193" y="65"/>
                      </a:lnTo>
                      <a:lnTo>
                        <a:pt x="186" y="50"/>
                      </a:lnTo>
                      <a:lnTo>
                        <a:pt x="179" y="34"/>
                      </a:lnTo>
                      <a:lnTo>
                        <a:pt x="167" y="23"/>
                      </a:lnTo>
                      <a:lnTo>
                        <a:pt x="151" y="11"/>
                      </a:lnTo>
                      <a:lnTo>
                        <a:pt x="135" y="4"/>
                      </a:lnTo>
                      <a:lnTo>
                        <a:pt x="116" y="0"/>
                      </a:lnTo>
                      <a:lnTo>
                        <a:pt x="81" y="0"/>
                      </a:lnTo>
                      <a:lnTo>
                        <a:pt x="65" y="4"/>
                      </a:lnTo>
                      <a:lnTo>
                        <a:pt x="46" y="11"/>
                      </a:lnTo>
                      <a:lnTo>
                        <a:pt x="35" y="23"/>
                      </a:lnTo>
                      <a:lnTo>
                        <a:pt x="23" y="34"/>
                      </a:lnTo>
                      <a:lnTo>
                        <a:pt x="11" y="50"/>
                      </a:lnTo>
                      <a:lnTo>
                        <a:pt x="4" y="65"/>
                      </a:lnTo>
                      <a:lnTo>
                        <a:pt x="0" y="81"/>
                      </a:lnTo>
                      <a:lnTo>
                        <a:pt x="0" y="116"/>
                      </a:lnTo>
                      <a:lnTo>
                        <a:pt x="4" y="135"/>
                      </a:lnTo>
                      <a:lnTo>
                        <a:pt x="11" y="151"/>
                      </a:lnTo>
                      <a:lnTo>
                        <a:pt x="23" y="167"/>
                      </a:lnTo>
                      <a:lnTo>
                        <a:pt x="35" y="178"/>
                      </a:lnTo>
                      <a:lnTo>
                        <a:pt x="46" y="186"/>
                      </a:lnTo>
                      <a:lnTo>
                        <a:pt x="65" y="193"/>
                      </a:lnTo>
                      <a:lnTo>
                        <a:pt x="81" y="202"/>
                      </a:lnTo>
                      <a:lnTo>
                        <a:pt x="116" y="202"/>
                      </a:lnTo>
                      <a:lnTo>
                        <a:pt x="135" y="193"/>
                      </a:lnTo>
                      <a:lnTo>
                        <a:pt x="151" y="186"/>
                      </a:lnTo>
                      <a:lnTo>
                        <a:pt x="167" y="178"/>
                      </a:lnTo>
                      <a:lnTo>
                        <a:pt x="179" y="167"/>
                      </a:lnTo>
                      <a:lnTo>
                        <a:pt x="186" y="151"/>
                      </a:lnTo>
                      <a:lnTo>
                        <a:pt x="193" y="135"/>
                      </a:lnTo>
                      <a:lnTo>
                        <a:pt x="198" y="116"/>
                      </a:lnTo>
                      <a:lnTo>
                        <a:pt x="202" y="97"/>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8" name="Freeform 351"/>
                <p:cNvSpPr>
                  <a:spLocks/>
                </p:cNvSpPr>
                <p:nvPr/>
              </p:nvSpPr>
              <p:spPr bwMode="auto">
                <a:xfrm>
                  <a:off x="3203" y="2037"/>
                  <a:ext cx="51" cy="51"/>
                </a:xfrm>
                <a:custGeom>
                  <a:avLst/>
                  <a:gdLst>
                    <a:gd name="T0" fmla="*/ 51 w 202"/>
                    <a:gd name="T1" fmla="*/ 26 h 201"/>
                    <a:gd name="T2" fmla="*/ 50 w 202"/>
                    <a:gd name="T3" fmla="*/ 21 h 201"/>
                    <a:gd name="T4" fmla="*/ 49 w 202"/>
                    <a:gd name="T5" fmla="*/ 17 h 201"/>
                    <a:gd name="T6" fmla="*/ 47 w 202"/>
                    <a:gd name="T7" fmla="*/ 13 h 201"/>
                    <a:gd name="T8" fmla="*/ 45 w 202"/>
                    <a:gd name="T9" fmla="*/ 9 h 201"/>
                    <a:gd name="T10" fmla="*/ 42 w 202"/>
                    <a:gd name="T11" fmla="*/ 6 h 201"/>
                    <a:gd name="T12" fmla="*/ 38 w 202"/>
                    <a:gd name="T13" fmla="*/ 3 h 201"/>
                    <a:gd name="T14" fmla="*/ 34 w 202"/>
                    <a:gd name="T15" fmla="*/ 1 h 201"/>
                    <a:gd name="T16" fmla="*/ 29 w 202"/>
                    <a:gd name="T17" fmla="*/ 0 h 201"/>
                    <a:gd name="T18" fmla="*/ 20 w 202"/>
                    <a:gd name="T19" fmla="*/ 0 h 201"/>
                    <a:gd name="T20" fmla="*/ 16 w 202"/>
                    <a:gd name="T21" fmla="*/ 1 h 201"/>
                    <a:gd name="T22" fmla="*/ 12 w 202"/>
                    <a:gd name="T23" fmla="*/ 3 h 201"/>
                    <a:gd name="T24" fmla="*/ 9 w 202"/>
                    <a:gd name="T25" fmla="*/ 6 h 201"/>
                    <a:gd name="T26" fmla="*/ 6 w 202"/>
                    <a:gd name="T27" fmla="*/ 9 h 201"/>
                    <a:gd name="T28" fmla="*/ 3 w 202"/>
                    <a:gd name="T29" fmla="*/ 13 h 201"/>
                    <a:gd name="T30" fmla="*/ 1 w 202"/>
                    <a:gd name="T31" fmla="*/ 17 h 201"/>
                    <a:gd name="T32" fmla="*/ 0 w 202"/>
                    <a:gd name="T33" fmla="*/ 21 h 201"/>
                    <a:gd name="T34" fmla="*/ 0 w 202"/>
                    <a:gd name="T35" fmla="*/ 30 h 201"/>
                    <a:gd name="T36" fmla="*/ 1 w 202"/>
                    <a:gd name="T37" fmla="*/ 35 h 201"/>
                    <a:gd name="T38" fmla="*/ 3 w 202"/>
                    <a:gd name="T39" fmla="*/ 39 h 201"/>
                    <a:gd name="T40" fmla="*/ 6 w 202"/>
                    <a:gd name="T41" fmla="*/ 42 h 201"/>
                    <a:gd name="T42" fmla="*/ 9 w 202"/>
                    <a:gd name="T43" fmla="*/ 45 h 201"/>
                    <a:gd name="T44" fmla="*/ 12 w 202"/>
                    <a:gd name="T45" fmla="*/ 48 h 201"/>
                    <a:gd name="T46" fmla="*/ 16 w 202"/>
                    <a:gd name="T47" fmla="*/ 50 h 201"/>
                    <a:gd name="T48" fmla="*/ 20 w 202"/>
                    <a:gd name="T49" fmla="*/ 51 h 201"/>
                    <a:gd name="T50" fmla="*/ 29 w 202"/>
                    <a:gd name="T51" fmla="*/ 51 h 201"/>
                    <a:gd name="T52" fmla="*/ 34 w 202"/>
                    <a:gd name="T53" fmla="*/ 50 h 201"/>
                    <a:gd name="T54" fmla="*/ 38 w 202"/>
                    <a:gd name="T55" fmla="*/ 48 h 201"/>
                    <a:gd name="T56" fmla="*/ 42 w 202"/>
                    <a:gd name="T57" fmla="*/ 45 h 201"/>
                    <a:gd name="T58" fmla="*/ 45 w 202"/>
                    <a:gd name="T59" fmla="*/ 42 h 201"/>
                    <a:gd name="T60" fmla="*/ 47 w 202"/>
                    <a:gd name="T61" fmla="*/ 39 h 201"/>
                    <a:gd name="T62" fmla="*/ 49 w 202"/>
                    <a:gd name="T63" fmla="*/ 35 h 201"/>
                    <a:gd name="T64" fmla="*/ 50 w 202"/>
                    <a:gd name="T65" fmla="*/ 30 h 201"/>
                    <a:gd name="T66" fmla="*/ 51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197" y="82"/>
                      </a:lnTo>
                      <a:lnTo>
                        <a:pt x="193" y="66"/>
                      </a:lnTo>
                      <a:lnTo>
                        <a:pt x="186" y="50"/>
                      </a:lnTo>
                      <a:lnTo>
                        <a:pt x="178" y="35"/>
                      </a:lnTo>
                      <a:lnTo>
                        <a:pt x="167" y="23"/>
                      </a:lnTo>
                      <a:lnTo>
                        <a:pt x="151" y="12"/>
                      </a:lnTo>
                      <a:lnTo>
                        <a:pt x="135" y="3"/>
                      </a:lnTo>
                      <a:lnTo>
                        <a:pt x="116" y="0"/>
                      </a:lnTo>
                      <a:lnTo>
                        <a:pt x="81" y="0"/>
                      </a:lnTo>
                      <a:lnTo>
                        <a:pt x="65" y="3"/>
                      </a:lnTo>
                      <a:lnTo>
                        <a:pt x="46" y="12"/>
                      </a:lnTo>
                      <a:lnTo>
                        <a:pt x="34" y="23"/>
                      </a:lnTo>
                      <a:lnTo>
                        <a:pt x="23" y="35"/>
                      </a:lnTo>
                      <a:lnTo>
                        <a:pt x="11" y="50"/>
                      </a:lnTo>
                      <a:lnTo>
                        <a:pt x="4" y="66"/>
                      </a:lnTo>
                      <a:lnTo>
                        <a:pt x="0" y="82"/>
                      </a:lnTo>
                      <a:lnTo>
                        <a:pt x="0" y="120"/>
                      </a:lnTo>
                      <a:lnTo>
                        <a:pt x="4" y="136"/>
                      </a:lnTo>
                      <a:lnTo>
                        <a:pt x="11" y="152"/>
                      </a:lnTo>
                      <a:lnTo>
                        <a:pt x="23" y="166"/>
                      </a:lnTo>
                      <a:lnTo>
                        <a:pt x="34" y="178"/>
                      </a:lnTo>
                      <a:lnTo>
                        <a:pt x="46" y="190"/>
                      </a:lnTo>
                      <a:lnTo>
                        <a:pt x="65" y="197"/>
                      </a:lnTo>
                      <a:lnTo>
                        <a:pt x="81" y="201"/>
                      </a:lnTo>
                      <a:lnTo>
                        <a:pt x="116" y="201"/>
                      </a:lnTo>
                      <a:lnTo>
                        <a:pt x="135" y="197"/>
                      </a:lnTo>
                      <a:lnTo>
                        <a:pt x="151" y="190"/>
                      </a:lnTo>
                      <a:lnTo>
                        <a:pt x="167" y="178"/>
                      </a:lnTo>
                      <a:lnTo>
                        <a:pt x="178" y="166"/>
                      </a:lnTo>
                      <a:lnTo>
                        <a:pt x="186" y="152"/>
                      </a:lnTo>
                      <a:lnTo>
                        <a:pt x="193" y="136"/>
                      </a:lnTo>
                      <a:lnTo>
                        <a:pt x="197"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89" name="Freeform 352"/>
                <p:cNvSpPr>
                  <a:spLocks/>
                </p:cNvSpPr>
                <p:nvPr/>
              </p:nvSpPr>
              <p:spPr bwMode="auto">
                <a:xfrm>
                  <a:off x="3222" y="1845"/>
                  <a:ext cx="50" cy="51"/>
                </a:xfrm>
                <a:custGeom>
                  <a:avLst/>
                  <a:gdLst>
                    <a:gd name="T0" fmla="*/ 50 w 201"/>
                    <a:gd name="T1" fmla="*/ 26 h 202"/>
                    <a:gd name="T2" fmla="*/ 50 w 201"/>
                    <a:gd name="T3" fmla="*/ 21 h 202"/>
                    <a:gd name="T4" fmla="*/ 49 w 201"/>
                    <a:gd name="T5" fmla="*/ 17 h 202"/>
                    <a:gd name="T6" fmla="*/ 47 w 201"/>
                    <a:gd name="T7" fmla="*/ 13 h 202"/>
                    <a:gd name="T8" fmla="*/ 44 w 201"/>
                    <a:gd name="T9" fmla="*/ 9 h 202"/>
                    <a:gd name="T10" fmla="*/ 41 w 201"/>
                    <a:gd name="T11" fmla="*/ 6 h 202"/>
                    <a:gd name="T12" fmla="*/ 38 w 201"/>
                    <a:gd name="T13" fmla="*/ 4 h 202"/>
                    <a:gd name="T14" fmla="*/ 34 w 201"/>
                    <a:gd name="T15" fmla="*/ 2 h 202"/>
                    <a:gd name="T16" fmla="*/ 30 w 201"/>
                    <a:gd name="T17" fmla="*/ 0 h 202"/>
                    <a:gd name="T18" fmla="*/ 20 w 201"/>
                    <a:gd name="T19" fmla="*/ 0 h 202"/>
                    <a:gd name="T20" fmla="*/ 16 w 201"/>
                    <a:gd name="T21" fmla="*/ 2 h 202"/>
                    <a:gd name="T22" fmla="*/ 12 w 201"/>
                    <a:gd name="T23" fmla="*/ 4 h 202"/>
                    <a:gd name="T24" fmla="*/ 9 w 201"/>
                    <a:gd name="T25" fmla="*/ 6 h 202"/>
                    <a:gd name="T26" fmla="*/ 6 w 201"/>
                    <a:gd name="T27" fmla="*/ 9 h 202"/>
                    <a:gd name="T28" fmla="*/ 3 w 201"/>
                    <a:gd name="T29" fmla="*/ 13 h 202"/>
                    <a:gd name="T30" fmla="*/ 1 w 201"/>
                    <a:gd name="T31" fmla="*/ 17 h 202"/>
                    <a:gd name="T32" fmla="*/ 0 w 201"/>
                    <a:gd name="T33" fmla="*/ 21 h 202"/>
                    <a:gd name="T34" fmla="*/ 0 w 201"/>
                    <a:gd name="T35" fmla="*/ 31 h 202"/>
                    <a:gd name="T36" fmla="*/ 1 w 201"/>
                    <a:gd name="T37" fmla="*/ 35 h 202"/>
                    <a:gd name="T38" fmla="*/ 3 w 201"/>
                    <a:gd name="T39" fmla="*/ 38 h 202"/>
                    <a:gd name="T40" fmla="*/ 6 w 201"/>
                    <a:gd name="T41" fmla="*/ 42 h 202"/>
                    <a:gd name="T42" fmla="*/ 9 w 201"/>
                    <a:gd name="T43" fmla="*/ 45 h 202"/>
                    <a:gd name="T44" fmla="*/ 12 w 201"/>
                    <a:gd name="T45" fmla="*/ 48 h 202"/>
                    <a:gd name="T46" fmla="*/ 16 w 201"/>
                    <a:gd name="T47" fmla="*/ 50 h 202"/>
                    <a:gd name="T48" fmla="*/ 20 w 201"/>
                    <a:gd name="T49" fmla="*/ 51 h 202"/>
                    <a:gd name="T50" fmla="*/ 30 w 201"/>
                    <a:gd name="T51" fmla="*/ 51 h 202"/>
                    <a:gd name="T52" fmla="*/ 34 w 201"/>
                    <a:gd name="T53" fmla="*/ 50 h 202"/>
                    <a:gd name="T54" fmla="*/ 38 w 201"/>
                    <a:gd name="T55" fmla="*/ 48 h 202"/>
                    <a:gd name="T56" fmla="*/ 41 w 201"/>
                    <a:gd name="T57" fmla="*/ 45 h 202"/>
                    <a:gd name="T58" fmla="*/ 44 w 201"/>
                    <a:gd name="T59" fmla="*/ 42 h 202"/>
                    <a:gd name="T60" fmla="*/ 47 w 201"/>
                    <a:gd name="T61" fmla="*/ 38 h 202"/>
                    <a:gd name="T62" fmla="*/ 49 w 201"/>
                    <a:gd name="T63" fmla="*/ 35 h 202"/>
                    <a:gd name="T64" fmla="*/ 50 w 201"/>
                    <a:gd name="T65" fmla="*/ 31 h 202"/>
                    <a:gd name="T66" fmla="*/ 50 w 201"/>
                    <a:gd name="T67" fmla="*/ 26 h 2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2">
                      <a:moveTo>
                        <a:pt x="201" y="102"/>
                      </a:moveTo>
                      <a:lnTo>
                        <a:pt x="201" y="82"/>
                      </a:lnTo>
                      <a:lnTo>
                        <a:pt x="197" y="67"/>
                      </a:lnTo>
                      <a:lnTo>
                        <a:pt x="189" y="51"/>
                      </a:lnTo>
                      <a:lnTo>
                        <a:pt x="177" y="35"/>
                      </a:lnTo>
                      <a:lnTo>
                        <a:pt x="166" y="23"/>
                      </a:lnTo>
                      <a:lnTo>
                        <a:pt x="151" y="16"/>
                      </a:lnTo>
                      <a:lnTo>
                        <a:pt x="135" y="9"/>
                      </a:lnTo>
                      <a:lnTo>
                        <a:pt x="119" y="0"/>
                      </a:lnTo>
                      <a:lnTo>
                        <a:pt x="81" y="0"/>
                      </a:lnTo>
                      <a:lnTo>
                        <a:pt x="65" y="9"/>
                      </a:lnTo>
                      <a:lnTo>
                        <a:pt x="49" y="16"/>
                      </a:lnTo>
                      <a:lnTo>
                        <a:pt x="35" y="23"/>
                      </a:lnTo>
                      <a:lnTo>
                        <a:pt x="23" y="35"/>
                      </a:lnTo>
                      <a:lnTo>
                        <a:pt x="11" y="51"/>
                      </a:lnTo>
                      <a:lnTo>
                        <a:pt x="3" y="67"/>
                      </a:lnTo>
                      <a:lnTo>
                        <a:pt x="0" y="82"/>
                      </a:lnTo>
                      <a:lnTo>
                        <a:pt x="0" y="121"/>
                      </a:lnTo>
                      <a:lnTo>
                        <a:pt x="3" y="137"/>
                      </a:lnTo>
                      <a:lnTo>
                        <a:pt x="11" y="151"/>
                      </a:lnTo>
                      <a:lnTo>
                        <a:pt x="23" y="167"/>
                      </a:lnTo>
                      <a:lnTo>
                        <a:pt x="35" y="179"/>
                      </a:lnTo>
                      <a:lnTo>
                        <a:pt x="49" y="191"/>
                      </a:lnTo>
                      <a:lnTo>
                        <a:pt x="65" y="198"/>
                      </a:lnTo>
                      <a:lnTo>
                        <a:pt x="81" y="202"/>
                      </a:lnTo>
                      <a:lnTo>
                        <a:pt x="119" y="202"/>
                      </a:lnTo>
                      <a:lnTo>
                        <a:pt x="135" y="198"/>
                      </a:lnTo>
                      <a:lnTo>
                        <a:pt x="151" y="191"/>
                      </a:lnTo>
                      <a:lnTo>
                        <a:pt x="166" y="179"/>
                      </a:lnTo>
                      <a:lnTo>
                        <a:pt x="177" y="167"/>
                      </a:lnTo>
                      <a:lnTo>
                        <a:pt x="189" y="151"/>
                      </a:lnTo>
                      <a:lnTo>
                        <a:pt x="197" y="137"/>
                      </a:lnTo>
                      <a:lnTo>
                        <a:pt x="201" y="121"/>
                      </a:lnTo>
                      <a:lnTo>
                        <a:pt x="201"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0" name="Freeform 353"/>
                <p:cNvSpPr>
                  <a:spLocks/>
                </p:cNvSpPr>
                <p:nvPr/>
              </p:nvSpPr>
              <p:spPr bwMode="auto">
                <a:xfrm>
                  <a:off x="3259" y="1567"/>
                  <a:ext cx="50" cy="51"/>
                </a:xfrm>
                <a:custGeom>
                  <a:avLst/>
                  <a:gdLst>
                    <a:gd name="T0" fmla="*/ 50 w 202"/>
                    <a:gd name="T1" fmla="*/ 26 h 201"/>
                    <a:gd name="T2" fmla="*/ 50 w 202"/>
                    <a:gd name="T3" fmla="*/ 21 h 201"/>
                    <a:gd name="T4" fmla="*/ 49 w 202"/>
                    <a:gd name="T5" fmla="*/ 17 h 201"/>
                    <a:gd name="T6" fmla="*/ 47 w 202"/>
                    <a:gd name="T7" fmla="*/ 13 h 201"/>
                    <a:gd name="T8" fmla="*/ 44 w 202"/>
                    <a:gd name="T9" fmla="*/ 9 h 201"/>
                    <a:gd name="T10" fmla="*/ 41 w 202"/>
                    <a:gd name="T11" fmla="*/ 6 h 201"/>
                    <a:gd name="T12" fmla="*/ 37 w 202"/>
                    <a:gd name="T13" fmla="*/ 3 h 201"/>
                    <a:gd name="T14" fmla="*/ 33 w 202"/>
                    <a:gd name="T15" fmla="*/ 1 h 201"/>
                    <a:gd name="T16" fmla="*/ 30 w 202"/>
                    <a:gd name="T17" fmla="*/ 0 h 201"/>
                    <a:gd name="T18" fmla="*/ 20 w 202"/>
                    <a:gd name="T19" fmla="*/ 0 h 201"/>
                    <a:gd name="T20" fmla="*/ 16 w 202"/>
                    <a:gd name="T21" fmla="*/ 1 h 201"/>
                    <a:gd name="T22" fmla="*/ 12 w 202"/>
                    <a:gd name="T23" fmla="*/ 3 h 201"/>
                    <a:gd name="T24" fmla="*/ 9 w 202"/>
                    <a:gd name="T25" fmla="*/ 6 h 201"/>
                    <a:gd name="T26" fmla="*/ 6 w 202"/>
                    <a:gd name="T27" fmla="*/ 9 h 201"/>
                    <a:gd name="T28" fmla="*/ 3 w 202"/>
                    <a:gd name="T29" fmla="*/ 13 h 201"/>
                    <a:gd name="T30" fmla="*/ 1 w 202"/>
                    <a:gd name="T31" fmla="*/ 17 h 201"/>
                    <a:gd name="T32" fmla="*/ 0 w 202"/>
                    <a:gd name="T33" fmla="*/ 21 h 201"/>
                    <a:gd name="T34" fmla="*/ 0 w 202"/>
                    <a:gd name="T35" fmla="*/ 30 h 201"/>
                    <a:gd name="T36" fmla="*/ 1 w 202"/>
                    <a:gd name="T37" fmla="*/ 35 h 201"/>
                    <a:gd name="T38" fmla="*/ 3 w 202"/>
                    <a:gd name="T39" fmla="*/ 39 h 201"/>
                    <a:gd name="T40" fmla="*/ 6 w 202"/>
                    <a:gd name="T41" fmla="*/ 42 h 201"/>
                    <a:gd name="T42" fmla="*/ 9 w 202"/>
                    <a:gd name="T43" fmla="*/ 45 h 201"/>
                    <a:gd name="T44" fmla="*/ 12 w 202"/>
                    <a:gd name="T45" fmla="*/ 48 h 201"/>
                    <a:gd name="T46" fmla="*/ 16 w 202"/>
                    <a:gd name="T47" fmla="*/ 49 h 201"/>
                    <a:gd name="T48" fmla="*/ 20 w 202"/>
                    <a:gd name="T49" fmla="*/ 51 h 201"/>
                    <a:gd name="T50" fmla="*/ 30 w 202"/>
                    <a:gd name="T51" fmla="*/ 51 h 201"/>
                    <a:gd name="T52" fmla="*/ 33 w 202"/>
                    <a:gd name="T53" fmla="*/ 49 h 201"/>
                    <a:gd name="T54" fmla="*/ 37 w 202"/>
                    <a:gd name="T55" fmla="*/ 48 h 201"/>
                    <a:gd name="T56" fmla="*/ 41 w 202"/>
                    <a:gd name="T57" fmla="*/ 45 h 201"/>
                    <a:gd name="T58" fmla="*/ 44 w 202"/>
                    <a:gd name="T59" fmla="*/ 42 h 201"/>
                    <a:gd name="T60" fmla="*/ 47 w 202"/>
                    <a:gd name="T61" fmla="*/ 39 h 201"/>
                    <a:gd name="T62" fmla="*/ 49 w 202"/>
                    <a:gd name="T63" fmla="*/ 35 h 201"/>
                    <a:gd name="T64" fmla="*/ 50 w 202"/>
                    <a:gd name="T65" fmla="*/ 30 h 201"/>
                    <a:gd name="T66" fmla="*/ 50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0" y="50"/>
                      </a:lnTo>
                      <a:lnTo>
                        <a:pt x="178" y="35"/>
                      </a:lnTo>
                      <a:lnTo>
                        <a:pt x="167" y="24"/>
                      </a:lnTo>
                      <a:lnTo>
                        <a:pt x="151" y="12"/>
                      </a:lnTo>
                      <a:lnTo>
                        <a:pt x="135" y="3"/>
                      </a:lnTo>
                      <a:lnTo>
                        <a:pt x="120" y="0"/>
                      </a:lnTo>
                      <a:lnTo>
                        <a:pt x="81" y="0"/>
                      </a:lnTo>
                      <a:lnTo>
                        <a:pt x="65" y="3"/>
                      </a:lnTo>
                      <a:lnTo>
                        <a:pt x="50" y="12"/>
                      </a:lnTo>
                      <a:lnTo>
                        <a:pt x="35" y="24"/>
                      </a:lnTo>
                      <a:lnTo>
                        <a:pt x="23" y="35"/>
                      </a:lnTo>
                      <a:lnTo>
                        <a:pt x="11" y="50"/>
                      </a:lnTo>
                      <a:lnTo>
                        <a:pt x="4" y="66"/>
                      </a:lnTo>
                      <a:lnTo>
                        <a:pt x="0" y="82"/>
                      </a:lnTo>
                      <a:lnTo>
                        <a:pt x="0" y="120"/>
                      </a:lnTo>
                      <a:lnTo>
                        <a:pt x="4" y="136"/>
                      </a:lnTo>
                      <a:lnTo>
                        <a:pt x="11" y="152"/>
                      </a:lnTo>
                      <a:lnTo>
                        <a:pt x="23" y="166"/>
                      </a:lnTo>
                      <a:lnTo>
                        <a:pt x="35" y="178"/>
                      </a:lnTo>
                      <a:lnTo>
                        <a:pt x="50" y="190"/>
                      </a:lnTo>
                      <a:lnTo>
                        <a:pt x="65" y="194"/>
                      </a:lnTo>
                      <a:lnTo>
                        <a:pt x="81" y="201"/>
                      </a:lnTo>
                      <a:lnTo>
                        <a:pt x="120" y="201"/>
                      </a:lnTo>
                      <a:lnTo>
                        <a:pt x="135" y="194"/>
                      </a:lnTo>
                      <a:lnTo>
                        <a:pt x="151" y="190"/>
                      </a:lnTo>
                      <a:lnTo>
                        <a:pt x="167" y="178"/>
                      </a:lnTo>
                      <a:lnTo>
                        <a:pt x="178" y="166"/>
                      </a:lnTo>
                      <a:lnTo>
                        <a:pt x="190" y="152"/>
                      </a:lnTo>
                      <a:lnTo>
                        <a:pt x="198" y="136"/>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1" name="Freeform 354"/>
                <p:cNvSpPr>
                  <a:spLocks/>
                </p:cNvSpPr>
                <p:nvPr/>
              </p:nvSpPr>
              <p:spPr bwMode="auto">
                <a:xfrm>
                  <a:off x="3298" y="2094"/>
                  <a:ext cx="52" cy="51"/>
                </a:xfrm>
                <a:custGeom>
                  <a:avLst/>
                  <a:gdLst>
                    <a:gd name="T0" fmla="*/ 52 w 207"/>
                    <a:gd name="T1" fmla="*/ 25 h 205"/>
                    <a:gd name="T2" fmla="*/ 51 w 207"/>
                    <a:gd name="T3" fmla="*/ 21 h 205"/>
                    <a:gd name="T4" fmla="*/ 50 w 207"/>
                    <a:gd name="T5" fmla="*/ 17 h 205"/>
                    <a:gd name="T6" fmla="*/ 48 w 207"/>
                    <a:gd name="T7" fmla="*/ 12 h 205"/>
                    <a:gd name="T8" fmla="*/ 46 w 207"/>
                    <a:gd name="T9" fmla="*/ 10 h 205"/>
                    <a:gd name="T10" fmla="*/ 42 w 207"/>
                    <a:gd name="T11" fmla="*/ 7 h 205"/>
                    <a:gd name="T12" fmla="*/ 39 w 207"/>
                    <a:gd name="T13" fmla="*/ 4 h 205"/>
                    <a:gd name="T14" fmla="*/ 35 w 207"/>
                    <a:gd name="T15" fmla="*/ 2 h 205"/>
                    <a:gd name="T16" fmla="*/ 30 w 207"/>
                    <a:gd name="T17" fmla="*/ 1 h 205"/>
                    <a:gd name="T18" fmla="*/ 26 w 207"/>
                    <a:gd name="T19" fmla="*/ 0 h 205"/>
                    <a:gd name="T20" fmla="*/ 22 w 207"/>
                    <a:gd name="T21" fmla="*/ 1 h 205"/>
                    <a:gd name="T22" fmla="*/ 17 w 207"/>
                    <a:gd name="T23" fmla="*/ 2 h 205"/>
                    <a:gd name="T24" fmla="*/ 13 w 207"/>
                    <a:gd name="T25" fmla="*/ 4 h 205"/>
                    <a:gd name="T26" fmla="*/ 10 w 207"/>
                    <a:gd name="T27" fmla="*/ 7 h 205"/>
                    <a:gd name="T28" fmla="*/ 6 w 207"/>
                    <a:gd name="T29" fmla="*/ 10 h 205"/>
                    <a:gd name="T30" fmla="*/ 4 w 207"/>
                    <a:gd name="T31" fmla="*/ 12 h 205"/>
                    <a:gd name="T32" fmla="*/ 2 w 207"/>
                    <a:gd name="T33" fmla="*/ 17 h 205"/>
                    <a:gd name="T34" fmla="*/ 1 w 207"/>
                    <a:gd name="T35" fmla="*/ 21 h 205"/>
                    <a:gd name="T36" fmla="*/ 0 w 207"/>
                    <a:gd name="T37" fmla="*/ 25 h 205"/>
                    <a:gd name="T38" fmla="*/ 1 w 207"/>
                    <a:gd name="T39" fmla="*/ 30 h 205"/>
                    <a:gd name="T40" fmla="*/ 2 w 207"/>
                    <a:gd name="T41" fmla="*/ 35 h 205"/>
                    <a:gd name="T42" fmla="*/ 4 w 207"/>
                    <a:gd name="T43" fmla="*/ 39 h 205"/>
                    <a:gd name="T44" fmla="*/ 6 w 207"/>
                    <a:gd name="T45" fmla="*/ 42 h 205"/>
                    <a:gd name="T46" fmla="*/ 10 w 207"/>
                    <a:gd name="T47" fmla="*/ 45 h 205"/>
                    <a:gd name="T48" fmla="*/ 13 w 207"/>
                    <a:gd name="T49" fmla="*/ 47 h 205"/>
                    <a:gd name="T50" fmla="*/ 17 w 207"/>
                    <a:gd name="T51" fmla="*/ 49 h 205"/>
                    <a:gd name="T52" fmla="*/ 22 w 207"/>
                    <a:gd name="T53" fmla="*/ 50 h 205"/>
                    <a:gd name="T54" fmla="*/ 26 w 207"/>
                    <a:gd name="T55" fmla="*/ 51 h 205"/>
                    <a:gd name="T56" fmla="*/ 30 w 207"/>
                    <a:gd name="T57" fmla="*/ 50 h 205"/>
                    <a:gd name="T58" fmla="*/ 35 w 207"/>
                    <a:gd name="T59" fmla="*/ 49 h 205"/>
                    <a:gd name="T60" fmla="*/ 39 w 207"/>
                    <a:gd name="T61" fmla="*/ 47 h 205"/>
                    <a:gd name="T62" fmla="*/ 42 w 207"/>
                    <a:gd name="T63" fmla="*/ 45 h 205"/>
                    <a:gd name="T64" fmla="*/ 46 w 207"/>
                    <a:gd name="T65" fmla="*/ 42 h 205"/>
                    <a:gd name="T66" fmla="*/ 48 w 207"/>
                    <a:gd name="T67" fmla="*/ 39 h 205"/>
                    <a:gd name="T68" fmla="*/ 50 w 207"/>
                    <a:gd name="T69" fmla="*/ 35 h 205"/>
                    <a:gd name="T70" fmla="*/ 51 w 207"/>
                    <a:gd name="T71" fmla="*/ 30 h 205"/>
                    <a:gd name="T72" fmla="*/ 52 w 207"/>
                    <a:gd name="T73" fmla="*/ 25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7" h="205">
                      <a:moveTo>
                        <a:pt x="207" y="100"/>
                      </a:moveTo>
                      <a:lnTo>
                        <a:pt x="202" y="85"/>
                      </a:lnTo>
                      <a:lnTo>
                        <a:pt x="198" y="69"/>
                      </a:lnTo>
                      <a:lnTo>
                        <a:pt x="191" y="50"/>
                      </a:lnTo>
                      <a:lnTo>
                        <a:pt x="183" y="39"/>
                      </a:lnTo>
                      <a:lnTo>
                        <a:pt x="168" y="27"/>
                      </a:lnTo>
                      <a:lnTo>
                        <a:pt x="156" y="15"/>
                      </a:lnTo>
                      <a:lnTo>
                        <a:pt x="140" y="7"/>
                      </a:lnTo>
                      <a:lnTo>
                        <a:pt x="121" y="4"/>
                      </a:lnTo>
                      <a:lnTo>
                        <a:pt x="105" y="0"/>
                      </a:lnTo>
                      <a:lnTo>
                        <a:pt x="86" y="4"/>
                      </a:lnTo>
                      <a:lnTo>
                        <a:pt x="67" y="7"/>
                      </a:lnTo>
                      <a:lnTo>
                        <a:pt x="51" y="15"/>
                      </a:lnTo>
                      <a:lnTo>
                        <a:pt x="40" y="27"/>
                      </a:lnTo>
                      <a:lnTo>
                        <a:pt x="24" y="39"/>
                      </a:lnTo>
                      <a:lnTo>
                        <a:pt x="16" y="50"/>
                      </a:lnTo>
                      <a:lnTo>
                        <a:pt x="9" y="69"/>
                      </a:lnTo>
                      <a:lnTo>
                        <a:pt x="5" y="85"/>
                      </a:lnTo>
                      <a:lnTo>
                        <a:pt x="0" y="100"/>
                      </a:lnTo>
                      <a:lnTo>
                        <a:pt x="5" y="120"/>
                      </a:lnTo>
                      <a:lnTo>
                        <a:pt x="9" y="139"/>
                      </a:lnTo>
                      <a:lnTo>
                        <a:pt x="16" y="155"/>
                      </a:lnTo>
                      <a:lnTo>
                        <a:pt x="24" y="170"/>
                      </a:lnTo>
                      <a:lnTo>
                        <a:pt x="40" y="182"/>
                      </a:lnTo>
                      <a:lnTo>
                        <a:pt x="51" y="190"/>
                      </a:lnTo>
                      <a:lnTo>
                        <a:pt x="67" y="197"/>
                      </a:lnTo>
                      <a:lnTo>
                        <a:pt x="86" y="202"/>
                      </a:lnTo>
                      <a:lnTo>
                        <a:pt x="105" y="205"/>
                      </a:lnTo>
                      <a:lnTo>
                        <a:pt x="121" y="202"/>
                      </a:lnTo>
                      <a:lnTo>
                        <a:pt x="140" y="197"/>
                      </a:lnTo>
                      <a:lnTo>
                        <a:pt x="156" y="190"/>
                      </a:lnTo>
                      <a:lnTo>
                        <a:pt x="168" y="182"/>
                      </a:lnTo>
                      <a:lnTo>
                        <a:pt x="183" y="170"/>
                      </a:lnTo>
                      <a:lnTo>
                        <a:pt x="191" y="155"/>
                      </a:lnTo>
                      <a:lnTo>
                        <a:pt x="198" y="139"/>
                      </a:lnTo>
                      <a:lnTo>
                        <a:pt x="202" y="120"/>
                      </a:lnTo>
                      <a:lnTo>
                        <a:pt x="207"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2" name="Freeform 355"/>
                <p:cNvSpPr>
                  <a:spLocks/>
                </p:cNvSpPr>
                <p:nvPr/>
              </p:nvSpPr>
              <p:spPr bwMode="auto">
                <a:xfrm>
                  <a:off x="3393" y="1998"/>
                  <a:ext cx="51" cy="51"/>
                </a:xfrm>
                <a:custGeom>
                  <a:avLst/>
                  <a:gdLst>
                    <a:gd name="T0" fmla="*/ 51 w 201"/>
                    <a:gd name="T1" fmla="*/ 25 h 205"/>
                    <a:gd name="T2" fmla="*/ 51 w 201"/>
                    <a:gd name="T3" fmla="*/ 21 h 205"/>
                    <a:gd name="T4" fmla="*/ 50 w 201"/>
                    <a:gd name="T5" fmla="*/ 16 h 205"/>
                    <a:gd name="T6" fmla="*/ 48 w 201"/>
                    <a:gd name="T7" fmla="*/ 12 h 205"/>
                    <a:gd name="T8" fmla="*/ 45 w 201"/>
                    <a:gd name="T9" fmla="*/ 9 h 205"/>
                    <a:gd name="T10" fmla="*/ 42 w 201"/>
                    <a:gd name="T11" fmla="*/ 5 h 205"/>
                    <a:gd name="T12" fmla="*/ 38 w 201"/>
                    <a:gd name="T13" fmla="*/ 3 h 205"/>
                    <a:gd name="T14" fmla="*/ 35 w 201"/>
                    <a:gd name="T15" fmla="*/ 2 h 205"/>
                    <a:gd name="T16" fmla="*/ 30 w 201"/>
                    <a:gd name="T17" fmla="*/ 1 h 205"/>
                    <a:gd name="T18" fmla="*/ 26 w 201"/>
                    <a:gd name="T19" fmla="*/ 0 h 205"/>
                    <a:gd name="T20" fmla="*/ 21 w 201"/>
                    <a:gd name="T21" fmla="*/ 1 h 205"/>
                    <a:gd name="T22" fmla="*/ 17 w 201"/>
                    <a:gd name="T23" fmla="*/ 2 h 205"/>
                    <a:gd name="T24" fmla="*/ 13 w 201"/>
                    <a:gd name="T25" fmla="*/ 3 h 205"/>
                    <a:gd name="T26" fmla="*/ 9 w 201"/>
                    <a:gd name="T27" fmla="*/ 5 h 205"/>
                    <a:gd name="T28" fmla="*/ 6 w 201"/>
                    <a:gd name="T29" fmla="*/ 9 h 205"/>
                    <a:gd name="T30" fmla="*/ 3 w 201"/>
                    <a:gd name="T31" fmla="*/ 12 h 205"/>
                    <a:gd name="T32" fmla="*/ 1 w 201"/>
                    <a:gd name="T33" fmla="*/ 16 h 205"/>
                    <a:gd name="T34" fmla="*/ 0 w 201"/>
                    <a:gd name="T35" fmla="*/ 21 h 205"/>
                    <a:gd name="T36" fmla="*/ 0 w 201"/>
                    <a:gd name="T37" fmla="*/ 30 h 205"/>
                    <a:gd name="T38" fmla="*/ 1 w 201"/>
                    <a:gd name="T39" fmla="*/ 34 h 205"/>
                    <a:gd name="T40" fmla="*/ 3 w 201"/>
                    <a:gd name="T41" fmla="*/ 38 h 205"/>
                    <a:gd name="T42" fmla="*/ 6 w 201"/>
                    <a:gd name="T43" fmla="*/ 42 h 205"/>
                    <a:gd name="T44" fmla="*/ 9 w 201"/>
                    <a:gd name="T45" fmla="*/ 45 h 205"/>
                    <a:gd name="T46" fmla="*/ 13 w 201"/>
                    <a:gd name="T47" fmla="*/ 47 h 205"/>
                    <a:gd name="T48" fmla="*/ 17 w 201"/>
                    <a:gd name="T49" fmla="*/ 49 h 205"/>
                    <a:gd name="T50" fmla="*/ 21 w 201"/>
                    <a:gd name="T51" fmla="*/ 50 h 205"/>
                    <a:gd name="T52" fmla="*/ 26 w 201"/>
                    <a:gd name="T53" fmla="*/ 51 h 205"/>
                    <a:gd name="T54" fmla="*/ 30 w 201"/>
                    <a:gd name="T55" fmla="*/ 50 h 205"/>
                    <a:gd name="T56" fmla="*/ 35 w 201"/>
                    <a:gd name="T57" fmla="*/ 49 h 205"/>
                    <a:gd name="T58" fmla="*/ 38 w 201"/>
                    <a:gd name="T59" fmla="*/ 47 h 205"/>
                    <a:gd name="T60" fmla="*/ 42 w 201"/>
                    <a:gd name="T61" fmla="*/ 45 h 205"/>
                    <a:gd name="T62" fmla="*/ 45 w 201"/>
                    <a:gd name="T63" fmla="*/ 42 h 205"/>
                    <a:gd name="T64" fmla="*/ 48 w 201"/>
                    <a:gd name="T65" fmla="*/ 38 h 205"/>
                    <a:gd name="T66" fmla="*/ 50 w 201"/>
                    <a:gd name="T67" fmla="*/ 34 h 205"/>
                    <a:gd name="T68" fmla="*/ 51 w 201"/>
                    <a:gd name="T69" fmla="*/ 30 h 205"/>
                    <a:gd name="T70" fmla="*/ 51 w 201"/>
                    <a:gd name="T71" fmla="*/ 25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205">
                      <a:moveTo>
                        <a:pt x="201" y="100"/>
                      </a:moveTo>
                      <a:lnTo>
                        <a:pt x="201" y="84"/>
                      </a:lnTo>
                      <a:lnTo>
                        <a:pt x="198" y="65"/>
                      </a:lnTo>
                      <a:lnTo>
                        <a:pt x="190" y="49"/>
                      </a:lnTo>
                      <a:lnTo>
                        <a:pt x="178" y="38"/>
                      </a:lnTo>
                      <a:lnTo>
                        <a:pt x="166" y="22"/>
                      </a:lnTo>
                      <a:lnTo>
                        <a:pt x="150" y="14"/>
                      </a:lnTo>
                      <a:lnTo>
                        <a:pt x="136" y="7"/>
                      </a:lnTo>
                      <a:lnTo>
                        <a:pt x="120" y="3"/>
                      </a:lnTo>
                      <a:lnTo>
                        <a:pt x="101" y="0"/>
                      </a:lnTo>
                      <a:lnTo>
                        <a:pt x="82" y="3"/>
                      </a:lnTo>
                      <a:lnTo>
                        <a:pt x="66" y="7"/>
                      </a:lnTo>
                      <a:lnTo>
                        <a:pt x="50" y="14"/>
                      </a:lnTo>
                      <a:lnTo>
                        <a:pt x="35" y="22"/>
                      </a:lnTo>
                      <a:lnTo>
                        <a:pt x="22" y="38"/>
                      </a:lnTo>
                      <a:lnTo>
                        <a:pt x="12" y="49"/>
                      </a:lnTo>
                      <a:lnTo>
                        <a:pt x="3" y="65"/>
                      </a:lnTo>
                      <a:lnTo>
                        <a:pt x="0" y="84"/>
                      </a:lnTo>
                      <a:lnTo>
                        <a:pt x="0" y="119"/>
                      </a:lnTo>
                      <a:lnTo>
                        <a:pt x="3" y="138"/>
                      </a:lnTo>
                      <a:lnTo>
                        <a:pt x="12" y="154"/>
                      </a:lnTo>
                      <a:lnTo>
                        <a:pt x="22" y="170"/>
                      </a:lnTo>
                      <a:lnTo>
                        <a:pt x="35" y="181"/>
                      </a:lnTo>
                      <a:lnTo>
                        <a:pt x="50" y="189"/>
                      </a:lnTo>
                      <a:lnTo>
                        <a:pt x="66" y="196"/>
                      </a:lnTo>
                      <a:lnTo>
                        <a:pt x="82" y="201"/>
                      </a:lnTo>
                      <a:lnTo>
                        <a:pt x="101" y="205"/>
                      </a:lnTo>
                      <a:lnTo>
                        <a:pt x="120" y="201"/>
                      </a:lnTo>
                      <a:lnTo>
                        <a:pt x="136" y="196"/>
                      </a:lnTo>
                      <a:lnTo>
                        <a:pt x="150" y="189"/>
                      </a:lnTo>
                      <a:lnTo>
                        <a:pt x="166" y="181"/>
                      </a:lnTo>
                      <a:lnTo>
                        <a:pt x="178" y="170"/>
                      </a:lnTo>
                      <a:lnTo>
                        <a:pt x="190" y="154"/>
                      </a:lnTo>
                      <a:lnTo>
                        <a:pt x="198" y="138"/>
                      </a:lnTo>
                      <a:lnTo>
                        <a:pt x="201" y="119"/>
                      </a:lnTo>
                      <a:lnTo>
                        <a:pt x="201"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3" name="Freeform 356"/>
                <p:cNvSpPr>
                  <a:spLocks/>
                </p:cNvSpPr>
                <p:nvPr/>
              </p:nvSpPr>
              <p:spPr bwMode="auto">
                <a:xfrm>
                  <a:off x="3427" y="2815"/>
                  <a:ext cx="51" cy="51"/>
                </a:xfrm>
                <a:custGeom>
                  <a:avLst/>
                  <a:gdLst>
                    <a:gd name="T0" fmla="*/ 51 w 202"/>
                    <a:gd name="T1" fmla="*/ 25 h 201"/>
                    <a:gd name="T2" fmla="*/ 51 w 202"/>
                    <a:gd name="T3" fmla="*/ 20 h 201"/>
                    <a:gd name="T4" fmla="*/ 50 w 202"/>
                    <a:gd name="T5" fmla="*/ 16 h 201"/>
                    <a:gd name="T6" fmla="*/ 48 w 202"/>
                    <a:gd name="T7" fmla="*/ 13 h 201"/>
                    <a:gd name="T8" fmla="*/ 45 w 202"/>
                    <a:gd name="T9" fmla="*/ 9 h 201"/>
                    <a:gd name="T10" fmla="*/ 42 w 202"/>
                    <a:gd name="T11" fmla="*/ 6 h 201"/>
                    <a:gd name="T12" fmla="*/ 38 w 202"/>
                    <a:gd name="T13" fmla="*/ 3 h 201"/>
                    <a:gd name="T14" fmla="*/ 34 w 202"/>
                    <a:gd name="T15" fmla="*/ 2 h 201"/>
                    <a:gd name="T16" fmla="*/ 30 w 202"/>
                    <a:gd name="T17" fmla="*/ 0 h 201"/>
                    <a:gd name="T18" fmla="*/ 20 w 202"/>
                    <a:gd name="T19" fmla="*/ 0 h 201"/>
                    <a:gd name="T20" fmla="*/ 16 w 202"/>
                    <a:gd name="T21" fmla="*/ 2 h 201"/>
                    <a:gd name="T22" fmla="*/ 12 w 202"/>
                    <a:gd name="T23" fmla="*/ 3 h 201"/>
                    <a:gd name="T24" fmla="*/ 9 w 202"/>
                    <a:gd name="T25" fmla="*/ 6 h 201"/>
                    <a:gd name="T26" fmla="*/ 6 w 202"/>
                    <a:gd name="T27" fmla="*/ 9 h 201"/>
                    <a:gd name="T28" fmla="*/ 4 w 202"/>
                    <a:gd name="T29" fmla="*/ 13 h 201"/>
                    <a:gd name="T30" fmla="*/ 2 w 202"/>
                    <a:gd name="T31" fmla="*/ 16 h 201"/>
                    <a:gd name="T32" fmla="*/ 0 w 202"/>
                    <a:gd name="T33" fmla="*/ 20 h 201"/>
                    <a:gd name="T34" fmla="*/ 0 w 202"/>
                    <a:gd name="T35" fmla="*/ 30 h 201"/>
                    <a:gd name="T36" fmla="*/ 2 w 202"/>
                    <a:gd name="T37" fmla="*/ 34 h 201"/>
                    <a:gd name="T38" fmla="*/ 4 w 202"/>
                    <a:gd name="T39" fmla="*/ 38 h 201"/>
                    <a:gd name="T40" fmla="*/ 6 w 202"/>
                    <a:gd name="T41" fmla="*/ 42 h 201"/>
                    <a:gd name="T42" fmla="*/ 9 w 202"/>
                    <a:gd name="T43" fmla="*/ 45 h 201"/>
                    <a:gd name="T44" fmla="*/ 12 w 202"/>
                    <a:gd name="T45" fmla="*/ 48 h 201"/>
                    <a:gd name="T46" fmla="*/ 16 w 202"/>
                    <a:gd name="T47" fmla="*/ 50 h 201"/>
                    <a:gd name="T48" fmla="*/ 20 w 202"/>
                    <a:gd name="T49" fmla="*/ 51 h 201"/>
                    <a:gd name="T50" fmla="*/ 30 w 202"/>
                    <a:gd name="T51" fmla="*/ 51 h 201"/>
                    <a:gd name="T52" fmla="*/ 34 w 202"/>
                    <a:gd name="T53" fmla="*/ 50 h 201"/>
                    <a:gd name="T54" fmla="*/ 38 w 202"/>
                    <a:gd name="T55" fmla="*/ 48 h 201"/>
                    <a:gd name="T56" fmla="*/ 42 w 202"/>
                    <a:gd name="T57" fmla="*/ 45 h 201"/>
                    <a:gd name="T58" fmla="*/ 45 w 202"/>
                    <a:gd name="T59" fmla="*/ 42 h 201"/>
                    <a:gd name="T60" fmla="*/ 48 w 202"/>
                    <a:gd name="T61" fmla="*/ 38 h 201"/>
                    <a:gd name="T62" fmla="*/ 50 w 202"/>
                    <a:gd name="T63" fmla="*/ 34 h 201"/>
                    <a:gd name="T64" fmla="*/ 51 w 202"/>
                    <a:gd name="T65" fmla="*/ 30 h 201"/>
                    <a:gd name="T66" fmla="*/ 51 w 202"/>
                    <a:gd name="T67" fmla="*/ 25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0"/>
                      </a:moveTo>
                      <a:lnTo>
                        <a:pt x="202" y="80"/>
                      </a:lnTo>
                      <a:lnTo>
                        <a:pt x="197" y="65"/>
                      </a:lnTo>
                      <a:lnTo>
                        <a:pt x="189" y="50"/>
                      </a:lnTo>
                      <a:lnTo>
                        <a:pt x="177" y="35"/>
                      </a:lnTo>
                      <a:lnTo>
                        <a:pt x="167" y="22"/>
                      </a:lnTo>
                      <a:lnTo>
                        <a:pt x="151" y="10"/>
                      </a:lnTo>
                      <a:lnTo>
                        <a:pt x="135" y="7"/>
                      </a:lnTo>
                      <a:lnTo>
                        <a:pt x="119" y="0"/>
                      </a:lnTo>
                      <a:lnTo>
                        <a:pt x="81" y="0"/>
                      </a:lnTo>
                      <a:lnTo>
                        <a:pt x="65" y="7"/>
                      </a:lnTo>
                      <a:lnTo>
                        <a:pt x="49" y="10"/>
                      </a:lnTo>
                      <a:lnTo>
                        <a:pt x="35" y="22"/>
                      </a:lnTo>
                      <a:lnTo>
                        <a:pt x="23" y="35"/>
                      </a:lnTo>
                      <a:lnTo>
                        <a:pt x="14" y="50"/>
                      </a:lnTo>
                      <a:lnTo>
                        <a:pt x="7" y="65"/>
                      </a:lnTo>
                      <a:lnTo>
                        <a:pt x="0" y="80"/>
                      </a:lnTo>
                      <a:lnTo>
                        <a:pt x="0" y="119"/>
                      </a:lnTo>
                      <a:lnTo>
                        <a:pt x="7" y="135"/>
                      </a:lnTo>
                      <a:lnTo>
                        <a:pt x="14" y="150"/>
                      </a:lnTo>
                      <a:lnTo>
                        <a:pt x="23" y="166"/>
                      </a:lnTo>
                      <a:lnTo>
                        <a:pt x="35" y="178"/>
                      </a:lnTo>
                      <a:lnTo>
                        <a:pt x="49" y="189"/>
                      </a:lnTo>
                      <a:lnTo>
                        <a:pt x="65" y="197"/>
                      </a:lnTo>
                      <a:lnTo>
                        <a:pt x="81" y="201"/>
                      </a:lnTo>
                      <a:lnTo>
                        <a:pt x="119" y="201"/>
                      </a:lnTo>
                      <a:lnTo>
                        <a:pt x="135" y="197"/>
                      </a:lnTo>
                      <a:lnTo>
                        <a:pt x="151" y="189"/>
                      </a:lnTo>
                      <a:lnTo>
                        <a:pt x="167" y="178"/>
                      </a:lnTo>
                      <a:lnTo>
                        <a:pt x="177" y="166"/>
                      </a:lnTo>
                      <a:lnTo>
                        <a:pt x="189" y="150"/>
                      </a:lnTo>
                      <a:lnTo>
                        <a:pt x="197" y="135"/>
                      </a:lnTo>
                      <a:lnTo>
                        <a:pt x="202" y="119"/>
                      </a:lnTo>
                      <a:lnTo>
                        <a:pt x="202"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4" name="Freeform 357"/>
                <p:cNvSpPr>
                  <a:spLocks/>
                </p:cNvSpPr>
                <p:nvPr/>
              </p:nvSpPr>
              <p:spPr bwMode="auto">
                <a:xfrm>
                  <a:off x="3530" y="1505"/>
                  <a:ext cx="50" cy="52"/>
                </a:xfrm>
                <a:custGeom>
                  <a:avLst/>
                  <a:gdLst>
                    <a:gd name="T0" fmla="*/ 50 w 202"/>
                    <a:gd name="T1" fmla="*/ 25 h 206"/>
                    <a:gd name="T2" fmla="*/ 50 w 202"/>
                    <a:gd name="T3" fmla="*/ 21 h 206"/>
                    <a:gd name="T4" fmla="*/ 49 w 202"/>
                    <a:gd name="T5" fmla="*/ 17 h 206"/>
                    <a:gd name="T6" fmla="*/ 47 w 202"/>
                    <a:gd name="T7" fmla="*/ 13 h 206"/>
                    <a:gd name="T8" fmla="*/ 44 w 202"/>
                    <a:gd name="T9" fmla="*/ 10 h 206"/>
                    <a:gd name="T10" fmla="*/ 41 w 202"/>
                    <a:gd name="T11" fmla="*/ 6 h 206"/>
                    <a:gd name="T12" fmla="*/ 37 w 202"/>
                    <a:gd name="T13" fmla="*/ 4 h 206"/>
                    <a:gd name="T14" fmla="*/ 34 w 202"/>
                    <a:gd name="T15" fmla="*/ 2 h 206"/>
                    <a:gd name="T16" fmla="*/ 30 w 202"/>
                    <a:gd name="T17" fmla="*/ 1 h 206"/>
                    <a:gd name="T18" fmla="*/ 25 w 202"/>
                    <a:gd name="T19" fmla="*/ 0 h 206"/>
                    <a:gd name="T20" fmla="*/ 20 w 202"/>
                    <a:gd name="T21" fmla="*/ 1 h 206"/>
                    <a:gd name="T22" fmla="*/ 17 w 202"/>
                    <a:gd name="T23" fmla="*/ 2 h 206"/>
                    <a:gd name="T24" fmla="*/ 13 w 202"/>
                    <a:gd name="T25" fmla="*/ 4 h 206"/>
                    <a:gd name="T26" fmla="*/ 9 w 202"/>
                    <a:gd name="T27" fmla="*/ 6 h 206"/>
                    <a:gd name="T28" fmla="*/ 6 w 202"/>
                    <a:gd name="T29" fmla="*/ 10 h 206"/>
                    <a:gd name="T30" fmla="*/ 3 w 202"/>
                    <a:gd name="T31" fmla="*/ 13 h 206"/>
                    <a:gd name="T32" fmla="*/ 2 w 202"/>
                    <a:gd name="T33" fmla="*/ 17 h 206"/>
                    <a:gd name="T34" fmla="*/ 0 w 202"/>
                    <a:gd name="T35" fmla="*/ 21 h 206"/>
                    <a:gd name="T36" fmla="*/ 0 w 202"/>
                    <a:gd name="T37" fmla="*/ 30 h 206"/>
                    <a:gd name="T38" fmla="*/ 2 w 202"/>
                    <a:gd name="T39" fmla="*/ 35 h 206"/>
                    <a:gd name="T40" fmla="*/ 3 w 202"/>
                    <a:gd name="T41" fmla="*/ 39 h 206"/>
                    <a:gd name="T42" fmla="*/ 6 w 202"/>
                    <a:gd name="T43" fmla="*/ 42 h 206"/>
                    <a:gd name="T44" fmla="*/ 9 w 202"/>
                    <a:gd name="T45" fmla="*/ 46 h 206"/>
                    <a:gd name="T46" fmla="*/ 13 w 202"/>
                    <a:gd name="T47" fmla="*/ 48 h 206"/>
                    <a:gd name="T48" fmla="*/ 17 w 202"/>
                    <a:gd name="T49" fmla="*/ 50 h 206"/>
                    <a:gd name="T50" fmla="*/ 20 w 202"/>
                    <a:gd name="T51" fmla="*/ 51 h 206"/>
                    <a:gd name="T52" fmla="*/ 25 w 202"/>
                    <a:gd name="T53" fmla="*/ 52 h 206"/>
                    <a:gd name="T54" fmla="*/ 30 w 202"/>
                    <a:gd name="T55" fmla="*/ 51 h 206"/>
                    <a:gd name="T56" fmla="*/ 34 w 202"/>
                    <a:gd name="T57" fmla="*/ 50 h 206"/>
                    <a:gd name="T58" fmla="*/ 37 w 202"/>
                    <a:gd name="T59" fmla="*/ 48 h 206"/>
                    <a:gd name="T60" fmla="*/ 41 w 202"/>
                    <a:gd name="T61" fmla="*/ 46 h 206"/>
                    <a:gd name="T62" fmla="*/ 44 w 202"/>
                    <a:gd name="T63" fmla="*/ 42 h 206"/>
                    <a:gd name="T64" fmla="*/ 47 w 202"/>
                    <a:gd name="T65" fmla="*/ 39 h 206"/>
                    <a:gd name="T66" fmla="*/ 49 w 202"/>
                    <a:gd name="T67" fmla="*/ 35 h 206"/>
                    <a:gd name="T68" fmla="*/ 50 w 202"/>
                    <a:gd name="T69" fmla="*/ 30 h 206"/>
                    <a:gd name="T70" fmla="*/ 50 w 202"/>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5"/>
                      </a:lnTo>
                      <a:lnTo>
                        <a:pt x="198" y="66"/>
                      </a:lnTo>
                      <a:lnTo>
                        <a:pt x="191" y="50"/>
                      </a:lnTo>
                      <a:lnTo>
                        <a:pt x="179" y="39"/>
                      </a:lnTo>
                      <a:lnTo>
                        <a:pt x="167" y="23"/>
                      </a:lnTo>
                      <a:lnTo>
                        <a:pt x="151" y="15"/>
                      </a:lnTo>
                      <a:lnTo>
                        <a:pt x="137" y="8"/>
                      </a:lnTo>
                      <a:lnTo>
                        <a:pt x="121" y="4"/>
                      </a:lnTo>
                      <a:lnTo>
                        <a:pt x="102" y="0"/>
                      </a:lnTo>
                      <a:lnTo>
                        <a:pt x="82" y="4"/>
                      </a:lnTo>
                      <a:lnTo>
                        <a:pt x="67" y="8"/>
                      </a:lnTo>
                      <a:lnTo>
                        <a:pt x="51" y="15"/>
                      </a:lnTo>
                      <a:lnTo>
                        <a:pt x="35" y="23"/>
                      </a:lnTo>
                      <a:lnTo>
                        <a:pt x="23" y="39"/>
                      </a:lnTo>
                      <a:lnTo>
                        <a:pt x="12" y="50"/>
                      </a:lnTo>
                      <a:lnTo>
                        <a:pt x="9" y="66"/>
                      </a:lnTo>
                      <a:lnTo>
                        <a:pt x="0" y="85"/>
                      </a:lnTo>
                      <a:lnTo>
                        <a:pt x="0" y="120"/>
                      </a:lnTo>
                      <a:lnTo>
                        <a:pt x="9" y="139"/>
                      </a:lnTo>
                      <a:lnTo>
                        <a:pt x="12" y="155"/>
                      </a:lnTo>
                      <a:lnTo>
                        <a:pt x="23" y="167"/>
                      </a:lnTo>
                      <a:lnTo>
                        <a:pt x="35" y="183"/>
                      </a:lnTo>
                      <a:lnTo>
                        <a:pt x="51" y="190"/>
                      </a:lnTo>
                      <a:lnTo>
                        <a:pt x="67" y="197"/>
                      </a:lnTo>
                      <a:lnTo>
                        <a:pt x="82" y="202"/>
                      </a:lnTo>
                      <a:lnTo>
                        <a:pt x="102" y="206"/>
                      </a:lnTo>
                      <a:lnTo>
                        <a:pt x="121" y="202"/>
                      </a:lnTo>
                      <a:lnTo>
                        <a:pt x="137" y="197"/>
                      </a:lnTo>
                      <a:lnTo>
                        <a:pt x="151" y="190"/>
                      </a:lnTo>
                      <a:lnTo>
                        <a:pt x="167" y="183"/>
                      </a:lnTo>
                      <a:lnTo>
                        <a:pt x="179" y="167"/>
                      </a:lnTo>
                      <a:lnTo>
                        <a:pt x="191" y="155"/>
                      </a:lnTo>
                      <a:lnTo>
                        <a:pt x="198" y="139"/>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5" name="Freeform 358"/>
                <p:cNvSpPr>
                  <a:spLocks/>
                </p:cNvSpPr>
                <p:nvPr/>
              </p:nvSpPr>
              <p:spPr bwMode="auto">
                <a:xfrm>
                  <a:off x="3666" y="1904"/>
                  <a:ext cx="50" cy="51"/>
                </a:xfrm>
                <a:custGeom>
                  <a:avLst/>
                  <a:gdLst>
                    <a:gd name="T0" fmla="*/ 50 w 201"/>
                    <a:gd name="T1" fmla="*/ 26 h 201"/>
                    <a:gd name="T2" fmla="*/ 50 w 201"/>
                    <a:gd name="T3" fmla="*/ 21 h 201"/>
                    <a:gd name="T4" fmla="*/ 49 w 201"/>
                    <a:gd name="T5" fmla="*/ 17 h 201"/>
                    <a:gd name="T6" fmla="*/ 47 w 201"/>
                    <a:gd name="T7" fmla="*/ 13 h 201"/>
                    <a:gd name="T8" fmla="*/ 44 w 201"/>
                    <a:gd name="T9" fmla="*/ 9 h 201"/>
                    <a:gd name="T10" fmla="*/ 41 w 201"/>
                    <a:gd name="T11" fmla="*/ 6 h 201"/>
                    <a:gd name="T12" fmla="*/ 38 w 201"/>
                    <a:gd name="T13" fmla="*/ 3 h 201"/>
                    <a:gd name="T14" fmla="*/ 34 w 201"/>
                    <a:gd name="T15" fmla="*/ 1 h 201"/>
                    <a:gd name="T16" fmla="*/ 30 w 201"/>
                    <a:gd name="T17" fmla="*/ 0 h 201"/>
                    <a:gd name="T18" fmla="*/ 20 w 201"/>
                    <a:gd name="T19" fmla="*/ 0 h 201"/>
                    <a:gd name="T20" fmla="*/ 16 w 201"/>
                    <a:gd name="T21" fmla="*/ 1 h 201"/>
                    <a:gd name="T22" fmla="*/ 12 w 201"/>
                    <a:gd name="T23" fmla="*/ 3 h 201"/>
                    <a:gd name="T24" fmla="*/ 9 w 201"/>
                    <a:gd name="T25" fmla="*/ 6 h 201"/>
                    <a:gd name="T26" fmla="*/ 6 w 201"/>
                    <a:gd name="T27" fmla="*/ 9 h 201"/>
                    <a:gd name="T28" fmla="*/ 2 w 201"/>
                    <a:gd name="T29" fmla="*/ 13 h 201"/>
                    <a:gd name="T30" fmla="*/ 1 w 201"/>
                    <a:gd name="T31" fmla="*/ 17 h 201"/>
                    <a:gd name="T32" fmla="*/ 0 w 201"/>
                    <a:gd name="T33" fmla="*/ 21 h 201"/>
                    <a:gd name="T34" fmla="*/ 0 w 201"/>
                    <a:gd name="T35" fmla="*/ 30 h 201"/>
                    <a:gd name="T36" fmla="*/ 1 w 201"/>
                    <a:gd name="T37" fmla="*/ 35 h 201"/>
                    <a:gd name="T38" fmla="*/ 2 w 201"/>
                    <a:gd name="T39" fmla="*/ 38 h 201"/>
                    <a:gd name="T40" fmla="*/ 6 w 201"/>
                    <a:gd name="T41" fmla="*/ 42 h 201"/>
                    <a:gd name="T42" fmla="*/ 9 w 201"/>
                    <a:gd name="T43" fmla="*/ 45 h 201"/>
                    <a:gd name="T44" fmla="*/ 12 w 201"/>
                    <a:gd name="T45" fmla="*/ 48 h 201"/>
                    <a:gd name="T46" fmla="*/ 16 w 201"/>
                    <a:gd name="T47" fmla="*/ 49 h 201"/>
                    <a:gd name="T48" fmla="*/ 20 w 201"/>
                    <a:gd name="T49" fmla="*/ 51 h 201"/>
                    <a:gd name="T50" fmla="*/ 30 w 201"/>
                    <a:gd name="T51" fmla="*/ 51 h 201"/>
                    <a:gd name="T52" fmla="*/ 34 w 201"/>
                    <a:gd name="T53" fmla="*/ 49 h 201"/>
                    <a:gd name="T54" fmla="*/ 38 w 201"/>
                    <a:gd name="T55" fmla="*/ 48 h 201"/>
                    <a:gd name="T56" fmla="*/ 41 w 201"/>
                    <a:gd name="T57" fmla="*/ 45 h 201"/>
                    <a:gd name="T58" fmla="*/ 44 w 201"/>
                    <a:gd name="T59" fmla="*/ 42 h 201"/>
                    <a:gd name="T60" fmla="*/ 47 w 201"/>
                    <a:gd name="T61" fmla="*/ 38 h 201"/>
                    <a:gd name="T62" fmla="*/ 49 w 201"/>
                    <a:gd name="T63" fmla="*/ 35 h 201"/>
                    <a:gd name="T64" fmla="*/ 50 w 201"/>
                    <a:gd name="T65" fmla="*/ 30 h 201"/>
                    <a:gd name="T66" fmla="*/ 50 w 201"/>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1">
                      <a:moveTo>
                        <a:pt x="201" y="101"/>
                      </a:moveTo>
                      <a:lnTo>
                        <a:pt x="201" y="82"/>
                      </a:lnTo>
                      <a:lnTo>
                        <a:pt x="198" y="66"/>
                      </a:lnTo>
                      <a:lnTo>
                        <a:pt x="189" y="50"/>
                      </a:lnTo>
                      <a:lnTo>
                        <a:pt x="178" y="35"/>
                      </a:lnTo>
                      <a:lnTo>
                        <a:pt x="166" y="23"/>
                      </a:lnTo>
                      <a:lnTo>
                        <a:pt x="151" y="12"/>
                      </a:lnTo>
                      <a:lnTo>
                        <a:pt x="135" y="3"/>
                      </a:lnTo>
                      <a:lnTo>
                        <a:pt x="119" y="0"/>
                      </a:lnTo>
                      <a:lnTo>
                        <a:pt x="81" y="0"/>
                      </a:lnTo>
                      <a:lnTo>
                        <a:pt x="65" y="3"/>
                      </a:lnTo>
                      <a:lnTo>
                        <a:pt x="50" y="12"/>
                      </a:lnTo>
                      <a:lnTo>
                        <a:pt x="35" y="23"/>
                      </a:lnTo>
                      <a:lnTo>
                        <a:pt x="23" y="35"/>
                      </a:lnTo>
                      <a:lnTo>
                        <a:pt x="10" y="50"/>
                      </a:lnTo>
                      <a:lnTo>
                        <a:pt x="3" y="66"/>
                      </a:lnTo>
                      <a:lnTo>
                        <a:pt x="0" y="82"/>
                      </a:lnTo>
                      <a:lnTo>
                        <a:pt x="0" y="120"/>
                      </a:lnTo>
                      <a:lnTo>
                        <a:pt x="3" y="136"/>
                      </a:lnTo>
                      <a:lnTo>
                        <a:pt x="10" y="151"/>
                      </a:lnTo>
                      <a:lnTo>
                        <a:pt x="23" y="166"/>
                      </a:lnTo>
                      <a:lnTo>
                        <a:pt x="35" y="178"/>
                      </a:lnTo>
                      <a:lnTo>
                        <a:pt x="50" y="190"/>
                      </a:lnTo>
                      <a:lnTo>
                        <a:pt x="65" y="194"/>
                      </a:lnTo>
                      <a:lnTo>
                        <a:pt x="81" y="201"/>
                      </a:lnTo>
                      <a:lnTo>
                        <a:pt x="119" y="201"/>
                      </a:lnTo>
                      <a:lnTo>
                        <a:pt x="135" y="194"/>
                      </a:lnTo>
                      <a:lnTo>
                        <a:pt x="151" y="190"/>
                      </a:lnTo>
                      <a:lnTo>
                        <a:pt x="166" y="178"/>
                      </a:lnTo>
                      <a:lnTo>
                        <a:pt x="178" y="166"/>
                      </a:lnTo>
                      <a:lnTo>
                        <a:pt x="189" y="151"/>
                      </a:lnTo>
                      <a:lnTo>
                        <a:pt x="198" y="136"/>
                      </a:lnTo>
                      <a:lnTo>
                        <a:pt x="201" y="120"/>
                      </a:lnTo>
                      <a:lnTo>
                        <a:pt x="201"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6" name="Freeform 359"/>
                <p:cNvSpPr>
                  <a:spLocks/>
                </p:cNvSpPr>
                <p:nvPr/>
              </p:nvSpPr>
              <p:spPr bwMode="auto">
                <a:xfrm>
                  <a:off x="3785" y="2119"/>
                  <a:ext cx="50" cy="51"/>
                </a:xfrm>
                <a:custGeom>
                  <a:avLst/>
                  <a:gdLst>
                    <a:gd name="T0" fmla="*/ 50 w 202"/>
                    <a:gd name="T1" fmla="*/ 26 h 201"/>
                    <a:gd name="T2" fmla="*/ 50 w 202"/>
                    <a:gd name="T3" fmla="*/ 21 h 201"/>
                    <a:gd name="T4" fmla="*/ 49 w 202"/>
                    <a:gd name="T5" fmla="*/ 17 h 201"/>
                    <a:gd name="T6" fmla="*/ 47 w 202"/>
                    <a:gd name="T7" fmla="*/ 13 h 201"/>
                    <a:gd name="T8" fmla="*/ 44 w 202"/>
                    <a:gd name="T9" fmla="*/ 9 h 201"/>
                    <a:gd name="T10" fmla="*/ 41 w 202"/>
                    <a:gd name="T11" fmla="*/ 6 h 201"/>
                    <a:gd name="T12" fmla="*/ 37 w 202"/>
                    <a:gd name="T13" fmla="*/ 4 h 201"/>
                    <a:gd name="T14" fmla="*/ 34 w 202"/>
                    <a:gd name="T15" fmla="*/ 2 h 201"/>
                    <a:gd name="T16" fmla="*/ 30 w 202"/>
                    <a:gd name="T17" fmla="*/ 0 h 201"/>
                    <a:gd name="T18" fmla="*/ 20 w 202"/>
                    <a:gd name="T19" fmla="*/ 0 h 201"/>
                    <a:gd name="T20" fmla="*/ 17 w 202"/>
                    <a:gd name="T21" fmla="*/ 2 h 201"/>
                    <a:gd name="T22" fmla="*/ 13 w 202"/>
                    <a:gd name="T23" fmla="*/ 4 h 201"/>
                    <a:gd name="T24" fmla="*/ 9 w 202"/>
                    <a:gd name="T25" fmla="*/ 6 h 201"/>
                    <a:gd name="T26" fmla="*/ 6 w 202"/>
                    <a:gd name="T27" fmla="*/ 9 h 201"/>
                    <a:gd name="T28" fmla="*/ 3 w 202"/>
                    <a:gd name="T29" fmla="*/ 13 h 201"/>
                    <a:gd name="T30" fmla="*/ 2 w 202"/>
                    <a:gd name="T31" fmla="*/ 17 h 201"/>
                    <a:gd name="T32" fmla="*/ 0 w 202"/>
                    <a:gd name="T33" fmla="*/ 21 h 201"/>
                    <a:gd name="T34" fmla="*/ 0 w 202"/>
                    <a:gd name="T35" fmla="*/ 31 h 201"/>
                    <a:gd name="T36" fmla="*/ 2 w 202"/>
                    <a:gd name="T37" fmla="*/ 35 h 201"/>
                    <a:gd name="T38" fmla="*/ 3 w 202"/>
                    <a:gd name="T39" fmla="*/ 39 h 201"/>
                    <a:gd name="T40" fmla="*/ 6 w 202"/>
                    <a:gd name="T41" fmla="*/ 42 h 201"/>
                    <a:gd name="T42" fmla="*/ 9 w 202"/>
                    <a:gd name="T43" fmla="*/ 45 h 201"/>
                    <a:gd name="T44" fmla="*/ 13 w 202"/>
                    <a:gd name="T45" fmla="*/ 48 h 201"/>
                    <a:gd name="T46" fmla="*/ 17 w 202"/>
                    <a:gd name="T47" fmla="*/ 50 h 201"/>
                    <a:gd name="T48" fmla="*/ 20 w 202"/>
                    <a:gd name="T49" fmla="*/ 51 h 201"/>
                    <a:gd name="T50" fmla="*/ 30 w 202"/>
                    <a:gd name="T51" fmla="*/ 51 h 201"/>
                    <a:gd name="T52" fmla="*/ 34 w 202"/>
                    <a:gd name="T53" fmla="*/ 50 h 201"/>
                    <a:gd name="T54" fmla="*/ 37 w 202"/>
                    <a:gd name="T55" fmla="*/ 48 h 201"/>
                    <a:gd name="T56" fmla="*/ 41 w 202"/>
                    <a:gd name="T57" fmla="*/ 45 h 201"/>
                    <a:gd name="T58" fmla="*/ 44 w 202"/>
                    <a:gd name="T59" fmla="*/ 42 h 201"/>
                    <a:gd name="T60" fmla="*/ 47 w 202"/>
                    <a:gd name="T61" fmla="*/ 39 h 201"/>
                    <a:gd name="T62" fmla="*/ 49 w 202"/>
                    <a:gd name="T63" fmla="*/ 35 h 201"/>
                    <a:gd name="T64" fmla="*/ 50 w 202"/>
                    <a:gd name="T65" fmla="*/ 31 h 201"/>
                    <a:gd name="T66" fmla="*/ 50 w 202"/>
                    <a:gd name="T67" fmla="*/ 26 h 2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2" h="201">
                      <a:moveTo>
                        <a:pt x="202" y="101"/>
                      </a:moveTo>
                      <a:lnTo>
                        <a:pt x="202" y="82"/>
                      </a:lnTo>
                      <a:lnTo>
                        <a:pt x="198" y="66"/>
                      </a:lnTo>
                      <a:lnTo>
                        <a:pt x="190" y="51"/>
                      </a:lnTo>
                      <a:lnTo>
                        <a:pt x="179" y="35"/>
                      </a:lnTo>
                      <a:lnTo>
                        <a:pt x="167" y="24"/>
                      </a:lnTo>
                      <a:lnTo>
                        <a:pt x="151" y="16"/>
                      </a:lnTo>
                      <a:lnTo>
                        <a:pt x="136" y="8"/>
                      </a:lnTo>
                      <a:lnTo>
                        <a:pt x="121" y="0"/>
                      </a:lnTo>
                      <a:lnTo>
                        <a:pt x="81" y="0"/>
                      </a:lnTo>
                      <a:lnTo>
                        <a:pt x="67" y="8"/>
                      </a:lnTo>
                      <a:lnTo>
                        <a:pt x="51" y="16"/>
                      </a:lnTo>
                      <a:lnTo>
                        <a:pt x="35" y="24"/>
                      </a:lnTo>
                      <a:lnTo>
                        <a:pt x="23" y="35"/>
                      </a:lnTo>
                      <a:lnTo>
                        <a:pt x="13" y="51"/>
                      </a:lnTo>
                      <a:lnTo>
                        <a:pt x="8" y="66"/>
                      </a:lnTo>
                      <a:lnTo>
                        <a:pt x="0" y="82"/>
                      </a:lnTo>
                      <a:lnTo>
                        <a:pt x="0" y="121"/>
                      </a:lnTo>
                      <a:lnTo>
                        <a:pt x="8" y="136"/>
                      </a:lnTo>
                      <a:lnTo>
                        <a:pt x="13" y="152"/>
                      </a:lnTo>
                      <a:lnTo>
                        <a:pt x="23" y="166"/>
                      </a:lnTo>
                      <a:lnTo>
                        <a:pt x="35" y="179"/>
                      </a:lnTo>
                      <a:lnTo>
                        <a:pt x="51" y="191"/>
                      </a:lnTo>
                      <a:lnTo>
                        <a:pt x="67" y="198"/>
                      </a:lnTo>
                      <a:lnTo>
                        <a:pt x="81" y="201"/>
                      </a:lnTo>
                      <a:lnTo>
                        <a:pt x="121" y="201"/>
                      </a:lnTo>
                      <a:lnTo>
                        <a:pt x="136" y="198"/>
                      </a:lnTo>
                      <a:lnTo>
                        <a:pt x="151" y="191"/>
                      </a:lnTo>
                      <a:lnTo>
                        <a:pt x="167" y="179"/>
                      </a:lnTo>
                      <a:lnTo>
                        <a:pt x="179" y="166"/>
                      </a:lnTo>
                      <a:lnTo>
                        <a:pt x="190" y="152"/>
                      </a:lnTo>
                      <a:lnTo>
                        <a:pt x="198" y="136"/>
                      </a:lnTo>
                      <a:lnTo>
                        <a:pt x="202" y="121"/>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7" name="Freeform 360"/>
                <p:cNvSpPr>
                  <a:spLocks/>
                </p:cNvSpPr>
                <p:nvPr/>
              </p:nvSpPr>
              <p:spPr bwMode="auto">
                <a:xfrm>
                  <a:off x="4065" y="1891"/>
                  <a:ext cx="52" cy="50"/>
                </a:xfrm>
                <a:custGeom>
                  <a:avLst/>
                  <a:gdLst>
                    <a:gd name="T0" fmla="*/ 52 w 206"/>
                    <a:gd name="T1" fmla="*/ 25 h 202"/>
                    <a:gd name="T2" fmla="*/ 51 w 206"/>
                    <a:gd name="T3" fmla="*/ 20 h 202"/>
                    <a:gd name="T4" fmla="*/ 50 w 206"/>
                    <a:gd name="T5" fmla="*/ 17 h 202"/>
                    <a:gd name="T6" fmla="*/ 48 w 206"/>
                    <a:gd name="T7" fmla="*/ 13 h 202"/>
                    <a:gd name="T8" fmla="*/ 46 w 206"/>
                    <a:gd name="T9" fmla="*/ 9 h 202"/>
                    <a:gd name="T10" fmla="*/ 42 w 206"/>
                    <a:gd name="T11" fmla="*/ 6 h 202"/>
                    <a:gd name="T12" fmla="*/ 39 w 206"/>
                    <a:gd name="T13" fmla="*/ 4 h 202"/>
                    <a:gd name="T14" fmla="*/ 35 w 206"/>
                    <a:gd name="T15" fmla="*/ 2 h 202"/>
                    <a:gd name="T16" fmla="*/ 30 w 206"/>
                    <a:gd name="T17" fmla="*/ 0 h 202"/>
                    <a:gd name="T18" fmla="*/ 21 w 206"/>
                    <a:gd name="T19" fmla="*/ 0 h 202"/>
                    <a:gd name="T20" fmla="*/ 17 w 206"/>
                    <a:gd name="T21" fmla="*/ 2 h 202"/>
                    <a:gd name="T22" fmla="*/ 13 w 206"/>
                    <a:gd name="T23" fmla="*/ 4 h 202"/>
                    <a:gd name="T24" fmla="*/ 10 w 206"/>
                    <a:gd name="T25" fmla="*/ 6 h 202"/>
                    <a:gd name="T26" fmla="*/ 6 w 206"/>
                    <a:gd name="T27" fmla="*/ 9 h 202"/>
                    <a:gd name="T28" fmla="*/ 4 w 206"/>
                    <a:gd name="T29" fmla="*/ 13 h 202"/>
                    <a:gd name="T30" fmla="*/ 2 w 206"/>
                    <a:gd name="T31" fmla="*/ 17 h 202"/>
                    <a:gd name="T32" fmla="*/ 1 w 206"/>
                    <a:gd name="T33" fmla="*/ 20 h 202"/>
                    <a:gd name="T34" fmla="*/ 0 w 206"/>
                    <a:gd name="T35" fmla="*/ 25 h 202"/>
                    <a:gd name="T36" fmla="*/ 1 w 206"/>
                    <a:gd name="T37" fmla="*/ 30 h 202"/>
                    <a:gd name="T38" fmla="*/ 2 w 206"/>
                    <a:gd name="T39" fmla="*/ 34 h 202"/>
                    <a:gd name="T40" fmla="*/ 4 w 206"/>
                    <a:gd name="T41" fmla="*/ 37 h 202"/>
                    <a:gd name="T42" fmla="*/ 6 w 206"/>
                    <a:gd name="T43" fmla="*/ 41 h 202"/>
                    <a:gd name="T44" fmla="*/ 10 w 206"/>
                    <a:gd name="T45" fmla="*/ 44 h 202"/>
                    <a:gd name="T46" fmla="*/ 13 w 206"/>
                    <a:gd name="T47" fmla="*/ 47 h 202"/>
                    <a:gd name="T48" fmla="*/ 17 w 206"/>
                    <a:gd name="T49" fmla="*/ 49 h 202"/>
                    <a:gd name="T50" fmla="*/ 21 w 206"/>
                    <a:gd name="T51" fmla="*/ 50 h 202"/>
                    <a:gd name="T52" fmla="*/ 30 w 206"/>
                    <a:gd name="T53" fmla="*/ 50 h 202"/>
                    <a:gd name="T54" fmla="*/ 35 w 206"/>
                    <a:gd name="T55" fmla="*/ 49 h 202"/>
                    <a:gd name="T56" fmla="*/ 39 w 206"/>
                    <a:gd name="T57" fmla="*/ 47 h 202"/>
                    <a:gd name="T58" fmla="*/ 42 w 206"/>
                    <a:gd name="T59" fmla="*/ 44 h 202"/>
                    <a:gd name="T60" fmla="*/ 46 w 206"/>
                    <a:gd name="T61" fmla="*/ 41 h 202"/>
                    <a:gd name="T62" fmla="*/ 48 w 206"/>
                    <a:gd name="T63" fmla="*/ 37 h 202"/>
                    <a:gd name="T64" fmla="*/ 50 w 206"/>
                    <a:gd name="T65" fmla="*/ 34 h 202"/>
                    <a:gd name="T66" fmla="*/ 51 w 206"/>
                    <a:gd name="T67" fmla="*/ 30 h 202"/>
                    <a:gd name="T68" fmla="*/ 52 w 206"/>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02">
                      <a:moveTo>
                        <a:pt x="206" y="102"/>
                      </a:moveTo>
                      <a:lnTo>
                        <a:pt x="201" y="82"/>
                      </a:lnTo>
                      <a:lnTo>
                        <a:pt x="198" y="67"/>
                      </a:lnTo>
                      <a:lnTo>
                        <a:pt x="190" y="51"/>
                      </a:lnTo>
                      <a:lnTo>
                        <a:pt x="182" y="35"/>
                      </a:lnTo>
                      <a:lnTo>
                        <a:pt x="166" y="23"/>
                      </a:lnTo>
                      <a:lnTo>
                        <a:pt x="155" y="16"/>
                      </a:lnTo>
                      <a:lnTo>
                        <a:pt x="140" y="9"/>
                      </a:lnTo>
                      <a:lnTo>
                        <a:pt x="120" y="0"/>
                      </a:lnTo>
                      <a:lnTo>
                        <a:pt x="85" y="0"/>
                      </a:lnTo>
                      <a:lnTo>
                        <a:pt x="66" y="9"/>
                      </a:lnTo>
                      <a:lnTo>
                        <a:pt x="50" y="16"/>
                      </a:lnTo>
                      <a:lnTo>
                        <a:pt x="38" y="23"/>
                      </a:lnTo>
                      <a:lnTo>
                        <a:pt x="24" y="35"/>
                      </a:lnTo>
                      <a:lnTo>
                        <a:pt x="15" y="51"/>
                      </a:lnTo>
                      <a:lnTo>
                        <a:pt x="8" y="67"/>
                      </a:lnTo>
                      <a:lnTo>
                        <a:pt x="5" y="82"/>
                      </a:lnTo>
                      <a:lnTo>
                        <a:pt x="0" y="102"/>
                      </a:lnTo>
                      <a:lnTo>
                        <a:pt x="5" y="121"/>
                      </a:lnTo>
                      <a:lnTo>
                        <a:pt x="8" y="137"/>
                      </a:lnTo>
                      <a:lnTo>
                        <a:pt x="15" y="151"/>
                      </a:lnTo>
                      <a:lnTo>
                        <a:pt x="24" y="167"/>
                      </a:lnTo>
                      <a:lnTo>
                        <a:pt x="38" y="179"/>
                      </a:lnTo>
                      <a:lnTo>
                        <a:pt x="50" y="191"/>
                      </a:lnTo>
                      <a:lnTo>
                        <a:pt x="66" y="198"/>
                      </a:lnTo>
                      <a:lnTo>
                        <a:pt x="85" y="202"/>
                      </a:lnTo>
                      <a:lnTo>
                        <a:pt x="120" y="202"/>
                      </a:lnTo>
                      <a:lnTo>
                        <a:pt x="140" y="198"/>
                      </a:lnTo>
                      <a:lnTo>
                        <a:pt x="155" y="191"/>
                      </a:lnTo>
                      <a:lnTo>
                        <a:pt x="166" y="179"/>
                      </a:lnTo>
                      <a:lnTo>
                        <a:pt x="182" y="167"/>
                      </a:lnTo>
                      <a:lnTo>
                        <a:pt x="190" y="151"/>
                      </a:lnTo>
                      <a:lnTo>
                        <a:pt x="198" y="137"/>
                      </a:lnTo>
                      <a:lnTo>
                        <a:pt x="201" y="121"/>
                      </a:lnTo>
                      <a:lnTo>
                        <a:pt x="206" y="10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8" name="Freeform 361"/>
                <p:cNvSpPr>
                  <a:spLocks/>
                </p:cNvSpPr>
                <p:nvPr/>
              </p:nvSpPr>
              <p:spPr bwMode="auto">
                <a:xfrm>
                  <a:off x="4332" y="2326"/>
                  <a:ext cx="50" cy="51"/>
                </a:xfrm>
                <a:custGeom>
                  <a:avLst/>
                  <a:gdLst>
                    <a:gd name="T0" fmla="*/ 50 w 201"/>
                    <a:gd name="T1" fmla="*/ 25 h 206"/>
                    <a:gd name="T2" fmla="*/ 50 w 201"/>
                    <a:gd name="T3" fmla="*/ 21 h 206"/>
                    <a:gd name="T4" fmla="*/ 48 w 201"/>
                    <a:gd name="T5" fmla="*/ 16 h 206"/>
                    <a:gd name="T6" fmla="*/ 47 w 201"/>
                    <a:gd name="T7" fmla="*/ 12 h 206"/>
                    <a:gd name="T8" fmla="*/ 45 w 201"/>
                    <a:gd name="T9" fmla="*/ 8 h 206"/>
                    <a:gd name="T10" fmla="*/ 41 w 201"/>
                    <a:gd name="T11" fmla="*/ 6 h 206"/>
                    <a:gd name="T12" fmla="*/ 38 w 201"/>
                    <a:gd name="T13" fmla="*/ 4 h 206"/>
                    <a:gd name="T14" fmla="*/ 34 w 201"/>
                    <a:gd name="T15" fmla="*/ 2 h 206"/>
                    <a:gd name="T16" fmla="*/ 30 w 201"/>
                    <a:gd name="T17" fmla="*/ 1 h 206"/>
                    <a:gd name="T18" fmla="*/ 25 w 201"/>
                    <a:gd name="T19" fmla="*/ 0 h 206"/>
                    <a:gd name="T20" fmla="*/ 20 w 201"/>
                    <a:gd name="T21" fmla="*/ 1 h 206"/>
                    <a:gd name="T22" fmla="*/ 16 w 201"/>
                    <a:gd name="T23" fmla="*/ 2 h 206"/>
                    <a:gd name="T24" fmla="*/ 13 w 201"/>
                    <a:gd name="T25" fmla="*/ 4 h 206"/>
                    <a:gd name="T26" fmla="*/ 9 w 201"/>
                    <a:gd name="T27" fmla="*/ 6 h 206"/>
                    <a:gd name="T28" fmla="*/ 6 w 201"/>
                    <a:gd name="T29" fmla="*/ 8 h 206"/>
                    <a:gd name="T30" fmla="*/ 3 w 201"/>
                    <a:gd name="T31" fmla="*/ 12 h 206"/>
                    <a:gd name="T32" fmla="*/ 1 w 201"/>
                    <a:gd name="T33" fmla="*/ 16 h 206"/>
                    <a:gd name="T34" fmla="*/ 0 w 201"/>
                    <a:gd name="T35" fmla="*/ 21 h 206"/>
                    <a:gd name="T36" fmla="*/ 0 w 201"/>
                    <a:gd name="T37" fmla="*/ 30 h 206"/>
                    <a:gd name="T38" fmla="*/ 1 w 201"/>
                    <a:gd name="T39" fmla="*/ 34 h 206"/>
                    <a:gd name="T40" fmla="*/ 3 w 201"/>
                    <a:gd name="T41" fmla="*/ 38 h 206"/>
                    <a:gd name="T42" fmla="*/ 6 w 201"/>
                    <a:gd name="T43" fmla="*/ 41 h 206"/>
                    <a:gd name="T44" fmla="*/ 9 w 201"/>
                    <a:gd name="T45" fmla="*/ 44 h 206"/>
                    <a:gd name="T46" fmla="*/ 13 w 201"/>
                    <a:gd name="T47" fmla="*/ 47 h 206"/>
                    <a:gd name="T48" fmla="*/ 16 w 201"/>
                    <a:gd name="T49" fmla="*/ 49 h 206"/>
                    <a:gd name="T50" fmla="*/ 20 w 201"/>
                    <a:gd name="T51" fmla="*/ 50 h 206"/>
                    <a:gd name="T52" fmla="*/ 25 w 201"/>
                    <a:gd name="T53" fmla="*/ 51 h 206"/>
                    <a:gd name="T54" fmla="*/ 30 w 201"/>
                    <a:gd name="T55" fmla="*/ 50 h 206"/>
                    <a:gd name="T56" fmla="*/ 34 w 201"/>
                    <a:gd name="T57" fmla="*/ 49 h 206"/>
                    <a:gd name="T58" fmla="*/ 38 w 201"/>
                    <a:gd name="T59" fmla="*/ 47 h 206"/>
                    <a:gd name="T60" fmla="*/ 41 w 201"/>
                    <a:gd name="T61" fmla="*/ 44 h 206"/>
                    <a:gd name="T62" fmla="*/ 45 w 201"/>
                    <a:gd name="T63" fmla="*/ 41 h 206"/>
                    <a:gd name="T64" fmla="*/ 47 w 201"/>
                    <a:gd name="T65" fmla="*/ 38 h 206"/>
                    <a:gd name="T66" fmla="*/ 48 w 201"/>
                    <a:gd name="T67" fmla="*/ 34 h 206"/>
                    <a:gd name="T68" fmla="*/ 50 w 201"/>
                    <a:gd name="T69" fmla="*/ 30 h 206"/>
                    <a:gd name="T70" fmla="*/ 50 w 201"/>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206">
                      <a:moveTo>
                        <a:pt x="201" y="101"/>
                      </a:moveTo>
                      <a:lnTo>
                        <a:pt x="201" y="85"/>
                      </a:lnTo>
                      <a:lnTo>
                        <a:pt x="193" y="66"/>
                      </a:lnTo>
                      <a:lnTo>
                        <a:pt x="189" y="50"/>
                      </a:lnTo>
                      <a:lnTo>
                        <a:pt x="179" y="34"/>
                      </a:lnTo>
                      <a:lnTo>
                        <a:pt x="166" y="23"/>
                      </a:lnTo>
                      <a:lnTo>
                        <a:pt x="151" y="15"/>
                      </a:lnTo>
                      <a:lnTo>
                        <a:pt x="135" y="8"/>
                      </a:lnTo>
                      <a:lnTo>
                        <a:pt x="119" y="4"/>
                      </a:lnTo>
                      <a:lnTo>
                        <a:pt x="100" y="0"/>
                      </a:lnTo>
                      <a:lnTo>
                        <a:pt x="81" y="4"/>
                      </a:lnTo>
                      <a:lnTo>
                        <a:pt x="65" y="8"/>
                      </a:lnTo>
                      <a:lnTo>
                        <a:pt x="51" y="15"/>
                      </a:lnTo>
                      <a:lnTo>
                        <a:pt x="35" y="23"/>
                      </a:lnTo>
                      <a:lnTo>
                        <a:pt x="23" y="34"/>
                      </a:lnTo>
                      <a:lnTo>
                        <a:pt x="11" y="50"/>
                      </a:lnTo>
                      <a:lnTo>
                        <a:pt x="3" y="66"/>
                      </a:lnTo>
                      <a:lnTo>
                        <a:pt x="0" y="85"/>
                      </a:lnTo>
                      <a:lnTo>
                        <a:pt x="0" y="120"/>
                      </a:lnTo>
                      <a:lnTo>
                        <a:pt x="3" y="136"/>
                      </a:lnTo>
                      <a:lnTo>
                        <a:pt x="11" y="155"/>
                      </a:lnTo>
                      <a:lnTo>
                        <a:pt x="23" y="167"/>
                      </a:lnTo>
                      <a:lnTo>
                        <a:pt x="35" y="178"/>
                      </a:lnTo>
                      <a:lnTo>
                        <a:pt x="51" y="190"/>
                      </a:lnTo>
                      <a:lnTo>
                        <a:pt x="65" y="197"/>
                      </a:lnTo>
                      <a:lnTo>
                        <a:pt x="81" y="202"/>
                      </a:lnTo>
                      <a:lnTo>
                        <a:pt x="100" y="206"/>
                      </a:lnTo>
                      <a:lnTo>
                        <a:pt x="119" y="202"/>
                      </a:lnTo>
                      <a:lnTo>
                        <a:pt x="135" y="197"/>
                      </a:lnTo>
                      <a:lnTo>
                        <a:pt x="151" y="190"/>
                      </a:lnTo>
                      <a:lnTo>
                        <a:pt x="166" y="178"/>
                      </a:lnTo>
                      <a:lnTo>
                        <a:pt x="179" y="167"/>
                      </a:lnTo>
                      <a:lnTo>
                        <a:pt x="189" y="155"/>
                      </a:lnTo>
                      <a:lnTo>
                        <a:pt x="193" y="136"/>
                      </a:lnTo>
                      <a:lnTo>
                        <a:pt x="201" y="120"/>
                      </a:lnTo>
                      <a:lnTo>
                        <a:pt x="201"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199" name="Freeform 362"/>
                <p:cNvSpPr>
                  <a:spLocks/>
                </p:cNvSpPr>
                <p:nvPr/>
              </p:nvSpPr>
              <p:spPr bwMode="auto">
                <a:xfrm>
                  <a:off x="4489" y="1374"/>
                  <a:ext cx="51" cy="50"/>
                </a:xfrm>
                <a:custGeom>
                  <a:avLst/>
                  <a:gdLst>
                    <a:gd name="T0" fmla="*/ 51 w 205"/>
                    <a:gd name="T1" fmla="*/ 25 h 202"/>
                    <a:gd name="T2" fmla="*/ 50 w 205"/>
                    <a:gd name="T3" fmla="*/ 20 h 202"/>
                    <a:gd name="T4" fmla="*/ 49 w 205"/>
                    <a:gd name="T5" fmla="*/ 16 h 202"/>
                    <a:gd name="T6" fmla="*/ 47 w 205"/>
                    <a:gd name="T7" fmla="*/ 13 h 202"/>
                    <a:gd name="T8" fmla="*/ 45 w 205"/>
                    <a:gd name="T9" fmla="*/ 9 h 202"/>
                    <a:gd name="T10" fmla="*/ 41 w 205"/>
                    <a:gd name="T11" fmla="*/ 6 h 202"/>
                    <a:gd name="T12" fmla="*/ 39 w 205"/>
                    <a:gd name="T13" fmla="*/ 3 h 202"/>
                    <a:gd name="T14" fmla="*/ 35 w 205"/>
                    <a:gd name="T15" fmla="*/ 1 h 202"/>
                    <a:gd name="T16" fmla="*/ 30 w 205"/>
                    <a:gd name="T17" fmla="*/ 0 h 202"/>
                    <a:gd name="T18" fmla="*/ 21 w 205"/>
                    <a:gd name="T19" fmla="*/ 0 h 202"/>
                    <a:gd name="T20" fmla="*/ 16 w 205"/>
                    <a:gd name="T21" fmla="*/ 1 h 202"/>
                    <a:gd name="T22" fmla="*/ 12 w 205"/>
                    <a:gd name="T23" fmla="*/ 3 h 202"/>
                    <a:gd name="T24" fmla="*/ 9 w 205"/>
                    <a:gd name="T25" fmla="*/ 6 h 202"/>
                    <a:gd name="T26" fmla="*/ 6 w 205"/>
                    <a:gd name="T27" fmla="*/ 9 h 202"/>
                    <a:gd name="T28" fmla="*/ 4 w 205"/>
                    <a:gd name="T29" fmla="*/ 13 h 202"/>
                    <a:gd name="T30" fmla="*/ 2 w 205"/>
                    <a:gd name="T31" fmla="*/ 16 h 202"/>
                    <a:gd name="T32" fmla="*/ 1 w 205"/>
                    <a:gd name="T33" fmla="*/ 20 h 202"/>
                    <a:gd name="T34" fmla="*/ 0 w 205"/>
                    <a:gd name="T35" fmla="*/ 25 h 202"/>
                    <a:gd name="T36" fmla="*/ 1 w 205"/>
                    <a:gd name="T37" fmla="*/ 30 h 202"/>
                    <a:gd name="T38" fmla="*/ 2 w 205"/>
                    <a:gd name="T39" fmla="*/ 33 h 202"/>
                    <a:gd name="T40" fmla="*/ 4 w 205"/>
                    <a:gd name="T41" fmla="*/ 37 h 202"/>
                    <a:gd name="T42" fmla="*/ 6 w 205"/>
                    <a:gd name="T43" fmla="*/ 41 h 202"/>
                    <a:gd name="T44" fmla="*/ 9 w 205"/>
                    <a:gd name="T45" fmla="*/ 44 h 202"/>
                    <a:gd name="T46" fmla="*/ 12 w 205"/>
                    <a:gd name="T47" fmla="*/ 47 h 202"/>
                    <a:gd name="T48" fmla="*/ 16 w 205"/>
                    <a:gd name="T49" fmla="*/ 48 h 202"/>
                    <a:gd name="T50" fmla="*/ 21 w 205"/>
                    <a:gd name="T51" fmla="*/ 50 h 202"/>
                    <a:gd name="T52" fmla="*/ 30 w 205"/>
                    <a:gd name="T53" fmla="*/ 50 h 202"/>
                    <a:gd name="T54" fmla="*/ 35 w 205"/>
                    <a:gd name="T55" fmla="*/ 48 h 202"/>
                    <a:gd name="T56" fmla="*/ 39 w 205"/>
                    <a:gd name="T57" fmla="*/ 47 h 202"/>
                    <a:gd name="T58" fmla="*/ 41 w 205"/>
                    <a:gd name="T59" fmla="*/ 44 h 202"/>
                    <a:gd name="T60" fmla="*/ 45 w 205"/>
                    <a:gd name="T61" fmla="*/ 41 h 202"/>
                    <a:gd name="T62" fmla="*/ 47 w 205"/>
                    <a:gd name="T63" fmla="*/ 37 h 202"/>
                    <a:gd name="T64" fmla="*/ 49 w 205"/>
                    <a:gd name="T65" fmla="*/ 33 h 202"/>
                    <a:gd name="T66" fmla="*/ 50 w 205"/>
                    <a:gd name="T67" fmla="*/ 30 h 202"/>
                    <a:gd name="T68" fmla="*/ 51 w 205"/>
                    <a:gd name="T69" fmla="*/ 25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5" h="202">
                      <a:moveTo>
                        <a:pt x="205" y="100"/>
                      </a:moveTo>
                      <a:lnTo>
                        <a:pt x="201" y="81"/>
                      </a:lnTo>
                      <a:lnTo>
                        <a:pt x="198" y="65"/>
                      </a:lnTo>
                      <a:lnTo>
                        <a:pt x="190" y="51"/>
                      </a:lnTo>
                      <a:lnTo>
                        <a:pt x="182" y="35"/>
                      </a:lnTo>
                      <a:lnTo>
                        <a:pt x="166" y="23"/>
                      </a:lnTo>
                      <a:lnTo>
                        <a:pt x="155" y="11"/>
                      </a:lnTo>
                      <a:lnTo>
                        <a:pt x="140" y="4"/>
                      </a:lnTo>
                      <a:lnTo>
                        <a:pt x="120" y="0"/>
                      </a:lnTo>
                      <a:lnTo>
                        <a:pt x="85" y="0"/>
                      </a:lnTo>
                      <a:lnTo>
                        <a:pt x="66" y="4"/>
                      </a:lnTo>
                      <a:lnTo>
                        <a:pt x="50" y="11"/>
                      </a:lnTo>
                      <a:lnTo>
                        <a:pt x="38" y="23"/>
                      </a:lnTo>
                      <a:lnTo>
                        <a:pt x="23" y="35"/>
                      </a:lnTo>
                      <a:lnTo>
                        <a:pt x="15" y="51"/>
                      </a:lnTo>
                      <a:lnTo>
                        <a:pt x="8" y="65"/>
                      </a:lnTo>
                      <a:lnTo>
                        <a:pt x="3" y="81"/>
                      </a:lnTo>
                      <a:lnTo>
                        <a:pt x="0" y="100"/>
                      </a:lnTo>
                      <a:lnTo>
                        <a:pt x="3" y="120"/>
                      </a:lnTo>
                      <a:lnTo>
                        <a:pt x="8" y="135"/>
                      </a:lnTo>
                      <a:lnTo>
                        <a:pt x="15" y="151"/>
                      </a:lnTo>
                      <a:lnTo>
                        <a:pt x="23" y="167"/>
                      </a:lnTo>
                      <a:lnTo>
                        <a:pt x="38" y="179"/>
                      </a:lnTo>
                      <a:lnTo>
                        <a:pt x="50" y="190"/>
                      </a:lnTo>
                      <a:lnTo>
                        <a:pt x="66" y="193"/>
                      </a:lnTo>
                      <a:lnTo>
                        <a:pt x="85" y="202"/>
                      </a:lnTo>
                      <a:lnTo>
                        <a:pt x="120" y="202"/>
                      </a:lnTo>
                      <a:lnTo>
                        <a:pt x="140" y="193"/>
                      </a:lnTo>
                      <a:lnTo>
                        <a:pt x="155" y="190"/>
                      </a:lnTo>
                      <a:lnTo>
                        <a:pt x="166" y="179"/>
                      </a:lnTo>
                      <a:lnTo>
                        <a:pt x="182" y="167"/>
                      </a:lnTo>
                      <a:lnTo>
                        <a:pt x="190" y="151"/>
                      </a:lnTo>
                      <a:lnTo>
                        <a:pt x="198" y="135"/>
                      </a:lnTo>
                      <a:lnTo>
                        <a:pt x="201" y="120"/>
                      </a:lnTo>
                      <a:lnTo>
                        <a:pt x="205" y="10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200" name="Freeform 363"/>
                <p:cNvSpPr>
                  <a:spLocks/>
                </p:cNvSpPr>
                <p:nvPr/>
              </p:nvSpPr>
              <p:spPr bwMode="auto">
                <a:xfrm>
                  <a:off x="4545" y="1892"/>
                  <a:ext cx="50" cy="51"/>
                </a:xfrm>
                <a:custGeom>
                  <a:avLst/>
                  <a:gdLst>
                    <a:gd name="T0" fmla="*/ 50 w 203"/>
                    <a:gd name="T1" fmla="*/ 25 h 206"/>
                    <a:gd name="T2" fmla="*/ 50 w 203"/>
                    <a:gd name="T3" fmla="*/ 21 h 206"/>
                    <a:gd name="T4" fmla="*/ 48 w 203"/>
                    <a:gd name="T5" fmla="*/ 17 h 206"/>
                    <a:gd name="T6" fmla="*/ 47 w 203"/>
                    <a:gd name="T7" fmla="*/ 13 h 206"/>
                    <a:gd name="T8" fmla="*/ 44 w 203"/>
                    <a:gd name="T9" fmla="*/ 10 h 206"/>
                    <a:gd name="T10" fmla="*/ 41 w 203"/>
                    <a:gd name="T11" fmla="*/ 7 h 206"/>
                    <a:gd name="T12" fmla="*/ 37 w 203"/>
                    <a:gd name="T13" fmla="*/ 4 h 206"/>
                    <a:gd name="T14" fmla="*/ 34 w 203"/>
                    <a:gd name="T15" fmla="*/ 2 h 206"/>
                    <a:gd name="T16" fmla="*/ 30 w 203"/>
                    <a:gd name="T17" fmla="*/ 1 h 206"/>
                    <a:gd name="T18" fmla="*/ 25 w 203"/>
                    <a:gd name="T19" fmla="*/ 0 h 206"/>
                    <a:gd name="T20" fmla="*/ 20 w 203"/>
                    <a:gd name="T21" fmla="*/ 1 h 206"/>
                    <a:gd name="T22" fmla="*/ 17 w 203"/>
                    <a:gd name="T23" fmla="*/ 2 h 206"/>
                    <a:gd name="T24" fmla="*/ 13 w 203"/>
                    <a:gd name="T25" fmla="*/ 4 h 206"/>
                    <a:gd name="T26" fmla="*/ 9 w 203"/>
                    <a:gd name="T27" fmla="*/ 7 h 206"/>
                    <a:gd name="T28" fmla="*/ 6 w 203"/>
                    <a:gd name="T29" fmla="*/ 10 h 206"/>
                    <a:gd name="T30" fmla="*/ 3 w 203"/>
                    <a:gd name="T31" fmla="*/ 13 h 206"/>
                    <a:gd name="T32" fmla="*/ 1 w 203"/>
                    <a:gd name="T33" fmla="*/ 17 h 206"/>
                    <a:gd name="T34" fmla="*/ 0 w 203"/>
                    <a:gd name="T35" fmla="*/ 21 h 206"/>
                    <a:gd name="T36" fmla="*/ 0 w 203"/>
                    <a:gd name="T37" fmla="*/ 30 h 206"/>
                    <a:gd name="T38" fmla="*/ 1 w 203"/>
                    <a:gd name="T39" fmla="*/ 35 h 206"/>
                    <a:gd name="T40" fmla="*/ 3 w 203"/>
                    <a:gd name="T41" fmla="*/ 39 h 206"/>
                    <a:gd name="T42" fmla="*/ 6 w 203"/>
                    <a:gd name="T43" fmla="*/ 42 h 206"/>
                    <a:gd name="T44" fmla="*/ 9 w 203"/>
                    <a:gd name="T45" fmla="*/ 45 h 206"/>
                    <a:gd name="T46" fmla="*/ 13 w 203"/>
                    <a:gd name="T47" fmla="*/ 47 h 206"/>
                    <a:gd name="T48" fmla="*/ 17 w 203"/>
                    <a:gd name="T49" fmla="*/ 49 h 206"/>
                    <a:gd name="T50" fmla="*/ 20 w 203"/>
                    <a:gd name="T51" fmla="*/ 50 h 206"/>
                    <a:gd name="T52" fmla="*/ 25 w 203"/>
                    <a:gd name="T53" fmla="*/ 51 h 206"/>
                    <a:gd name="T54" fmla="*/ 30 w 203"/>
                    <a:gd name="T55" fmla="*/ 50 h 206"/>
                    <a:gd name="T56" fmla="*/ 34 w 203"/>
                    <a:gd name="T57" fmla="*/ 49 h 206"/>
                    <a:gd name="T58" fmla="*/ 37 w 203"/>
                    <a:gd name="T59" fmla="*/ 47 h 206"/>
                    <a:gd name="T60" fmla="*/ 41 w 203"/>
                    <a:gd name="T61" fmla="*/ 45 h 206"/>
                    <a:gd name="T62" fmla="*/ 44 w 203"/>
                    <a:gd name="T63" fmla="*/ 42 h 206"/>
                    <a:gd name="T64" fmla="*/ 47 w 203"/>
                    <a:gd name="T65" fmla="*/ 39 h 206"/>
                    <a:gd name="T66" fmla="*/ 48 w 203"/>
                    <a:gd name="T67" fmla="*/ 35 h 206"/>
                    <a:gd name="T68" fmla="*/ 50 w 203"/>
                    <a:gd name="T69" fmla="*/ 30 h 206"/>
                    <a:gd name="T70" fmla="*/ 50 w 203"/>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3" h="206">
                      <a:moveTo>
                        <a:pt x="203" y="101"/>
                      </a:moveTo>
                      <a:lnTo>
                        <a:pt x="203" y="86"/>
                      </a:lnTo>
                      <a:lnTo>
                        <a:pt x="194" y="70"/>
                      </a:lnTo>
                      <a:lnTo>
                        <a:pt x="191" y="51"/>
                      </a:lnTo>
                      <a:lnTo>
                        <a:pt x="179" y="39"/>
                      </a:lnTo>
                      <a:lnTo>
                        <a:pt x="168" y="28"/>
                      </a:lnTo>
                      <a:lnTo>
                        <a:pt x="152" y="16"/>
                      </a:lnTo>
                      <a:lnTo>
                        <a:pt x="137" y="8"/>
                      </a:lnTo>
                      <a:lnTo>
                        <a:pt x="121" y="5"/>
                      </a:lnTo>
                      <a:lnTo>
                        <a:pt x="102" y="0"/>
                      </a:lnTo>
                      <a:lnTo>
                        <a:pt x="82" y="5"/>
                      </a:lnTo>
                      <a:lnTo>
                        <a:pt x="67" y="8"/>
                      </a:lnTo>
                      <a:lnTo>
                        <a:pt x="51" y="16"/>
                      </a:lnTo>
                      <a:lnTo>
                        <a:pt x="35" y="28"/>
                      </a:lnTo>
                      <a:lnTo>
                        <a:pt x="24" y="39"/>
                      </a:lnTo>
                      <a:lnTo>
                        <a:pt x="12" y="51"/>
                      </a:lnTo>
                      <a:lnTo>
                        <a:pt x="5" y="70"/>
                      </a:lnTo>
                      <a:lnTo>
                        <a:pt x="0" y="86"/>
                      </a:lnTo>
                      <a:lnTo>
                        <a:pt x="0" y="121"/>
                      </a:lnTo>
                      <a:lnTo>
                        <a:pt x="5" y="140"/>
                      </a:lnTo>
                      <a:lnTo>
                        <a:pt x="12" y="156"/>
                      </a:lnTo>
                      <a:lnTo>
                        <a:pt x="24" y="171"/>
                      </a:lnTo>
                      <a:lnTo>
                        <a:pt x="35" y="182"/>
                      </a:lnTo>
                      <a:lnTo>
                        <a:pt x="51" y="191"/>
                      </a:lnTo>
                      <a:lnTo>
                        <a:pt x="67" y="198"/>
                      </a:lnTo>
                      <a:lnTo>
                        <a:pt x="82" y="202"/>
                      </a:lnTo>
                      <a:lnTo>
                        <a:pt x="102" y="206"/>
                      </a:lnTo>
                      <a:lnTo>
                        <a:pt x="121" y="202"/>
                      </a:lnTo>
                      <a:lnTo>
                        <a:pt x="137" y="198"/>
                      </a:lnTo>
                      <a:lnTo>
                        <a:pt x="152" y="191"/>
                      </a:lnTo>
                      <a:lnTo>
                        <a:pt x="168" y="182"/>
                      </a:lnTo>
                      <a:lnTo>
                        <a:pt x="179" y="171"/>
                      </a:lnTo>
                      <a:lnTo>
                        <a:pt x="191" y="156"/>
                      </a:lnTo>
                      <a:lnTo>
                        <a:pt x="194" y="140"/>
                      </a:lnTo>
                      <a:lnTo>
                        <a:pt x="203" y="121"/>
                      </a:lnTo>
                      <a:lnTo>
                        <a:pt x="203"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201" name="Freeform 364"/>
                <p:cNvSpPr>
                  <a:spLocks/>
                </p:cNvSpPr>
                <p:nvPr/>
              </p:nvSpPr>
              <p:spPr bwMode="auto">
                <a:xfrm>
                  <a:off x="4852" y="2332"/>
                  <a:ext cx="51" cy="51"/>
                </a:xfrm>
                <a:custGeom>
                  <a:avLst/>
                  <a:gdLst>
                    <a:gd name="T0" fmla="*/ 51 w 202"/>
                    <a:gd name="T1" fmla="*/ 25 h 206"/>
                    <a:gd name="T2" fmla="*/ 51 w 202"/>
                    <a:gd name="T3" fmla="*/ 21 h 206"/>
                    <a:gd name="T4" fmla="*/ 50 w 202"/>
                    <a:gd name="T5" fmla="*/ 16 h 206"/>
                    <a:gd name="T6" fmla="*/ 48 w 202"/>
                    <a:gd name="T7" fmla="*/ 13 h 206"/>
                    <a:gd name="T8" fmla="*/ 45 w 202"/>
                    <a:gd name="T9" fmla="*/ 10 h 206"/>
                    <a:gd name="T10" fmla="*/ 42 w 202"/>
                    <a:gd name="T11" fmla="*/ 6 h 206"/>
                    <a:gd name="T12" fmla="*/ 38 w 202"/>
                    <a:gd name="T13" fmla="*/ 4 h 206"/>
                    <a:gd name="T14" fmla="*/ 34 w 202"/>
                    <a:gd name="T15" fmla="*/ 2 h 206"/>
                    <a:gd name="T16" fmla="*/ 30 w 202"/>
                    <a:gd name="T17" fmla="*/ 1 h 206"/>
                    <a:gd name="T18" fmla="*/ 25 w 202"/>
                    <a:gd name="T19" fmla="*/ 0 h 206"/>
                    <a:gd name="T20" fmla="*/ 20 w 202"/>
                    <a:gd name="T21" fmla="*/ 1 h 206"/>
                    <a:gd name="T22" fmla="*/ 16 w 202"/>
                    <a:gd name="T23" fmla="*/ 2 h 206"/>
                    <a:gd name="T24" fmla="*/ 13 w 202"/>
                    <a:gd name="T25" fmla="*/ 4 h 206"/>
                    <a:gd name="T26" fmla="*/ 9 w 202"/>
                    <a:gd name="T27" fmla="*/ 6 h 206"/>
                    <a:gd name="T28" fmla="*/ 6 w 202"/>
                    <a:gd name="T29" fmla="*/ 10 h 206"/>
                    <a:gd name="T30" fmla="*/ 3 w 202"/>
                    <a:gd name="T31" fmla="*/ 13 h 206"/>
                    <a:gd name="T32" fmla="*/ 1 w 202"/>
                    <a:gd name="T33" fmla="*/ 16 h 206"/>
                    <a:gd name="T34" fmla="*/ 0 w 202"/>
                    <a:gd name="T35" fmla="*/ 21 h 206"/>
                    <a:gd name="T36" fmla="*/ 0 w 202"/>
                    <a:gd name="T37" fmla="*/ 30 h 206"/>
                    <a:gd name="T38" fmla="*/ 1 w 202"/>
                    <a:gd name="T39" fmla="*/ 34 h 206"/>
                    <a:gd name="T40" fmla="*/ 3 w 202"/>
                    <a:gd name="T41" fmla="*/ 38 h 206"/>
                    <a:gd name="T42" fmla="*/ 6 w 202"/>
                    <a:gd name="T43" fmla="*/ 41 h 206"/>
                    <a:gd name="T44" fmla="*/ 9 w 202"/>
                    <a:gd name="T45" fmla="*/ 45 h 206"/>
                    <a:gd name="T46" fmla="*/ 13 w 202"/>
                    <a:gd name="T47" fmla="*/ 47 h 206"/>
                    <a:gd name="T48" fmla="*/ 16 w 202"/>
                    <a:gd name="T49" fmla="*/ 49 h 206"/>
                    <a:gd name="T50" fmla="*/ 20 w 202"/>
                    <a:gd name="T51" fmla="*/ 50 h 206"/>
                    <a:gd name="T52" fmla="*/ 25 w 202"/>
                    <a:gd name="T53" fmla="*/ 51 h 206"/>
                    <a:gd name="T54" fmla="*/ 30 w 202"/>
                    <a:gd name="T55" fmla="*/ 50 h 206"/>
                    <a:gd name="T56" fmla="*/ 34 w 202"/>
                    <a:gd name="T57" fmla="*/ 49 h 206"/>
                    <a:gd name="T58" fmla="*/ 38 w 202"/>
                    <a:gd name="T59" fmla="*/ 47 h 206"/>
                    <a:gd name="T60" fmla="*/ 42 w 202"/>
                    <a:gd name="T61" fmla="*/ 45 h 206"/>
                    <a:gd name="T62" fmla="*/ 45 w 202"/>
                    <a:gd name="T63" fmla="*/ 41 h 206"/>
                    <a:gd name="T64" fmla="*/ 48 w 202"/>
                    <a:gd name="T65" fmla="*/ 38 h 206"/>
                    <a:gd name="T66" fmla="*/ 50 w 202"/>
                    <a:gd name="T67" fmla="*/ 34 h 206"/>
                    <a:gd name="T68" fmla="*/ 51 w 202"/>
                    <a:gd name="T69" fmla="*/ 30 h 206"/>
                    <a:gd name="T70" fmla="*/ 51 w 202"/>
                    <a:gd name="T71" fmla="*/ 25 h 2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206">
                      <a:moveTo>
                        <a:pt x="202" y="101"/>
                      </a:moveTo>
                      <a:lnTo>
                        <a:pt x="202" y="85"/>
                      </a:lnTo>
                      <a:lnTo>
                        <a:pt x="198" y="66"/>
                      </a:lnTo>
                      <a:lnTo>
                        <a:pt x="190" y="51"/>
                      </a:lnTo>
                      <a:lnTo>
                        <a:pt x="179" y="39"/>
                      </a:lnTo>
                      <a:lnTo>
                        <a:pt x="167" y="23"/>
                      </a:lnTo>
                      <a:lnTo>
                        <a:pt x="151" y="16"/>
                      </a:lnTo>
                      <a:lnTo>
                        <a:pt x="135" y="8"/>
                      </a:lnTo>
                      <a:lnTo>
                        <a:pt x="120" y="4"/>
                      </a:lnTo>
                      <a:lnTo>
                        <a:pt x="100" y="0"/>
                      </a:lnTo>
                      <a:lnTo>
                        <a:pt x="81" y="4"/>
                      </a:lnTo>
                      <a:lnTo>
                        <a:pt x="65" y="8"/>
                      </a:lnTo>
                      <a:lnTo>
                        <a:pt x="51" y="16"/>
                      </a:lnTo>
                      <a:lnTo>
                        <a:pt x="35" y="23"/>
                      </a:lnTo>
                      <a:lnTo>
                        <a:pt x="23" y="39"/>
                      </a:lnTo>
                      <a:lnTo>
                        <a:pt x="11" y="51"/>
                      </a:lnTo>
                      <a:lnTo>
                        <a:pt x="4" y="66"/>
                      </a:lnTo>
                      <a:lnTo>
                        <a:pt x="0" y="85"/>
                      </a:lnTo>
                      <a:lnTo>
                        <a:pt x="0" y="120"/>
                      </a:lnTo>
                      <a:lnTo>
                        <a:pt x="4" y="139"/>
                      </a:lnTo>
                      <a:lnTo>
                        <a:pt x="11" y="155"/>
                      </a:lnTo>
                      <a:lnTo>
                        <a:pt x="23" y="167"/>
                      </a:lnTo>
                      <a:lnTo>
                        <a:pt x="35" y="183"/>
                      </a:lnTo>
                      <a:lnTo>
                        <a:pt x="51" y="190"/>
                      </a:lnTo>
                      <a:lnTo>
                        <a:pt x="65" y="198"/>
                      </a:lnTo>
                      <a:lnTo>
                        <a:pt x="81" y="202"/>
                      </a:lnTo>
                      <a:lnTo>
                        <a:pt x="100" y="206"/>
                      </a:lnTo>
                      <a:lnTo>
                        <a:pt x="120" y="202"/>
                      </a:lnTo>
                      <a:lnTo>
                        <a:pt x="135" y="198"/>
                      </a:lnTo>
                      <a:lnTo>
                        <a:pt x="151" y="190"/>
                      </a:lnTo>
                      <a:lnTo>
                        <a:pt x="167" y="183"/>
                      </a:lnTo>
                      <a:lnTo>
                        <a:pt x="179" y="167"/>
                      </a:lnTo>
                      <a:lnTo>
                        <a:pt x="190" y="155"/>
                      </a:lnTo>
                      <a:lnTo>
                        <a:pt x="198" y="139"/>
                      </a:lnTo>
                      <a:lnTo>
                        <a:pt x="202" y="120"/>
                      </a:lnTo>
                      <a:lnTo>
                        <a:pt x="202" y="101"/>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202" name="Line 365"/>
                <p:cNvSpPr>
                  <a:spLocks noChangeShapeType="1"/>
                </p:cNvSpPr>
                <p:nvPr/>
              </p:nvSpPr>
              <p:spPr bwMode="auto">
                <a:xfrm>
                  <a:off x="1305" y="222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3" name="Freeform 366"/>
                <p:cNvSpPr>
                  <a:spLocks/>
                </p:cNvSpPr>
                <p:nvPr/>
              </p:nvSpPr>
              <p:spPr bwMode="auto">
                <a:xfrm>
                  <a:off x="1298" y="2002"/>
                  <a:ext cx="472" cy="244"/>
                </a:xfrm>
                <a:custGeom>
                  <a:avLst/>
                  <a:gdLst>
                    <a:gd name="T0" fmla="*/ 6 w 1890"/>
                    <a:gd name="T1" fmla="*/ 221 h 972"/>
                    <a:gd name="T2" fmla="*/ 5 w 1890"/>
                    <a:gd name="T3" fmla="*/ 222 h 972"/>
                    <a:gd name="T4" fmla="*/ 4 w 1890"/>
                    <a:gd name="T5" fmla="*/ 223 h 972"/>
                    <a:gd name="T6" fmla="*/ 3 w 1890"/>
                    <a:gd name="T7" fmla="*/ 223 h 972"/>
                    <a:gd name="T8" fmla="*/ 2 w 1890"/>
                    <a:gd name="T9" fmla="*/ 226 h 972"/>
                    <a:gd name="T10" fmla="*/ 1 w 1890"/>
                    <a:gd name="T11" fmla="*/ 226 h 972"/>
                    <a:gd name="T12" fmla="*/ 0 w 1890"/>
                    <a:gd name="T13" fmla="*/ 227 h 972"/>
                    <a:gd name="T14" fmla="*/ 0 w 1890"/>
                    <a:gd name="T15" fmla="*/ 229 h 972"/>
                    <a:gd name="T16" fmla="*/ 0 w 1890"/>
                    <a:gd name="T17" fmla="*/ 231 h 972"/>
                    <a:gd name="T18" fmla="*/ 0 w 1890"/>
                    <a:gd name="T19" fmla="*/ 232 h 972"/>
                    <a:gd name="T20" fmla="*/ 0 w 1890"/>
                    <a:gd name="T21" fmla="*/ 234 h 972"/>
                    <a:gd name="T22" fmla="*/ 1 w 1890"/>
                    <a:gd name="T23" fmla="*/ 235 h 972"/>
                    <a:gd name="T24" fmla="*/ 1 w 1890"/>
                    <a:gd name="T25" fmla="*/ 237 h 972"/>
                    <a:gd name="T26" fmla="*/ 2 w 1890"/>
                    <a:gd name="T27" fmla="*/ 238 h 972"/>
                    <a:gd name="T28" fmla="*/ 3 w 1890"/>
                    <a:gd name="T29" fmla="*/ 239 h 972"/>
                    <a:gd name="T30" fmla="*/ 4 w 1890"/>
                    <a:gd name="T31" fmla="*/ 240 h 972"/>
                    <a:gd name="T32" fmla="*/ 5 w 1890"/>
                    <a:gd name="T33" fmla="*/ 241 h 972"/>
                    <a:gd name="T34" fmla="*/ 7 w 1890"/>
                    <a:gd name="T35" fmla="*/ 242 h 972"/>
                    <a:gd name="T36" fmla="*/ 8 w 1890"/>
                    <a:gd name="T37" fmla="*/ 243 h 972"/>
                    <a:gd name="T38" fmla="*/ 9 w 1890"/>
                    <a:gd name="T39" fmla="*/ 243 h 972"/>
                    <a:gd name="T40" fmla="*/ 11 w 1890"/>
                    <a:gd name="T41" fmla="*/ 244 h 972"/>
                    <a:gd name="T42" fmla="*/ 13 w 1890"/>
                    <a:gd name="T43" fmla="*/ 244 h 972"/>
                    <a:gd name="T44" fmla="*/ 14 w 1890"/>
                    <a:gd name="T45" fmla="*/ 244 h 972"/>
                    <a:gd name="T46" fmla="*/ 16 w 1890"/>
                    <a:gd name="T47" fmla="*/ 243 h 972"/>
                    <a:gd name="T48" fmla="*/ 17 w 1890"/>
                    <a:gd name="T49" fmla="*/ 243 h 972"/>
                    <a:gd name="T50" fmla="*/ 466 w 1890"/>
                    <a:gd name="T51" fmla="*/ 22 h 972"/>
                    <a:gd name="T52" fmla="*/ 467 w 1890"/>
                    <a:gd name="T53" fmla="*/ 21 h 972"/>
                    <a:gd name="T54" fmla="*/ 469 w 1890"/>
                    <a:gd name="T55" fmla="*/ 20 h 972"/>
                    <a:gd name="T56" fmla="*/ 470 w 1890"/>
                    <a:gd name="T57" fmla="*/ 19 h 972"/>
                    <a:gd name="T58" fmla="*/ 471 w 1890"/>
                    <a:gd name="T59" fmla="*/ 18 h 972"/>
                    <a:gd name="T60" fmla="*/ 471 w 1890"/>
                    <a:gd name="T61" fmla="*/ 16 h 972"/>
                    <a:gd name="T62" fmla="*/ 472 w 1890"/>
                    <a:gd name="T63" fmla="*/ 15 h 972"/>
                    <a:gd name="T64" fmla="*/ 472 w 1890"/>
                    <a:gd name="T65" fmla="*/ 14 h 972"/>
                    <a:gd name="T66" fmla="*/ 472 w 1890"/>
                    <a:gd name="T67" fmla="*/ 12 h 972"/>
                    <a:gd name="T68" fmla="*/ 472 w 1890"/>
                    <a:gd name="T69" fmla="*/ 11 h 972"/>
                    <a:gd name="T70" fmla="*/ 472 w 1890"/>
                    <a:gd name="T71" fmla="*/ 10 h 972"/>
                    <a:gd name="T72" fmla="*/ 472 w 1890"/>
                    <a:gd name="T73" fmla="*/ 8 h 972"/>
                    <a:gd name="T74" fmla="*/ 471 w 1890"/>
                    <a:gd name="T75" fmla="*/ 7 h 972"/>
                    <a:gd name="T76" fmla="*/ 470 w 1890"/>
                    <a:gd name="T77" fmla="*/ 5 h 972"/>
                    <a:gd name="T78" fmla="*/ 469 w 1890"/>
                    <a:gd name="T79" fmla="*/ 4 h 972"/>
                    <a:gd name="T80" fmla="*/ 468 w 1890"/>
                    <a:gd name="T81" fmla="*/ 3 h 972"/>
                    <a:gd name="T82" fmla="*/ 467 w 1890"/>
                    <a:gd name="T83" fmla="*/ 2 h 972"/>
                    <a:gd name="T84" fmla="*/ 466 w 1890"/>
                    <a:gd name="T85" fmla="*/ 1 h 972"/>
                    <a:gd name="T86" fmla="*/ 464 w 1890"/>
                    <a:gd name="T87" fmla="*/ 1 h 972"/>
                    <a:gd name="T88" fmla="*/ 463 w 1890"/>
                    <a:gd name="T89" fmla="*/ 0 h 972"/>
                    <a:gd name="T90" fmla="*/ 461 w 1890"/>
                    <a:gd name="T91" fmla="*/ 0 h 972"/>
                    <a:gd name="T92" fmla="*/ 460 w 1890"/>
                    <a:gd name="T93" fmla="*/ 0 h 972"/>
                    <a:gd name="T94" fmla="*/ 458 w 1890"/>
                    <a:gd name="T95" fmla="*/ 0 h 972"/>
                    <a:gd name="T96" fmla="*/ 458 w 1890"/>
                    <a:gd name="T97" fmla="*/ 0 h 972"/>
                    <a:gd name="T98" fmla="*/ 455 w 1890"/>
                    <a:gd name="T99" fmla="*/ 1 h 972"/>
                    <a:gd name="T100" fmla="*/ 7 w 1890"/>
                    <a:gd name="T101" fmla="*/ 221 h 9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890" h="972">
                      <a:moveTo>
                        <a:pt x="28" y="879"/>
                      </a:moveTo>
                      <a:lnTo>
                        <a:pt x="24" y="879"/>
                      </a:lnTo>
                      <a:lnTo>
                        <a:pt x="24" y="883"/>
                      </a:lnTo>
                      <a:lnTo>
                        <a:pt x="20" y="883"/>
                      </a:lnTo>
                      <a:lnTo>
                        <a:pt x="16" y="887"/>
                      </a:lnTo>
                      <a:lnTo>
                        <a:pt x="12" y="890"/>
                      </a:lnTo>
                      <a:lnTo>
                        <a:pt x="9" y="895"/>
                      </a:lnTo>
                      <a:lnTo>
                        <a:pt x="9" y="899"/>
                      </a:lnTo>
                      <a:lnTo>
                        <a:pt x="5" y="899"/>
                      </a:lnTo>
                      <a:lnTo>
                        <a:pt x="5" y="902"/>
                      </a:lnTo>
                      <a:lnTo>
                        <a:pt x="5" y="906"/>
                      </a:lnTo>
                      <a:lnTo>
                        <a:pt x="0" y="906"/>
                      </a:lnTo>
                      <a:lnTo>
                        <a:pt x="0" y="910"/>
                      </a:lnTo>
                      <a:lnTo>
                        <a:pt x="0" y="914"/>
                      </a:lnTo>
                      <a:lnTo>
                        <a:pt x="0" y="918"/>
                      </a:lnTo>
                      <a:lnTo>
                        <a:pt x="0" y="922"/>
                      </a:lnTo>
                      <a:lnTo>
                        <a:pt x="0" y="925"/>
                      </a:lnTo>
                      <a:lnTo>
                        <a:pt x="0" y="930"/>
                      </a:lnTo>
                      <a:lnTo>
                        <a:pt x="0" y="934"/>
                      </a:lnTo>
                      <a:lnTo>
                        <a:pt x="5" y="937"/>
                      </a:lnTo>
                      <a:lnTo>
                        <a:pt x="5" y="941"/>
                      </a:lnTo>
                      <a:lnTo>
                        <a:pt x="5" y="945"/>
                      </a:lnTo>
                      <a:lnTo>
                        <a:pt x="9" y="945"/>
                      </a:lnTo>
                      <a:lnTo>
                        <a:pt x="9" y="949"/>
                      </a:lnTo>
                      <a:lnTo>
                        <a:pt x="9" y="953"/>
                      </a:lnTo>
                      <a:lnTo>
                        <a:pt x="12" y="953"/>
                      </a:lnTo>
                      <a:lnTo>
                        <a:pt x="12" y="957"/>
                      </a:lnTo>
                      <a:lnTo>
                        <a:pt x="16" y="957"/>
                      </a:lnTo>
                      <a:lnTo>
                        <a:pt x="20" y="960"/>
                      </a:lnTo>
                      <a:lnTo>
                        <a:pt x="24" y="964"/>
                      </a:lnTo>
                      <a:lnTo>
                        <a:pt x="28" y="964"/>
                      </a:lnTo>
                      <a:lnTo>
                        <a:pt x="28" y="969"/>
                      </a:lnTo>
                      <a:lnTo>
                        <a:pt x="32" y="969"/>
                      </a:lnTo>
                      <a:lnTo>
                        <a:pt x="35" y="969"/>
                      </a:lnTo>
                      <a:lnTo>
                        <a:pt x="39" y="969"/>
                      </a:lnTo>
                      <a:lnTo>
                        <a:pt x="44" y="972"/>
                      </a:lnTo>
                      <a:lnTo>
                        <a:pt x="47" y="972"/>
                      </a:lnTo>
                      <a:lnTo>
                        <a:pt x="51" y="972"/>
                      </a:lnTo>
                      <a:lnTo>
                        <a:pt x="55" y="972"/>
                      </a:lnTo>
                      <a:lnTo>
                        <a:pt x="58" y="969"/>
                      </a:lnTo>
                      <a:lnTo>
                        <a:pt x="63" y="969"/>
                      </a:lnTo>
                      <a:lnTo>
                        <a:pt x="67" y="969"/>
                      </a:lnTo>
                      <a:lnTo>
                        <a:pt x="1858" y="96"/>
                      </a:lnTo>
                      <a:lnTo>
                        <a:pt x="1865" y="88"/>
                      </a:lnTo>
                      <a:lnTo>
                        <a:pt x="1870" y="88"/>
                      </a:lnTo>
                      <a:lnTo>
                        <a:pt x="1870" y="84"/>
                      </a:lnTo>
                      <a:lnTo>
                        <a:pt x="1874" y="84"/>
                      </a:lnTo>
                      <a:lnTo>
                        <a:pt x="1877" y="81"/>
                      </a:lnTo>
                      <a:lnTo>
                        <a:pt x="1881" y="77"/>
                      </a:lnTo>
                      <a:lnTo>
                        <a:pt x="1885" y="73"/>
                      </a:lnTo>
                      <a:lnTo>
                        <a:pt x="1885" y="69"/>
                      </a:lnTo>
                      <a:lnTo>
                        <a:pt x="1885" y="65"/>
                      </a:lnTo>
                      <a:lnTo>
                        <a:pt x="1890" y="65"/>
                      </a:lnTo>
                      <a:lnTo>
                        <a:pt x="1890" y="61"/>
                      </a:lnTo>
                      <a:lnTo>
                        <a:pt x="1890" y="58"/>
                      </a:lnTo>
                      <a:lnTo>
                        <a:pt x="1890" y="54"/>
                      </a:lnTo>
                      <a:lnTo>
                        <a:pt x="1890" y="49"/>
                      </a:lnTo>
                      <a:lnTo>
                        <a:pt x="1890" y="46"/>
                      </a:lnTo>
                      <a:lnTo>
                        <a:pt x="1890" y="42"/>
                      </a:lnTo>
                      <a:lnTo>
                        <a:pt x="1890" y="38"/>
                      </a:lnTo>
                      <a:lnTo>
                        <a:pt x="1890" y="34"/>
                      </a:lnTo>
                      <a:lnTo>
                        <a:pt x="1890" y="30"/>
                      </a:lnTo>
                      <a:lnTo>
                        <a:pt x="1885" y="30"/>
                      </a:lnTo>
                      <a:lnTo>
                        <a:pt x="1885" y="26"/>
                      </a:lnTo>
                      <a:lnTo>
                        <a:pt x="1885" y="23"/>
                      </a:lnTo>
                      <a:lnTo>
                        <a:pt x="1881" y="19"/>
                      </a:lnTo>
                      <a:lnTo>
                        <a:pt x="1877" y="14"/>
                      </a:lnTo>
                      <a:lnTo>
                        <a:pt x="1874" y="11"/>
                      </a:lnTo>
                      <a:lnTo>
                        <a:pt x="1870" y="7"/>
                      </a:lnTo>
                      <a:lnTo>
                        <a:pt x="1865" y="7"/>
                      </a:lnTo>
                      <a:lnTo>
                        <a:pt x="1865" y="3"/>
                      </a:lnTo>
                      <a:lnTo>
                        <a:pt x="1862" y="3"/>
                      </a:lnTo>
                      <a:lnTo>
                        <a:pt x="1858" y="3"/>
                      </a:lnTo>
                      <a:lnTo>
                        <a:pt x="1858" y="0"/>
                      </a:lnTo>
                      <a:lnTo>
                        <a:pt x="1855" y="0"/>
                      </a:lnTo>
                      <a:lnTo>
                        <a:pt x="1851" y="0"/>
                      </a:lnTo>
                      <a:lnTo>
                        <a:pt x="1846" y="0"/>
                      </a:lnTo>
                      <a:lnTo>
                        <a:pt x="1842" y="0"/>
                      </a:lnTo>
                      <a:lnTo>
                        <a:pt x="1839" y="0"/>
                      </a:lnTo>
                      <a:lnTo>
                        <a:pt x="1835" y="0"/>
                      </a:lnTo>
                      <a:lnTo>
                        <a:pt x="1832" y="0"/>
                      </a:lnTo>
                      <a:lnTo>
                        <a:pt x="1827" y="0"/>
                      </a:lnTo>
                      <a:lnTo>
                        <a:pt x="1823" y="3"/>
                      </a:lnTo>
                      <a:lnTo>
                        <a:pt x="1820" y="7"/>
                      </a:lnTo>
                      <a:lnTo>
                        <a:pt x="28" y="879"/>
                      </a:lnTo>
                      <a:close/>
                    </a:path>
                  </a:pathLst>
                </a:custGeom>
                <a:solidFill>
                  <a:srgbClr val="CC0000"/>
                </a:solidFill>
                <a:ln w="7938">
                  <a:solidFill>
                    <a:srgbClr val="FE0000"/>
                  </a:solidFill>
                  <a:prstDash val="solid"/>
                  <a:round/>
                  <a:headEnd/>
                  <a:tailEnd/>
                </a:ln>
              </p:spPr>
              <p:txBody>
                <a:bodyPr/>
                <a:lstStyle/>
                <a:p>
                  <a:endParaRPr lang="en-US"/>
                </a:p>
              </p:txBody>
            </p:sp>
            <p:sp>
              <p:nvSpPr>
                <p:cNvPr id="2204" name="Line 367"/>
                <p:cNvSpPr>
                  <a:spLocks noChangeShapeType="1"/>
                </p:cNvSpPr>
                <p:nvPr/>
              </p:nvSpPr>
              <p:spPr bwMode="auto">
                <a:xfrm>
                  <a:off x="1764" y="200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5" name="Freeform 368"/>
                <p:cNvSpPr>
                  <a:spLocks/>
                </p:cNvSpPr>
                <p:nvPr/>
              </p:nvSpPr>
              <p:spPr bwMode="auto">
                <a:xfrm>
                  <a:off x="1746" y="2002"/>
                  <a:ext cx="129" cy="79"/>
                </a:xfrm>
                <a:custGeom>
                  <a:avLst/>
                  <a:gdLst>
                    <a:gd name="T0" fmla="*/ 18 w 516"/>
                    <a:gd name="T1" fmla="*/ 1 h 314"/>
                    <a:gd name="T2" fmla="*/ 16 w 516"/>
                    <a:gd name="T3" fmla="*/ 0 h 314"/>
                    <a:gd name="T4" fmla="*/ 15 w 516"/>
                    <a:gd name="T5" fmla="*/ 0 h 314"/>
                    <a:gd name="T6" fmla="*/ 13 w 516"/>
                    <a:gd name="T7" fmla="*/ 0 h 314"/>
                    <a:gd name="T8" fmla="*/ 12 w 516"/>
                    <a:gd name="T9" fmla="*/ 0 h 314"/>
                    <a:gd name="T10" fmla="*/ 10 w 516"/>
                    <a:gd name="T11" fmla="*/ 0 h 314"/>
                    <a:gd name="T12" fmla="*/ 9 w 516"/>
                    <a:gd name="T13" fmla="*/ 1 h 314"/>
                    <a:gd name="T14" fmla="*/ 7 w 516"/>
                    <a:gd name="T15" fmla="*/ 1 h 314"/>
                    <a:gd name="T16" fmla="*/ 6 w 516"/>
                    <a:gd name="T17" fmla="*/ 2 h 314"/>
                    <a:gd name="T18" fmla="*/ 5 w 516"/>
                    <a:gd name="T19" fmla="*/ 3 h 314"/>
                    <a:gd name="T20" fmla="*/ 4 w 516"/>
                    <a:gd name="T21" fmla="*/ 4 h 314"/>
                    <a:gd name="T22" fmla="*/ 3 w 516"/>
                    <a:gd name="T23" fmla="*/ 5 h 314"/>
                    <a:gd name="T24" fmla="*/ 2 w 516"/>
                    <a:gd name="T25" fmla="*/ 7 h 314"/>
                    <a:gd name="T26" fmla="*/ 1 w 516"/>
                    <a:gd name="T27" fmla="*/ 8 h 314"/>
                    <a:gd name="T28" fmla="*/ 1 w 516"/>
                    <a:gd name="T29" fmla="*/ 9 h 314"/>
                    <a:gd name="T30" fmla="*/ 0 w 516"/>
                    <a:gd name="T31" fmla="*/ 11 h 314"/>
                    <a:gd name="T32" fmla="*/ 0 w 516"/>
                    <a:gd name="T33" fmla="*/ 12 h 314"/>
                    <a:gd name="T34" fmla="*/ 1 w 516"/>
                    <a:gd name="T35" fmla="*/ 14 h 314"/>
                    <a:gd name="T36" fmla="*/ 1 w 516"/>
                    <a:gd name="T37" fmla="*/ 15 h 314"/>
                    <a:gd name="T38" fmla="*/ 1 w 516"/>
                    <a:gd name="T39" fmla="*/ 16 h 314"/>
                    <a:gd name="T40" fmla="*/ 2 w 516"/>
                    <a:gd name="T41" fmla="*/ 18 h 314"/>
                    <a:gd name="T42" fmla="*/ 3 w 516"/>
                    <a:gd name="T43" fmla="*/ 19 h 314"/>
                    <a:gd name="T44" fmla="*/ 4 w 516"/>
                    <a:gd name="T45" fmla="*/ 20 h 314"/>
                    <a:gd name="T46" fmla="*/ 5 w 516"/>
                    <a:gd name="T47" fmla="*/ 21 h 314"/>
                    <a:gd name="T48" fmla="*/ 6 w 516"/>
                    <a:gd name="T49" fmla="*/ 22 h 314"/>
                    <a:gd name="T50" fmla="*/ 112 w 516"/>
                    <a:gd name="T51" fmla="*/ 78 h 314"/>
                    <a:gd name="T52" fmla="*/ 114 w 516"/>
                    <a:gd name="T53" fmla="*/ 78 h 314"/>
                    <a:gd name="T54" fmla="*/ 114 w 516"/>
                    <a:gd name="T55" fmla="*/ 79 h 314"/>
                    <a:gd name="T56" fmla="*/ 117 w 516"/>
                    <a:gd name="T57" fmla="*/ 79 h 314"/>
                    <a:gd name="T58" fmla="*/ 117 w 516"/>
                    <a:gd name="T59" fmla="*/ 79 h 314"/>
                    <a:gd name="T60" fmla="*/ 120 w 516"/>
                    <a:gd name="T61" fmla="*/ 79 h 314"/>
                    <a:gd name="T62" fmla="*/ 120 w 516"/>
                    <a:gd name="T63" fmla="*/ 78 h 314"/>
                    <a:gd name="T64" fmla="*/ 122 w 516"/>
                    <a:gd name="T65" fmla="*/ 78 h 314"/>
                    <a:gd name="T66" fmla="*/ 123 w 516"/>
                    <a:gd name="T67" fmla="*/ 77 h 314"/>
                    <a:gd name="T68" fmla="*/ 124 w 516"/>
                    <a:gd name="T69" fmla="*/ 76 h 314"/>
                    <a:gd name="T70" fmla="*/ 126 w 516"/>
                    <a:gd name="T71" fmla="*/ 75 h 314"/>
                    <a:gd name="T72" fmla="*/ 127 w 516"/>
                    <a:gd name="T73" fmla="*/ 74 h 314"/>
                    <a:gd name="T74" fmla="*/ 127 w 516"/>
                    <a:gd name="T75" fmla="*/ 72 h 314"/>
                    <a:gd name="T76" fmla="*/ 128 w 516"/>
                    <a:gd name="T77" fmla="*/ 71 h 314"/>
                    <a:gd name="T78" fmla="*/ 128 w 516"/>
                    <a:gd name="T79" fmla="*/ 69 h 314"/>
                    <a:gd name="T80" fmla="*/ 129 w 516"/>
                    <a:gd name="T81" fmla="*/ 68 h 314"/>
                    <a:gd name="T82" fmla="*/ 129 w 516"/>
                    <a:gd name="T83" fmla="*/ 66 h 314"/>
                    <a:gd name="T84" fmla="*/ 129 w 516"/>
                    <a:gd name="T85" fmla="*/ 65 h 314"/>
                    <a:gd name="T86" fmla="*/ 128 w 516"/>
                    <a:gd name="T87" fmla="*/ 63 h 314"/>
                    <a:gd name="T88" fmla="*/ 128 w 516"/>
                    <a:gd name="T89" fmla="*/ 62 h 314"/>
                    <a:gd name="T90" fmla="*/ 127 w 516"/>
                    <a:gd name="T91" fmla="*/ 60 h 314"/>
                    <a:gd name="T92" fmla="*/ 126 w 516"/>
                    <a:gd name="T93" fmla="*/ 59 h 314"/>
                    <a:gd name="T94" fmla="*/ 125 w 516"/>
                    <a:gd name="T95" fmla="*/ 58 h 314"/>
                    <a:gd name="T96" fmla="*/ 124 w 516"/>
                    <a:gd name="T97" fmla="*/ 57 h 314"/>
                    <a:gd name="T98" fmla="*/ 123 w 516"/>
                    <a:gd name="T99" fmla="*/ 56 h 314"/>
                    <a:gd name="T100" fmla="*/ 18 w 516"/>
                    <a:gd name="T101" fmla="*/ 1 h 31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16" h="314">
                      <a:moveTo>
                        <a:pt x="73" y="3"/>
                      </a:moveTo>
                      <a:lnTo>
                        <a:pt x="70" y="3"/>
                      </a:lnTo>
                      <a:lnTo>
                        <a:pt x="66" y="3"/>
                      </a:lnTo>
                      <a:lnTo>
                        <a:pt x="63" y="0"/>
                      </a:lnTo>
                      <a:lnTo>
                        <a:pt x="59" y="0"/>
                      </a:lnTo>
                      <a:lnTo>
                        <a:pt x="54" y="0"/>
                      </a:lnTo>
                      <a:lnTo>
                        <a:pt x="50" y="0"/>
                      </a:lnTo>
                      <a:lnTo>
                        <a:pt x="47" y="0"/>
                      </a:lnTo>
                      <a:lnTo>
                        <a:pt x="43" y="0"/>
                      </a:lnTo>
                      <a:lnTo>
                        <a:pt x="40" y="0"/>
                      </a:lnTo>
                      <a:lnTo>
                        <a:pt x="35" y="3"/>
                      </a:lnTo>
                      <a:lnTo>
                        <a:pt x="31" y="3"/>
                      </a:lnTo>
                      <a:lnTo>
                        <a:pt x="28" y="3"/>
                      </a:lnTo>
                      <a:lnTo>
                        <a:pt x="28" y="7"/>
                      </a:lnTo>
                      <a:lnTo>
                        <a:pt x="24" y="7"/>
                      </a:lnTo>
                      <a:lnTo>
                        <a:pt x="19" y="7"/>
                      </a:lnTo>
                      <a:lnTo>
                        <a:pt x="19" y="11"/>
                      </a:lnTo>
                      <a:lnTo>
                        <a:pt x="15" y="11"/>
                      </a:lnTo>
                      <a:lnTo>
                        <a:pt x="15" y="14"/>
                      </a:lnTo>
                      <a:lnTo>
                        <a:pt x="12" y="19"/>
                      </a:lnTo>
                      <a:lnTo>
                        <a:pt x="8" y="23"/>
                      </a:lnTo>
                      <a:lnTo>
                        <a:pt x="8" y="26"/>
                      </a:lnTo>
                      <a:lnTo>
                        <a:pt x="5" y="26"/>
                      </a:lnTo>
                      <a:lnTo>
                        <a:pt x="5" y="30"/>
                      </a:lnTo>
                      <a:lnTo>
                        <a:pt x="5" y="34"/>
                      </a:lnTo>
                      <a:lnTo>
                        <a:pt x="5" y="38"/>
                      </a:lnTo>
                      <a:lnTo>
                        <a:pt x="0" y="42"/>
                      </a:lnTo>
                      <a:lnTo>
                        <a:pt x="0" y="46"/>
                      </a:lnTo>
                      <a:lnTo>
                        <a:pt x="0" y="49"/>
                      </a:lnTo>
                      <a:lnTo>
                        <a:pt x="5" y="54"/>
                      </a:lnTo>
                      <a:lnTo>
                        <a:pt x="5" y="58"/>
                      </a:lnTo>
                      <a:lnTo>
                        <a:pt x="5" y="61"/>
                      </a:lnTo>
                      <a:lnTo>
                        <a:pt x="5" y="65"/>
                      </a:lnTo>
                      <a:lnTo>
                        <a:pt x="8" y="69"/>
                      </a:lnTo>
                      <a:lnTo>
                        <a:pt x="8" y="73"/>
                      </a:lnTo>
                      <a:lnTo>
                        <a:pt x="12" y="77"/>
                      </a:lnTo>
                      <a:lnTo>
                        <a:pt x="15" y="81"/>
                      </a:lnTo>
                      <a:lnTo>
                        <a:pt x="19" y="84"/>
                      </a:lnTo>
                      <a:lnTo>
                        <a:pt x="24" y="88"/>
                      </a:lnTo>
                      <a:lnTo>
                        <a:pt x="438" y="310"/>
                      </a:lnTo>
                      <a:lnTo>
                        <a:pt x="446" y="310"/>
                      </a:lnTo>
                      <a:lnTo>
                        <a:pt x="450" y="310"/>
                      </a:lnTo>
                      <a:lnTo>
                        <a:pt x="454" y="310"/>
                      </a:lnTo>
                      <a:lnTo>
                        <a:pt x="454" y="314"/>
                      </a:lnTo>
                      <a:lnTo>
                        <a:pt x="457" y="314"/>
                      </a:lnTo>
                      <a:lnTo>
                        <a:pt x="462" y="314"/>
                      </a:lnTo>
                      <a:lnTo>
                        <a:pt x="466" y="314"/>
                      </a:lnTo>
                      <a:lnTo>
                        <a:pt x="469" y="314"/>
                      </a:lnTo>
                      <a:lnTo>
                        <a:pt x="473" y="314"/>
                      </a:lnTo>
                      <a:lnTo>
                        <a:pt x="478" y="314"/>
                      </a:lnTo>
                      <a:lnTo>
                        <a:pt x="481" y="314"/>
                      </a:lnTo>
                      <a:lnTo>
                        <a:pt x="481" y="310"/>
                      </a:lnTo>
                      <a:lnTo>
                        <a:pt x="485" y="310"/>
                      </a:lnTo>
                      <a:lnTo>
                        <a:pt x="489" y="310"/>
                      </a:lnTo>
                      <a:lnTo>
                        <a:pt x="492" y="305"/>
                      </a:lnTo>
                      <a:lnTo>
                        <a:pt x="497" y="301"/>
                      </a:lnTo>
                      <a:lnTo>
                        <a:pt x="501" y="298"/>
                      </a:lnTo>
                      <a:lnTo>
                        <a:pt x="504" y="298"/>
                      </a:lnTo>
                      <a:lnTo>
                        <a:pt x="504" y="294"/>
                      </a:lnTo>
                      <a:lnTo>
                        <a:pt x="508" y="294"/>
                      </a:lnTo>
                      <a:lnTo>
                        <a:pt x="508" y="291"/>
                      </a:lnTo>
                      <a:lnTo>
                        <a:pt x="508" y="286"/>
                      </a:lnTo>
                      <a:lnTo>
                        <a:pt x="512" y="286"/>
                      </a:lnTo>
                      <a:lnTo>
                        <a:pt x="512" y="282"/>
                      </a:lnTo>
                      <a:lnTo>
                        <a:pt x="512" y="279"/>
                      </a:lnTo>
                      <a:lnTo>
                        <a:pt x="512" y="275"/>
                      </a:lnTo>
                      <a:lnTo>
                        <a:pt x="516" y="275"/>
                      </a:lnTo>
                      <a:lnTo>
                        <a:pt x="516" y="270"/>
                      </a:lnTo>
                      <a:lnTo>
                        <a:pt x="516" y="266"/>
                      </a:lnTo>
                      <a:lnTo>
                        <a:pt x="516" y="263"/>
                      </a:lnTo>
                      <a:lnTo>
                        <a:pt x="516" y="259"/>
                      </a:lnTo>
                      <a:lnTo>
                        <a:pt x="516" y="256"/>
                      </a:lnTo>
                      <a:lnTo>
                        <a:pt x="512" y="251"/>
                      </a:lnTo>
                      <a:lnTo>
                        <a:pt x="512" y="247"/>
                      </a:lnTo>
                      <a:lnTo>
                        <a:pt x="508" y="244"/>
                      </a:lnTo>
                      <a:lnTo>
                        <a:pt x="508" y="240"/>
                      </a:lnTo>
                      <a:lnTo>
                        <a:pt x="504" y="236"/>
                      </a:lnTo>
                      <a:lnTo>
                        <a:pt x="504" y="231"/>
                      </a:lnTo>
                      <a:lnTo>
                        <a:pt x="501" y="231"/>
                      </a:lnTo>
                      <a:lnTo>
                        <a:pt x="501" y="228"/>
                      </a:lnTo>
                      <a:lnTo>
                        <a:pt x="497" y="228"/>
                      </a:lnTo>
                      <a:lnTo>
                        <a:pt x="492" y="224"/>
                      </a:lnTo>
                      <a:lnTo>
                        <a:pt x="489" y="224"/>
                      </a:lnTo>
                      <a:lnTo>
                        <a:pt x="73" y="3"/>
                      </a:lnTo>
                      <a:close/>
                    </a:path>
                  </a:pathLst>
                </a:custGeom>
                <a:solidFill>
                  <a:srgbClr val="CC0000"/>
                </a:solidFill>
                <a:ln w="7938">
                  <a:solidFill>
                    <a:srgbClr val="FE0000"/>
                  </a:solidFill>
                  <a:prstDash val="solid"/>
                  <a:round/>
                  <a:headEnd/>
                  <a:tailEnd/>
                </a:ln>
              </p:spPr>
              <p:txBody>
                <a:bodyPr/>
                <a:lstStyle/>
                <a:p>
                  <a:endParaRPr lang="en-US"/>
                </a:p>
              </p:txBody>
            </p:sp>
            <p:sp>
              <p:nvSpPr>
                <p:cNvPr id="2206" name="Line 369"/>
                <p:cNvSpPr>
                  <a:spLocks noChangeShapeType="1"/>
                </p:cNvSpPr>
                <p:nvPr/>
              </p:nvSpPr>
              <p:spPr bwMode="auto">
                <a:xfrm>
                  <a:off x="1867" y="205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7" name="Freeform 370"/>
                <p:cNvSpPr>
                  <a:spLocks/>
                </p:cNvSpPr>
                <p:nvPr/>
              </p:nvSpPr>
              <p:spPr bwMode="auto">
                <a:xfrm>
                  <a:off x="1851" y="2056"/>
                  <a:ext cx="60" cy="40"/>
                </a:xfrm>
                <a:custGeom>
                  <a:avLst/>
                  <a:gdLst>
                    <a:gd name="T0" fmla="*/ 16 w 241"/>
                    <a:gd name="T1" fmla="*/ 1 h 159"/>
                    <a:gd name="T2" fmla="*/ 15 w 241"/>
                    <a:gd name="T3" fmla="*/ 0 h 159"/>
                    <a:gd name="T4" fmla="*/ 12 w 241"/>
                    <a:gd name="T5" fmla="*/ 0 h 159"/>
                    <a:gd name="T6" fmla="*/ 12 w 241"/>
                    <a:gd name="T7" fmla="*/ 0 h 159"/>
                    <a:gd name="T8" fmla="*/ 9 w 241"/>
                    <a:gd name="T9" fmla="*/ 0 h 159"/>
                    <a:gd name="T10" fmla="*/ 9 w 241"/>
                    <a:gd name="T11" fmla="*/ 0 h 159"/>
                    <a:gd name="T12" fmla="*/ 7 w 241"/>
                    <a:gd name="T13" fmla="*/ 1 h 159"/>
                    <a:gd name="T14" fmla="*/ 6 w 241"/>
                    <a:gd name="T15" fmla="*/ 2 h 159"/>
                    <a:gd name="T16" fmla="*/ 5 w 241"/>
                    <a:gd name="T17" fmla="*/ 3 h 159"/>
                    <a:gd name="T18" fmla="*/ 3 w 241"/>
                    <a:gd name="T19" fmla="*/ 4 h 159"/>
                    <a:gd name="T20" fmla="*/ 2 w 241"/>
                    <a:gd name="T21" fmla="*/ 5 h 159"/>
                    <a:gd name="T22" fmla="*/ 2 w 241"/>
                    <a:gd name="T23" fmla="*/ 6 h 159"/>
                    <a:gd name="T24" fmla="*/ 1 w 241"/>
                    <a:gd name="T25" fmla="*/ 8 h 159"/>
                    <a:gd name="T26" fmla="*/ 0 w 241"/>
                    <a:gd name="T27" fmla="*/ 9 h 159"/>
                    <a:gd name="T28" fmla="*/ 0 w 241"/>
                    <a:gd name="T29" fmla="*/ 11 h 159"/>
                    <a:gd name="T30" fmla="*/ 0 w 241"/>
                    <a:gd name="T31" fmla="*/ 12 h 159"/>
                    <a:gd name="T32" fmla="*/ 0 w 241"/>
                    <a:gd name="T33" fmla="*/ 14 h 159"/>
                    <a:gd name="T34" fmla="*/ 0 w 241"/>
                    <a:gd name="T35" fmla="*/ 15 h 159"/>
                    <a:gd name="T36" fmla="*/ 1 w 241"/>
                    <a:gd name="T37" fmla="*/ 17 h 159"/>
                    <a:gd name="T38" fmla="*/ 1 w 241"/>
                    <a:gd name="T39" fmla="*/ 18 h 159"/>
                    <a:gd name="T40" fmla="*/ 2 w 241"/>
                    <a:gd name="T41" fmla="*/ 19 h 159"/>
                    <a:gd name="T42" fmla="*/ 3 w 241"/>
                    <a:gd name="T43" fmla="*/ 21 h 159"/>
                    <a:gd name="T44" fmla="*/ 4 w 241"/>
                    <a:gd name="T45" fmla="*/ 21 h 159"/>
                    <a:gd name="T46" fmla="*/ 5 w 241"/>
                    <a:gd name="T47" fmla="*/ 22 h 159"/>
                    <a:gd name="T48" fmla="*/ 7 w 241"/>
                    <a:gd name="T49" fmla="*/ 24 h 159"/>
                    <a:gd name="T50" fmla="*/ 44 w 241"/>
                    <a:gd name="T51" fmla="*/ 39 h 159"/>
                    <a:gd name="T52" fmla="*/ 45 w 241"/>
                    <a:gd name="T53" fmla="*/ 40 h 159"/>
                    <a:gd name="T54" fmla="*/ 47 w 241"/>
                    <a:gd name="T55" fmla="*/ 40 h 159"/>
                    <a:gd name="T56" fmla="*/ 48 w 241"/>
                    <a:gd name="T57" fmla="*/ 40 h 159"/>
                    <a:gd name="T58" fmla="*/ 50 w 241"/>
                    <a:gd name="T59" fmla="*/ 40 h 159"/>
                    <a:gd name="T60" fmla="*/ 51 w 241"/>
                    <a:gd name="T61" fmla="*/ 40 h 159"/>
                    <a:gd name="T62" fmla="*/ 53 w 241"/>
                    <a:gd name="T63" fmla="*/ 39 h 159"/>
                    <a:gd name="T64" fmla="*/ 54 w 241"/>
                    <a:gd name="T65" fmla="*/ 38 h 159"/>
                    <a:gd name="T66" fmla="*/ 55 w 241"/>
                    <a:gd name="T67" fmla="*/ 37 h 159"/>
                    <a:gd name="T68" fmla="*/ 56 w 241"/>
                    <a:gd name="T69" fmla="*/ 36 h 159"/>
                    <a:gd name="T70" fmla="*/ 57 w 241"/>
                    <a:gd name="T71" fmla="*/ 35 h 159"/>
                    <a:gd name="T72" fmla="*/ 58 w 241"/>
                    <a:gd name="T73" fmla="*/ 34 h 159"/>
                    <a:gd name="T74" fmla="*/ 59 w 241"/>
                    <a:gd name="T75" fmla="*/ 33 h 159"/>
                    <a:gd name="T76" fmla="*/ 60 w 241"/>
                    <a:gd name="T77" fmla="*/ 31 h 159"/>
                    <a:gd name="T78" fmla="*/ 60 w 241"/>
                    <a:gd name="T79" fmla="*/ 30 h 159"/>
                    <a:gd name="T80" fmla="*/ 60 w 241"/>
                    <a:gd name="T81" fmla="*/ 28 h 159"/>
                    <a:gd name="T82" fmla="*/ 60 w 241"/>
                    <a:gd name="T83" fmla="*/ 26 h 159"/>
                    <a:gd name="T84" fmla="*/ 60 w 241"/>
                    <a:gd name="T85" fmla="*/ 25 h 159"/>
                    <a:gd name="T86" fmla="*/ 59 w 241"/>
                    <a:gd name="T87" fmla="*/ 24 h 159"/>
                    <a:gd name="T88" fmla="*/ 59 w 241"/>
                    <a:gd name="T89" fmla="*/ 22 h 159"/>
                    <a:gd name="T90" fmla="*/ 58 w 241"/>
                    <a:gd name="T91" fmla="*/ 21 h 159"/>
                    <a:gd name="T92" fmla="*/ 57 w 241"/>
                    <a:gd name="T93" fmla="*/ 20 h 159"/>
                    <a:gd name="T94" fmla="*/ 56 w 241"/>
                    <a:gd name="T95" fmla="*/ 19 h 159"/>
                    <a:gd name="T96" fmla="*/ 55 w 241"/>
                    <a:gd name="T97" fmla="*/ 18 h 159"/>
                    <a:gd name="T98" fmla="*/ 53 w 241"/>
                    <a:gd name="T99" fmla="*/ 17 h 159"/>
                    <a:gd name="T100" fmla="*/ 16 w 241"/>
                    <a:gd name="T101" fmla="*/ 1 h 1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41" h="159">
                      <a:moveTo>
                        <a:pt x="66" y="5"/>
                      </a:moveTo>
                      <a:lnTo>
                        <a:pt x="66" y="5"/>
                      </a:lnTo>
                      <a:lnTo>
                        <a:pt x="62" y="0"/>
                      </a:lnTo>
                      <a:lnTo>
                        <a:pt x="59" y="0"/>
                      </a:lnTo>
                      <a:lnTo>
                        <a:pt x="54" y="0"/>
                      </a:lnTo>
                      <a:lnTo>
                        <a:pt x="50" y="0"/>
                      </a:lnTo>
                      <a:lnTo>
                        <a:pt x="47" y="0"/>
                      </a:lnTo>
                      <a:lnTo>
                        <a:pt x="43" y="0"/>
                      </a:lnTo>
                      <a:lnTo>
                        <a:pt x="38" y="0"/>
                      </a:lnTo>
                      <a:lnTo>
                        <a:pt x="35" y="0"/>
                      </a:lnTo>
                      <a:lnTo>
                        <a:pt x="31" y="5"/>
                      </a:lnTo>
                      <a:lnTo>
                        <a:pt x="27" y="5"/>
                      </a:lnTo>
                      <a:lnTo>
                        <a:pt x="24" y="8"/>
                      </a:lnTo>
                      <a:lnTo>
                        <a:pt x="19" y="8"/>
                      </a:lnTo>
                      <a:lnTo>
                        <a:pt x="19" y="12"/>
                      </a:lnTo>
                      <a:lnTo>
                        <a:pt x="15" y="12"/>
                      </a:lnTo>
                      <a:lnTo>
                        <a:pt x="12" y="15"/>
                      </a:lnTo>
                      <a:lnTo>
                        <a:pt x="8" y="20"/>
                      </a:lnTo>
                      <a:lnTo>
                        <a:pt x="8" y="24"/>
                      </a:lnTo>
                      <a:lnTo>
                        <a:pt x="4" y="28"/>
                      </a:lnTo>
                      <a:lnTo>
                        <a:pt x="4" y="31"/>
                      </a:lnTo>
                      <a:lnTo>
                        <a:pt x="0" y="35"/>
                      </a:lnTo>
                      <a:lnTo>
                        <a:pt x="0" y="40"/>
                      </a:lnTo>
                      <a:lnTo>
                        <a:pt x="0" y="43"/>
                      </a:lnTo>
                      <a:lnTo>
                        <a:pt x="0" y="47"/>
                      </a:lnTo>
                      <a:lnTo>
                        <a:pt x="0" y="50"/>
                      </a:lnTo>
                      <a:lnTo>
                        <a:pt x="0" y="54"/>
                      </a:lnTo>
                      <a:lnTo>
                        <a:pt x="0" y="59"/>
                      </a:lnTo>
                      <a:lnTo>
                        <a:pt x="0" y="63"/>
                      </a:lnTo>
                      <a:lnTo>
                        <a:pt x="4" y="66"/>
                      </a:lnTo>
                      <a:lnTo>
                        <a:pt x="4" y="70"/>
                      </a:lnTo>
                      <a:lnTo>
                        <a:pt x="8" y="75"/>
                      </a:lnTo>
                      <a:lnTo>
                        <a:pt x="8" y="78"/>
                      </a:lnTo>
                      <a:lnTo>
                        <a:pt x="12" y="82"/>
                      </a:lnTo>
                      <a:lnTo>
                        <a:pt x="15" y="85"/>
                      </a:lnTo>
                      <a:lnTo>
                        <a:pt x="19" y="85"/>
                      </a:lnTo>
                      <a:lnTo>
                        <a:pt x="19" y="89"/>
                      </a:lnTo>
                      <a:lnTo>
                        <a:pt x="24" y="89"/>
                      </a:lnTo>
                      <a:lnTo>
                        <a:pt x="27" y="94"/>
                      </a:lnTo>
                      <a:lnTo>
                        <a:pt x="171" y="159"/>
                      </a:lnTo>
                      <a:lnTo>
                        <a:pt x="175" y="155"/>
                      </a:lnTo>
                      <a:lnTo>
                        <a:pt x="178" y="159"/>
                      </a:lnTo>
                      <a:lnTo>
                        <a:pt x="182" y="159"/>
                      </a:lnTo>
                      <a:lnTo>
                        <a:pt x="187" y="159"/>
                      </a:lnTo>
                      <a:lnTo>
                        <a:pt x="190" y="159"/>
                      </a:lnTo>
                      <a:lnTo>
                        <a:pt x="194" y="159"/>
                      </a:lnTo>
                      <a:lnTo>
                        <a:pt x="198" y="159"/>
                      </a:lnTo>
                      <a:lnTo>
                        <a:pt x="201" y="159"/>
                      </a:lnTo>
                      <a:lnTo>
                        <a:pt x="206" y="159"/>
                      </a:lnTo>
                      <a:lnTo>
                        <a:pt x="210" y="155"/>
                      </a:lnTo>
                      <a:lnTo>
                        <a:pt x="213" y="155"/>
                      </a:lnTo>
                      <a:lnTo>
                        <a:pt x="217" y="152"/>
                      </a:lnTo>
                      <a:lnTo>
                        <a:pt x="221" y="152"/>
                      </a:lnTo>
                      <a:lnTo>
                        <a:pt x="221" y="148"/>
                      </a:lnTo>
                      <a:lnTo>
                        <a:pt x="225" y="148"/>
                      </a:lnTo>
                      <a:lnTo>
                        <a:pt x="225" y="143"/>
                      </a:lnTo>
                      <a:lnTo>
                        <a:pt x="229" y="143"/>
                      </a:lnTo>
                      <a:lnTo>
                        <a:pt x="229" y="140"/>
                      </a:lnTo>
                      <a:lnTo>
                        <a:pt x="233" y="140"/>
                      </a:lnTo>
                      <a:lnTo>
                        <a:pt x="233" y="136"/>
                      </a:lnTo>
                      <a:lnTo>
                        <a:pt x="236" y="133"/>
                      </a:lnTo>
                      <a:lnTo>
                        <a:pt x="236" y="128"/>
                      </a:lnTo>
                      <a:lnTo>
                        <a:pt x="241" y="124"/>
                      </a:lnTo>
                      <a:lnTo>
                        <a:pt x="241" y="120"/>
                      </a:lnTo>
                      <a:lnTo>
                        <a:pt x="241" y="117"/>
                      </a:lnTo>
                      <a:lnTo>
                        <a:pt x="241" y="113"/>
                      </a:lnTo>
                      <a:lnTo>
                        <a:pt x="241" y="108"/>
                      </a:lnTo>
                      <a:lnTo>
                        <a:pt x="241" y="105"/>
                      </a:lnTo>
                      <a:lnTo>
                        <a:pt x="241" y="101"/>
                      </a:lnTo>
                      <a:lnTo>
                        <a:pt x="241" y="98"/>
                      </a:lnTo>
                      <a:lnTo>
                        <a:pt x="236" y="94"/>
                      </a:lnTo>
                      <a:lnTo>
                        <a:pt x="236" y="89"/>
                      </a:lnTo>
                      <a:lnTo>
                        <a:pt x="233" y="85"/>
                      </a:lnTo>
                      <a:lnTo>
                        <a:pt x="229" y="82"/>
                      </a:lnTo>
                      <a:lnTo>
                        <a:pt x="229" y="78"/>
                      </a:lnTo>
                      <a:lnTo>
                        <a:pt x="225" y="78"/>
                      </a:lnTo>
                      <a:lnTo>
                        <a:pt x="225" y="75"/>
                      </a:lnTo>
                      <a:lnTo>
                        <a:pt x="221" y="75"/>
                      </a:lnTo>
                      <a:lnTo>
                        <a:pt x="221" y="70"/>
                      </a:lnTo>
                      <a:lnTo>
                        <a:pt x="217" y="70"/>
                      </a:lnTo>
                      <a:lnTo>
                        <a:pt x="213" y="66"/>
                      </a:lnTo>
                      <a:lnTo>
                        <a:pt x="210" y="70"/>
                      </a:lnTo>
                      <a:lnTo>
                        <a:pt x="66" y="5"/>
                      </a:lnTo>
                      <a:close/>
                    </a:path>
                  </a:pathLst>
                </a:custGeom>
                <a:solidFill>
                  <a:srgbClr val="CC0000"/>
                </a:solidFill>
                <a:ln w="7938">
                  <a:solidFill>
                    <a:srgbClr val="FE0000"/>
                  </a:solidFill>
                  <a:prstDash val="solid"/>
                  <a:round/>
                  <a:headEnd/>
                  <a:tailEnd/>
                </a:ln>
              </p:spPr>
              <p:txBody>
                <a:bodyPr/>
                <a:lstStyle/>
                <a:p>
                  <a:endParaRPr lang="en-US"/>
                </a:p>
              </p:txBody>
            </p:sp>
            <p:sp>
              <p:nvSpPr>
                <p:cNvPr id="2208" name="Line 371"/>
                <p:cNvSpPr>
                  <a:spLocks noChangeShapeType="1"/>
                </p:cNvSpPr>
                <p:nvPr/>
              </p:nvSpPr>
              <p:spPr bwMode="auto">
                <a:xfrm>
                  <a:off x="1903" y="207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9" name="Freeform 372"/>
                <p:cNvSpPr>
                  <a:spLocks/>
                </p:cNvSpPr>
                <p:nvPr/>
              </p:nvSpPr>
              <p:spPr bwMode="auto">
                <a:xfrm>
                  <a:off x="1887" y="2072"/>
                  <a:ext cx="110" cy="60"/>
                </a:xfrm>
                <a:custGeom>
                  <a:avLst/>
                  <a:gdLst>
                    <a:gd name="T0" fmla="*/ 17 w 442"/>
                    <a:gd name="T1" fmla="*/ 1 h 240"/>
                    <a:gd name="T2" fmla="*/ 14 w 442"/>
                    <a:gd name="T3" fmla="*/ 0 h 240"/>
                    <a:gd name="T4" fmla="*/ 13 w 442"/>
                    <a:gd name="T5" fmla="*/ 0 h 240"/>
                    <a:gd name="T6" fmla="*/ 12 w 442"/>
                    <a:gd name="T7" fmla="*/ 0 h 240"/>
                    <a:gd name="T8" fmla="*/ 10 w 442"/>
                    <a:gd name="T9" fmla="*/ 0 h 240"/>
                    <a:gd name="T10" fmla="*/ 9 w 442"/>
                    <a:gd name="T11" fmla="*/ 1 h 240"/>
                    <a:gd name="T12" fmla="*/ 7 w 442"/>
                    <a:gd name="T13" fmla="*/ 1 h 240"/>
                    <a:gd name="T14" fmla="*/ 6 w 442"/>
                    <a:gd name="T15" fmla="*/ 2 h 240"/>
                    <a:gd name="T16" fmla="*/ 5 w 442"/>
                    <a:gd name="T17" fmla="*/ 3 h 240"/>
                    <a:gd name="T18" fmla="*/ 4 w 442"/>
                    <a:gd name="T19" fmla="*/ 4 h 240"/>
                    <a:gd name="T20" fmla="*/ 3 w 442"/>
                    <a:gd name="T21" fmla="*/ 5 h 240"/>
                    <a:gd name="T22" fmla="*/ 2 w 442"/>
                    <a:gd name="T23" fmla="*/ 6 h 240"/>
                    <a:gd name="T24" fmla="*/ 1 w 442"/>
                    <a:gd name="T25" fmla="*/ 8 h 240"/>
                    <a:gd name="T26" fmla="*/ 0 w 442"/>
                    <a:gd name="T27" fmla="*/ 9 h 240"/>
                    <a:gd name="T28" fmla="*/ 0 w 442"/>
                    <a:gd name="T29" fmla="*/ 11 h 240"/>
                    <a:gd name="T30" fmla="*/ 0 w 442"/>
                    <a:gd name="T31" fmla="*/ 11 h 240"/>
                    <a:gd name="T32" fmla="*/ 0 w 442"/>
                    <a:gd name="T33" fmla="*/ 14 h 240"/>
                    <a:gd name="T34" fmla="*/ 0 w 442"/>
                    <a:gd name="T35" fmla="*/ 15 h 240"/>
                    <a:gd name="T36" fmla="*/ 1 w 442"/>
                    <a:gd name="T37" fmla="*/ 16 h 240"/>
                    <a:gd name="T38" fmla="*/ 2 w 442"/>
                    <a:gd name="T39" fmla="*/ 18 h 240"/>
                    <a:gd name="T40" fmla="*/ 2 w 442"/>
                    <a:gd name="T41" fmla="*/ 19 h 240"/>
                    <a:gd name="T42" fmla="*/ 3 w 442"/>
                    <a:gd name="T43" fmla="*/ 20 h 240"/>
                    <a:gd name="T44" fmla="*/ 4 w 442"/>
                    <a:gd name="T45" fmla="*/ 21 h 240"/>
                    <a:gd name="T46" fmla="*/ 6 w 442"/>
                    <a:gd name="T47" fmla="*/ 22 h 240"/>
                    <a:gd name="T48" fmla="*/ 7 w 442"/>
                    <a:gd name="T49" fmla="*/ 23 h 240"/>
                    <a:gd name="T50" fmla="*/ 95 w 442"/>
                    <a:gd name="T51" fmla="*/ 59 h 240"/>
                    <a:gd name="T52" fmla="*/ 96 w 442"/>
                    <a:gd name="T53" fmla="*/ 59 h 240"/>
                    <a:gd name="T54" fmla="*/ 98 w 442"/>
                    <a:gd name="T55" fmla="*/ 60 h 240"/>
                    <a:gd name="T56" fmla="*/ 99 w 442"/>
                    <a:gd name="T57" fmla="*/ 60 h 240"/>
                    <a:gd name="T58" fmla="*/ 101 w 442"/>
                    <a:gd name="T59" fmla="*/ 59 h 240"/>
                    <a:gd name="T60" fmla="*/ 101 w 442"/>
                    <a:gd name="T61" fmla="*/ 59 h 240"/>
                    <a:gd name="T62" fmla="*/ 104 w 442"/>
                    <a:gd name="T63" fmla="*/ 58 h 240"/>
                    <a:gd name="T64" fmla="*/ 104 w 442"/>
                    <a:gd name="T65" fmla="*/ 58 h 240"/>
                    <a:gd name="T66" fmla="*/ 107 w 442"/>
                    <a:gd name="T67" fmla="*/ 57 h 240"/>
                    <a:gd name="T68" fmla="*/ 107 w 442"/>
                    <a:gd name="T69" fmla="*/ 56 h 240"/>
                    <a:gd name="T70" fmla="*/ 108 w 442"/>
                    <a:gd name="T71" fmla="*/ 55 h 240"/>
                    <a:gd name="T72" fmla="*/ 109 w 442"/>
                    <a:gd name="T73" fmla="*/ 53 h 240"/>
                    <a:gd name="T74" fmla="*/ 109 w 442"/>
                    <a:gd name="T75" fmla="*/ 52 h 240"/>
                    <a:gd name="T76" fmla="*/ 110 w 442"/>
                    <a:gd name="T77" fmla="*/ 50 h 240"/>
                    <a:gd name="T78" fmla="*/ 110 w 442"/>
                    <a:gd name="T79" fmla="*/ 49 h 240"/>
                    <a:gd name="T80" fmla="*/ 110 w 442"/>
                    <a:gd name="T81" fmla="*/ 47 h 240"/>
                    <a:gd name="T82" fmla="*/ 110 w 442"/>
                    <a:gd name="T83" fmla="*/ 46 h 240"/>
                    <a:gd name="T84" fmla="*/ 110 w 442"/>
                    <a:gd name="T85" fmla="*/ 45 h 240"/>
                    <a:gd name="T86" fmla="*/ 109 w 442"/>
                    <a:gd name="T87" fmla="*/ 43 h 240"/>
                    <a:gd name="T88" fmla="*/ 109 w 442"/>
                    <a:gd name="T89" fmla="*/ 42 h 240"/>
                    <a:gd name="T90" fmla="*/ 108 w 442"/>
                    <a:gd name="T91" fmla="*/ 41 h 240"/>
                    <a:gd name="T92" fmla="*/ 107 w 442"/>
                    <a:gd name="T93" fmla="*/ 40 h 240"/>
                    <a:gd name="T94" fmla="*/ 107 w 442"/>
                    <a:gd name="T95" fmla="*/ 39 h 240"/>
                    <a:gd name="T96" fmla="*/ 105 w 442"/>
                    <a:gd name="T97" fmla="*/ 38 h 240"/>
                    <a:gd name="T98" fmla="*/ 104 w 442"/>
                    <a:gd name="T99" fmla="*/ 37 h 240"/>
                    <a:gd name="T100" fmla="*/ 17 w 442"/>
                    <a:gd name="T101" fmla="*/ 1 h 24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42" h="240">
                      <a:moveTo>
                        <a:pt x="67" y="3"/>
                      </a:moveTo>
                      <a:lnTo>
                        <a:pt x="67" y="3"/>
                      </a:lnTo>
                      <a:lnTo>
                        <a:pt x="63" y="3"/>
                      </a:lnTo>
                      <a:lnTo>
                        <a:pt x="58" y="0"/>
                      </a:lnTo>
                      <a:lnTo>
                        <a:pt x="55" y="0"/>
                      </a:lnTo>
                      <a:lnTo>
                        <a:pt x="51" y="0"/>
                      </a:lnTo>
                      <a:lnTo>
                        <a:pt x="47" y="0"/>
                      </a:lnTo>
                      <a:lnTo>
                        <a:pt x="44" y="0"/>
                      </a:lnTo>
                      <a:lnTo>
                        <a:pt x="39" y="0"/>
                      </a:lnTo>
                      <a:lnTo>
                        <a:pt x="35" y="3"/>
                      </a:lnTo>
                      <a:lnTo>
                        <a:pt x="32" y="3"/>
                      </a:lnTo>
                      <a:lnTo>
                        <a:pt x="28" y="3"/>
                      </a:lnTo>
                      <a:lnTo>
                        <a:pt x="28" y="7"/>
                      </a:lnTo>
                      <a:lnTo>
                        <a:pt x="23" y="7"/>
                      </a:lnTo>
                      <a:lnTo>
                        <a:pt x="20" y="7"/>
                      </a:lnTo>
                      <a:lnTo>
                        <a:pt x="20" y="12"/>
                      </a:lnTo>
                      <a:lnTo>
                        <a:pt x="16" y="12"/>
                      </a:lnTo>
                      <a:lnTo>
                        <a:pt x="16" y="15"/>
                      </a:lnTo>
                      <a:lnTo>
                        <a:pt x="12" y="15"/>
                      </a:lnTo>
                      <a:lnTo>
                        <a:pt x="12" y="19"/>
                      </a:lnTo>
                      <a:lnTo>
                        <a:pt x="9" y="22"/>
                      </a:lnTo>
                      <a:lnTo>
                        <a:pt x="4" y="26"/>
                      </a:lnTo>
                      <a:lnTo>
                        <a:pt x="4" y="31"/>
                      </a:lnTo>
                      <a:lnTo>
                        <a:pt x="4" y="35"/>
                      </a:lnTo>
                      <a:lnTo>
                        <a:pt x="0" y="35"/>
                      </a:lnTo>
                      <a:lnTo>
                        <a:pt x="0" y="38"/>
                      </a:lnTo>
                      <a:lnTo>
                        <a:pt x="0" y="42"/>
                      </a:lnTo>
                      <a:lnTo>
                        <a:pt x="0" y="45"/>
                      </a:lnTo>
                      <a:lnTo>
                        <a:pt x="0" y="50"/>
                      </a:lnTo>
                      <a:lnTo>
                        <a:pt x="0" y="54"/>
                      </a:lnTo>
                      <a:lnTo>
                        <a:pt x="0" y="57"/>
                      </a:lnTo>
                      <a:lnTo>
                        <a:pt x="0" y="61"/>
                      </a:lnTo>
                      <a:lnTo>
                        <a:pt x="4" y="61"/>
                      </a:lnTo>
                      <a:lnTo>
                        <a:pt x="4" y="65"/>
                      </a:lnTo>
                      <a:lnTo>
                        <a:pt x="4" y="70"/>
                      </a:lnTo>
                      <a:lnTo>
                        <a:pt x="9" y="70"/>
                      </a:lnTo>
                      <a:lnTo>
                        <a:pt x="9" y="73"/>
                      </a:lnTo>
                      <a:lnTo>
                        <a:pt x="9" y="77"/>
                      </a:lnTo>
                      <a:lnTo>
                        <a:pt x="12" y="77"/>
                      </a:lnTo>
                      <a:lnTo>
                        <a:pt x="12" y="80"/>
                      </a:lnTo>
                      <a:lnTo>
                        <a:pt x="16" y="85"/>
                      </a:lnTo>
                      <a:lnTo>
                        <a:pt x="20" y="89"/>
                      </a:lnTo>
                      <a:lnTo>
                        <a:pt x="23" y="89"/>
                      </a:lnTo>
                      <a:lnTo>
                        <a:pt x="28" y="92"/>
                      </a:lnTo>
                      <a:lnTo>
                        <a:pt x="373" y="236"/>
                      </a:lnTo>
                      <a:lnTo>
                        <a:pt x="381" y="236"/>
                      </a:lnTo>
                      <a:lnTo>
                        <a:pt x="384" y="236"/>
                      </a:lnTo>
                      <a:lnTo>
                        <a:pt x="388" y="236"/>
                      </a:lnTo>
                      <a:lnTo>
                        <a:pt x="393" y="240"/>
                      </a:lnTo>
                      <a:lnTo>
                        <a:pt x="396" y="240"/>
                      </a:lnTo>
                      <a:lnTo>
                        <a:pt x="400" y="240"/>
                      </a:lnTo>
                      <a:lnTo>
                        <a:pt x="404" y="236"/>
                      </a:lnTo>
                      <a:lnTo>
                        <a:pt x="407" y="236"/>
                      </a:lnTo>
                      <a:lnTo>
                        <a:pt x="412" y="236"/>
                      </a:lnTo>
                      <a:lnTo>
                        <a:pt x="416" y="232"/>
                      </a:lnTo>
                      <a:lnTo>
                        <a:pt x="419" y="232"/>
                      </a:lnTo>
                      <a:lnTo>
                        <a:pt x="423" y="228"/>
                      </a:lnTo>
                      <a:lnTo>
                        <a:pt x="428" y="228"/>
                      </a:lnTo>
                      <a:lnTo>
                        <a:pt x="428" y="224"/>
                      </a:lnTo>
                      <a:lnTo>
                        <a:pt x="431" y="224"/>
                      </a:lnTo>
                      <a:lnTo>
                        <a:pt x="431" y="220"/>
                      </a:lnTo>
                      <a:lnTo>
                        <a:pt x="435" y="220"/>
                      </a:lnTo>
                      <a:lnTo>
                        <a:pt x="435" y="217"/>
                      </a:lnTo>
                      <a:lnTo>
                        <a:pt x="439" y="213"/>
                      </a:lnTo>
                      <a:lnTo>
                        <a:pt x="439" y="208"/>
                      </a:lnTo>
                      <a:lnTo>
                        <a:pt x="442" y="205"/>
                      </a:lnTo>
                      <a:lnTo>
                        <a:pt x="442" y="201"/>
                      </a:lnTo>
                      <a:lnTo>
                        <a:pt x="442" y="197"/>
                      </a:lnTo>
                      <a:lnTo>
                        <a:pt x="442" y="193"/>
                      </a:lnTo>
                      <a:lnTo>
                        <a:pt x="442" y="189"/>
                      </a:lnTo>
                      <a:lnTo>
                        <a:pt x="442" y="185"/>
                      </a:lnTo>
                      <a:lnTo>
                        <a:pt x="442" y="182"/>
                      </a:lnTo>
                      <a:lnTo>
                        <a:pt x="442" y="178"/>
                      </a:lnTo>
                      <a:lnTo>
                        <a:pt x="442" y="173"/>
                      </a:lnTo>
                      <a:lnTo>
                        <a:pt x="439" y="173"/>
                      </a:lnTo>
                      <a:lnTo>
                        <a:pt x="439" y="170"/>
                      </a:lnTo>
                      <a:lnTo>
                        <a:pt x="439" y="166"/>
                      </a:lnTo>
                      <a:lnTo>
                        <a:pt x="435" y="166"/>
                      </a:lnTo>
                      <a:lnTo>
                        <a:pt x="435" y="162"/>
                      </a:lnTo>
                      <a:lnTo>
                        <a:pt x="431" y="159"/>
                      </a:lnTo>
                      <a:lnTo>
                        <a:pt x="428" y="154"/>
                      </a:lnTo>
                      <a:lnTo>
                        <a:pt x="423" y="150"/>
                      </a:lnTo>
                      <a:lnTo>
                        <a:pt x="419" y="147"/>
                      </a:lnTo>
                      <a:lnTo>
                        <a:pt x="416" y="147"/>
                      </a:lnTo>
                      <a:lnTo>
                        <a:pt x="412" y="147"/>
                      </a:lnTo>
                      <a:lnTo>
                        <a:pt x="67" y="3"/>
                      </a:lnTo>
                      <a:close/>
                    </a:path>
                  </a:pathLst>
                </a:custGeom>
                <a:solidFill>
                  <a:srgbClr val="CC0000"/>
                </a:solidFill>
                <a:ln w="7938">
                  <a:solidFill>
                    <a:srgbClr val="FE0000"/>
                  </a:solidFill>
                  <a:prstDash val="solid"/>
                  <a:round/>
                  <a:headEnd/>
                  <a:tailEnd/>
                </a:ln>
              </p:spPr>
              <p:txBody>
                <a:bodyPr/>
                <a:lstStyle/>
                <a:p>
                  <a:endParaRPr lang="en-US"/>
                </a:p>
              </p:txBody>
            </p:sp>
            <p:sp>
              <p:nvSpPr>
                <p:cNvPr id="2210" name="Line 373"/>
                <p:cNvSpPr>
                  <a:spLocks noChangeShapeType="1"/>
                </p:cNvSpPr>
                <p:nvPr/>
              </p:nvSpPr>
              <p:spPr bwMode="auto">
                <a:xfrm>
                  <a:off x="1988" y="210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1" name="Freeform 374"/>
                <p:cNvSpPr>
                  <a:spLocks/>
                </p:cNvSpPr>
                <p:nvPr/>
              </p:nvSpPr>
              <p:spPr bwMode="auto">
                <a:xfrm>
                  <a:off x="1973" y="2108"/>
                  <a:ext cx="77" cy="41"/>
                </a:xfrm>
                <a:custGeom>
                  <a:avLst/>
                  <a:gdLst>
                    <a:gd name="T0" fmla="*/ 15 w 310"/>
                    <a:gd name="T1" fmla="*/ 0 h 163"/>
                    <a:gd name="T2" fmla="*/ 13 w 310"/>
                    <a:gd name="T3" fmla="*/ 0 h 163"/>
                    <a:gd name="T4" fmla="*/ 12 w 310"/>
                    <a:gd name="T5" fmla="*/ 0 h 163"/>
                    <a:gd name="T6" fmla="*/ 10 w 310"/>
                    <a:gd name="T7" fmla="*/ 0 h 163"/>
                    <a:gd name="T8" fmla="*/ 9 w 310"/>
                    <a:gd name="T9" fmla="*/ 0 h 163"/>
                    <a:gd name="T10" fmla="*/ 8 w 310"/>
                    <a:gd name="T11" fmla="*/ 1 h 163"/>
                    <a:gd name="T12" fmla="*/ 7 w 310"/>
                    <a:gd name="T13" fmla="*/ 1 h 163"/>
                    <a:gd name="T14" fmla="*/ 5 w 310"/>
                    <a:gd name="T15" fmla="*/ 2 h 163"/>
                    <a:gd name="T16" fmla="*/ 4 w 310"/>
                    <a:gd name="T17" fmla="*/ 3 h 163"/>
                    <a:gd name="T18" fmla="*/ 3 w 310"/>
                    <a:gd name="T19" fmla="*/ 4 h 163"/>
                    <a:gd name="T20" fmla="*/ 2 w 310"/>
                    <a:gd name="T21" fmla="*/ 6 h 163"/>
                    <a:gd name="T22" fmla="*/ 1 w 310"/>
                    <a:gd name="T23" fmla="*/ 7 h 163"/>
                    <a:gd name="T24" fmla="*/ 1 w 310"/>
                    <a:gd name="T25" fmla="*/ 8 h 163"/>
                    <a:gd name="T26" fmla="*/ 0 w 310"/>
                    <a:gd name="T27" fmla="*/ 10 h 163"/>
                    <a:gd name="T28" fmla="*/ 0 w 310"/>
                    <a:gd name="T29" fmla="*/ 11 h 163"/>
                    <a:gd name="T30" fmla="*/ 0 w 310"/>
                    <a:gd name="T31" fmla="*/ 13 h 163"/>
                    <a:gd name="T32" fmla="*/ 0 w 310"/>
                    <a:gd name="T33" fmla="*/ 15 h 163"/>
                    <a:gd name="T34" fmla="*/ 1 w 310"/>
                    <a:gd name="T35" fmla="*/ 16 h 163"/>
                    <a:gd name="T36" fmla="*/ 1 w 310"/>
                    <a:gd name="T37" fmla="*/ 18 h 163"/>
                    <a:gd name="T38" fmla="*/ 2 w 310"/>
                    <a:gd name="T39" fmla="*/ 19 h 163"/>
                    <a:gd name="T40" fmla="*/ 3 w 310"/>
                    <a:gd name="T41" fmla="*/ 19 h 163"/>
                    <a:gd name="T42" fmla="*/ 4 w 310"/>
                    <a:gd name="T43" fmla="*/ 20 h 163"/>
                    <a:gd name="T44" fmla="*/ 5 w 310"/>
                    <a:gd name="T45" fmla="*/ 21 h 163"/>
                    <a:gd name="T46" fmla="*/ 7 w 310"/>
                    <a:gd name="T47" fmla="*/ 22 h 163"/>
                    <a:gd name="T48" fmla="*/ 8 w 310"/>
                    <a:gd name="T49" fmla="*/ 23 h 163"/>
                    <a:gd name="T50" fmla="*/ 63 w 310"/>
                    <a:gd name="T51" fmla="*/ 41 h 163"/>
                    <a:gd name="T52" fmla="*/ 63 w 310"/>
                    <a:gd name="T53" fmla="*/ 41 h 163"/>
                    <a:gd name="T54" fmla="*/ 66 w 310"/>
                    <a:gd name="T55" fmla="*/ 41 h 163"/>
                    <a:gd name="T56" fmla="*/ 67 w 310"/>
                    <a:gd name="T57" fmla="*/ 41 h 163"/>
                    <a:gd name="T58" fmla="*/ 68 w 310"/>
                    <a:gd name="T59" fmla="*/ 41 h 163"/>
                    <a:gd name="T60" fmla="*/ 70 w 310"/>
                    <a:gd name="T61" fmla="*/ 40 h 163"/>
                    <a:gd name="T62" fmla="*/ 71 w 310"/>
                    <a:gd name="T63" fmla="*/ 39 h 163"/>
                    <a:gd name="T64" fmla="*/ 72 w 310"/>
                    <a:gd name="T65" fmla="*/ 39 h 163"/>
                    <a:gd name="T66" fmla="*/ 74 w 310"/>
                    <a:gd name="T67" fmla="*/ 38 h 163"/>
                    <a:gd name="T68" fmla="*/ 75 w 310"/>
                    <a:gd name="T69" fmla="*/ 36 h 163"/>
                    <a:gd name="T70" fmla="*/ 75 w 310"/>
                    <a:gd name="T71" fmla="*/ 35 h 163"/>
                    <a:gd name="T72" fmla="*/ 76 w 310"/>
                    <a:gd name="T73" fmla="*/ 34 h 163"/>
                    <a:gd name="T74" fmla="*/ 77 w 310"/>
                    <a:gd name="T75" fmla="*/ 32 h 163"/>
                    <a:gd name="T76" fmla="*/ 77 w 310"/>
                    <a:gd name="T77" fmla="*/ 31 h 163"/>
                    <a:gd name="T78" fmla="*/ 77 w 310"/>
                    <a:gd name="T79" fmla="*/ 29 h 163"/>
                    <a:gd name="T80" fmla="*/ 77 w 310"/>
                    <a:gd name="T81" fmla="*/ 28 h 163"/>
                    <a:gd name="T82" fmla="*/ 77 w 310"/>
                    <a:gd name="T83" fmla="*/ 26 h 163"/>
                    <a:gd name="T84" fmla="*/ 77 w 310"/>
                    <a:gd name="T85" fmla="*/ 25 h 163"/>
                    <a:gd name="T86" fmla="*/ 76 w 310"/>
                    <a:gd name="T87" fmla="*/ 23 h 163"/>
                    <a:gd name="T88" fmla="*/ 75 w 310"/>
                    <a:gd name="T89" fmla="*/ 22 h 163"/>
                    <a:gd name="T90" fmla="*/ 74 w 310"/>
                    <a:gd name="T91" fmla="*/ 21 h 163"/>
                    <a:gd name="T92" fmla="*/ 73 w 310"/>
                    <a:gd name="T93" fmla="*/ 19 h 163"/>
                    <a:gd name="T94" fmla="*/ 72 w 310"/>
                    <a:gd name="T95" fmla="*/ 19 h 163"/>
                    <a:gd name="T96" fmla="*/ 71 w 310"/>
                    <a:gd name="T97" fmla="*/ 19 h 163"/>
                    <a:gd name="T98" fmla="*/ 69 w 310"/>
                    <a:gd name="T99" fmla="*/ 18 h 163"/>
                    <a:gd name="T100" fmla="*/ 15 w 310"/>
                    <a:gd name="T101" fmla="*/ 0 h 16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0" h="163">
                      <a:moveTo>
                        <a:pt x="61" y="0"/>
                      </a:moveTo>
                      <a:lnTo>
                        <a:pt x="61" y="0"/>
                      </a:lnTo>
                      <a:lnTo>
                        <a:pt x="58" y="0"/>
                      </a:lnTo>
                      <a:lnTo>
                        <a:pt x="54" y="0"/>
                      </a:lnTo>
                      <a:lnTo>
                        <a:pt x="50" y="0"/>
                      </a:lnTo>
                      <a:lnTo>
                        <a:pt x="47" y="0"/>
                      </a:lnTo>
                      <a:lnTo>
                        <a:pt x="42" y="0"/>
                      </a:lnTo>
                      <a:lnTo>
                        <a:pt x="38" y="0"/>
                      </a:lnTo>
                      <a:lnTo>
                        <a:pt x="35" y="0"/>
                      </a:lnTo>
                      <a:lnTo>
                        <a:pt x="31" y="4"/>
                      </a:lnTo>
                      <a:lnTo>
                        <a:pt x="27" y="4"/>
                      </a:lnTo>
                      <a:lnTo>
                        <a:pt x="22" y="7"/>
                      </a:lnTo>
                      <a:lnTo>
                        <a:pt x="19" y="7"/>
                      </a:lnTo>
                      <a:lnTo>
                        <a:pt x="19" y="11"/>
                      </a:lnTo>
                      <a:lnTo>
                        <a:pt x="15" y="11"/>
                      </a:lnTo>
                      <a:lnTo>
                        <a:pt x="15" y="16"/>
                      </a:lnTo>
                      <a:lnTo>
                        <a:pt x="12" y="16"/>
                      </a:lnTo>
                      <a:lnTo>
                        <a:pt x="12" y="19"/>
                      </a:lnTo>
                      <a:lnTo>
                        <a:pt x="8" y="23"/>
                      </a:lnTo>
                      <a:lnTo>
                        <a:pt x="3" y="27"/>
                      </a:lnTo>
                      <a:lnTo>
                        <a:pt x="3" y="30"/>
                      </a:lnTo>
                      <a:lnTo>
                        <a:pt x="3" y="35"/>
                      </a:lnTo>
                      <a:lnTo>
                        <a:pt x="0" y="39"/>
                      </a:lnTo>
                      <a:lnTo>
                        <a:pt x="0" y="42"/>
                      </a:lnTo>
                      <a:lnTo>
                        <a:pt x="0" y="46"/>
                      </a:lnTo>
                      <a:lnTo>
                        <a:pt x="0" y="50"/>
                      </a:lnTo>
                      <a:lnTo>
                        <a:pt x="0" y="54"/>
                      </a:lnTo>
                      <a:lnTo>
                        <a:pt x="0" y="58"/>
                      </a:lnTo>
                      <a:lnTo>
                        <a:pt x="3" y="58"/>
                      </a:lnTo>
                      <a:lnTo>
                        <a:pt x="3" y="62"/>
                      </a:lnTo>
                      <a:lnTo>
                        <a:pt x="3" y="65"/>
                      </a:lnTo>
                      <a:lnTo>
                        <a:pt x="3" y="70"/>
                      </a:lnTo>
                      <a:lnTo>
                        <a:pt x="8" y="70"/>
                      </a:lnTo>
                      <a:lnTo>
                        <a:pt x="8" y="74"/>
                      </a:lnTo>
                      <a:lnTo>
                        <a:pt x="12" y="77"/>
                      </a:lnTo>
                      <a:lnTo>
                        <a:pt x="15" y="81"/>
                      </a:lnTo>
                      <a:lnTo>
                        <a:pt x="19" y="85"/>
                      </a:lnTo>
                      <a:lnTo>
                        <a:pt x="22" y="89"/>
                      </a:lnTo>
                      <a:lnTo>
                        <a:pt x="27" y="89"/>
                      </a:lnTo>
                      <a:lnTo>
                        <a:pt x="31" y="93"/>
                      </a:lnTo>
                      <a:lnTo>
                        <a:pt x="243" y="163"/>
                      </a:lnTo>
                      <a:lnTo>
                        <a:pt x="252" y="163"/>
                      </a:lnTo>
                      <a:lnTo>
                        <a:pt x="255" y="163"/>
                      </a:lnTo>
                      <a:lnTo>
                        <a:pt x="259" y="163"/>
                      </a:lnTo>
                      <a:lnTo>
                        <a:pt x="264" y="163"/>
                      </a:lnTo>
                      <a:lnTo>
                        <a:pt x="268" y="163"/>
                      </a:lnTo>
                      <a:lnTo>
                        <a:pt x="271" y="163"/>
                      </a:lnTo>
                      <a:lnTo>
                        <a:pt x="275" y="163"/>
                      </a:lnTo>
                      <a:lnTo>
                        <a:pt x="278" y="158"/>
                      </a:lnTo>
                      <a:lnTo>
                        <a:pt x="283" y="158"/>
                      </a:lnTo>
                      <a:lnTo>
                        <a:pt x="287" y="155"/>
                      </a:lnTo>
                      <a:lnTo>
                        <a:pt x="290" y="155"/>
                      </a:lnTo>
                      <a:lnTo>
                        <a:pt x="294" y="151"/>
                      </a:lnTo>
                      <a:lnTo>
                        <a:pt x="298" y="151"/>
                      </a:lnTo>
                      <a:lnTo>
                        <a:pt x="298" y="147"/>
                      </a:lnTo>
                      <a:lnTo>
                        <a:pt x="303" y="144"/>
                      </a:lnTo>
                      <a:lnTo>
                        <a:pt x="303" y="139"/>
                      </a:lnTo>
                      <a:lnTo>
                        <a:pt x="306" y="139"/>
                      </a:lnTo>
                      <a:lnTo>
                        <a:pt x="306" y="135"/>
                      </a:lnTo>
                      <a:lnTo>
                        <a:pt x="310" y="132"/>
                      </a:lnTo>
                      <a:lnTo>
                        <a:pt x="310" y="128"/>
                      </a:lnTo>
                      <a:lnTo>
                        <a:pt x="310" y="124"/>
                      </a:lnTo>
                      <a:lnTo>
                        <a:pt x="310" y="120"/>
                      </a:lnTo>
                      <a:lnTo>
                        <a:pt x="310" y="116"/>
                      </a:lnTo>
                      <a:lnTo>
                        <a:pt x="310" y="112"/>
                      </a:lnTo>
                      <a:lnTo>
                        <a:pt x="310" y="109"/>
                      </a:lnTo>
                      <a:lnTo>
                        <a:pt x="310" y="104"/>
                      </a:lnTo>
                      <a:lnTo>
                        <a:pt x="310" y="100"/>
                      </a:lnTo>
                      <a:lnTo>
                        <a:pt x="306" y="97"/>
                      </a:lnTo>
                      <a:lnTo>
                        <a:pt x="306" y="93"/>
                      </a:lnTo>
                      <a:lnTo>
                        <a:pt x="306" y="89"/>
                      </a:lnTo>
                      <a:lnTo>
                        <a:pt x="303" y="89"/>
                      </a:lnTo>
                      <a:lnTo>
                        <a:pt x="303" y="85"/>
                      </a:lnTo>
                      <a:lnTo>
                        <a:pt x="298" y="85"/>
                      </a:lnTo>
                      <a:lnTo>
                        <a:pt x="298" y="81"/>
                      </a:lnTo>
                      <a:lnTo>
                        <a:pt x="294" y="77"/>
                      </a:lnTo>
                      <a:lnTo>
                        <a:pt x="290" y="74"/>
                      </a:lnTo>
                      <a:lnTo>
                        <a:pt x="287" y="74"/>
                      </a:lnTo>
                      <a:lnTo>
                        <a:pt x="283" y="70"/>
                      </a:lnTo>
                      <a:lnTo>
                        <a:pt x="278" y="70"/>
                      </a:lnTo>
                      <a:lnTo>
                        <a:pt x="275" y="70"/>
                      </a:lnTo>
                      <a:lnTo>
                        <a:pt x="61" y="0"/>
                      </a:lnTo>
                      <a:close/>
                    </a:path>
                  </a:pathLst>
                </a:custGeom>
                <a:solidFill>
                  <a:srgbClr val="CC0000"/>
                </a:solidFill>
                <a:ln w="7938">
                  <a:solidFill>
                    <a:srgbClr val="FE0000"/>
                  </a:solidFill>
                  <a:prstDash val="solid"/>
                  <a:round/>
                  <a:headEnd/>
                  <a:tailEnd/>
                </a:ln>
              </p:spPr>
              <p:txBody>
                <a:bodyPr/>
                <a:lstStyle/>
                <a:p>
                  <a:endParaRPr lang="en-US"/>
                </a:p>
              </p:txBody>
            </p:sp>
            <p:sp>
              <p:nvSpPr>
                <p:cNvPr id="2212" name="Line 375"/>
                <p:cNvSpPr>
                  <a:spLocks noChangeShapeType="1"/>
                </p:cNvSpPr>
                <p:nvPr/>
              </p:nvSpPr>
              <p:spPr bwMode="auto">
                <a:xfrm>
                  <a:off x="2043" y="212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3" name="Freeform 376"/>
                <p:cNvSpPr>
                  <a:spLocks/>
                </p:cNvSpPr>
                <p:nvPr/>
              </p:nvSpPr>
              <p:spPr bwMode="auto">
                <a:xfrm>
                  <a:off x="2026" y="2124"/>
                  <a:ext cx="78" cy="43"/>
                </a:xfrm>
                <a:custGeom>
                  <a:avLst/>
                  <a:gdLst>
                    <a:gd name="T0" fmla="*/ 16 w 310"/>
                    <a:gd name="T1" fmla="*/ 1 h 172"/>
                    <a:gd name="T2" fmla="*/ 15 w 310"/>
                    <a:gd name="T3" fmla="*/ 0 h 172"/>
                    <a:gd name="T4" fmla="*/ 13 w 310"/>
                    <a:gd name="T5" fmla="*/ 0 h 172"/>
                    <a:gd name="T6" fmla="*/ 12 w 310"/>
                    <a:gd name="T7" fmla="*/ 0 h 172"/>
                    <a:gd name="T8" fmla="*/ 10 w 310"/>
                    <a:gd name="T9" fmla="*/ 0 h 172"/>
                    <a:gd name="T10" fmla="*/ 9 w 310"/>
                    <a:gd name="T11" fmla="*/ 1 h 172"/>
                    <a:gd name="T12" fmla="*/ 7 w 310"/>
                    <a:gd name="T13" fmla="*/ 1 h 172"/>
                    <a:gd name="T14" fmla="*/ 6 w 310"/>
                    <a:gd name="T15" fmla="*/ 2 h 172"/>
                    <a:gd name="T16" fmla="*/ 5 w 310"/>
                    <a:gd name="T17" fmla="*/ 3 h 172"/>
                    <a:gd name="T18" fmla="*/ 3 w 310"/>
                    <a:gd name="T19" fmla="*/ 4 h 172"/>
                    <a:gd name="T20" fmla="*/ 2 w 310"/>
                    <a:gd name="T21" fmla="*/ 6 h 172"/>
                    <a:gd name="T22" fmla="*/ 2 w 310"/>
                    <a:gd name="T23" fmla="*/ 7 h 172"/>
                    <a:gd name="T24" fmla="*/ 1 w 310"/>
                    <a:gd name="T25" fmla="*/ 8 h 172"/>
                    <a:gd name="T26" fmla="*/ 1 w 310"/>
                    <a:gd name="T27" fmla="*/ 10 h 172"/>
                    <a:gd name="T28" fmla="*/ 0 w 310"/>
                    <a:gd name="T29" fmla="*/ 12 h 172"/>
                    <a:gd name="T30" fmla="*/ 0 w 310"/>
                    <a:gd name="T31" fmla="*/ 13 h 172"/>
                    <a:gd name="T32" fmla="*/ 1 w 310"/>
                    <a:gd name="T33" fmla="*/ 15 h 172"/>
                    <a:gd name="T34" fmla="*/ 1 w 310"/>
                    <a:gd name="T35" fmla="*/ 16 h 172"/>
                    <a:gd name="T36" fmla="*/ 1 w 310"/>
                    <a:gd name="T37" fmla="*/ 18 h 172"/>
                    <a:gd name="T38" fmla="*/ 2 w 310"/>
                    <a:gd name="T39" fmla="*/ 19 h 172"/>
                    <a:gd name="T40" fmla="*/ 3 w 310"/>
                    <a:gd name="T41" fmla="*/ 20 h 172"/>
                    <a:gd name="T42" fmla="*/ 4 w 310"/>
                    <a:gd name="T43" fmla="*/ 21 h 172"/>
                    <a:gd name="T44" fmla="*/ 5 w 310"/>
                    <a:gd name="T45" fmla="*/ 23 h 172"/>
                    <a:gd name="T46" fmla="*/ 7 w 310"/>
                    <a:gd name="T47" fmla="*/ 23 h 172"/>
                    <a:gd name="T48" fmla="*/ 8 w 310"/>
                    <a:gd name="T49" fmla="*/ 23 h 172"/>
                    <a:gd name="T50" fmla="*/ 62 w 310"/>
                    <a:gd name="T51" fmla="*/ 43 h 172"/>
                    <a:gd name="T52" fmla="*/ 64 w 310"/>
                    <a:gd name="T53" fmla="*/ 43 h 172"/>
                    <a:gd name="T54" fmla="*/ 65 w 310"/>
                    <a:gd name="T55" fmla="*/ 43 h 172"/>
                    <a:gd name="T56" fmla="*/ 67 w 310"/>
                    <a:gd name="T57" fmla="*/ 43 h 172"/>
                    <a:gd name="T58" fmla="*/ 68 w 310"/>
                    <a:gd name="T59" fmla="*/ 43 h 172"/>
                    <a:gd name="T60" fmla="*/ 70 w 310"/>
                    <a:gd name="T61" fmla="*/ 42 h 172"/>
                    <a:gd name="T62" fmla="*/ 71 w 310"/>
                    <a:gd name="T63" fmla="*/ 42 h 172"/>
                    <a:gd name="T64" fmla="*/ 73 w 310"/>
                    <a:gd name="T65" fmla="*/ 41 h 172"/>
                    <a:gd name="T66" fmla="*/ 74 w 310"/>
                    <a:gd name="T67" fmla="*/ 40 h 172"/>
                    <a:gd name="T68" fmla="*/ 75 w 310"/>
                    <a:gd name="T69" fmla="*/ 39 h 172"/>
                    <a:gd name="T70" fmla="*/ 76 w 310"/>
                    <a:gd name="T71" fmla="*/ 38 h 172"/>
                    <a:gd name="T72" fmla="*/ 77 w 310"/>
                    <a:gd name="T73" fmla="*/ 36 h 172"/>
                    <a:gd name="T74" fmla="*/ 77 w 310"/>
                    <a:gd name="T75" fmla="*/ 35 h 172"/>
                    <a:gd name="T76" fmla="*/ 78 w 310"/>
                    <a:gd name="T77" fmla="*/ 33 h 172"/>
                    <a:gd name="T78" fmla="*/ 78 w 310"/>
                    <a:gd name="T79" fmla="*/ 32 h 172"/>
                    <a:gd name="T80" fmla="*/ 78 w 310"/>
                    <a:gd name="T81" fmla="*/ 30 h 172"/>
                    <a:gd name="T82" fmla="*/ 78 w 310"/>
                    <a:gd name="T83" fmla="*/ 29 h 172"/>
                    <a:gd name="T84" fmla="*/ 78 w 310"/>
                    <a:gd name="T85" fmla="*/ 27 h 172"/>
                    <a:gd name="T86" fmla="*/ 77 w 310"/>
                    <a:gd name="T87" fmla="*/ 26 h 172"/>
                    <a:gd name="T88" fmla="*/ 76 w 310"/>
                    <a:gd name="T89" fmla="*/ 25 h 172"/>
                    <a:gd name="T90" fmla="*/ 75 w 310"/>
                    <a:gd name="T91" fmla="*/ 23 h 172"/>
                    <a:gd name="T92" fmla="*/ 74 w 310"/>
                    <a:gd name="T93" fmla="*/ 23 h 172"/>
                    <a:gd name="T94" fmla="*/ 73 w 310"/>
                    <a:gd name="T95" fmla="*/ 22 h 172"/>
                    <a:gd name="T96" fmla="*/ 72 w 310"/>
                    <a:gd name="T97" fmla="*/ 21 h 172"/>
                    <a:gd name="T98" fmla="*/ 70 w 310"/>
                    <a:gd name="T99" fmla="*/ 20 h 172"/>
                    <a:gd name="T100" fmla="*/ 16 w 310"/>
                    <a:gd name="T101" fmla="*/ 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0" h="172">
                      <a:moveTo>
                        <a:pt x="65" y="5"/>
                      </a:moveTo>
                      <a:lnTo>
                        <a:pt x="62" y="5"/>
                      </a:lnTo>
                      <a:lnTo>
                        <a:pt x="58" y="0"/>
                      </a:lnTo>
                      <a:lnTo>
                        <a:pt x="55" y="0"/>
                      </a:lnTo>
                      <a:lnTo>
                        <a:pt x="51" y="0"/>
                      </a:lnTo>
                      <a:lnTo>
                        <a:pt x="46" y="0"/>
                      </a:lnTo>
                      <a:lnTo>
                        <a:pt x="42" y="0"/>
                      </a:lnTo>
                      <a:lnTo>
                        <a:pt x="39" y="0"/>
                      </a:lnTo>
                      <a:lnTo>
                        <a:pt x="35" y="5"/>
                      </a:lnTo>
                      <a:lnTo>
                        <a:pt x="30" y="5"/>
                      </a:lnTo>
                      <a:lnTo>
                        <a:pt x="27" y="5"/>
                      </a:lnTo>
                      <a:lnTo>
                        <a:pt x="23" y="9"/>
                      </a:lnTo>
                      <a:lnTo>
                        <a:pt x="20" y="12"/>
                      </a:lnTo>
                      <a:lnTo>
                        <a:pt x="16" y="16"/>
                      </a:lnTo>
                      <a:lnTo>
                        <a:pt x="11" y="16"/>
                      </a:lnTo>
                      <a:lnTo>
                        <a:pt x="11" y="20"/>
                      </a:lnTo>
                      <a:lnTo>
                        <a:pt x="7" y="24"/>
                      </a:lnTo>
                      <a:lnTo>
                        <a:pt x="7" y="28"/>
                      </a:lnTo>
                      <a:lnTo>
                        <a:pt x="4" y="32"/>
                      </a:lnTo>
                      <a:lnTo>
                        <a:pt x="4" y="35"/>
                      </a:lnTo>
                      <a:lnTo>
                        <a:pt x="4" y="39"/>
                      </a:lnTo>
                      <a:lnTo>
                        <a:pt x="4" y="44"/>
                      </a:lnTo>
                      <a:lnTo>
                        <a:pt x="0" y="47"/>
                      </a:lnTo>
                      <a:lnTo>
                        <a:pt x="0" y="51"/>
                      </a:lnTo>
                      <a:lnTo>
                        <a:pt x="0" y="55"/>
                      </a:lnTo>
                      <a:lnTo>
                        <a:pt x="4" y="59"/>
                      </a:lnTo>
                      <a:lnTo>
                        <a:pt x="4" y="63"/>
                      </a:lnTo>
                      <a:lnTo>
                        <a:pt x="4" y="67"/>
                      </a:lnTo>
                      <a:lnTo>
                        <a:pt x="4" y="70"/>
                      </a:lnTo>
                      <a:lnTo>
                        <a:pt x="7" y="70"/>
                      </a:lnTo>
                      <a:lnTo>
                        <a:pt x="7" y="74"/>
                      </a:lnTo>
                      <a:lnTo>
                        <a:pt x="11" y="79"/>
                      </a:lnTo>
                      <a:lnTo>
                        <a:pt x="16" y="82"/>
                      </a:lnTo>
                      <a:lnTo>
                        <a:pt x="20" y="86"/>
                      </a:lnTo>
                      <a:lnTo>
                        <a:pt x="20" y="90"/>
                      </a:lnTo>
                      <a:lnTo>
                        <a:pt x="23" y="90"/>
                      </a:lnTo>
                      <a:lnTo>
                        <a:pt x="27" y="90"/>
                      </a:lnTo>
                      <a:lnTo>
                        <a:pt x="27" y="93"/>
                      </a:lnTo>
                      <a:lnTo>
                        <a:pt x="30" y="93"/>
                      </a:lnTo>
                      <a:lnTo>
                        <a:pt x="240" y="172"/>
                      </a:lnTo>
                      <a:lnTo>
                        <a:pt x="248" y="172"/>
                      </a:lnTo>
                      <a:lnTo>
                        <a:pt x="253" y="172"/>
                      </a:lnTo>
                      <a:lnTo>
                        <a:pt x="256" y="172"/>
                      </a:lnTo>
                      <a:lnTo>
                        <a:pt x="260" y="172"/>
                      </a:lnTo>
                      <a:lnTo>
                        <a:pt x="263" y="172"/>
                      </a:lnTo>
                      <a:lnTo>
                        <a:pt x="267" y="172"/>
                      </a:lnTo>
                      <a:lnTo>
                        <a:pt x="272" y="172"/>
                      </a:lnTo>
                      <a:lnTo>
                        <a:pt x="275" y="172"/>
                      </a:lnTo>
                      <a:lnTo>
                        <a:pt x="279" y="167"/>
                      </a:lnTo>
                      <a:lnTo>
                        <a:pt x="283" y="167"/>
                      </a:lnTo>
                      <a:lnTo>
                        <a:pt x="286" y="163"/>
                      </a:lnTo>
                      <a:lnTo>
                        <a:pt x="291" y="163"/>
                      </a:lnTo>
                      <a:lnTo>
                        <a:pt x="291" y="160"/>
                      </a:lnTo>
                      <a:lnTo>
                        <a:pt x="295" y="160"/>
                      </a:lnTo>
                      <a:lnTo>
                        <a:pt x="298" y="156"/>
                      </a:lnTo>
                      <a:lnTo>
                        <a:pt x="302" y="152"/>
                      </a:lnTo>
                      <a:lnTo>
                        <a:pt x="302" y="147"/>
                      </a:lnTo>
                      <a:lnTo>
                        <a:pt x="307" y="144"/>
                      </a:lnTo>
                      <a:lnTo>
                        <a:pt x="307" y="140"/>
                      </a:lnTo>
                      <a:lnTo>
                        <a:pt x="310" y="137"/>
                      </a:lnTo>
                      <a:lnTo>
                        <a:pt x="310" y="133"/>
                      </a:lnTo>
                      <a:lnTo>
                        <a:pt x="310" y="128"/>
                      </a:lnTo>
                      <a:lnTo>
                        <a:pt x="310" y="125"/>
                      </a:lnTo>
                      <a:lnTo>
                        <a:pt x="310" y="121"/>
                      </a:lnTo>
                      <a:lnTo>
                        <a:pt x="310" y="117"/>
                      </a:lnTo>
                      <a:lnTo>
                        <a:pt x="310" y="112"/>
                      </a:lnTo>
                      <a:lnTo>
                        <a:pt x="310" y="109"/>
                      </a:lnTo>
                      <a:lnTo>
                        <a:pt x="307" y="105"/>
                      </a:lnTo>
                      <a:lnTo>
                        <a:pt x="307" y="102"/>
                      </a:lnTo>
                      <a:lnTo>
                        <a:pt x="302" y="98"/>
                      </a:lnTo>
                      <a:lnTo>
                        <a:pt x="302" y="93"/>
                      </a:lnTo>
                      <a:lnTo>
                        <a:pt x="298" y="93"/>
                      </a:lnTo>
                      <a:lnTo>
                        <a:pt x="298" y="90"/>
                      </a:lnTo>
                      <a:lnTo>
                        <a:pt x="295" y="90"/>
                      </a:lnTo>
                      <a:lnTo>
                        <a:pt x="295" y="86"/>
                      </a:lnTo>
                      <a:lnTo>
                        <a:pt x="291" y="86"/>
                      </a:lnTo>
                      <a:lnTo>
                        <a:pt x="291" y="82"/>
                      </a:lnTo>
                      <a:lnTo>
                        <a:pt x="286" y="82"/>
                      </a:lnTo>
                      <a:lnTo>
                        <a:pt x="283" y="79"/>
                      </a:lnTo>
                      <a:lnTo>
                        <a:pt x="279" y="79"/>
                      </a:lnTo>
                      <a:lnTo>
                        <a:pt x="275" y="82"/>
                      </a:lnTo>
                      <a:lnTo>
                        <a:pt x="65" y="5"/>
                      </a:lnTo>
                      <a:close/>
                    </a:path>
                  </a:pathLst>
                </a:custGeom>
                <a:solidFill>
                  <a:srgbClr val="CC0000"/>
                </a:solidFill>
                <a:ln w="7938">
                  <a:solidFill>
                    <a:srgbClr val="FE0000"/>
                  </a:solidFill>
                  <a:prstDash val="solid"/>
                  <a:round/>
                  <a:headEnd/>
                  <a:tailEnd/>
                </a:ln>
              </p:spPr>
              <p:txBody>
                <a:bodyPr/>
                <a:lstStyle/>
                <a:p>
                  <a:endParaRPr lang="en-US"/>
                </a:p>
              </p:txBody>
            </p:sp>
            <p:sp>
              <p:nvSpPr>
                <p:cNvPr id="2214" name="Line 377"/>
                <p:cNvSpPr>
                  <a:spLocks noChangeShapeType="1"/>
                </p:cNvSpPr>
                <p:nvPr/>
              </p:nvSpPr>
              <p:spPr bwMode="auto">
                <a:xfrm>
                  <a:off x="2092" y="214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5" name="Freeform 378"/>
                <p:cNvSpPr>
                  <a:spLocks/>
                </p:cNvSpPr>
                <p:nvPr/>
              </p:nvSpPr>
              <p:spPr bwMode="auto">
                <a:xfrm>
                  <a:off x="2079" y="2143"/>
                  <a:ext cx="194" cy="36"/>
                </a:xfrm>
                <a:custGeom>
                  <a:avLst/>
                  <a:gdLst>
                    <a:gd name="T0" fmla="*/ 13 w 776"/>
                    <a:gd name="T1" fmla="*/ 0 h 143"/>
                    <a:gd name="T2" fmla="*/ 11 w 776"/>
                    <a:gd name="T3" fmla="*/ 0 h 143"/>
                    <a:gd name="T4" fmla="*/ 10 w 776"/>
                    <a:gd name="T5" fmla="*/ 0 h 143"/>
                    <a:gd name="T6" fmla="*/ 8 w 776"/>
                    <a:gd name="T7" fmla="*/ 1 h 143"/>
                    <a:gd name="T8" fmla="*/ 7 w 776"/>
                    <a:gd name="T9" fmla="*/ 2 h 143"/>
                    <a:gd name="T10" fmla="*/ 5 w 776"/>
                    <a:gd name="T11" fmla="*/ 2 h 143"/>
                    <a:gd name="T12" fmla="*/ 4 w 776"/>
                    <a:gd name="T13" fmla="*/ 3 h 143"/>
                    <a:gd name="T14" fmla="*/ 3 w 776"/>
                    <a:gd name="T15" fmla="*/ 5 h 143"/>
                    <a:gd name="T16" fmla="*/ 2 w 776"/>
                    <a:gd name="T17" fmla="*/ 6 h 143"/>
                    <a:gd name="T18" fmla="*/ 1 w 776"/>
                    <a:gd name="T19" fmla="*/ 7 h 143"/>
                    <a:gd name="T20" fmla="*/ 1 w 776"/>
                    <a:gd name="T21" fmla="*/ 9 h 143"/>
                    <a:gd name="T22" fmla="*/ 0 w 776"/>
                    <a:gd name="T23" fmla="*/ 10 h 143"/>
                    <a:gd name="T24" fmla="*/ 0 w 776"/>
                    <a:gd name="T25" fmla="*/ 12 h 143"/>
                    <a:gd name="T26" fmla="*/ 0 w 776"/>
                    <a:gd name="T27" fmla="*/ 13 h 143"/>
                    <a:gd name="T28" fmla="*/ 0 w 776"/>
                    <a:gd name="T29" fmla="*/ 15 h 143"/>
                    <a:gd name="T30" fmla="*/ 1 w 776"/>
                    <a:gd name="T31" fmla="*/ 16 h 143"/>
                    <a:gd name="T32" fmla="*/ 1 w 776"/>
                    <a:gd name="T33" fmla="*/ 18 h 143"/>
                    <a:gd name="T34" fmla="*/ 2 w 776"/>
                    <a:gd name="T35" fmla="*/ 18 h 143"/>
                    <a:gd name="T36" fmla="*/ 3 w 776"/>
                    <a:gd name="T37" fmla="*/ 21 h 143"/>
                    <a:gd name="T38" fmla="*/ 4 w 776"/>
                    <a:gd name="T39" fmla="*/ 22 h 143"/>
                    <a:gd name="T40" fmla="*/ 5 w 776"/>
                    <a:gd name="T41" fmla="*/ 22 h 143"/>
                    <a:gd name="T42" fmla="*/ 7 w 776"/>
                    <a:gd name="T43" fmla="*/ 23 h 143"/>
                    <a:gd name="T44" fmla="*/ 8 w 776"/>
                    <a:gd name="T45" fmla="*/ 23 h 143"/>
                    <a:gd name="T46" fmla="*/ 9 w 776"/>
                    <a:gd name="T47" fmla="*/ 25 h 143"/>
                    <a:gd name="T48" fmla="*/ 11 w 776"/>
                    <a:gd name="T49" fmla="*/ 25 h 143"/>
                    <a:gd name="T50" fmla="*/ 181 w 776"/>
                    <a:gd name="T51" fmla="*/ 36 h 143"/>
                    <a:gd name="T52" fmla="*/ 184 w 776"/>
                    <a:gd name="T53" fmla="*/ 36 h 143"/>
                    <a:gd name="T54" fmla="*/ 184 w 776"/>
                    <a:gd name="T55" fmla="*/ 36 h 143"/>
                    <a:gd name="T56" fmla="*/ 186 w 776"/>
                    <a:gd name="T57" fmla="*/ 35 h 143"/>
                    <a:gd name="T58" fmla="*/ 187 w 776"/>
                    <a:gd name="T59" fmla="*/ 34 h 143"/>
                    <a:gd name="T60" fmla="*/ 188 w 776"/>
                    <a:gd name="T61" fmla="*/ 34 h 143"/>
                    <a:gd name="T62" fmla="*/ 190 w 776"/>
                    <a:gd name="T63" fmla="*/ 33 h 143"/>
                    <a:gd name="T64" fmla="*/ 191 w 776"/>
                    <a:gd name="T65" fmla="*/ 31 h 143"/>
                    <a:gd name="T66" fmla="*/ 192 w 776"/>
                    <a:gd name="T67" fmla="*/ 30 h 143"/>
                    <a:gd name="T68" fmla="*/ 192 w 776"/>
                    <a:gd name="T69" fmla="*/ 29 h 143"/>
                    <a:gd name="T70" fmla="*/ 193 w 776"/>
                    <a:gd name="T71" fmla="*/ 27 h 143"/>
                    <a:gd name="T72" fmla="*/ 193 w 776"/>
                    <a:gd name="T73" fmla="*/ 26 h 143"/>
                    <a:gd name="T74" fmla="*/ 194 w 776"/>
                    <a:gd name="T75" fmla="*/ 25 h 143"/>
                    <a:gd name="T76" fmla="*/ 194 w 776"/>
                    <a:gd name="T77" fmla="*/ 23 h 143"/>
                    <a:gd name="T78" fmla="*/ 193 w 776"/>
                    <a:gd name="T79" fmla="*/ 22 h 143"/>
                    <a:gd name="T80" fmla="*/ 193 w 776"/>
                    <a:gd name="T81" fmla="*/ 21 h 143"/>
                    <a:gd name="T82" fmla="*/ 192 w 776"/>
                    <a:gd name="T83" fmla="*/ 18 h 143"/>
                    <a:gd name="T84" fmla="*/ 192 w 776"/>
                    <a:gd name="T85" fmla="*/ 18 h 143"/>
                    <a:gd name="T86" fmla="*/ 191 w 776"/>
                    <a:gd name="T87" fmla="*/ 17 h 143"/>
                    <a:gd name="T88" fmla="*/ 190 w 776"/>
                    <a:gd name="T89" fmla="*/ 15 h 143"/>
                    <a:gd name="T90" fmla="*/ 188 w 776"/>
                    <a:gd name="T91" fmla="*/ 14 h 143"/>
                    <a:gd name="T92" fmla="*/ 187 w 776"/>
                    <a:gd name="T93" fmla="*/ 14 h 143"/>
                    <a:gd name="T94" fmla="*/ 186 w 776"/>
                    <a:gd name="T95" fmla="*/ 13 h 143"/>
                    <a:gd name="T96" fmla="*/ 184 w 776"/>
                    <a:gd name="T97" fmla="*/ 12 h 143"/>
                    <a:gd name="T98" fmla="*/ 184 w 776"/>
                    <a:gd name="T99" fmla="*/ 12 h 143"/>
                    <a:gd name="T100" fmla="*/ 13 w 776"/>
                    <a:gd name="T101" fmla="*/ 0 h 14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76" h="143">
                      <a:moveTo>
                        <a:pt x="50" y="0"/>
                      </a:moveTo>
                      <a:lnTo>
                        <a:pt x="50" y="0"/>
                      </a:lnTo>
                      <a:lnTo>
                        <a:pt x="47" y="0"/>
                      </a:lnTo>
                      <a:lnTo>
                        <a:pt x="43" y="0"/>
                      </a:lnTo>
                      <a:lnTo>
                        <a:pt x="40" y="0"/>
                      </a:lnTo>
                      <a:lnTo>
                        <a:pt x="35" y="5"/>
                      </a:lnTo>
                      <a:lnTo>
                        <a:pt x="31" y="5"/>
                      </a:lnTo>
                      <a:lnTo>
                        <a:pt x="27" y="5"/>
                      </a:lnTo>
                      <a:lnTo>
                        <a:pt x="27" y="8"/>
                      </a:lnTo>
                      <a:lnTo>
                        <a:pt x="24" y="8"/>
                      </a:lnTo>
                      <a:lnTo>
                        <a:pt x="20" y="8"/>
                      </a:lnTo>
                      <a:lnTo>
                        <a:pt x="20" y="12"/>
                      </a:lnTo>
                      <a:lnTo>
                        <a:pt x="15" y="12"/>
                      </a:lnTo>
                      <a:lnTo>
                        <a:pt x="15" y="16"/>
                      </a:lnTo>
                      <a:lnTo>
                        <a:pt x="12" y="19"/>
                      </a:lnTo>
                      <a:lnTo>
                        <a:pt x="8" y="24"/>
                      </a:lnTo>
                      <a:lnTo>
                        <a:pt x="8" y="28"/>
                      </a:lnTo>
                      <a:lnTo>
                        <a:pt x="5" y="28"/>
                      </a:lnTo>
                      <a:lnTo>
                        <a:pt x="5" y="31"/>
                      </a:lnTo>
                      <a:lnTo>
                        <a:pt x="5" y="35"/>
                      </a:lnTo>
                      <a:lnTo>
                        <a:pt x="0" y="35"/>
                      </a:lnTo>
                      <a:lnTo>
                        <a:pt x="0" y="38"/>
                      </a:lnTo>
                      <a:lnTo>
                        <a:pt x="0" y="43"/>
                      </a:lnTo>
                      <a:lnTo>
                        <a:pt x="0" y="47"/>
                      </a:lnTo>
                      <a:lnTo>
                        <a:pt x="0" y="51"/>
                      </a:lnTo>
                      <a:lnTo>
                        <a:pt x="0" y="54"/>
                      </a:lnTo>
                      <a:lnTo>
                        <a:pt x="0" y="59"/>
                      </a:lnTo>
                      <a:lnTo>
                        <a:pt x="0" y="63"/>
                      </a:lnTo>
                      <a:lnTo>
                        <a:pt x="5" y="63"/>
                      </a:lnTo>
                      <a:lnTo>
                        <a:pt x="5" y="66"/>
                      </a:lnTo>
                      <a:lnTo>
                        <a:pt x="5" y="70"/>
                      </a:lnTo>
                      <a:lnTo>
                        <a:pt x="8" y="73"/>
                      </a:lnTo>
                      <a:lnTo>
                        <a:pt x="8" y="78"/>
                      </a:lnTo>
                      <a:lnTo>
                        <a:pt x="12" y="82"/>
                      </a:lnTo>
                      <a:lnTo>
                        <a:pt x="15" y="86"/>
                      </a:lnTo>
                      <a:lnTo>
                        <a:pt x="20" y="86"/>
                      </a:lnTo>
                      <a:lnTo>
                        <a:pt x="20" y="89"/>
                      </a:lnTo>
                      <a:lnTo>
                        <a:pt x="24" y="89"/>
                      </a:lnTo>
                      <a:lnTo>
                        <a:pt x="27" y="93"/>
                      </a:lnTo>
                      <a:lnTo>
                        <a:pt x="31" y="93"/>
                      </a:lnTo>
                      <a:lnTo>
                        <a:pt x="35" y="93"/>
                      </a:lnTo>
                      <a:lnTo>
                        <a:pt x="35" y="98"/>
                      </a:lnTo>
                      <a:lnTo>
                        <a:pt x="40" y="98"/>
                      </a:lnTo>
                      <a:lnTo>
                        <a:pt x="43" y="98"/>
                      </a:lnTo>
                      <a:lnTo>
                        <a:pt x="718" y="143"/>
                      </a:lnTo>
                      <a:lnTo>
                        <a:pt x="725" y="143"/>
                      </a:lnTo>
                      <a:lnTo>
                        <a:pt x="729" y="143"/>
                      </a:lnTo>
                      <a:lnTo>
                        <a:pt x="734" y="143"/>
                      </a:lnTo>
                      <a:lnTo>
                        <a:pt x="737" y="143"/>
                      </a:lnTo>
                      <a:lnTo>
                        <a:pt x="741" y="140"/>
                      </a:lnTo>
                      <a:lnTo>
                        <a:pt x="745" y="140"/>
                      </a:lnTo>
                      <a:lnTo>
                        <a:pt x="748" y="136"/>
                      </a:lnTo>
                      <a:lnTo>
                        <a:pt x="753" y="136"/>
                      </a:lnTo>
                      <a:lnTo>
                        <a:pt x="757" y="133"/>
                      </a:lnTo>
                      <a:lnTo>
                        <a:pt x="760" y="133"/>
                      </a:lnTo>
                      <a:lnTo>
                        <a:pt x="760" y="128"/>
                      </a:lnTo>
                      <a:lnTo>
                        <a:pt x="764" y="124"/>
                      </a:lnTo>
                      <a:lnTo>
                        <a:pt x="767" y="121"/>
                      </a:lnTo>
                      <a:lnTo>
                        <a:pt x="767" y="117"/>
                      </a:lnTo>
                      <a:lnTo>
                        <a:pt x="772" y="113"/>
                      </a:lnTo>
                      <a:lnTo>
                        <a:pt x="772" y="108"/>
                      </a:lnTo>
                      <a:lnTo>
                        <a:pt x="772" y="105"/>
                      </a:lnTo>
                      <a:lnTo>
                        <a:pt x="772" y="101"/>
                      </a:lnTo>
                      <a:lnTo>
                        <a:pt x="776" y="98"/>
                      </a:lnTo>
                      <a:lnTo>
                        <a:pt x="776" y="93"/>
                      </a:lnTo>
                      <a:lnTo>
                        <a:pt x="772" y="89"/>
                      </a:lnTo>
                      <a:lnTo>
                        <a:pt x="772" y="86"/>
                      </a:lnTo>
                      <a:lnTo>
                        <a:pt x="772" y="82"/>
                      </a:lnTo>
                      <a:lnTo>
                        <a:pt x="772" y="78"/>
                      </a:lnTo>
                      <a:lnTo>
                        <a:pt x="767" y="73"/>
                      </a:lnTo>
                      <a:lnTo>
                        <a:pt x="767" y="70"/>
                      </a:lnTo>
                      <a:lnTo>
                        <a:pt x="764" y="66"/>
                      </a:lnTo>
                      <a:lnTo>
                        <a:pt x="760" y="63"/>
                      </a:lnTo>
                      <a:lnTo>
                        <a:pt x="760" y="59"/>
                      </a:lnTo>
                      <a:lnTo>
                        <a:pt x="757" y="59"/>
                      </a:lnTo>
                      <a:lnTo>
                        <a:pt x="753" y="54"/>
                      </a:lnTo>
                      <a:lnTo>
                        <a:pt x="748" y="54"/>
                      </a:lnTo>
                      <a:lnTo>
                        <a:pt x="745" y="51"/>
                      </a:lnTo>
                      <a:lnTo>
                        <a:pt x="741" y="51"/>
                      </a:lnTo>
                      <a:lnTo>
                        <a:pt x="737" y="47"/>
                      </a:lnTo>
                      <a:lnTo>
                        <a:pt x="734" y="47"/>
                      </a:lnTo>
                      <a:lnTo>
                        <a:pt x="725" y="47"/>
                      </a:lnTo>
                      <a:lnTo>
                        <a:pt x="50" y="0"/>
                      </a:lnTo>
                      <a:close/>
                    </a:path>
                  </a:pathLst>
                </a:custGeom>
                <a:solidFill>
                  <a:srgbClr val="CC0000"/>
                </a:solidFill>
                <a:ln w="7938">
                  <a:solidFill>
                    <a:srgbClr val="FE0000"/>
                  </a:solidFill>
                  <a:prstDash val="solid"/>
                  <a:round/>
                  <a:headEnd/>
                  <a:tailEnd/>
                </a:ln>
              </p:spPr>
              <p:txBody>
                <a:bodyPr/>
                <a:lstStyle/>
                <a:p>
                  <a:endParaRPr lang="en-US"/>
                </a:p>
              </p:txBody>
            </p:sp>
            <p:sp>
              <p:nvSpPr>
                <p:cNvPr id="2216" name="Line 379"/>
                <p:cNvSpPr>
                  <a:spLocks noChangeShapeType="1"/>
                </p:cNvSpPr>
                <p:nvPr/>
              </p:nvSpPr>
              <p:spPr bwMode="auto">
                <a:xfrm>
                  <a:off x="2264" y="215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7" name="Freeform 380"/>
                <p:cNvSpPr>
                  <a:spLocks/>
                </p:cNvSpPr>
                <p:nvPr/>
              </p:nvSpPr>
              <p:spPr bwMode="auto">
                <a:xfrm>
                  <a:off x="2249" y="2154"/>
                  <a:ext cx="60" cy="34"/>
                </a:xfrm>
                <a:custGeom>
                  <a:avLst/>
                  <a:gdLst>
                    <a:gd name="T0" fmla="*/ 14 w 241"/>
                    <a:gd name="T1" fmla="*/ 0 h 135"/>
                    <a:gd name="T2" fmla="*/ 12 w 241"/>
                    <a:gd name="T3" fmla="*/ 0 h 135"/>
                    <a:gd name="T4" fmla="*/ 11 w 241"/>
                    <a:gd name="T5" fmla="*/ 0 h 135"/>
                    <a:gd name="T6" fmla="*/ 10 w 241"/>
                    <a:gd name="T7" fmla="*/ 0 h 135"/>
                    <a:gd name="T8" fmla="*/ 8 w 241"/>
                    <a:gd name="T9" fmla="*/ 0 h 135"/>
                    <a:gd name="T10" fmla="*/ 7 w 241"/>
                    <a:gd name="T11" fmla="*/ 1 h 135"/>
                    <a:gd name="T12" fmla="*/ 6 w 241"/>
                    <a:gd name="T13" fmla="*/ 2 h 135"/>
                    <a:gd name="T14" fmla="*/ 4 w 241"/>
                    <a:gd name="T15" fmla="*/ 3 h 135"/>
                    <a:gd name="T16" fmla="*/ 3 w 241"/>
                    <a:gd name="T17" fmla="*/ 4 h 135"/>
                    <a:gd name="T18" fmla="*/ 2 w 241"/>
                    <a:gd name="T19" fmla="*/ 5 h 135"/>
                    <a:gd name="T20" fmla="*/ 1 w 241"/>
                    <a:gd name="T21" fmla="*/ 6 h 135"/>
                    <a:gd name="T22" fmla="*/ 1 w 241"/>
                    <a:gd name="T23" fmla="*/ 8 h 135"/>
                    <a:gd name="T24" fmla="*/ 0 w 241"/>
                    <a:gd name="T25" fmla="*/ 9 h 135"/>
                    <a:gd name="T26" fmla="*/ 0 w 241"/>
                    <a:gd name="T27" fmla="*/ 11 h 135"/>
                    <a:gd name="T28" fmla="*/ 0 w 241"/>
                    <a:gd name="T29" fmla="*/ 12 h 135"/>
                    <a:gd name="T30" fmla="*/ 0 w 241"/>
                    <a:gd name="T31" fmla="*/ 14 h 135"/>
                    <a:gd name="T32" fmla="*/ 0 w 241"/>
                    <a:gd name="T33" fmla="*/ 15 h 135"/>
                    <a:gd name="T34" fmla="*/ 0 w 241"/>
                    <a:gd name="T35" fmla="*/ 17 h 135"/>
                    <a:gd name="T36" fmla="*/ 1 w 241"/>
                    <a:gd name="T37" fmla="*/ 18 h 135"/>
                    <a:gd name="T38" fmla="*/ 2 w 241"/>
                    <a:gd name="T39" fmla="*/ 19 h 135"/>
                    <a:gd name="T40" fmla="*/ 3 w 241"/>
                    <a:gd name="T41" fmla="*/ 20 h 135"/>
                    <a:gd name="T42" fmla="*/ 4 w 241"/>
                    <a:gd name="T43" fmla="*/ 22 h 135"/>
                    <a:gd name="T44" fmla="*/ 5 w 241"/>
                    <a:gd name="T45" fmla="*/ 22 h 135"/>
                    <a:gd name="T46" fmla="*/ 7 w 241"/>
                    <a:gd name="T47" fmla="*/ 23 h 135"/>
                    <a:gd name="T48" fmla="*/ 8 w 241"/>
                    <a:gd name="T49" fmla="*/ 23 h 135"/>
                    <a:gd name="T50" fmla="*/ 46 w 241"/>
                    <a:gd name="T51" fmla="*/ 34 h 135"/>
                    <a:gd name="T52" fmla="*/ 46 w 241"/>
                    <a:gd name="T53" fmla="*/ 34 h 135"/>
                    <a:gd name="T54" fmla="*/ 48 w 241"/>
                    <a:gd name="T55" fmla="*/ 34 h 135"/>
                    <a:gd name="T56" fmla="*/ 49 w 241"/>
                    <a:gd name="T57" fmla="*/ 34 h 135"/>
                    <a:gd name="T58" fmla="*/ 51 w 241"/>
                    <a:gd name="T59" fmla="*/ 34 h 135"/>
                    <a:gd name="T60" fmla="*/ 52 w 241"/>
                    <a:gd name="T61" fmla="*/ 33 h 135"/>
                    <a:gd name="T62" fmla="*/ 54 w 241"/>
                    <a:gd name="T63" fmla="*/ 32 h 135"/>
                    <a:gd name="T64" fmla="*/ 55 w 241"/>
                    <a:gd name="T65" fmla="*/ 31 h 135"/>
                    <a:gd name="T66" fmla="*/ 56 w 241"/>
                    <a:gd name="T67" fmla="*/ 30 h 135"/>
                    <a:gd name="T68" fmla="*/ 57 w 241"/>
                    <a:gd name="T69" fmla="*/ 29 h 135"/>
                    <a:gd name="T70" fmla="*/ 58 w 241"/>
                    <a:gd name="T71" fmla="*/ 28 h 135"/>
                    <a:gd name="T72" fmla="*/ 59 w 241"/>
                    <a:gd name="T73" fmla="*/ 26 h 135"/>
                    <a:gd name="T74" fmla="*/ 59 w 241"/>
                    <a:gd name="T75" fmla="*/ 25 h 135"/>
                    <a:gd name="T76" fmla="*/ 60 w 241"/>
                    <a:gd name="T77" fmla="*/ 23 h 135"/>
                    <a:gd name="T78" fmla="*/ 60 w 241"/>
                    <a:gd name="T79" fmla="*/ 22 h 135"/>
                    <a:gd name="T80" fmla="*/ 60 w 241"/>
                    <a:gd name="T81" fmla="*/ 20 h 135"/>
                    <a:gd name="T82" fmla="*/ 60 w 241"/>
                    <a:gd name="T83" fmla="*/ 19 h 135"/>
                    <a:gd name="T84" fmla="*/ 59 w 241"/>
                    <a:gd name="T85" fmla="*/ 18 h 135"/>
                    <a:gd name="T86" fmla="*/ 58 w 241"/>
                    <a:gd name="T87" fmla="*/ 17 h 135"/>
                    <a:gd name="T88" fmla="*/ 58 w 241"/>
                    <a:gd name="T89" fmla="*/ 15 h 135"/>
                    <a:gd name="T90" fmla="*/ 57 w 241"/>
                    <a:gd name="T91" fmla="*/ 14 h 135"/>
                    <a:gd name="T92" fmla="*/ 55 w 241"/>
                    <a:gd name="T93" fmla="*/ 13 h 135"/>
                    <a:gd name="T94" fmla="*/ 54 w 241"/>
                    <a:gd name="T95" fmla="*/ 12 h 135"/>
                    <a:gd name="T96" fmla="*/ 53 w 241"/>
                    <a:gd name="T97" fmla="*/ 11 h 135"/>
                    <a:gd name="T98" fmla="*/ 51 w 241"/>
                    <a:gd name="T99" fmla="*/ 11 h 135"/>
                    <a:gd name="T100" fmla="*/ 14 w 241"/>
                    <a:gd name="T101" fmla="*/ 0 h 13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41" h="135">
                      <a:moveTo>
                        <a:pt x="58" y="0"/>
                      </a:moveTo>
                      <a:lnTo>
                        <a:pt x="58" y="0"/>
                      </a:lnTo>
                      <a:lnTo>
                        <a:pt x="55" y="0"/>
                      </a:lnTo>
                      <a:lnTo>
                        <a:pt x="50" y="0"/>
                      </a:lnTo>
                      <a:lnTo>
                        <a:pt x="46" y="0"/>
                      </a:lnTo>
                      <a:lnTo>
                        <a:pt x="43" y="0"/>
                      </a:lnTo>
                      <a:lnTo>
                        <a:pt x="39" y="0"/>
                      </a:lnTo>
                      <a:lnTo>
                        <a:pt x="35" y="0"/>
                      </a:lnTo>
                      <a:lnTo>
                        <a:pt x="31" y="0"/>
                      </a:lnTo>
                      <a:lnTo>
                        <a:pt x="31" y="4"/>
                      </a:lnTo>
                      <a:lnTo>
                        <a:pt x="27" y="4"/>
                      </a:lnTo>
                      <a:lnTo>
                        <a:pt x="23" y="4"/>
                      </a:lnTo>
                      <a:lnTo>
                        <a:pt x="23" y="7"/>
                      </a:lnTo>
                      <a:lnTo>
                        <a:pt x="20" y="7"/>
                      </a:lnTo>
                      <a:lnTo>
                        <a:pt x="15" y="12"/>
                      </a:lnTo>
                      <a:lnTo>
                        <a:pt x="11" y="16"/>
                      </a:lnTo>
                      <a:lnTo>
                        <a:pt x="8" y="19"/>
                      </a:lnTo>
                      <a:lnTo>
                        <a:pt x="8" y="23"/>
                      </a:lnTo>
                      <a:lnTo>
                        <a:pt x="4" y="23"/>
                      </a:lnTo>
                      <a:lnTo>
                        <a:pt x="4" y="26"/>
                      </a:lnTo>
                      <a:lnTo>
                        <a:pt x="4" y="31"/>
                      </a:lnTo>
                      <a:lnTo>
                        <a:pt x="0" y="31"/>
                      </a:lnTo>
                      <a:lnTo>
                        <a:pt x="0" y="35"/>
                      </a:lnTo>
                      <a:lnTo>
                        <a:pt x="0" y="39"/>
                      </a:lnTo>
                      <a:lnTo>
                        <a:pt x="0" y="42"/>
                      </a:lnTo>
                      <a:lnTo>
                        <a:pt x="0" y="46"/>
                      </a:lnTo>
                      <a:lnTo>
                        <a:pt x="0" y="51"/>
                      </a:lnTo>
                      <a:lnTo>
                        <a:pt x="0" y="54"/>
                      </a:lnTo>
                      <a:lnTo>
                        <a:pt x="0" y="58"/>
                      </a:lnTo>
                      <a:lnTo>
                        <a:pt x="0" y="61"/>
                      </a:lnTo>
                      <a:lnTo>
                        <a:pt x="0" y="66"/>
                      </a:lnTo>
                      <a:lnTo>
                        <a:pt x="4" y="70"/>
                      </a:lnTo>
                      <a:lnTo>
                        <a:pt x="4" y="74"/>
                      </a:lnTo>
                      <a:lnTo>
                        <a:pt x="8" y="77"/>
                      </a:lnTo>
                      <a:lnTo>
                        <a:pt x="11" y="81"/>
                      </a:lnTo>
                      <a:lnTo>
                        <a:pt x="15" y="86"/>
                      </a:lnTo>
                      <a:lnTo>
                        <a:pt x="20" y="86"/>
                      </a:lnTo>
                      <a:lnTo>
                        <a:pt x="20" y="89"/>
                      </a:lnTo>
                      <a:lnTo>
                        <a:pt x="23" y="89"/>
                      </a:lnTo>
                      <a:lnTo>
                        <a:pt x="27" y="93"/>
                      </a:lnTo>
                      <a:lnTo>
                        <a:pt x="31" y="93"/>
                      </a:lnTo>
                      <a:lnTo>
                        <a:pt x="174" y="135"/>
                      </a:lnTo>
                      <a:lnTo>
                        <a:pt x="183" y="135"/>
                      </a:lnTo>
                      <a:lnTo>
                        <a:pt x="186" y="135"/>
                      </a:lnTo>
                      <a:lnTo>
                        <a:pt x="190" y="135"/>
                      </a:lnTo>
                      <a:lnTo>
                        <a:pt x="193" y="135"/>
                      </a:lnTo>
                      <a:lnTo>
                        <a:pt x="197" y="135"/>
                      </a:lnTo>
                      <a:lnTo>
                        <a:pt x="202" y="135"/>
                      </a:lnTo>
                      <a:lnTo>
                        <a:pt x="206" y="135"/>
                      </a:lnTo>
                      <a:lnTo>
                        <a:pt x="209" y="131"/>
                      </a:lnTo>
                      <a:lnTo>
                        <a:pt x="213" y="131"/>
                      </a:lnTo>
                      <a:lnTo>
                        <a:pt x="218" y="128"/>
                      </a:lnTo>
                      <a:lnTo>
                        <a:pt x="221" y="128"/>
                      </a:lnTo>
                      <a:lnTo>
                        <a:pt x="221" y="124"/>
                      </a:lnTo>
                      <a:lnTo>
                        <a:pt x="225" y="124"/>
                      </a:lnTo>
                      <a:lnTo>
                        <a:pt x="225" y="121"/>
                      </a:lnTo>
                      <a:lnTo>
                        <a:pt x="228" y="121"/>
                      </a:lnTo>
                      <a:lnTo>
                        <a:pt x="228" y="116"/>
                      </a:lnTo>
                      <a:lnTo>
                        <a:pt x="232" y="116"/>
                      </a:lnTo>
                      <a:lnTo>
                        <a:pt x="232" y="112"/>
                      </a:lnTo>
                      <a:lnTo>
                        <a:pt x="237" y="109"/>
                      </a:lnTo>
                      <a:lnTo>
                        <a:pt x="237" y="105"/>
                      </a:lnTo>
                      <a:lnTo>
                        <a:pt x="237" y="100"/>
                      </a:lnTo>
                      <a:lnTo>
                        <a:pt x="241" y="96"/>
                      </a:lnTo>
                      <a:lnTo>
                        <a:pt x="241" y="93"/>
                      </a:lnTo>
                      <a:lnTo>
                        <a:pt x="241" y="89"/>
                      </a:lnTo>
                      <a:lnTo>
                        <a:pt x="241" y="86"/>
                      </a:lnTo>
                      <a:lnTo>
                        <a:pt x="241" y="81"/>
                      </a:lnTo>
                      <a:lnTo>
                        <a:pt x="241" y="77"/>
                      </a:lnTo>
                      <a:lnTo>
                        <a:pt x="237" y="74"/>
                      </a:lnTo>
                      <a:lnTo>
                        <a:pt x="237" y="70"/>
                      </a:lnTo>
                      <a:lnTo>
                        <a:pt x="232" y="66"/>
                      </a:lnTo>
                      <a:lnTo>
                        <a:pt x="232" y="61"/>
                      </a:lnTo>
                      <a:lnTo>
                        <a:pt x="232" y="58"/>
                      </a:lnTo>
                      <a:lnTo>
                        <a:pt x="228" y="58"/>
                      </a:lnTo>
                      <a:lnTo>
                        <a:pt x="228" y="54"/>
                      </a:lnTo>
                      <a:lnTo>
                        <a:pt x="225" y="54"/>
                      </a:lnTo>
                      <a:lnTo>
                        <a:pt x="221" y="51"/>
                      </a:lnTo>
                      <a:lnTo>
                        <a:pt x="218" y="46"/>
                      </a:lnTo>
                      <a:lnTo>
                        <a:pt x="213" y="42"/>
                      </a:lnTo>
                      <a:lnTo>
                        <a:pt x="209" y="42"/>
                      </a:lnTo>
                      <a:lnTo>
                        <a:pt x="206" y="42"/>
                      </a:lnTo>
                      <a:lnTo>
                        <a:pt x="202" y="42"/>
                      </a:lnTo>
                      <a:lnTo>
                        <a:pt x="58" y="0"/>
                      </a:lnTo>
                      <a:close/>
                    </a:path>
                  </a:pathLst>
                </a:custGeom>
                <a:solidFill>
                  <a:srgbClr val="CC0000"/>
                </a:solidFill>
                <a:ln w="7938">
                  <a:solidFill>
                    <a:srgbClr val="FE0000"/>
                  </a:solidFill>
                  <a:prstDash val="solid"/>
                  <a:round/>
                  <a:headEnd/>
                  <a:tailEnd/>
                </a:ln>
              </p:spPr>
              <p:txBody>
                <a:bodyPr/>
                <a:lstStyle/>
                <a:p>
                  <a:endParaRPr lang="en-US"/>
                </a:p>
              </p:txBody>
            </p:sp>
            <p:sp>
              <p:nvSpPr>
                <p:cNvPr id="2218" name="Line 381"/>
                <p:cNvSpPr>
                  <a:spLocks noChangeShapeType="1"/>
                </p:cNvSpPr>
                <p:nvPr/>
              </p:nvSpPr>
              <p:spPr bwMode="auto">
                <a:xfrm>
                  <a:off x="2302" y="216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9" name="Freeform 382"/>
                <p:cNvSpPr>
                  <a:spLocks/>
                </p:cNvSpPr>
                <p:nvPr/>
              </p:nvSpPr>
              <p:spPr bwMode="auto">
                <a:xfrm>
                  <a:off x="2285" y="2164"/>
                  <a:ext cx="169" cy="105"/>
                </a:xfrm>
                <a:custGeom>
                  <a:avLst/>
                  <a:gdLst>
                    <a:gd name="T0" fmla="*/ 18 w 675"/>
                    <a:gd name="T1" fmla="*/ 1 h 418"/>
                    <a:gd name="T2" fmla="*/ 16 w 675"/>
                    <a:gd name="T3" fmla="*/ 1 h 418"/>
                    <a:gd name="T4" fmla="*/ 15 w 675"/>
                    <a:gd name="T5" fmla="*/ 0 h 418"/>
                    <a:gd name="T6" fmla="*/ 13 w 675"/>
                    <a:gd name="T7" fmla="*/ 0 h 418"/>
                    <a:gd name="T8" fmla="*/ 12 w 675"/>
                    <a:gd name="T9" fmla="*/ 0 h 418"/>
                    <a:gd name="T10" fmla="*/ 10 w 675"/>
                    <a:gd name="T11" fmla="*/ 0 h 418"/>
                    <a:gd name="T12" fmla="*/ 9 w 675"/>
                    <a:gd name="T13" fmla="*/ 1 h 418"/>
                    <a:gd name="T14" fmla="*/ 7 w 675"/>
                    <a:gd name="T15" fmla="*/ 1 h 418"/>
                    <a:gd name="T16" fmla="*/ 6 w 675"/>
                    <a:gd name="T17" fmla="*/ 2 h 418"/>
                    <a:gd name="T18" fmla="*/ 4 w 675"/>
                    <a:gd name="T19" fmla="*/ 3 h 418"/>
                    <a:gd name="T20" fmla="*/ 3 w 675"/>
                    <a:gd name="T21" fmla="*/ 4 h 418"/>
                    <a:gd name="T22" fmla="*/ 2 w 675"/>
                    <a:gd name="T23" fmla="*/ 5 h 418"/>
                    <a:gd name="T24" fmla="*/ 1 w 675"/>
                    <a:gd name="T25" fmla="*/ 7 h 418"/>
                    <a:gd name="T26" fmla="*/ 1 w 675"/>
                    <a:gd name="T27" fmla="*/ 8 h 418"/>
                    <a:gd name="T28" fmla="*/ 0 w 675"/>
                    <a:gd name="T29" fmla="*/ 10 h 418"/>
                    <a:gd name="T30" fmla="*/ 0 w 675"/>
                    <a:gd name="T31" fmla="*/ 11 h 418"/>
                    <a:gd name="T32" fmla="*/ 0 w 675"/>
                    <a:gd name="T33" fmla="*/ 13 h 418"/>
                    <a:gd name="T34" fmla="*/ 0 w 675"/>
                    <a:gd name="T35" fmla="*/ 14 h 418"/>
                    <a:gd name="T36" fmla="*/ 0 w 675"/>
                    <a:gd name="T37" fmla="*/ 15 h 418"/>
                    <a:gd name="T38" fmla="*/ 1 w 675"/>
                    <a:gd name="T39" fmla="*/ 17 h 418"/>
                    <a:gd name="T40" fmla="*/ 1 w 675"/>
                    <a:gd name="T41" fmla="*/ 18 h 418"/>
                    <a:gd name="T42" fmla="*/ 2 w 675"/>
                    <a:gd name="T43" fmla="*/ 19 h 418"/>
                    <a:gd name="T44" fmla="*/ 3 w 675"/>
                    <a:gd name="T45" fmla="*/ 21 h 418"/>
                    <a:gd name="T46" fmla="*/ 4 w 675"/>
                    <a:gd name="T47" fmla="*/ 21 h 418"/>
                    <a:gd name="T48" fmla="*/ 6 w 675"/>
                    <a:gd name="T49" fmla="*/ 22 h 418"/>
                    <a:gd name="T50" fmla="*/ 152 w 675"/>
                    <a:gd name="T51" fmla="*/ 104 h 418"/>
                    <a:gd name="T52" fmla="*/ 153 w 675"/>
                    <a:gd name="T53" fmla="*/ 104 h 418"/>
                    <a:gd name="T54" fmla="*/ 154 w 675"/>
                    <a:gd name="T55" fmla="*/ 105 h 418"/>
                    <a:gd name="T56" fmla="*/ 156 w 675"/>
                    <a:gd name="T57" fmla="*/ 105 h 418"/>
                    <a:gd name="T58" fmla="*/ 157 w 675"/>
                    <a:gd name="T59" fmla="*/ 105 h 418"/>
                    <a:gd name="T60" fmla="*/ 159 w 675"/>
                    <a:gd name="T61" fmla="*/ 105 h 418"/>
                    <a:gd name="T62" fmla="*/ 160 w 675"/>
                    <a:gd name="T63" fmla="*/ 104 h 418"/>
                    <a:gd name="T64" fmla="*/ 162 w 675"/>
                    <a:gd name="T65" fmla="*/ 104 h 418"/>
                    <a:gd name="T66" fmla="*/ 163 w 675"/>
                    <a:gd name="T67" fmla="*/ 103 h 418"/>
                    <a:gd name="T68" fmla="*/ 164 w 675"/>
                    <a:gd name="T69" fmla="*/ 102 h 418"/>
                    <a:gd name="T70" fmla="*/ 165 w 675"/>
                    <a:gd name="T71" fmla="*/ 101 h 418"/>
                    <a:gd name="T72" fmla="*/ 166 w 675"/>
                    <a:gd name="T73" fmla="*/ 100 h 418"/>
                    <a:gd name="T74" fmla="*/ 167 w 675"/>
                    <a:gd name="T75" fmla="*/ 98 h 418"/>
                    <a:gd name="T76" fmla="*/ 168 w 675"/>
                    <a:gd name="T77" fmla="*/ 97 h 418"/>
                    <a:gd name="T78" fmla="*/ 169 w 675"/>
                    <a:gd name="T79" fmla="*/ 95 h 418"/>
                    <a:gd name="T80" fmla="*/ 169 w 675"/>
                    <a:gd name="T81" fmla="*/ 94 h 418"/>
                    <a:gd name="T82" fmla="*/ 169 w 675"/>
                    <a:gd name="T83" fmla="*/ 92 h 418"/>
                    <a:gd name="T84" fmla="*/ 169 w 675"/>
                    <a:gd name="T85" fmla="*/ 91 h 418"/>
                    <a:gd name="T86" fmla="*/ 169 w 675"/>
                    <a:gd name="T87" fmla="*/ 90 h 418"/>
                    <a:gd name="T88" fmla="*/ 168 w 675"/>
                    <a:gd name="T89" fmla="*/ 88 h 418"/>
                    <a:gd name="T90" fmla="*/ 167 w 675"/>
                    <a:gd name="T91" fmla="*/ 87 h 418"/>
                    <a:gd name="T92" fmla="*/ 167 w 675"/>
                    <a:gd name="T93" fmla="*/ 86 h 418"/>
                    <a:gd name="T94" fmla="*/ 166 w 675"/>
                    <a:gd name="T95" fmla="*/ 85 h 418"/>
                    <a:gd name="T96" fmla="*/ 164 w 675"/>
                    <a:gd name="T97" fmla="*/ 84 h 418"/>
                    <a:gd name="T98" fmla="*/ 163 w 675"/>
                    <a:gd name="T99" fmla="*/ 83 h 418"/>
                    <a:gd name="T100" fmla="*/ 18 w 675"/>
                    <a:gd name="T101" fmla="*/ 2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75" h="418">
                      <a:moveTo>
                        <a:pt x="70" y="7"/>
                      </a:moveTo>
                      <a:lnTo>
                        <a:pt x="70" y="3"/>
                      </a:lnTo>
                      <a:lnTo>
                        <a:pt x="66" y="3"/>
                      </a:lnTo>
                      <a:lnTo>
                        <a:pt x="63" y="3"/>
                      </a:lnTo>
                      <a:lnTo>
                        <a:pt x="59" y="0"/>
                      </a:lnTo>
                      <a:lnTo>
                        <a:pt x="54" y="0"/>
                      </a:lnTo>
                      <a:lnTo>
                        <a:pt x="50" y="0"/>
                      </a:lnTo>
                      <a:lnTo>
                        <a:pt x="47" y="0"/>
                      </a:lnTo>
                      <a:lnTo>
                        <a:pt x="43" y="0"/>
                      </a:lnTo>
                      <a:lnTo>
                        <a:pt x="40" y="0"/>
                      </a:lnTo>
                      <a:lnTo>
                        <a:pt x="35" y="3"/>
                      </a:lnTo>
                      <a:lnTo>
                        <a:pt x="31" y="3"/>
                      </a:lnTo>
                      <a:lnTo>
                        <a:pt x="28" y="3"/>
                      </a:lnTo>
                      <a:lnTo>
                        <a:pt x="24" y="7"/>
                      </a:lnTo>
                      <a:lnTo>
                        <a:pt x="20" y="12"/>
                      </a:lnTo>
                      <a:lnTo>
                        <a:pt x="15" y="12"/>
                      </a:lnTo>
                      <a:lnTo>
                        <a:pt x="15" y="15"/>
                      </a:lnTo>
                      <a:lnTo>
                        <a:pt x="12" y="15"/>
                      </a:lnTo>
                      <a:lnTo>
                        <a:pt x="12" y="19"/>
                      </a:lnTo>
                      <a:lnTo>
                        <a:pt x="8" y="19"/>
                      </a:lnTo>
                      <a:lnTo>
                        <a:pt x="8" y="22"/>
                      </a:lnTo>
                      <a:lnTo>
                        <a:pt x="5" y="27"/>
                      </a:lnTo>
                      <a:lnTo>
                        <a:pt x="5" y="31"/>
                      </a:lnTo>
                      <a:lnTo>
                        <a:pt x="0" y="35"/>
                      </a:lnTo>
                      <a:lnTo>
                        <a:pt x="0" y="38"/>
                      </a:lnTo>
                      <a:lnTo>
                        <a:pt x="0" y="42"/>
                      </a:lnTo>
                      <a:lnTo>
                        <a:pt x="0" y="47"/>
                      </a:lnTo>
                      <a:lnTo>
                        <a:pt x="0" y="50"/>
                      </a:lnTo>
                      <a:lnTo>
                        <a:pt x="0" y="54"/>
                      </a:lnTo>
                      <a:lnTo>
                        <a:pt x="0" y="57"/>
                      </a:lnTo>
                      <a:lnTo>
                        <a:pt x="0" y="61"/>
                      </a:lnTo>
                      <a:lnTo>
                        <a:pt x="5" y="66"/>
                      </a:lnTo>
                      <a:lnTo>
                        <a:pt x="5" y="70"/>
                      </a:lnTo>
                      <a:lnTo>
                        <a:pt x="5" y="73"/>
                      </a:lnTo>
                      <a:lnTo>
                        <a:pt x="8" y="73"/>
                      </a:lnTo>
                      <a:lnTo>
                        <a:pt x="8" y="77"/>
                      </a:lnTo>
                      <a:lnTo>
                        <a:pt x="12" y="82"/>
                      </a:lnTo>
                      <a:lnTo>
                        <a:pt x="15" y="85"/>
                      </a:lnTo>
                      <a:lnTo>
                        <a:pt x="20" y="89"/>
                      </a:lnTo>
                      <a:lnTo>
                        <a:pt x="24" y="89"/>
                      </a:lnTo>
                      <a:lnTo>
                        <a:pt x="601" y="411"/>
                      </a:lnTo>
                      <a:lnTo>
                        <a:pt x="606" y="415"/>
                      </a:lnTo>
                      <a:lnTo>
                        <a:pt x="609" y="415"/>
                      </a:lnTo>
                      <a:lnTo>
                        <a:pt x="613" y="415"/>
                      </a:lnTo>
                      <a:lnTo>
                        <a:pt x="617" y="418"/>
                      </a:lnTo>
                      <a:lnTo>
                        <a:pt x="620" y="418"/>
                      </a:lnTo>
                      <a:lnTo>
                        <a:pt x="625" y="418"/>
                      </a:lnTo>
                      <a:lnTo>
                        <a:pt x="629" y="418"/>
                      </a:lnTo>
                      <a:lnTo>
                        <a:pt x="632" y="418"/>
                      </a:lnTo>
                      <a:lnTo>
                        <a:pt x="636" y="418"/>
                      </a:lnTo>
                      <a:lnTo>
                        <a:pt x="636" y="415"/>
                      </a:lnTo>
                      <a:lnTo>
                        <a:pt x="641" y="415"/>
                      </a:lnTo>
                      <a:lnTo>
                        <a:pt x="644" y="415"/>
                      </a:lnTo>
                      <a:lnTo>
                        <a:pt x="648" y="415"/>
                      </a:lnTo>
                      <a:lnTo>
                        <a:pt x="648" y="411"/>
                      </a:lnTo>
                      <a:lnTo>
                        <a:pt x="652" y="411"/>
                      </a:lnTo>
                      <a:lnTo>
                        <a:pt x="655" y="406"/>
                      </a:lnTo>
                      <a:lnTo>
                        <a:pt x="660" y="403"/>
                      </a:lnTo>
                      <a:lnTo>
                        <a:pt x="664" y="399"/>
                      </a:lnTo>
                      <a:lnTo>
                        <a:pt x="667" y="395"/>
                      </a:lnTo>
                      <a:lnTo>
                        <a:pt x="667" y="390"/>
                      </a:lnTo>
                      <a:lnTo>
                        <a:pt x="671" y="390"/>
                      </a:lnTo>
                      <a:lnTo>
                        <a:pt x="671" y="387"/>
                      </a:lnTo>
                      <a:lnTo>
                        <a:pt x="671" y="383"/>
                      </a:lnTo>
                      <a:lnTo>
                        <a:pt x="675" y="380"/>
                      </a:lnTo>
                      <a:lnTo>
                        <a:pt x="675" y="376"/>
                      </a:lnTo>
                      <a:lnTo>
                        <a:pt x="675" y="371"/>
                      </a:lnTo>
                      <a:lnTo>
                        <a:pt x="675" y="368"/>
                      </a:lnTo>
                      <a:lnTo>
                        <a:pt x="675" y="364"/>
                      </a:lnTo>
                      <a:lnTo>
                        <a:pt x="675" y="360"/>
                      </a:lnTo>
                      <a:lnTo>
                        <a:pt x="675" y="357"/>
                      </a:lnTo>
                      <a:lnTo>
                        <a:pt x="671" y="352"/>
                      </a:lnTo>
                      <a:lnTo>
                        <a:pt x="671" y="348"/>
                      </a:lnTo>
                      <a:lnTo>
                        <a:pt x="667" y="345"/>
                      </a:lnTo>
                      <a:lnTo>
                        <a:pt x="667" y="341"/>
                      </a:lnTo>
                      <a:lnTo>
                        <a:pt x="664" y="337"/>
                      </a:lnTo>
                      <a:lnTo>
                        <a:pt x="660" y="333"/>
                      </a:lnTo>
                      <a:lnTo>
                        <a:pt x="655" y="333"/>
                      </a:lnTo>
                      <a:lnTo>
                        <a:pt x="655" y="329"/>
                      </a:lnTo>
                      <a:lnTo>
                        <a:pt x="652" y="329"/>
                      </a:lnTo>
                      <a:lnTo>
                        <a:pt x="648" y="329"/>
                      </a:lnTo>
                      <a:lnTo>
                        <a:pt x="70" y="7"/>
                      </a:lnTo>
                      <a:close/>
                    </a:path>
                  </a:pathLst>
                </a:custGeom>
                <a:solidFill>
                  <a:srgbClr val="CC0000"/>
                </a:solidFill>
                <a:ln w="7938">
                  <a:solidFill>
                    <a:srgbClr val="FE0000"/>
                  </a:solidFill>
                  <a:prstDash val="solid"/>
                  <a:round/>
                  <a:headEnd/>
                  <a:tailEnd/>
                </a:ln>
              </p:spPr>
              <p:txBody>
                <a:bodyPr/>
                <a:lstStyle/>
                <a:p>
                  <a:endParaRPr lang="en-US"/>
                </a:p>
              </p:txBody>
            </p:sp>
            <p:sp>
              <p:nvSpPr>
                <p:cNvPr id="2220" name="Line 383"/>
                <p:cNvSpPr>
                  <a:spLocks noChangeShapeType="1"/>
                </p:cNvSpPr>
                <p:nvPr/>
              </p:nvSpPr>
              <p:spPr bwMode="auto">
                <a:xfrm>
                  <a:off x="2446" y="224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1" name="Freeform 384"/>
                <p:cNvSpPr>
                  <a:spLocks/>
                </p:cNvSpPr>
                <p:nvPr/>
              </p:nvSpPr>
              <p:spPr bwMode="auto">
                <a:xfrm>
                  <a:off x="2430" y="2245"/>
                  <a:ext cx="79" cy="48"/>
                </a:xfrm>
                <a:custGeom>
                  <a:avLst/>
                  <a:gdLst>
                    <a:gd name="T0" fmla="*/ 16 w 319"/>
                    <a:gd name="T1" fmla="*/ 1 h 193"/>
                    <a:gd name="T2" fmla="*/ 14 w 319"/>
                    <a:gd name="T3" fmla="*/ 0 h 193"/>
                    <a:gd name="T4" fmla="*/ 13 w 319"/>
                    <a:gd name="T5" fmla="*/ 0 h 193"/>
                    <a:gd name="T6" fmla="*/ 12 w 319"/>
                    <a:gd name="T7" fmla="*/ 0 h 193"/>
                    <a:gd name="T8" fmla="*/ 10 w 319"/>
                    <a:gd name="T9" fmla="*/ 0 h 193"/>
                    <a:gd name="T10" fmla="*/ 9 w 319"/>
                    <a:gd name="T11" fmla="*/ 0 h 193"/>
                    <a:gd name="T12" fmla="*/ 8 w 319"/>
                    <a:gd name="T13" fmla="*/ 1 h 193"/>
                    <a:gd name="T14" fmla="*/ 6 w 319"/>
                    <a:gd name="T15" fmla="*/ 1 h 193"/>
                    <a:gd name="T16" fmla="*/ 5 w 319"/>
                    <a:gd name="T17" fmla="*/ 2 h 193"/>
                    <a:gd name="T18" fmla="*/ 4 w 319"/>
                    <a:gd name="T19" fmla="*/ 3 h 193"/>
                    <a:gd name="T20" fmla="*/ 3 w 319"/>
                    <a:gd name="T21" fmla="*/ 4 h 193"/>
                    <a:gd name="T22" fmla="*/ 2 w 319"/>
                    <a:gd name="T23" fmla="*/ 6 h 193"/>
                    <a:gd name="T24" fmla="*/ 1 w 319"/>
                    <a:gd name="T25" fmla="*/ 6 h 193"/>
                    <a:gd name="T26" fmla="*/ 0 w 319"/>
                    <a:gd name="T27" fmla="*/ 9 h 193"/>
                    <a:gd name="T28" fmla="*/ 0 w 319"/>
                    <a:gd name="T29" fmla="*/ 9 h 193"/>
                    <a:gd name="T30" fmla="*/ 0 w 319"/>
                    <a:gd name="T31" fmla="*/ 11 h 193"/>
                    <a:gd name="T32" fmla="*/ 0 w 319"/>
                    <a:gd name="T33" fmla="*/ 12 h 193"/>
                    <a:gd name="T34" fmla="*/ 0 w 319"/>
                    <a:gd name="T35" fmla="*/ 14 h 193"/>
                    <a:gd name="T36" fmla="*/ 1 w 319"/>
                    <a:gd name="T37" fmla="*/ 15 h 193"/>
                    <a:gd name="T38" fmla="*/ 1 w 319"/>
                    <a:gd name="T39" fmla="*/ 17 h 193"/>
                    <a:gd name="T40" fmla="*/ 2 w 319"/>
                    <a:gd name="T41" fmla="*/ 18 h 193"/>
                    <a:gd name="T42" fmla="*/ 3 w 319"/>
                    <a:gd name="T43" fmla="*/ 19 h 193"/>
                    <a:gd name="T44" fmla="*/ 4 w 319"/>
                    <a:gd name="T45" fmla="*/ 21 h 193"/>
                    <a:gd name="T46" fmla="*/ 5 w 319"/>
                    <a:gd name="T47" fmla="*/ 22 h 193"/>
                    <a:gd name="T48" fmla="*/ 7 w 319"/>
                    <a:gd name="T49" fmla="*/ 22 h 193"/>
                    <a:gd name="T50" fmla="*/ 62 w 319"/>
                    <a:gd name="T51" fmla="*/ 47 h 193"/>
                    <a:gd name="T52" fmla="*/ 64 w 319"/>
                    <a:gd name="T53" fmla="*/ 48 h 193"/>
                    <a:gd name="T54" fmla="*/ 65 w 319"/>
                    <a:gd name="T55" fmla="*/ 48 h 193"/>
                    <a:gd name="T56" fmla="*/ 67 w 319"/>
                    <a:gd name="T57" fmla="*/ 48 h 193"/>
                    <a:gd name="T58" fmla="*/ 68 w 319"/>
                    <a:gd name="T59" fmla="*/ 48 h 193"/>
                    <a:gd name="T60" fmla="*/ 70 w 319"/>
                    <a:gd name="T61" fmla="*/ 48 h 193"/>
                    <a:gd name="T62" fmla="*/ 71 w 319"/>
                    <a:gd name="T63" fmla="*/ 47 h 193"/>
                    <a:gd name="T64" fmla="*/ 73 w 319"/>
                    <a:gd name="T65" fmla="*/ 46 h 193"/>
                    <a:gd name="T66" fmla="*/ 74 w 319"/>
                    <a:gd name="T67" fmla="*/ 45 h 193"/>
                    <a:gd name="T68" fmla="*/ 75 w 319"/>
                    <a:gd name="T69" fmla="*/ 44 h 193"/>
                    <a:gd name="T70" fmla="*/ 76 w 319"/>
                    <a:gd name="T71" fmla="*/ 43 h 193"/>
                    <a:gd name="T72" fmla="*/ 77 w 319"/>
                    <a:gd name="T73" fmla="*/ 42 h 193"/>
                    <a:gd name="T74" fmla="*/ 78 w 319"/>
                    <a:gd name="T75" fmla="*/ 41 h 193"/>
                    <a:gd name="T76" fmla="*/ 79 w 319"/>
                    <a:gd name="T77" fmla="*/ 39 h 193"/>
                    <a:gd name="T78" fmla="*/ 79 w 319"/>
                    <a:gd name="T79" fmla="*/ 38 h 193"/>
                    <a:gd name="T80" fmla="*/ 79 w 319"/>
                    <a:gd name="T81" fmla="*/ 37 h 193"/>
                    <a:gd name="T82" fmla="*/ 79 w 319"/>
                    <a:gd name="T83" fmla="*/ 34 h 193"/>
                    <a:gd name="T84" fmla="*/ 79 w 319"/>
                    <a:gd name="T85" fmla="*/ 34 h 193"/>
                    <a:gd name="T86" fmla="*/ 78 w 319"/>
                    <a:gd name="T87" fmla="*/ 32 h 193"/>
                    <a:gd name="T88" fmla="*/ 78 w 319"/>
                    <a:gd name="T89" fmla="*/ 31 h 193"/>
                    <a:gd name="T90" fmla="*/ 77 w 319"/>
                    <a:gd name="T91" fmla="*/ 30 h 193"/>
                    <a:gd name="T92" fmla="*/ 76 w 319"/>
                    <a:gd name="T93" fmla="*/ 28 h 193"/>
                    <a:gd name="T94" fmla="*/ 75 w 319"/>
                    <a:gd name="T95" fmla="*/ 27 h 193"/>
                    <a:gd name="T96" fmla="*/ 74 w 319"/>
                    <a:gd name="T97" fmla="*/ 26 h 193"/>
                    <a:gd name="T98" fmla="*/ 72 w 319"/>
                    <a:gd name="T99" fmla="*/ 25 h 193"/>
                    <a:gd name="T100" fmla="*/ 16 w 319"/>
                    <a:gd name="T101" fmla="*/ 1 h 1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9" h="193">
                      <a:moveTo>
                        <a:pt x="66" y="3"/>
                      </a:moveTo>
                      <a:lnTo>
                        <a:pt x="66" y="3"/>
                      </a:lnTo>
                      <a:lnTo>
                        <a:pt x="63" y="0"/>
                      </a:lnTo>
                      <a:lnTo>
                        <a:pt x="58" y="0"/>
                      </a:lnTo>
                      <a:lnTo>
                        <a:pt x="54" y="0"/>
                      </a:lnTo>
                      <a:lnTo>
                        <a:pt x="51" y="0"/>
                      </a:lnTo>
                      <a:lnTo>
                        <a:pt x="47" y="0"/>
                      </a:lnTo>
                      <a:lnTo>
                        <a:pt x="42" y="0"/>
                      </a:lnTo>
                      <a:lnTo>
                        <a:pt x="39" y="0"/>
                      </a:lnTo>
                      <a:lnTo>
                        <a:pt x="35" y="0"/>
                      </a:lnTo>
                      <a:lnTo>
                        <a:pt x="31" y="0"/>
                      </a:lnTo>
                      <a:lnTo>
                        <a:pt x="31" y="3"/>
                      </a:lnTo>
                      <a:lnTo>
                        <a:pt x="28" y="3"/>
                      </a:lnTo>
                      <a:lnTo>
                        <a:pt x="23" y="3"/>
                      </a:lnTo>
                      <a:lnTo>
                        <a:pt x="19" y="7"/>
                      </a:lnTo>
                      <a:lnTo>
                        <a:pt x="16" y="11"/>
                      </a:lnTo>
                      <a:lnTo>
                        <a:pt x="12" y="15"/>
                      </a:lnTo>
                      <a:lnTo>
                        <a:pt x="8" y="19"/>
                      </a:lnTo>
                      <a:lnTo>
                        <a:pt x="8" y="23"/>
                      </a:lnTo>
                      <a:lnTo>
                        <a:pt x="4" y="23"/>
                      </a:lnTo>
                      <a:lnTo>
                        <a:pt x="4" y="26"/>
                      </a:lnTo>
                      <a:lnTo>
                        <a:pt x="4" y="30"/>
                      </a:lnTo>
                      <a:lnTo>
                        <a:pt x="0" y="35"/>
                      </a:lnTo>
                      <a:lnTo>
                        <a:pt x="0" y="38"/>
                      </a:lnTo>
                      <a:lnTo>
                        <a:pt x="0" y="42"/>
                      </a:lnTo>
                      <a:lnTo>
                        <a:pt x="0" y="46"/>
                      </a:lnTo>
                      <a:lnTo>
                        <a:pt x="0" y="49"/>
                      </a:lnTo>
                      <a:lnTo>
                        <a:pt x="0" y="54"/>
                      </a:lnTo>
                      <a:lnTo>
                        <a:pt x="0" y="58"/>
                      </a:lnTo>
                      <a:lnTo>
                        <a:pt x="0" y="61"/>
                      </a:lnTo>
                      <a:lnTo>
                        <a:pt x="4" y="61"/>
                      </a:lnTo>
                      <a:lnTo>
                        <a:pt x="4" y="65"/>
                      </a:lnTo>
                      <a:lnTo>
                        <a:pt x="4" y="68"/>
                      </a:lnTo>
                      <a:lnTo>
                        <a:pt x="8" y="73"/>
                      </a:lnTo>
                      <a:lnTo>
                        <a:pt x="8" y="77"/>
                      </a:lnTo>
                      <a:lnTo>
                        <a:pt x="12" y="77"/>
                      </a:lnTo>
                      <a:lnTo>
                        <a:pt x="12" y="81"/>
                      </a:lnTo>
                      <a:lnTo>
                        <a:pt x="16" y="84"/>
                      </a:lnTo>
                      <a:lnTo>
                        <a:pt x="19" y="84"/>
                      </a:lnTo>
                      <a:lnTo>
                        <a:pt x="19" y="89"/>
                      </a:lnTo>
                      <a:lnTo>
                        <a:pt x="23" y="89"/>
                      </a:lnTo>
                      <a:lnTo>
                        <a:pt x="28" y="89"/>
                      </a:lnTo>
                      <a:lnTo>
                        <a:pt x="249" y="189"/>
                      </a:lnTo>
                      <a:lnTo>
                        <a:pt x="252" y="189"/>
                      </a:lnTo>
                      <a:lnTo>
                        <a:pt x="256" y="193"/>
                      </a:lnTo>
                      <a:lnTo>
                        <a:pt x="260" y="193"/>
                      </a:lnTo>
                      <a:lnTo>
                        <a:pt x="264" y="193"/>
                      </a:lnTo>
                      <a:lnTo>
                        <a:pt x="268" y="193"/>
                      </a:lnTo>
                      <a:lnTo>
                        <a:pt x="272" y="193"/>
                      </a:lnTo>
                      <a:lnTo>
                        <a:pt x="275" y="193"/>
                      </a:lnTo>
                      <a:lnTo>
                        <a:pt x="279" y="193"/>
                      </a:lnTo>
                      <a:lnTo>
                        <a:pt x="284" y="193"/>
                      </a:lnTo>
                      <a:lnTo>
                        <a:pt x="287" y="189"/>
                      </a:lnTo>
                      <a:lnTo>
                        <a:pt x="291" y="189"/>
                      </a:lnTo>
                      <a:lnTo>
                        <a:pt x="295" y="186"/>
                      </a:lnTo>
                      <a:lnTo>
                        <a:pt x="298" y="186"/>
                      </a:lnTo>
                      <a:lnTo>
                        <a:pt x="298" y="182"/>
                      </a:lnTo>
                      <a:lnTo>
                        <a:pt x="303" y="182"/>
                      </a:lnTo>
                      <a:lnTo>
                        <a:pt x="303" y="177"/>
                      </a:lnTo>
                      <a:lnTo>
                        <a:pt x="307" y="177"/>
                      </a:lnTo>
                      <a:lnTo>
                        <a:pt x="307" y="173"/>
                      </a:lnTo>
                      <a:lnTo>
                        <a:pt x="310" y="173"/>
                      </a:lnTo>
                      <a:lnTo>
                        <a:pt x="310" y="170"/>
                      </a:lnTo>
                      <a:lnTo>
                        <a:pt x="314" y="166"/>
                      </a:lnTo>
                      <a:lnTo>
                        <a:pt x="314" y="163"/>
                      </a:lnTo>
                      <a:lnTo>
                        <a:pt x="319" y="158"/>
                      </a:lnTo>
                      <a:lnTo>
                        <a:pt x="319" y="154"/>
                      </a:lnTo>
                      <a:lnTo>
                        <a:pt x="319" y="151"/>
                      </a:lnTo>
                      <a:lnTo>
                        <a:pt x="319" y="147"/>
                      </a:lnTo>
                      <a:lnTo>
                        <a:pt x="319" y="143"/>
                      </a:lnTo>
                      <a:lnTo>
                        <a:pt x="319" y="138"/>
                      </a:lnTo>
                      <a:lnTo>
                        <a:pt x="319" y="135"/>
                      </a:lnTo>
                      <a:lnTo>
                        <a:pt x="319" y="131"/>
                      </a:lnTo>
                      <a:lnTo>
                        <a:pt x="314" y="128"/>
                      </a:lnTo>
                      <a:lnTo>
                        <a:pt x="314" y="123"/>
                      </a:lnTo>
                      <a:lnTo>
                        <a:pt x="310" y="119"/>
                      </a:lnTo>
                      <a:lnTo>
                        <a:pt x="310" y="116"/>
                      </a:lnTo>
                      <a:lnTo>
                        <a:pt x="307" y="112"/>
                      </a:lnTo>
                      <a:lnTo>
                        <a:pt x="303" y="108"/>
                      </a:lnTo>
                      <a:lnTo>
                        <a:pt x="298" y="108"/>
                      </a:lnTo>
                      <a:lnTo>
                        <a:pt x="298" y="103"/>
                      </a:lnTo>
                      <a:lnTo>
                        <a:pt x="295" y="103"/>
                      </a:lnTo>
                      <a:lnTo>
                        <a:pt x="291" y="100"/>
                      </a:lnTo>
                      <a:lnTo>
                        <a:pt x="287" y="103"/>
                      </a:lnTo>
                      <a:lnTo>
                        <a:pt x="66" y="3"/>
                      </a:lnTo>
                      <a:close/>
                    </a:path>
                  </a:pathLst>
                </a:custGeom>
                <a:solidFill>
                  <a:srgbClr val="CC0000"/>
                </a:solidFill>
                <a:ln w="7938">
                  <a:solidFill>
                    <a:srgbClr val="FE0000"/>
                  </a:solidFill>
                  <a:prstDash val="solid"/>
                  <a:round/>
                  <a:headEnd/>
                  <a:tailEnd/>
                </a:ln>
              </p:spPr>
              <p:txBody>
                <a:bodyPr/>
                <a:lstStyle/>
                <a:p>
                  <a:endParaRPr lang="en-US"/>
                </a:p>
              </p:txBody>
            </p:sp>
            <p:sp>
              <p:nvSpPr>
                <p:cNvPr id="2222" name="Line 385"/>
                <p:cNvSpPr>
                  <a:spLocks noChangeShapeType="1"/>
                </p:cNvSpPr>
                <p:nvPr/>
              </p:nvSpPr>
              <p:spPr bwMode="auto">
                <a:xfrm>
                  <a:off x="2499" y="226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3" name="Freeform 386"/>
                <p:cNvSpPr>
                  <a:spLocks/>
                </p:cNvSpPr>
                <p:nvPr/>
              </p:nvSpPr>
              <p:spPr bwMode="auto">
                <a:xfrm>
                  <a:off x="2485" y="2269"/>
                  <a:ext cx="262" cy="62"/>
                </a:xfrm>
                <a:custGeom>
                  <a:avLst/>
                  <a:gdLst>
                    <a:gd name="T0" fmla="*/ 14 w 1048"/>
                    <a:gd name="T1" fmla="*/ 0 h 249"/>
                    <a:gd name="T2" fmla="*/ 12 w 1048"/>
                    <a:gd name="T3" fmla="*/ 0 h 249"/>
                    <a:gd name="T4" fmla="*/ 11 w 1048"/>
                    <a:gd name="T5" fmla="*/ 0 h 249"/>
                    <a:gd name="T6" fmla="*/ 9 w 1048"/>
                    <a:gd name="T7" fmla="*/ 1 h 249"/>
                    <a:gd name="T8" fmla="*/ 8 w 1048"/>
                    <a:gd name="T9" fmla="*/ 1 h 249"/>
                    <a:gd name="T10" fmla="*/ 6 w 1048"/>
                    <a:gd name="T11" fmla="*/ 2 h 249"/>
                    <a:gd name="T12" fmla="*/ 5 w 1048"/>
                    <a:gd name="T13" fmla="*/ 3 h 249"/>
                    <a:gd name="T14" fmla="*/ 4 w 1048"/>
                    <a:gd name="T15" fmla="*/ 4 h 249"/>
                    <a:gd name="T16" fmla="*/ 3 w 1048"/>
                    <a:gd name="T17" fmla="*/ 5 h 249"/>
                    <a:gd name="T18" fmla="*/ 2 w 1048"/>
                    <a:gd name="T19" fmla="*/ 6 h 249"/>
                    <a:gd name="T20" fmla="*/ 1 w 1048"/>
                    <a:gd name="T21" fmla="*/ 8 h 249"/>
                    <a:gd name="T22" fmla="*/ 1 w 1048"/>
                    <a:gd name="T23" fmla="*/ 9 h 249"/>
                    <a:gd name="T24" fmla="*/ 0 w 1048"/>
                    <a:gd name="T25" fmla="*/ 10 h 249"/>
                    <a:gd name="T26" fmla="*/ 0 w 1048"/>
                    <a:gd name="T27" fmla="*/ 12 h 249"/>
                    <a:gd name="T28" fmla="*/ 0 w 1048"/>
                    <a:gd name="T29" fmla="*/ 14 h 249"/>
                    <a:gd name="T30" fmla="*/ 0 w 1048"/>
                    <a:gd name="T31" fmla="*/ 14 h 249"/>
                    <a:gd name="T32" fmla="*/ 1 w 1048"/>
                    <a:gd name="T33" fmla="*/ 17 h 249"/>
                    <a:gd name="T34" fmla="*/ 1 w 1048"/>
                    <a:gd name="T35" fmla="*/ 17 h 249"/>
                    <a:gd name="T36" fmla="*/ 2 w 1048"/>
                    <a:gd name="T37" fmla="*/ 19 h 249"/>
                    <a:gd name="T38" fmla="*/ 3 w 1048"/>
                    <a:gd name="T39" fmla="*/ 20 h 249"/>
                    <a:gd name="T40" fmla="*/ 4 w 1048"/>
                    <a:gd name="T41" fmla="*/ 21 h 249"/>
                    <a:gd name="T42" fmla="*/ 6 w 1048"/>
                    <a:gd name="T43" fmla="*/ 22 h 249"/>
                    <a:gd name="T44" fmla="*/ 7 w 1048"/>
                    <a:gd name="T45" fmla="*/ 23 h 249"/>
                    <a:gd name="T46" fmla="*/ 8 w 1048"/>
                    <a:gd name="T47" fmla="*/ 23 h 249"/>
                    <a:gd name="T48" fmla="*/ 10 w 1048"/>
                    <a:gd name="T49" fmla="*/ 24 h 249"/>
                    <a:gd name="T50" fmla="*/ 248 w 1048"/>
                    <a:gd name="T51" fmla="*/ 61 h 249"/>
                    <a:gd name="T52" fmla="*/ 250 w 1048"/>
                    <a:gd name="T53" fmla="*/ 61 h 249"/>
                    <a:gd name="T54" fmla="*/ 251 w 1048"/>
                    <a:gd name="T55" fmla="*/ 61 h 249"/>
                    <a:gd name="T56" fmla="*/ 253 w 1048"/>
                    <a:gd name="T57" fmla="*/ 61 h 249"/>
                    <a:gd name="T58" fmla="*/ 254 w 1048"/>
                    <a:gd name="T59" fmla="*/ 60 h 249"/>
                    <a:gd name="T60" fmla="*/ 256 w 1048"/>
                    <a:gd name="T61" fmla="*/ 59 h 249"/>
                    <a:gd name="T62" fmla="*/ 257 w 1048"/>
                    <a:gd name="T63" fmla="*/ 59 h 249"/>
                    <a:gd name="T64" fmla="*/ 258 w 1048"/>
                    <a:gd name="T65" fmla="*/ 58 h 249"/>
                    <a:gd name="T66" fmla="*/ 259 w 1048"/>
                    <a:gd name="T67" fmla="*/ 56 h 249"/>
                    <a:gd name="T68" fmla="*/ 260 w 1048"/>
                    <a:gd name="T69" fmla="*/ 55 h 249"/>
                    <a:gd name="T70" fmla="*/ 261 w 1048"/>
                    <a:gd name="T71" fmla="*/ 54 h 249"/>
                    <a:gd name="T72" fmla="*/ 261 w 1048"/>
                    <a:gd name="T73" fmla="*/ 52 h 249"/>
                    <a:gd name="T74" fmla="*/ 262 w 1048"/>
                    <a:gd name="T75" fmla="*/ 51 h 249"/>
                    <a:gd name="T76" fmla="*/ 262 w 1048"/>
                    <a:gd name="T77" fmla="*/ 49 h 249"/>
                    <a:gd name="T78" fmla="*/ 262 w 1048"/>
                    <a:gd name="T79" fmla="*/ 47 h 249"/>
                    <a:gd name="T80" fmla="*/ 262 w 1048"/>
                    <a:gd name="T81" fmla="*/ 46 h 249"/>
                    <a:gd name="T82" fmla="*/ 261 w 1048"/>
                    <a:gd name="T83" fmla="*/ 45 h 249"/>
                    <a:gd name="T84" fmla="*/ 261 w 1048"/>
                    <a:gd name="T85" fmla="*/ 44 h 249"/>
                    <a:gd name="T86" fmla="*/ 260 w 1048"/>
                    <a:gd name="T87" fmla="*/ 42 h 249"/>
                    <a:gd name="T88" fmla="*/ 259 w 1048"/>
                    <a:gd name="T89" fmla="*/ 41 h 249"/>
                    <a:gd name="T90" fmla="*/ 258 w 1048"/>
                    <a:gd name="T91" fmla="*/ 40 h 249"/>
                    <a:gd name="T92" fmla="*/ 256 w 1048"/>
                    <a:gd name="T93" fmla="*/ 39 h 249"/>
                    <a:gd name="T94" fmla="*/ 255 w 1048"/>
                    <a:gd name="T95" fmla="*/ 39 h 249"/>
                    <a:gd name="T96" fmla="*/ 254 w 1048"/>
                    <a:gd name="T97" fmla="*/ 38 h 249"/>
                    <a:gd name="T98" fmla="*/ 252 w 1048"/>
                    <a:gd name="T99" fmla="*/ 37 h 249"/>
                    <a:gd name="T100" fmla="*/ 15 w 1048"/>
                    <a:gd name="T101" fmla="*/ 0 h 2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48" h="249">
                      <a:moveTo>
                        <a:pt x="58" y="0"/>
                      </a:moveTo>
                      <a:lnTo>
                        <a:pt x="54" y="0"/>
                      </a:lnTo>
                      <a:lnTo>
                        <a:pt x="51" y="0"/>
                      </a:lnTo>
                      <a:lnTo>
                        <a:pt x="47" y="0"/>
                      </a:lnTo>
                      <a:lnTo>
                        <a:pt x="43" y="0"/>
                      </a:lnTo>
                      <a:lnTo>
                        <a:pt x="39" y="0"/>
                      </a:lnTo>
                      <a:lnTo>
                        <a:pt x="35" y="4"/>
                      </a:lnTo>
                      <a:lnTo>
                        <a:pt x="31" y="4"/>
                      </a:lnTo>
                      <a:lnTo>
                        <a:pt x="28" y="4"/>
                      </a:lnTo>
                      <a:lnTo>
                        <a:pt x="23" y="7"/>
                      </a:lnTo>
                      <a:lnTo>
                        <a:pt x="19" y="12"/>
                      </a:lnTo>
                      <a:lnTo>
                        <a:pt x="16" y="12"/>
                      </a:lnTo>
                      <a:lnTo>
                        <a:pt x="16" y="16"/>
                      </a:lnTo>
                      <a:lnTo>
                        <a:pt x="12" y="16"/>
                      </a:lnTo>
                      <a:lnTo>
                        <a:pt x="12" y="20"/>
                      </a:lnTo>
                      <a:lnTo>
                        <a:pt x="8" y="23"/>
                      </a:lnTo>
                      <a:lnTo>
                        <a:pt x="4" y="27"/>
                      </a:lnTo>
                      <a:lnTo>
                        <a:pt x="4" y="32"/>
                      </a:lnTo>
                      <a:lnTo>
                        <a:pt x="4" y="35"/>
                      </a:lnTo>
                      <a:lnTo>
                        <a:pt x="0" y="39"/>
                      </a:lnTo>
                      <a:lnTo>
                        <a:pt x="0" y="42"/>
                      </a:lnTo>
                      <a:lnTo>
                        <a:pt x="0" y="47"/>
                      </a:lnTo>
                      <a:lnTo>
                        <a:pt x="0" y="51"/>
                      </a:lnTo>
                      <a:lnTo>
                        <a:pt x="0" y="55"/>
                      </a:lnTo>
                      <a:lnTo>
                        <a:pt x="0" y="58"/>
                      </a:lnTo>
                      <a:lnTo>
                        <a:pt x="4" y="62"/>
                      </a:lnTo>
                      <a:lnTo>
                        <a:pt x="4" y="67"/>
                      </a:lnTo>
                      <a:lnTo>
                        <a:pt x="4" y="70"/>
                      </a:lnTo>
                      <a:lnTo>
                        <a:pt x="8" y="74"/>
                      </a:lnTo>
                      <a:lnTo>
                        <a:pt x="8" y="77"/>
                      </a:lnTo>
                      <a:lnTo>
                        <a:pt x="12" y="77"/>
                      </a:lnTo>
                      <a:lnTo>
                        <a:pt x="12" y="81"/>
                      </a:lnTo>
                      <a:lnTo>
                        <a:pt x="16" y="81"/>
                      </a:lnTo>
                      <a:lnTo>
                        <a:pt x="16" y="86"/>
                      </a:lnTo>
                      <a:lnTo>
                        <a:pt x="19" y="86"/>
                      </a:lnTo>
                      <a:lnTo>
                        <a:pt x="23" y="90"/>
                      </a:lnTo>
                      <a:lnTo>
                        <a:pt x="28" y="93"/>
                      </a:lnTo>
                      <a:lnTo>
                        <a:pt x="31" y="93"/>
                      </a:lnTo>
                      <a:lnTo>
                        <a:pt x="35" y="97"/>
                      </a:lnTo>
                      <a:lnTo>
                        <a:pt x="39" y="97"/>
                      </a:lnTo>
                      <a:lnTo>
                        <a:pt x="985" y="249"/>
                      </a:lnTo>
                      <a:lnTo>
                        <a:pt x="993" y="244"/>
                      </a:lnTo>
                      <a:lnTo>
                        <a:pt x="997" y="244"/>
                      </a:lnTo>
                      <a:lnTo>
                        <a:pt x="1001" y="244"/>
                      </a:lnTo>
                      <a:lnTo>
                        <a:pt x="1004" y="244"/>
                      </a:lnTo>
                      <a:lnTo>
                        <a:pt x="1008" y="244"/>
                      </a:lnTo>
                      <a:lnTo>
                        <a:pt x="1013" y="244"/>
                      </a:lnTo>
                      <a:lnTo>
                        <a:pt x="1016" y="240"/>
                      </a:lnTo>
                      <a:lnTo>
                        <a:pt x="1020" y="240"/>
                      </a:lnTo>
                      <a:lnTo>
                        <a:pt x="1024" y="237"/>
                      </a:lnTo>
                      <a:lnTo>
                        <a:pt x="1027" y="237"/>
                      </a:lnTo>
                      <a:lnTo>
                        <a:pt x="1032" y="233"/>
                      </a:lnTo>
                      <a:lnTo>
                        <a:pt x="1036" y="229"/>
                      </a:lnTo>
                      <a:lnTo>
                        <a:pt x="1036" y="225"/>
                      </a:lnTo>
                      <a:lnTo>
                        <a:pt x="1039" y="225"/>
                      </a:lnTo>
                      <a:lnTo>
                        <a:pt x="1039" y="221"/>
                      </a:lnTo>
                      <a:lnTo>
                        <a:pt x="1043" y="217"/>
                      </a:lnTo>
                      <a:lnTo>
                        <a:pt x="1043" y="214"/>
                      </a:lnTo>
                      <a:lnTo>
                        <a:pt x="1043" y="209"/>
                      </a:lnTo>
                      <a:lnTo>
                        <a:pt x="1048" y="205"/>
                      </a:lnTo>
                      <a:lnTo>
                        <a:pt x="1048" y="202"/>
                      </a:lnTo>
                      <a:lnTo>
                        <a:pt x="1048" y="198"/>
                      </a:lnTo>
                      <a:lnTo>
                        <a:pt x="1048" y="194"/>
                      </a:lnTo>
                      <a:lnTo>
                        <a:pt x="1048" y="190"/>
                      </a:lnTo>
                      <a:lnTo>
                        <a:pt x="1048" y="186"/>
                      </a:lnTo>
                      <a:lnTo>
                        <a:pt x="1043" y="182"/>
                      </a:lnTo>
                      <a:lnTo>
                        <a:pt x="1043" y="179"/>
                      </a:lnTo>
                      <a:lnTo>
                        <a:pt x="1043" y="175"/>
                      </a:lnTo>
                      <a:lnTo>
                        <a:pt x="1039" y="170"/>
                      </a:lnTo>
                      <a:lnTo>
                        <a:pt x="1036" y="167"/>
                      </a:lnTo>
                      <a:lnTo>
                        <a:pt x="1036" y="163"/>
                      </a:lnTo>
                      <a:lnTo>
                        <a:pt x="1032" y="163"/>
                      </a:lnTo>
                      <a:lnTo>
                        <a:pt x="1032" y="160"/>
                      </a:lnTo>
                      <a:lnTo>
                        <a:pt x="1027" y="160"/>
                      </a:lnTo>
                      <a:lnTo>
                        <a:pt x="1024" y="155"/>
                      </a:lnTo>
                      <a:lnTo>
                        <a:pt x="1020" y="155"/>
                      </a:lnTo>
                      <a:lnTo>
                        <a:pt x="1016" y="151"/>
                      </a:lnTo>
                      <a:lnTo>
                        <a:pt x="1013" y="151"/>
                      </a:lnTo>
                      <a:lnTo>
                        <a:pt x="1008" y="147"/>
                      </a:lnTo>
                      <a:lnTo>
                        <a:pt x="1004" y="151"/>
                      </a:lnTo>
                      <a:lnTo>
                        <a:pt x="58" y="0"/>
                      </a:lnTo>
                      <a:close/>
                    </a:path>
                  </a:pathLst>
                </a:custGeom>
                <a:solidFill>
                  <a:srgbClr val="CC0000"/>
                </a:solidFill>
                <a:ln w="7938">
                  <a:solidFill>
                    <a:srgbClr val="FE0000"/>
                  </a:solidFill>
                  <a:prstDash val="solid"/>
                  <a:round/>
                  <a:headEnd/>
                  <a:tailEnd/>
                </a:ln>
              </p:spPr>
              <p:txBody>
                <a:bodyPr/>
                <a:lstStyle/>
                <a:p>
                  <a:endParaRPr lang="en-US"/>
                </a:p>
              </p:txBody>
            </p:sp>
            <p:sp>
              <p:nvSpPr>
                <p:cNvPr id="2224" name="Line 387"/>
                <p:cNvSpPr>
                  <a:spLocks noChangeShapeType="1"/>
                </p:cNvSpPr>
                <p:nvPr/>
              </p:nvSpPr>
              <p:spPr bwMode="auto">
                <a:xfrm>
                  <a:off x="2731" y="230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5" name="Freeform 388"/>
                <p:cNvSpPr>
                  <a:spLocks/>
                </p:cNvSpPr>
                <p:nvPr/>
              </p:nvSpPr>
              <p:spPr bwMode="auto">
                <a:xfrm>
                  <a:off x="2722" y="2268"/>
                  <a:ext cx="149" cy="62"/>
                </a:xfrm>
                <a:custGeom>
                  <a:avLst/>
                  <a:gdLst>
                    <a:gd name="T0" fmla="*/ 8 w 594"/>
                    <a:gd name="T1" fmla="*/ 39 h 247"/>
                    <a:gd name="T2" fmla="*/ 7 w 594"/>
                    <a:gd name="T3" fmla="*/ 40 h 247"/>
                    <a:gd name="T4" fmla="*/ 5 w 594"/>
                    <a:gd name="T5" fmla="*/ 40 h 247"/>
                    <a:gd name="T6" fmla="*/ 4 w 594"/>
                    <a:gd name="T7" fmla="*/ 41 h 247"/>
                    <a:gd name="T8" fmla="*/ 3 w 594"/>
                    <a:gd name="T9" fmla="*/ 43 h 247"/>
                    <a:gd name="T10" fmla="*/ 2 w 594"/>
                    <a:gd name="T11" fmla="*/ 43 h 247"/>
                    <a:gd name="T12" fmla="*/ 1 w 594"/>
                    <a:gd name="T13" fmla="*/ 45 h 247"/>
                    <a:gd name="T14" fmla="*/ 1 w 594"/>
                    <a:gd name="T15" fmla="*/ 46 h 247"/>
                    <a:gd name="T16" fmla="*/ 0 w 594"/>
                    <a:gd name="T17" fmla="*/ 47 h 247"/>
                    <a:gd name="T18" fmla="*/ 0 w 594"/>
                    <a:gd name="T19" fmla="*/ 49 h 247"/>
                    <a:gd name="T20" fmla="*/ 0 w 594"/>
                    <a:gd name="T21" fmla="*/ 50 h 247"/>
                    <a:gd name="T22" fmla="*/ 0 w 594"/>
                    <a:gd name="T23" fmla="*/ 52 h 247"/>
                    <a:gd name="T24" fmla="*/ 1 w 594"/>
                    <a:gd name="T25" fmla="*/ 53 h 247"/>
                    <a:gd name="T26" fmla="*/ 1 w 594"/>
                    <a:gd name="T27" fmla="*/ 55 h 247"/>
                    <a:gd name="T28" fmla="*/ 2 w 594"/>
                    <a:gd name="T29" fmla="*/ 56 h 247"/>
                    <a:gd name="T30" fmla="*/ 3 w 594"/>
                    <a:gd name="T31" fmla="*/ 57 h 247"/>
                    <a:gd name="T32" fmla="*/ 4 w 594"/>
                    <a:gd name="T33" fmla="*/ 59 h 247"/>
                    <a:gd name="T34" fmla="*/ 5 w 594"/>
                    <a:gd name="T35" fmla="*/ 60 h 247"/>
                    <a:gd name="T36" fmla="*/ 6 w 594"/>
                    <a:gd name="T37" fmla="*/ 61 h 247"/>
                    <a:gd name="T38" fmla="*/ 8 w 594"/>
                    <a:gd name="T39" fmla="*/ 61 h 247"/>
                    <a:gd name="T40" fmla="*/ 9 w 594"/>
                    <a:gd name="T41" fmla="*/ 62 h 247"/>
                    <a:gd name="T42" fmla="*/ 11 w 594"/>
                    <a:gd name="T43" fmla="*/ 62 h 247"/>
                    <a:gd name="T44" fmla="*/ 12 w 594"/>
                    <a:gd name="T45" fmla="*/ 62 h 247"/>
                    <a:gd name="T46" fmla="*/ 14 w 594"/>
                    <a:gd name="T47" fmla="*/ 62 h 247"/>
                    <a:gd name="T48" fmla="*/ 15 w 594"/>
                    <a:gd name="T49" fmla="*/ 62 h 247"/>
                    <a:gd name="T50" fmla="*/ 141 w 594"/>
                    <a:gd name="T51" fmla="*/ 23 h 247"/>
                    <a:gd name="T52" fmla="*/ 143 w 594"/>
                    <a:gd name="T53" fmla="*/ 22 h 247"/>
                    <a:gd name="T54" fmla="*/ 144 w 594"/>
                    <a:gd name="T55" fmla="*/ 22 h 247"/>
                    <a:gd name="T56" fmla="*/ 145 w 594"/>
                    <a:gd name="T57" fmla="*/ 21 h 247"/>
                    <a:gd name="T58" fmla="*/ 146 w 594"/>
                    <a:gd name="T59" fmla="*/ 19 h 247"/>
                    <a:gd name="T60" fmla="*/ 147 w 594"/>
                    <a:gd name="T61" fmla="*/ 18 h 247"/>
                    <a:gd name="T62" fmla="*/ 148 w 594"/>
                    <a:gd name="T63" fmla="*/ 18 h 247"/>
                    <a:gd name="T64" fmla="*/ 149 w 594"/>
                    <a:gd name="T65" fmla="*/ 15 h 247"/>
                    <a:gd name="T66" fmla="*/ 149 w 594"/>
                    <a:gd name="T67" fmla="*/ 15 h 247"/>
                    <a:gd name="T68" fmla="*/ 149 w 594"/>
                    <a:gd name="T69" fmla="*/ 13 h 247"/>
                    <a:gd name="T70" fmla="*/ 149 w 594"/>
                    <a:gd name="T71" fmla="*/ 11 h 247"/>
                    <a:gd name="T72" fmla="*/ 149 w 594"/>
                    <a:gd name="T73" fmla="*/ 10 h 247"/>
                    <a:gd name="T74" fmla="*/ 149 w 594"/>
                    <a:gd name="T75" fmla="*/ 9 h 247"/>
                    <a:gd name="T76" fmla="*/ 148 w 594"/>
                    <a:gd name="T77" fmla="*/ 7 h 247"/>
                    <a:gd name="T78" fmla="*/ 148 w 594"/>
                    <a:gd name="T79" fmla="*/ 6 h 247"/>
                    <a:gd name="T80" fmla="*/ 147 w 594"/>
                    <a:gd name="T81" fmla="*/ 4 h 247"/>
                    <a:gd name="T82" fmla="*/ 146 w 594"/>
                    <a:gd name="T83" fmla="*/ 3 h 247"/>
                    <a:gd name="T84" fmla="*/ 144 w 594"/>
                    <a:gd name="T85" fmla="*/ 2 h 247"/>
                    <a:gd name="T86" fmla="*/ 143 w 594"/>
                    <a:gd name="T87" fmla="*/ 1 h 247"/>
                    <a:gd name="T88" fmla="*/ 142 w 594"/>
                    <a:gd name="T89" fmla="*/ 1 h 247"/>
                    <a:gd name="T90" fmla="*/ 140 w 594"/>
                    <a:gd name="T91" fmla="*/ 0 h 247"/>
                    <a:gd name="T92" fmla="*/ 139 w 594"/>
                    <a:gd name="T93" fmla="*/ 0 h 247"/>
                    <a:gd name="T94" fmla="*/ 137 w 594"/>
                    <a:gd name="T95" fmla="*/ 0 h 247"/>
                    <a:gd name="T96" fmla="*/ 136 w 594"/>
                    <a:gd name="T97" fmla="*/ 0 h 247"/>
                    <a:gd name="T98" fmla="*/ 134 w 594"/>
                    <a:gd name="T99" fmla="*/ 0 h 247"/>
                    <a:gd name="T100" fmla="*/ 9 w 594"/>
                    <a:gd name="T101" fmla="*/ 39 h 2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94" h="247">
                      <a:moveTo>
                        <a:pt x="35" y="154"/>
                      </a:moveTo>
                      <a:lnTo>
                        <a:pt x="31" y="154"/>
                      </a:lnTo>
                      <a:lnTo>
                        <a:pt x="28" y="154"/>
                      </a:lnTo>
                      <a:lnTo>
                        <a:pt x="28" y="158"/>
                      </a:lnTo>
                      <a:lnTo>
                        <a:pt x="24" y="158"/>
                      </a:lnTo>
                      <a:lnTo>
                        <a:pt x="19" y="158"/>
                      </a:lnTo>
                      <a:lnTo>
                        <a:pt x="19" y="163"/>
                      </a:lnTo>
                      <a:lnTo>
                        <a:pt x="16" y="163"/>
                      </a:lnTo>
                      <a:lnTo>
                        <a:pt x="12" y="166"/>
                      </a:lnTo>
                      <a:lnTo>
                        <a:pt x="12" y="170"/>
                      </a:lnTo>
                      <a:lnTo>
                        <a:pt x="8" y="170"/>
                      </a:lnTo>
                      <a:lnTo>
                        <a:pt x="8" y="173"/>
                      </a:lnTo>
                      <a:lnTo>
                        <a:pt x="4" y="178"/>
                      </a:lnTo>
                      <a:lnTo>
                        <a:pt x="4" y="182"/>
                      </a:lnTo>
                      <a:lnTo>
                        <a:pt x="4" y="185"/>
                      </a:lnTo>
                      <a:lnTo>
                        <a:pt x="0" y="185"/>
                      </a:lnTo>
                      <a:lnTo>
                        <a:pt x="0" y="189"/>
                      </a:lnTo>
                      <a:lnTo>
                        <a:pt x="0" y="193"/>
                      </a:lnTo>
                      <a:lnTo>
                        <a:pt x="0" y="197"/>
                      </a:lnTo>
                      <a:lnTo>
                        <a:pt x="0" y="201"/>
                      </a:lnTo>
                      <a:lnTo>
                        <a:pt x="0" y="205"/>
                      </a:lnTo>
                      <a:lnTo>
                        <a:pt x="0" y="208"/>
                      </a:lnTo>
                      <a:lnTo>
                        <a:pt x="0" y="212"/>
                      </a:lnTo>
                      <a:lnTo>
                        <a:pt x="4" y="212"/>
                      </a:lnTo>
                      <a:lnTo>
                        <a:pt x="4" y="217"/>
                      </a:lnTo>
                      <a:lnTo>
                        <a:pt x="4" y="220"/>
                      </a:lnTo>
                      <a:lnTo>
                        <a:pt x="4" y="224"/>
                      </a:lnTo>
                      <a:lnTo>
                        <a:pt x="8" y="224"/>
                      </a:lnTo>
                      <a:lnTo>
                        <a:pt x="8" y="228"/>
                      </a:lnTo>
                      <a:lnTo>
                        <a:pt x="12" y="228"/>
                      </a:lnTo>
                      <a:lnTo>
                        <a:pt x="12" y="232"/>
                      </a:lnTo>
                      <a:lnTo>
                        <a:pt x="16" y="236"/>
                      </a:lnTo>
                      <a:lnTo>
                        <a:pt x="19" y="240"/>
                      </a:lnTo>
                      <a:lnTo>
                        <a:pt x="24" y="240"/>
                      </a:lnTo>
                      <a:lnTo>
                        <a:pt x="24" y="243"/>
                      </a:lnTo>
                      <a:lnTo>
                        <a:pt x="28" y="243"/>
                      </a:lnTo>
                      <a:lnTo>
                        <a:pt x="31" y="243"/>
                      </a:lnTo>
                      <a:lnTo>
                        <a:pt x="31" y="247"/>
                      </a:lnTo>
                      <a:lnTo>
                        <a:pt x="35" y="247"/>
                      </a:lnTo>
                      <a:lnTo>
                        <a:pt x="39" y="247"/>
                      </a:lnTo>
                      <a:lnTo>
                        <a:pt x="43" y="247"/>
                      </a:lnTo>
                      <a:lnTo>
                        <a:pt x="47" y="247"/>
                      </a:lnTo>
                      <a:lnTo>
                        <a:pt x="51" y="247"/>
                      </a:lnTo>
                      <a:lnTo>
                        <a:pt x="54" y="247"/>
                      </a:lnTo>
                      <a:lnTo>
                        <a:pt x="58" y="247"/>
                      </a:lnTo>
                      <a:lnTo>
                        <a:pt x="555" y="96"/>
                      </a:lnTo>
                      <a:lnTo>
                        <a:pt x="563" y="93"/>
                      </a:lnTo>
                      <a:lnTo>
                        <a:pt x="566" y="93"/>
                      </a:lnTo>
                      <a:lnTo>
                        <a:pt x="570" y="89"/>
                      </a:lnTo>
                      <a:lnTo>
                        <a:pt x="575" y="89"/>
                      </a:lnTo>
                      <a:lnTo>
                        <a:pt x="578" y="84"/>
                      </a:lnTo>
                      <a:lnTo>
                        <a:pt x="582" y="80"/>
                      </a:lnTo>
                      <a:lnTo>
                        <a:pt x="582" y="77"/>
                      </a:lnTo>
                      <a:lnTo>
                        <a:pt x="585" y="77"/>
                      </a:lnTo>
                      <a:lnTo>
                        <a:pt x="585" y="73"/>
                      </a:lnTo>
                      <a:lnTo>
                        <a:pt x="590" y="70"/>
                      </a:lnTo>
                      <a:lnTo>
                        <a:pt x="590" y="65"/>
                      </a:lnTo>
                      <a:lnTo>
                        <a:pt x="594" y="61"/>
                      </a:lnTo>
                      <a:lnTo>
                        <a:pt x="594" y="58"/>
                      </a:lnTo>
                      <a:lnTo>
                        <a:pt x="594" y="54"/>
                      </a:lnTo>
                      <a:lnTo>
                        <a:pt x="594" y="50"/>
                      </a:lnTo>
                      <a:lnTo>
                        <a:pt x="594" y="45"/>
                      </a:lnTo>
                      <a:lnTo>
                        <a:pt x="594" y="42"/>
                      </a:lnTo>
                      <a:lnTo>
                        <a:pt x="594" y="38"/>
                      </a:lnTo>
                      <a:lnTo>
                        <a:pt x="594" y="35"/>
                      </a:lnTo>
                      <a:lnTo>
                        <a:pt x="594" y="30"/>
                      </a:lnTo>
                      <a:lnTo>
                        <a:pt x="590" y="26"/>
                      </a:lnTo>
                      <a:lnTo>
                        <a:pt x="590" y="23"/>
                      </a:lnTo>
                      <a:lnTo>
                        <a:pt x="585" y="19"/>
                      </a:lnTo>
                      <a:lnTo>
                        <a:pt x="585" y="15"/>
                      </a:lnTo>
                      <a:lnTo>
                        <a:pt x="582" y="15"/>
                      </a:lnTo>
                      <a:lnTo>
                        <a:pt x="582" y="10"/>
                      </a:lnTo>
                      <a:lnTo>
                        <a:pt x="578" y="10"/>
                      </a:lnTo>
                      <a:lnTo>
                        <a:pt x="575" y="7"/>
                      </a:lnTo>
                      <a:lnTo>
                        <a:pt x="570" y="3"/>
                      </a:lnTo>
                      <a:lnTo>
                        <a:pt x="566" y="3"/>
                      </a:lnTo>
                      <a:lnTo>
                        <a:pt x="563" y="0"/>
                      </a:lnTo>
                      <a:lnTo>
                        <a:pt x="559" y="0"/>
                      </a:lnTo>
                      <a:lnTo>
                        <a:pt x="555" y="0"/>
                      </a:lnTo>
                      <a:lnTo>
                        <a:pt x="550" y="0"/>
                      </a:lnTo>
                      <a:lnTo>
                        <a:pt x="547" y="0"/>
                      </a:lnTo>
                      <a:lnTo>
                        <a:pt x="543" y="0"/>
                      </a:lnTo>
                      <a:lnTo>
                        <a:pt x="540" y="0"/>
                      </a:lnTo>
                      <a:lnTo>
                        <a:pt x="536" y="0"/>
                      </a:lnTo>
                      <a:lnTo>
                        <a:pt x="531" y="3"/>
                      </a:lnTo>
                      <a:lnTo>
                        <a:pt x="35" y="154"/>
                      </a:lnTo>
                      <a:close/>
                    </a:path>
                  </a:pathLst>
                </a:custGeom>
                <a:solidFill>
                  <a:srgbClr val="CC0000"/>
                </a:solidFill>
                <a:ln w="7938">
                  <a:solidFill>
                    <a:srgbClr val="FE0000"/>
                  </a:solidFill>
                  <a:prstDash val="solid"/>
                  <a:round/>
                  <a:headEnd/>
                  <a:tailEnd/>
                </a:ln>
              </p:spPr>
              <p:txBody>
                <a:bodyPr/>
                <a:lstStyle/>
                <a:p>
                  <a:endParaRPr lang="en-US"/>
                </a:p>
              </p:txBody>
            </p:sp>
            <p:sp>
              <p:nvSpPr>
                <p:cNvPr id="2226" name="Line 389"/>
                <p:cNvSpPr>
                  <a:spLocks noChangeShapeType="1"/>
                </p:cNvSpPr>
                <p:nvPr/>
              </p:nvSpPr>
              <p:spPr bwMode="auto">
                <a:xfrm>
                  <a:off x="2855" y="226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7" name="Freeform 390"/>
                <p:cNvSpPr>
                  <a:spLocks/>
                </p:cNvSpPr>
                <p:nvPr/>
              </p:nvSpPr>
              <p:spPr bwMode="auto">
                <a:xfrm>
                  <a:off x="2846" y="2246"/>
                  <a:ext cx="93" cy="46"/>
                </a:xfrm>
                <a:custGeom>
                  <a:avLst/>
                  <a:gdLst>
                    <a:gd name="T0" fmla="*/ 8 w 370"/>
                    <a:gd name="T1" fmla="*/ 22 h 182"/>
                    <a:gd name="T2" fmla="*/ 7 w 370"/>
                    <a:gd name="T3" fmla="*/ 22 h 182"/>
                    <a:gd name="T4" fmla="*/ 6 w 370"/>
                    <a:gd name="T5" fmla="*/ 24 h 182"/>
                    <a:gd name="T6" fmla="*/ 4 w 370"/>
                    <a:gd name="T7" fmla="*/ 24 h 182"/>
                    <a:gd name="T8" fmla="*/ 3 w 370"/>
                    <a:gd name="T9" fmla="*/ 26 h 182"/>
                    <a:gd name="T10" fmla="*/ 2 w 370"/>
                    <a:gd name="T11" fmla="*/ 27 h 182"/>
                    <a:gd name="T12" fmla="*/ 2 w 370"/>
                    <a:gd name="T13" fmla="*/ 28 h 182"/>
                    <a:gd name="T14" fmla="*/ 1 w 370"/>
                    <a:gd name="T15" fmla="*/ 29 h 182"/>
                    <a:gd name="T16" fmla="*/ 1 w 370"/>
                    <a:gd name="T17" fmla="*/ 31 h 182"/>
                    <a:gd name="T18" fmla="*/ 0 w 370"/>
                    <a:gd name="T19" fmla="*/ 32 h 182"/>
                    <a:gd name="T20" fmla="*/ 0 w 370"/>
                    <a:gd name="T21" fmla="*/ 34 h 182"/>
                    <a:gd name="T22" fmla="*/ 1 w 370"/>
                    <a:gd name="T23" fmla="*/ 35 h 182"/>
                    <a:gd name="T24" fmla="*/ 1 w 370"/>
                    <a:gd name="T25" fmla="*/ 37 h 182"/>
                    <a:gd name="T26" fmla="*/ 1 w 370"/>
                    <a:gd name="T27" fmla="*/ 38 h 182"/>
                    <a:gd name="T28" fmla="*/ 2 w 370"/>
                    <a:gd name="T29" fmla="*/ 40 h 182"/>
                    <a:gd name="T30" fmla="*/ 3 w 370"/>
                    <a:gd name="T31" fmla="*/ 41 h 182"/>
                    <a:gd name="T32" fmla="*/ 4 w 370"/>
                    <a:gd name="T33" fmla="*/ 42 h 182"/>
                    <a:gd name="T34" fmla="*/ 5 w 370"/>
                    <a:gd name="T35" fmla="*/ 43 h 182"/>
                    <a:gd name="T36" fmla="*/ 7 w 370"/>
                    <a:gd name="T37" fmla="*/ 44 h 182"/>
                    <a:gd name="T38" fmla="*/ 8 w 370"/>
                    <a:gd name="T39" fmla="*/ 45 h 182"/>
                    <a:gd name="T40" fmla="*/ 10 w 370"/>
                    <a:gd name="T41" fmla="*/ 45 h 182"/>
                    <a:gd name="T42" fmla="*/ 11 w 370"/>
                    <a:gd name="T43" fmla="*/ 46 h 182"/>
                    <a:gd name="T44" fmla="*/ 13 w 370"/>
                    <a:gd name="T45" fmla="*/ 46 h 182"/>
                    <a:gd name="T46" fmla="*/ 14 w 370"/>
                    <a:gd name="T47" fmla="*/ 46 h 182"/>
                    <a:gd name="T48" fmla="*/ 16 w 370"/>
                    <a:gd name="T49" fmla="*/ 45 h 182"/>
                    <a:gd name="T50" fmla="*/ 85 w 370"/>
                    <a:gd name="T51" fmla="*/ 24 h 182"/>
                    <a:gd name="T52" fmla="*/ 87 w 370"/>
                    <a:gd name="T53" fmla="*/ 24 h 182"/>
                    <a:gd name="T54" fmla="*/ 88 w 370"/>
                    <a:gd name="T55" fmla="*/ 22 h 182"/>
                    <a:gd name="T56" fmla="*/ 89 w 370"/>
                    <a:gd name="T57" fmla="*/ 22 h 182"/>
                    <a:gd name="T58" fmla="*/ 90 w 370"/>
                    <a:gd name="T59" fmla="*/ 21 h 182"/>
                    <a:gd name="T60" fmla="*/ 91 w 370"/>
                    <a:gd name="T61" fmla="*/ 19 h 182"/>
                    <a:gd name="T62" fmla="*/ 92 w 370"/>
                    <a:gd name="T63" fmla="*/ 18 h 182"/>
                    <a:gd name="T64" fmla="*/ 93 w 370"/>
                    <a:gd name="T65" fmla="*/ 17 h 182"/>
                    <a:gd name="T66" fmla="*/ 93 w 370"/>
                    <a:gd name="T67" fmla="*/ 15 h 182"/>
                    <a:gd name="T68" fmla="*/ 93 w 370"/>
                    <a:gd name="T69" fmla="*/ 14 h 182"/>
                    <a:gd name="T70" fmla="*/ 93 w 370"/>
                    <a:gd name="T71" fmla="*/ 12 h 182"/>
                    <a:gd name="T72" fmla="*/ 93 w 370"/>
                    <a:gd name="T73" fmla="*/ 11 h 182"/>
                    <a:gd name="T74" fmla="*/ 93 w 370"/>
                    <a:gd name="T75" fmla="*/ 9 h 182"/>
                    <a:gd name="T76" fmla="*/ 92 w 370"/>
                    <a:gd name="T77" fmla="*/ 8 h 182"/>
                    <a:gd name="T78" fmla="*/ 91 w 370"/>
                    <a:gd name="T79" fmla="*/ 6 h 182"/>
                    <a:gd name="T80" fmla="*/ 91 w 370"/>
                    <a:gd name="T81" fmla="*/ 5 h 182"/>
                    <a:gd name="T82" fmla="*/ 90 w 370"/>
                    <a:gd name="T83" fmla="*/ 4 h 182"/>
                    <a:gd name="T84" fmla="*/ 88 w 370"/>
                    <a:gd name="T85" fmla="*/ 3 h 182"/>
                    <a:gd name="T86" fmla="*/ 87 w 370"/>
                    <a:gd name="T87" fmla="*/ 2 h 182"/>
                    <a:gd name="T88" fmla="*/ 86 w 370"/>
                    <a:gd name="T89" fmla="*/ 1 h 182"/>
                    <a:gd name="T90" fmla="*/ 84 w 370"/>
                    <a:gd name="T91" fmla="*/ 1 h 182"/>
                    <a:gd name="T92" fmla="*/ 83 w 370"/>
                    <a:gd name="T93" fmla="*/ 0 h 182"/>
                    <a:gd name="T94" fmla="*/ 81 w 370"/>
                    <a:gd name="T95" fmla="*/ 0 h 182"/>
                    <a:gd name="T96" fmla="*/ 79 w 370"/>
                    <a:gd name="T97" fmla="*/ 0 h 182"/>
                    <a:gd name="T98" fmla="*/ 78 w 370"/>
                    <a:gd name="T99" fmla="*/ 1 h 182"/>
                    <a:gd name="T100" fmla="*/ 9 w 370"/>
                    <a:gd name="T101" fmla="*/ 22 h 1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0" h="182">
                      <a:moveTo>
                        <a:pt x="35" y="86"/>
                      </a:moveTo>
                      <a:lnTo>
                        <a:pt x="32" y="89"/>
                      </a:lnTo>
                      <a:lnTo>
                        <a:pt x="28" y="89"/>
                      </a:lnTo>
                      <a:lnTo>
                        <a:pt x="24" y="93"/>
                      </a:lnTo>
                      <a:lnTo>
                        <a:pt x="19" y="96"/>
                      </a:lnTo>
                      <a:lnTo>
                        <a:pt x="16" y="96"/>
                      </a:lnTo>
                      <a:lnTo>
                        <a:pt x="16" y="101"/>
                      </a:lnTo>
                      <a:lnTo>
                        <a:pt x="12" y="101"/>
                      </a:lnTo>
                      <a:lnTo>
                        <a:pt x="12" y="105"/>
                      </a:lnTo>
                      <a:lnTo>
                        <a:pt x="9" y="105"/>
                      </a:lnTo>
                      <a:lnTo>
                        <a:pt x="9" y="109"/>
                      </a:lnTo>
                      <a:lnTo>
                        <a:pt x="9" y="112"/>
                      </a:lnTo>
                      <a:lnTo>
                        <a:pt x="5" y="112"/>
                      </a:lnTo>
                      <a:lnTo>
                        <a:pt x="5" y="116"/>
                      </a:lnTo>
                      <a:lnTo>
                        <a:pt x="5" y="121"/>
                      </a:lnTo>
                      <a:lnTo>
                        <a:pt x="5" y="124"/>
                      </a:lnTo>
                      <a:lnTo>
                        <a:pt x="5" y="128"/>
                      </a:lnTo>
                      <a:lnTo>
                        <a:pt x="0" y="128"/>
                      </a:lnTo>
                      <a:lnTo>
                        <a:pt x="0" y="131"/>
                      </a:lnTo>
                      <a:lnTo>
                        <a:pt x="0" y="136"/>
                      </a:lnTo>
                      <a:lnTo>
                        <a:pt x="0" y="140"/>
                      </a:lnTo>
                      <a:lnTo>
                        <a:pt x="5" y="140"/>
                      </a:lnTo>
                      <a:lnTo>
                        <a:pt x="5" y="144"/>
                      </a:lnTo>
                      <a:lnTo>
                        <a:pt x="5" y="147"/>
                      </a:lnTo>
                      <a:lnTo>
                        <a:pt x="5" y="151"/>
                      </a:lnTo>
                      <a:lnTo>
                        <a:pt x="9" y="156"/>
                      </a:lnTo>
                      <a:lnTo>
                        <a:pt x="9" y="159"/>
                      </a:lnTo>
                      <a:lnTo>
                        <a:pt x="12" y="159"/>
                      </a:lnTo>
                      <a:lnTo>
                        <a:pt x="12" y="163"/>
                      </a:lnTo>
                      <a:lnTo>
                        <a:pt x="16" y="166"/>
                      </a:lnTo>
                      <a:lnTo>
                        <a:pt x="19" y="170"/>
                      </a:lnTo>
                      <a:lnTo>
                        <a:pt x="24" y="175"/>
                      </a:lnTo>
                      <a:lnTo>
                        <a:pt x="28" y="175"/>
                      </a:lnTo>
                      <a:lnTo>
                        <a:pt x="28" y="179"/>
                      </a:lnTo>
                      <a:lnTo>
                        <a:pt x="32" y="179"/>
                      </a:lnTo>
                      <a:lnTo>
                        <a:pt x="35" y="179"/>
                      </a:lnTo>
                      <a:lnTo>
                        <a:pt x="40" y="179"/>
                      </a:lnTo>
                      <a:lnTo>
                        <a:pt x="40" y="182"/>
                      </a:lnTo>
                      <a:lnTo>
                        <a:pt x="44" y="182"/>
                      </a:lnTo>
                      <a:lnTo>
                        <a:pt x="47" y="182"/>
                      </a:lnTo>
                      <a:lnTo>
                        <a:pt x="51" y="182"/>
                      </a:lnTo>
                      <a:lnTo>
                        <a:pt x="54" y="182"/>
                      </a:lnTo>
                      <a:lnTo>
                        <a:pt x="59" y="182"/>
                      </a:lnTo>
                      <a:lnTo>
                        <a:pt x="63" y="179"/>
                      </a:lnTo>
                      <a:lnTo>
                        <a:pt x="330" y="96"/>
                      </a:lnTo>
                      <a:lnTo>
                        <a:pt x="338" y="96"/>
                      </a:lnTo>
                      <a:lnTo>
                        <a:pt x="342" y="93"/>
                      </a:lnTo>
                      <a:lnTo>
                        <a:pt x="345" y="93"/>
                      </a:lnTo>
                      <a:lnTo>
                        <a:pt x="350" y="89"/>
                      </a:lnTo>
                      <a:lnTo>
                        <a:pt x="354" y="89"/>
                      </a:lnTo>
                      <a:lnTo>
                        <a:pt x="354" y="86"/>
                      </a:lnTo>
                      <a:lnTo>
                        <a:pt x="357" y="86"/>
                      </a:lnTo>
                      <a:lnTo>
                        <a:pt x="357" y="82"/>
                      </a:lnTo>
                      <a:lnTo>
                        <a:pt x="361" y="77"/>
                      </a:lnTo>
                      <a:lnTo>
                        <a:pt x="365" y="74"/>
                      </a:lnTo>
                      <a:lnTo>
                        <a:pt x="365" y="70"/>
                      </a:lnTo>
                      <a:lnTo>
                        <a:pt x="370" y="66"/>
                      </a:lnTo>
                      <a:lnTo>
                        <a:pt x="370" y="61"/>
                      </a:lnTo>
                      <a:lnTo>
                        <a:pt x="370" y="58"/>
                      </a:lnTo>
                      <a:lnTo>
                        <a:pt x="370" y="54"/>
                      </a:lnTo>
                      <a:lnTo>
                        <a:pt x="370" y="51"/>
                      </a:lnTo>
                      <a:lnTo>
                        <a:pt x="370" y="47"/>
                      </a:lnTo>
                      <a:lnTo>
                        <a:pt x="370" y="42"/>
                      </a:lnTo>
                      <a:lnTo>
                        <a:pt x="370" y="39"/>
                      </a:lnTo>
                      <a:lnTo>
                        <a:pt x="370" y="35"/>
                      </a:lnTo>
                      <a:lnTo>
                        <a:pt x="365" y="31"/>
                      </a:lnTo>
                      <a:lnTo>
                        <a:pt x="365" y="28"/>
                      </a:lnTo>
                      <a:lnTo>
                        <a:pt x="361" y="23"/>
                      </a:lnTo>
                      <a:lnTo>
                        <a:pt x="361" y="19"/>
                      </a:lnTo>
                      <a:lnTo>
                        <a:pt x="357" y="16"/>
                      </a:lnTo>
                      <a:lnTo>
                        <a:pt x="354" y="12"/>
                      </a:lnTo>
                      <a:lnTo>
                        <a:pt x="350" y="12"/>
                      </a:lnTo>
                      <a:lnTo>
                        <a:pt x="350" y="8"/>
                      </a:lnTo>
                      <a:lnTo>
                        <a:pt x="345" y="8"/>
                      </a:lnTo>
                      <a:lnTo>
                        <a:pt x="342" y="8"/>
                      </a:lnTo>
                      <a:lnTo>
                        <a:pt x="342" y="4"/>
                      </a:lnTo>
                      <a:lnTo>
                        <a:pt x="338" y="4"/>
                      </a:lnTo>
                      <a:lnTo>
                        <a:pt x="335" y="4"/>
                      </a:lnTo>
                      <a:lnTo>
                        <a:pt x="330" y="4"/>
                      </a:lnTo>
                      <a:lnTo>
                        <a:pt x="330" y="0"/>
                      </a:lnTo>
                      <a:lnTo>
                        <a:pt x="326" y="0"/>
                      </a:lnTo>
                      <a:lnTo>
                        <a:pt x="322" y="0"/>
                      </a:lnTo>
                      <a:lnTo>
                        <a:pt x="319" y="0"/>
                      </a:lnTo>
                      <a:lnTo>
                        <a:pt x="315" y="0"/>
                      </a:lnTo>
                      <a:lnTo>
                        <a:pt x="315" y="4"/>
                      </a:lnTo>
                      <a:lnTo>
                        <a:pt x="310" y="4"/>
                      </a:lnTo>
                      <a:lnTo>
                        <a:pt x="303" y="4"/>
                      </a:lnTo>
                      <a:lnTo>
                        <a:pt x="35" y="86"/>
                      </a:lnTo>
                      <a:close/>
                    </a:path>
                  </a:pathLst>
                </a:custGeom>
                <a:solidFill>
                  <a:srgbClr val="CC0000"/>
                </a:solidFill>
                <a:ln w="7938">
                  <a:solidFill>
                    <a:srgbClr val="FE0000"/>
                  </a:solidFill>
                  <a:prstDash val="solid"/>
                  <a:round/>
                  <a:headEnd/>
                  <a:tailEnd/>
                </a:ln>
              </p:spPr>
              <p:txBody>
                <a:bodyPr/>
                <a:lstStyle/>
                <a:p>
                  <a:endParaRPr lang="en-US"/>
                </a:p>
              </p:txBody>
            </p:sp>
            <p:sp>
              <p:nvSpPr>
                <p:cNvPr id="2228" name="Line 391"/>
                <p:cNvSpPr>
                  <a:spLocks noChangeShapeType="1"/>
                </p:cNvSpPr>
                <p:nvPr/>
              </p:nvSpPr>
              <p:spPr bwMode="auto">
                <a:xfrm>
                  <a:off x="2923" y="224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9" name="Freeform 392"/>
                <p:cNvSpPr>
                  <a:spLocks/>
                </p:cNvSpPr>
                <p:nvPr/>
              </p:nvSpPr>
              <p:spPr bwMode="auto">
                <a:xfrm>
                  <a:off x="2914" y="2156"/>
                  <a:ext cx="326" cy="115"/>
                </a:xfrm>
                <a:custGeom>
                  <a:avLst/>
                  <a:gdLst>
                    <a:gd name="T0" fmla="*/ 8 w 1304"/>
                    <a:gd name="T1" fmla="*/ 92 h 457"/>
                    <a:gd name="T2" fmla="*/ 7 w 1304"/>
                    <a:gd name="T3" fmla="*/ 93 h 457"/>
                    <a:gd name="T4" fmla="*/ 6 w 1304"/>
                    <a:gd name="T5" fmla="*/ 94 h 457"/>
                    <a:gd name="T6" fmla="*/ 4 w 1304"/>
                    <a:gd name="T7" fmla="*/ 95 h 457"/>
                    <a:gd name="T8" fmla="*/ 3 w 1304"/>
                    <a:gd name="T9" fmla="*/ 96 h 457"/>
                    <a:gd name="T10" fmla="*/ 2 w 1304"/>
                    <a:gd name="T11" fmla="*/ 97 h 457"/>
                    <a:gd name="T12" fmla="*/ 2 w 1304"/>
                    <a:gd name="T13" fmla="*/ 98 h 457"/>
                    <a:gd name="T14" fmla="*/ 1 w 1304"/>
                    <a:gd name="T15" fmla="*/ 100 h 457"/>
                    <a:gd name="T16" fmla="*/ 1 w 1304"/>
                    <a:gd name="T17" fmla="*/ 101 h 457"/>
                    <a:gd name="T18" fmla="*/ 0 w 1304"/>
                    <a:gd name="T19" fmla="*/ 103 h 457"/>
                    <a:gd name="T20" fmla="*/ 0 w 1304"/>
                    <a:gd name="T21" fmla="*/ 104 h 457"/>
                    <a:gd name="T22" fmla="*/ 0 w 1304"/>
                    <a:gd name="T23" fmla="*/ 105 h 457"/>
                    <a:gd name="T24" fmla="*/ 1 w 1304"/>
                    <a:gd name="T25" fmla="*/ 106 h 457"/>
                    <a:gd name="T26" fmla="*/ 1 w 1304"/>
                    <a:gd name="T27" fmla="*/ 108 h 457"/>
                    <a:gd name="T28" fmla="*/ 2 w 1304"/>
                    <a:gd name="T29" fmla="*/ 109 h 457"/>
                    <a:gd name="T30" fmla="*/ 3 w 1304"/>
                    <a:gd name="T31" fmla="*/ 111 h 457"/>
                    <a:gd name="T32" fmla="*/ 4 w 1304"/>
                    <a:gd name="T33" fmla="*/ 112 h 457"/>
                    <a:gd name="T34" fmla="*/ 5 w 1304"/>
                    <a:gd name="T35" fmla="*/ 113 h 457"/>
                    <a:gd name="T36" fmla="*/ 7 w 1304"/>
                    <a:gd name="T37" fmla="*/ 114 h 457"/>
                    <a:gd name="T38" fmla="*/ 8 w 1304"/>
                    <a:gd name="T39" fmla="*/ 114 h 457"/>
                    <a:gd name="T40" fmla="*/ 9 w 1304"/>
                    <a:gd name="T41" fmla="*/ 115 h 457"/>
                    <a:gd name="T42" fmla="*/ 11 w 1304"/>
                    <a:gd name="T43" fmla="*/ 115 h 457"/>
                    <a:gd name="T44" fmla="*/ 13 w 1304"/>
                    <a:gd name="T45" fmla="*/ 115 h 457"/>
                    <a:gd name="T46" fmla="*/ 14 w 1304"/>
                    <a:gd name="T47" fmla="*/ 115 h 457"/>
                    <a:gd name="T48" fmla="*/ 16 w 1304"/>
                    <a:gd name="T49" fmla="*/ 115 h 457"/>
                    <a:gd name="T50" fmla="*/ 318 w 1304"/>
                    <a:gd name="T51" fmla="*/ 23 h 457"/>
                    <a:gd name="T52" fmla="*/ 320 w 1304"/>
                    <a:gd name="T53" fmla="*/ 22 h 457"/>
                    <a:gd name="T54" fmla="*/ 321 w 1304"/>
                    <a:gd name="T55" fmla="*/ 22 h 457"/>
                    <a:gd name="T56" fmla="*/ 322 w 1304"/>
                    <a:gd name="T57" fmla="*/ 22 h 457"/>
                    <a:gd name="T58" fmla="*/ 323 w 1304"/>
                    <a:gd name="T59" fmla="*/ 20 h 457"/>
                    <a:gd name="T60" fmla="*/ 324 w 1304"/>
                    <a:gd name="T61" fmla="*/ 19 h 457"/>
                    <a:gd name="T62" fmla="*/ 325 w 1304"/>
                    <a:gd name="T63" fmla="*/ 18 h 457"/>
                    <a:gd name="T64" fmla="*/ 326 w 1304"/>
                    <a:gd name="T65" fmla="*/ 16 h 457"/>
                    <a:gd name="T66" fmla="*/ 326 w 1304"/>
                    <a:gd name="T67" fmla="*/ 15 h 457"/>
                    <a:gd name="T68" fmla="*/ 326 w 1304"/>
                    <a:gd name="T69" fmla="*/ 13 h 457"/>
                    <a:gd name="T70" fmla="*/ 326 w 1304"/>
                    <a:gd name="T71" fmla="*/ 12 h 457"/>
                    <a:gd name="T72" fmla="*/ 326 w 1304"/>
                    <a:gd name="T73" fmla="*/ 10 h 457"/>
                    <a:gd name="T74" fmla="*/ 326 w 1304"/>
                    <a:gd name="T75" fmla="*/ 9 h 457"/>
                    <a:gd name="T76" fmla="*/ 325 w 1304"/>
                    <a:gd name="T77" fmla="*/ 7 h 457"/>
                    <a:gd name="T78" fmla="*/ 325 w 1304"/>
                    <a:gd name="T79" fmla="*/ 6 h 457"/>
                    <a:gd name="T80" fmla="*/ 324 w 1304"/>
                    <a:gd name="T81" fmla="*/ 4 h 457"/>
                    <a:gd name="T82" fmla="*/ 323 w 1304"/>
                    <a:gd name="T83" fmla="*/ 3 h 457"/>
                    <a:gd name="T84" fmla="*/ 322 w 1304"/>
                    <a:gd name="T85" fmla="*/ 2 h 457"/>
                    <a:gd name="T86" fmla="*/ 320 w 1304"/>
                    <a:gd name="T87" fmla="*/ 1 h 457"/>
                    <a:gd name="T88" fmla="*/ 319 w 1304"/>
                    <a:gd name="T89" fmla="*/ 1 h 457"/>
                    <a:gd name="T90" fmla="*/ 317 w 1304"/>
                    <a:gd name="T91" fmla="*/ 0 h 457"/>
                    <a:gd name="T92" fmla="*/ 316 w 1304"/>
                    <a:gd name="T93" fmla="*/ 0 h 457"/>
                    <a:gd name="T94" fmla="*/ 314 w 1304"/>
                    <a:gd name="T95" fmla="*/ 0 h 457"/>
                    <a:gd name="T96" fmla="*/ 313 w 1304"/>
                    <a:gd name="T97" fmla="*/ 0 h 457"/>
                    <a:gd name="T98" fmla="*/ 311 w 1304"/>
                    <a:gd name="T99" fmla="*/ 0 h 457"/>
                    <a:gd name="T100" fmla="*/ 9 w 1304"/>
                    <a:gd name="T101" fmla="*/ 92 h 45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04" h="457">
                      <a:moveTo>
                        <a:pt x="35" y="365"/>
                      </a:moveTo>
                      <a:lnTo>
                        <a:pt x="31" y="365"/>
                      </a:lnTo>
                      <a:lnTo>
                        <a:pt x="28" y="369"/>
                      </a:lnTo>
                      <a:lnTo>
                        <a:pt x="24" y="369"/>
                      </a:lnTo>
                      <a:lnTo>
                        <a:pt x="24" y="373"/>
                      </a:lnTo>
                      <a:lnTo>
                        <a:pt x="19" y="373"/>
                      </a:lnTo>
                      <a:lnTo>
                        <a:pt x="15" y="377"/>
                      </a:lnTo>
                      <a:lnTo>
                        <a:pt x="12" y="380"/>
                      </a:lnTo>
                      <a:lnTo>
                        <a:pt x="8" y="384"/>
                      </a:lnTo>
                      <a:lnTo>
                        <a:pt x="8" y="389"/>
                      </a:lnTo>
                      <a:lnTo>
                        <a:pt x="3" y="392"/>
                      </a:lnTo>
                      <a:lnTo>
                        <a:pt x="3" y="396"/>
                      </a:lnTo>
                      <a:lnTo>
                        <a:pt x="3" y="400"/>
                      </a:lnTo>
                      <a:lnTo>
                        <a:pt x="0" y="403"/>
                      </a:lnTo>
                      <a:lnTo>
                        <a:pt x="0" y="408"/>
                      </a:lnTo>
                      <a:lnTo>
                        <a:pt x="0" y="412"/>
                      </a:lnTo>
                      <a:lnTo>
                        <a:pt x="0" y="415"/>
                      </a:lnTo>
                      <a:lnTo>
                        <a:pt x="0" y="419"/>
                      </a:lnTo>
                      <a:lnTo>
                        <a:pt x="3" y="422"/>
                      </a:lnTo>
                      <a:lnTo>
                        <a:pt x="3" y="427"/>
                      </a:lnTo>
                      <a:lnTo>
                        <a:pt x="3" y="431"/>
                      </a:lnTo>
                      <a:lnTo>
                        <a:pt x="8" y="435"/>
                      </a:lnTo>
                      <a:lnTo>
                        <a:pt x="12" y="438"/>
                      </a:lnTo>
                      <a:lnTo>
                        <a:pt x="12" y="443"/>
                      </a:lnTo>
                      <a:lnTo>
                        <a:pt x="15" y="447"/>
                      </a:lnTo>
                      <a:lnTo>
                        <a:pt x="19" y="447"/>
                      </a:lnTo>
                      <a:lnTo>
                        <a:pt x="19" y="450"/>
                      </a:lnTo>
                      <a:lnTo>
                        <a:pt x="24" y="450"/>
                      </a:lnTo>
                      <a:lnTo>
                        <a:pt x="28" y="454"/>
                      </a:lnTo>
                      <a:lnTo>
                        <a:pt x="31" y="454"/>
                      </a:lnTo>
                      <a:lnTo>
                        <a:pt x="35" y="457"/>
                      </a:lnTo>
                      <a:lnTo>
                        <a:pt x="38" y="457"/>
                      </a:lnTo>
                      <a:lnTo>
                        <a:pt x="43" y="457"/>
                      </a:lnTo>
                      <a:lnTo>
                        <a:pt x="47" y="457"/>
                      </a:lnTo>
                      <a:lnTo>
                        <a:pt x="50" y="457"/>
                      </a:lnTo>
                      <a:lnTo>
                        <a:pt x="54" y="457"/>
                      </a:lnTo>
                      <a:lnTo>
                        <a:pt x="58" y="457"/>
                      </a:lnTo>
                      <a:lnTo>
                        <a:pt x="63" y="457"/>
                      </a:lnTo>
                      <a:lnTo>
                        <a:pt x="1268" y="98"/>
                      </a:lnTo>
                      <a:lnTo>
                        <a:pt x="1272" y="93"/>
                      </a:lnTo>
                      <a:lnTo>
                        <a:pt x="1276" y="93"/>
                      </a:lnTo>
                      <a:lnTo>
                        <a:pt x="1279" y="89"/>
                      </a:lnTo>
                      <a:lnTo>
                        <a:pt x="1284" y="86"/>
                      </a:lnTo>
                      <a:lnTo>
                        <a:pt x="1288" y="86"/>
                      </a:lnTo>
                      <a:lnTo>
                        <a:pt x="1291" y="82"/>
                      </a:lnTo>
                      <a:lnTo>
                        <a:pt x="1291" y="79"/>
                      </a:lnTo>
                      <a:lnTo>
                        <a:pt x="1295" y="79"/>
                      </a:lnTo>
                      <a:lnTo>
                        <a:pt x="1295" y="74"/>
                      </a:lnTo>
                      <a:lnTo>
                        <a:pt x="1299" y="70"/>
                      </a:lnTo>
                      <a:lnTo>
                        <a:pt x="1299" y="67"/>
                      </a:lnTo>
                      <a:lnTo>
                        <a:pt x="1304" y="63"/>
                      </a:lnTo>
                      <a:lnTo>
                        <a:pt x="1304" y="59"/>
                      </a:lnTo>
                      <a:lnTo>
                        <a:pt x="1304" y="54"/>
                      </a:lnTo>
                      <a:lnTo>
                        <a:pt x="1304" y="51"/>
                      </a:lnTo>
                      <a:lnTo>
                        <a:pt x="1304" y="47"/>
                      </a:lnTo>
                      <a:lnTo>
                        <a:pt x="1304" y="44"/>
                      </a:lnTo>
                      <a:lnTo>
                        <a:pt x="1304" y="39"/>
                      </a:lnTo>
                      <a:lnTo>
                        <a:pt x="1304" y="35"/>
                      </a:lnTo>
                      <a:lnTo>
                        <a:pt x="1304" y="32"/>
                      </a:lnTo>
                      <a:lnTo>
                        <a:pt x="1299" y="28"/>
                      </a:lnTo>
                      <a:lnTo>
                        <a:pt x="1299" y="24"/>
                      </a:lnTo>
                      <a:lnTo>
                        <a:pt x="1295" y="19"/>
                      </a:lnTo>
                      <a:lnTo>
                        <a:pt x="1295" y="16"/>
                      </a:lnTo>
                      <a:lnTo>
                        <a:pt x="1291" y="16"/>
                      </a:lnTo>
                      <a:lnTo>
                        <a:pt x="1291" y="12"/>
                      </a:lnTo>
                      <a:lnTo>
                        <a:pt x="1288" y="12"/>
                      </a:lnTo>
                      <a:lnTo>
                        <a:pt x="1288" y="9"/>
                      </a:lnTo>
                      <a:lnTo>
                        <a:pt x="1284" y="9"/>
                      </a:lnTo>
                      <a:lnTo>
                        <a:pt x="1279" y="5"/>
                      </a:lnTo>
                      <a:lnTo>
                        <a:pt x="1276" y="5"/>
                      </a:lnTo>
                      <a:lnTo>
                        <a:pt x="1272" y="0"/>
                      </a:lnTo>
                      <a:lnTo>
                        <a:pt x="1268" y="0"/>
                      </a:lnTo>
                      <a:lnTo>
                        <a:pt x="1265" y="0"/>
                      </a:lnTo>
                      <a:lnTo>
                        <a:pt x="1260" y="0"/>
                      </a:lnTo>
                      <a:lnTo>
                        <a:pt x="1256" y="0"/>
                      </a:lnTo>
                      <a:lnTo>
                        <a:pt x="1253" y="0"/>
                      </a:lnTo>
                      <a:lnTo>
                        <a:pt x="1249" y="0"/>
                      </a:lnTo>
                      <a:lnTo>
                        <a:pt x="1244" y="0"/>
                      </a:lnTo>
                      <a:lnTo>
                        <a:pt x="1241" y="5"/>
                      </a:lnTo>
                      <a:lnTo>
                        <a:pt x="35" y="365"/>
                      </a:lnTo>
                      <a:close/>
                    </a:path>
                  </a:pathLst>
                </a:custGeom>
                <a:solidFill>
                  <a:srgbClr val="CC0000"/>
                </a:solidFill>
                <a:ln w="7938">
                  <a:solidFill>
                    <a:srgbClr val="FE0000"/>
                  </a:solidFill>
                  <a:prstDash val="solid"/>
                  <a:round/>
                  <a:headEnd/>
                  <a:tailEnd/>
                </a:ln>
              </p:spPr>
              <p:txBody>
                <a:bodyPr/>
                <a:lstStyle/>
                <a:p>
                  <a:endParaRPr lang="en-US"/>
                </a:p>
              </p:txBody>
            </p:sp>
            <p:sp>
              <p:nvSpPr>
                <p:cNvPr id="2230" name="Line 393"/>
                <p:cNvSpPr>
                  <a:spLocks noChangeShapeType="1"/>
                </p:cNvSpPr>
                <p:nvPr/>
              </p:nvSpPr>
              <p:spPr bwMode="auto">
                <a:xfrm>
                  <a:off x="3227" y="215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1" name="Freeform 394"/>
                <p:cNvSpPr>
                  <a:spLocks/>
                </p:cNvSpPr>
                <p:nvPr/>
              </p:nvSpPr>
              <p:spPr bwMode="auto">
                <a:xfrm>
                  <a:off x="3216" y="1894"/>
                  <a:ext cx="1674" cy="287"/>
                </a:xfrm>
                <a:custGeom>
                  <a:avLst/>
                  <a:gdLst>
                    <a:gd name="T0" fmla="*/ 9 w 6697"/>
                    <a:gd name="T1" fmla="*/ 263 h 1148"/>
                    <a:gd name="T2" fmla="*/ 9 w 6697"/>
                    <a:gd name="T3" fmla="*/ 263 h 1148"/>
                    <a:gd name="T4" fmla="*/ 7 w 6697"/>
                    <a:gd name="T5" fmla="*/ 264 h 1148"/>
                    <a:gd name="T6" fmla="*/ 6 w 6697"/>
                    <a:gd name="T7" fmla="*/ 265 h 1148"/>
                    <a:gd name="T8" fmla="*/ 5 w 6697"/>
                    <a:gd name="T9" fmla="*/ 266 h 1148"/>
                    <a:gd name="T10" fmla="*/ 4 w 6697"/>
                    <a:gd name="T11" fmla="*/ 267 h 1148"/>
                    <a:gd name="T12" fmla="*/ 3 w 6697"/>
                    <a:gd name="T13" fmla="*/ 267 h 1148"/>
                    <a:gd name="T14" fmla="*/ 2 w 6697"/>
                    <a:gd name="T15" fmla="*/ 270 h 1148"/>
                    <a:gd name="T16" fmla="*/ 1 w 6697"/>
                    <a:gd name="T17" fmla="*/ 271 h 1148"/>
                    <a:gd name="T18" fmla="*/ 1 w 6697"/>
                    <a:gd name="T19" fmla="*/ 272 h 1148"/>
                    <a:gd name="T20" fmla="*/ 1 w 6697"/>
                    <a:gd name="T21" fmla="*/ 274 h 1148"/>
                    <a:gd name="T22" fmla="*/ 0 w 6697"/>
                    <a:gd name="T23" fmla="*/ 275 h 1148"/>
                    <a:gd name="T24" fmla="*/ 1 w 6697"/>
                    <a:gd name="T25" fmla="*/ 276 h 1148"/>
                    <a:gd name="T26" fmla="*/ 1 w 6697"/>
                    <a:gd name="T27" fmla="*/ 278 h 1148"/>
                    <a:gd name="T28" fmla="*/ 1 w 6697"/>
                    <a:gd name="T29" fmla="*/ 279 h 1148"/>
                    <a:gd name="T30" fmla="*/ 2 w 6697"/>
                    <a:gd name="T31" fmla="*/ 281 h 1148"/>
                    <a:gd name="T32" fmla="*/ 3 w 6697"/>
                    <a:gd name="T33" fmla="*/ 282 h 1148"/>
                    <a:gd name="T34" fmla="*/ 4 w 6697"/>
                    <a:gd name="T35" fmla="*/ 283 h 1148"/>
                    <a:gd name="T36" fmla="*/ 5 w 6697"/>
                    <a:gd name="T37" fmla="*/ 284 h 1148"/>
                    <a:gd name="T38" fmla="*/ 7 w 6697"/>
                    <a:gd name="T39" fmla="*/ 285 h 1148"/>
                    <a:gd name="T40" fmla="*/ 8 w 6697"/>
                    <a:gd name="T41" fmla="*/ 286 h 1148"/>
                    <a:gd name="T42" fmla="*/ 9 w 6697"/>
                    <a:gd name="T43" fmla="*/ 286 h 1148"/>
                    <a:gd name="T44" fmla="*/ 11 w 6697"/>
                    <a:gd name="T45" fmla="*/ 287 h 1148"/>
                    <a:gd name="T46" fmla="*/ 12 w 6697"/>
                    <a:gd name="T47" fmla="*/ 287 h 1148"/>
                    <a:gd name="T48" fmla="*/ 13 w 6697"/>
                    <a:gd name="T49" fmla="*/ 287 h 1148"/>
                    <a:gd name="T50" fmla="*/ 1665 w 6697"/>
                    <a:gd name="T51" fmla="*/ 24 h 1148"/>
                    <a:gd name="T52" fmla="*/ 1665 w 6697"/>
                    <a:gd name="T53" fmla="*/ 23 h 1148"/>
                    <a:gd name="T54" fmla="*/ 1668 w 6697"/>
                    <a:gd name="T55" fmla="*/ 23 h 1148"/>
                    <a:gd name="T56" fmla="*/ 1668 w 6697"/>
                    <a:gd name="T57" fmla="*/ 23 h 1148"/>
                    <a:gd name="T58" fmla="*/ 1670 w 6697"/>
                    <a:gd name="T59" fmla="*/ 21 h 1148"/>
                    <a:gd name="T60" fmla="*/ 1671 w 6697"/>
                    <a:gd name="T61" fmla="*/ 20 h 1148"/>
                    <a:gd name="T62" fmla="*/ 1672 w 6697"/>
                    <a:gd name="T63" fmla="*/ 20 h 1148"/>
                    <a:gd name="T64" fmla="*/ 1672 w 6697"/>
                    <a:gd name="T65" fmla="*/ 18 h 1148"/>
                    <a:gd name="T66" fmla="*/ 1673 w 6697"/>
                    <a:gd name="T67" fmla="*/ 17 h 1148"/>
                    <a:gd name="T68" fmla="*/ 1673 w 6697"/>
                    <a:gd name="T69" fmla="*/ 15 h 1148"/>
                    <a:gd name="T70" fmla="*/ 1674 w 6697"/>
                    <a:gd name="T71" fmla="*/ 14 h 1148"/>
                    <a:gd name="T72" fmla="*/ 1674 w 6697"/>
                    <a:gd name="T73" fmla="*/ 12 h 1148"/>
                    <a:gd name="T74" fmla="*/ 1674 w 6697"/>
                    <a:gd name="T75" fmla="*/ 11 h 1148"/>
                    <a:gd name="T76" fmla="*/ 1673 w 6697"/>
                    <a:gd name="T77" fmla="*/ 9 h 1148"/>
                    <a:gd name="T78" fmla="*/ 1673 w 6697"/>
                    <a:gd name="T79" fmla="*/ 8 h 1148"/>
                    <a:gd name="T80" fmla="*/ 1672 w 6697"/>
                    <a:gd name="T81" fmla="*/ 6 h 1148"/>
                    <a:gd name="T82" fmla="*/ 1671 w 6697"/>
                    <a:gd name="T83" fmla="*/ 5 h 1148"/>
                    <a:gd name="T84" fmla="*/ 1670 w 6697"/>
                    <a:gd name="T85" fmla="*/ 4 h 1148"/>
                    <a:gd name="T86" fmla="*/ 1669 w 6697"/>
                    <a:gd name="T87" fmla="*/ 3 h 1148"/>
                    <a:gd name="T88" fmla="*/ 1668 w 6697"/>
                    <a:gd name="T89" fmla="*/ 2 h 1148"/>
                    <a:gd name="T90" fmla="*/ 1666 w 6697"/>
                    <a:gd name="T91" fmla="*/ 1 h 1148"/>
                    <a:gd name="T92" fmla="*/ 1665 w 6697"/>
                    <a:gd name="T93" fmla="*/ 1 h 1148"/>
                    <a:gd name="T94" fmla="*/ 1664 w 6697"/>
                    <a:gd name="T95" fmla="*/ 0 h 1148"/>
                    <a:gd name="T96" fmla="*/ 1663 w 6697"/>
                    <a:gd name="T97" fmla="*/ 0 h 1148"/>
                    <a:gd name="T98" fmla="*/ 1661 w 6697"/>
                    <a:gd name="T99" fmla="*/ 0 h 1148"/>
                    <a:gd name="T100" fmla="*/ 11 w 6697"/>
                    <a:gd name="T101" fmla="*/ 263 h 114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697" h="1148">
                      <a:moveTo>
                        <a:pt x="43" y="1050"/>
                      </a:moveTo>
                      <a:lnTo>
                        <a:pt x="38" y="1050"/>
                      </a:lnTo>
                      <a:lnTo>
                        <a:pt x="35" y="1050"/>
                      </a:lnTo>
                      <a:lnTo>
                        <a:pt x="31" y="1055"/>
                      </a:lnTo>
                      <a:lnTo>
                        <a:pt x="27" y="1055"/>
                      </a:lnTo>
                      <a:lnTo>
                        <a:pt x="24" y="1059"/>
                      </a:lnTo>
                      <a:lnTo>
                        <a:pt x="19" y="1059"/>
                      </a:lnTo>
                      <a:lnTo>
                        <a:pt x="19" y="1062"/>
                      </a:lnTo>
                      <a:lnTo>
                        <a:pt x="15" y="1062"/>
                      </a:lnTo>
                      <a:lnTo>
                        <a:pt x="15" y="1066"/>
                      </a:lnTo>
                      <a:lnTo>
                        <a:pt x="12" y="1069"/>
                      </a:lnTo>
                      <a:lnTo>
                        <a:pt x="8" y="1074"/>
                      </a:lnTo>
                      <a:lnTo>
                        <a:pt x="8" y="1078"/>
                      </a:lnTo>
                      <a:lnTo>
                        <a:pt x="5" y="1078"/>
                      </a:lnTo>
                      <a:lnTo>
                        <a:pt x="5" y="1082"/>
                      </a:lnTo>
                      <a:lnTo>
                        <a:pt x="5" y="1085"/>
                      </a:lnTo>
                      <a:lnTo>
                        <a:pt x="5" y="1089"/>
                      </a:lnTo>
                      <a:lnTo>
                        <a:pt x="5" y="1094"/>
                      </a:lnTo>
                      <a:lnTo>
                        <a:pt x="0" y="1097"/>
                      </a:lnTo>
                      <a:lnTo>
                        <a:pt x="0" y="1101"/>
                      </a:lnTo>
                      <a:lnTo>
                        <a:pt x="5" y="1101"/>
                      </a:lnTo>
                      <a:lnTo>
                        <a:pt x="5" y="1104"/>
                      </a:lnTo>
                      <a:lnTo>
                        <a:pt x="5" y="1109"/>
                      </a:lnTo>
                      <a:lnTo>
                        <a:pt x="5" y="1113"/>
                      </a:lnTo>
                      <a:lnTo>
                        <a:pt x="5" y="1117"/>
                      </a:lnTo>
                      <a:lnTo>
                        <a:pt x="8" y="1120"/>
                      </a:lnTo>
                      <a:lnTo>
                        <a:pt x="8" y="1124"/>
                      </a:lnTo>
                      <a:lnTo>
                        <a:pt x="12" y="1124"/>
                      </a:lnTo>
                      <a:lnTo>
                        <a:pt x="12" y="1129"/>
                      </a:lnTo>
                      <a:lnTo>
                        <a:pt x="15" y="1129"/>
                      </a:lnTo>
                      <a:lnTo>
                        <a:pt x="15" y="1132"/>
                      </a:lnTo>
                      <a:lnTo>
                        <a:pt x="19" y="1136"/>
                      </a:lnTo>
                      <a:lnTo>
                        <a:pt x="24" y="1139"/>
                      </a:lnTo>
                      <a:lnTo>
                        <a:pt x="27" y="1139"/>
                      </a:lnTo>
                      <a:lnTo>
                        <a:pt x="31" y="1143"/>
                      </a:lnTo>
                      <a:lnTo>
                        <a:pt x="35" y="1143"/>
                      </a:lnTo>
                      <a:lnTo>
                        <a:pt x="38" y="1143"/>
                      </a:lnTo>
                      <a:lnTo>
                        <a:pt x="43" y="1148"/>
                      </a:lnTo>
                      <a:lnTo>
                        <a:pt x="47" y="1148"/>
                      </a:lnTo>
                      <a:lnTo>
                        <a:pt x="50" y="1148"/>
                      </a:lnTo>
                      <a:lnTo>
                        <a:pt x="54" y="1148"/>
                      </a:lnTo>
                      <a:lnTo>
                        <a:pt x="6651" y="101"/>
                      </a:lnTo>
                      <a:lnTo>
                        <a:pt x="6659" y="97"/>
                      </a:lnTo>
                      <a:lnTo>
                        <a:pt x="6662" y="97"/>
                      </a:lnTo>
                      <a:lnTo>
                        <a:pt x="6662" y="93"/>
                      </a:lnTo>
                      <a:lnTo>
                        <a:pt x="6666" y="93"/>
                      </a:lnTo>
                      <a:lnTo>
                        <a:pt x="6671" y="93"/>
                      </a:lnTo>
                      <a:lnTo>
                        <a:pt x="6674" y="90"/>
                      </a:lnTo>
                      <a:lnTo>
                        <a:pt x="6678" y="90"/>
                      </a:lnTo>
                      <a:lnTo>
                        <a:pt x="6681" y="85"/>
                      </a:lnTo>
                      <a:lnTo>
                        <a:pt x="6685" y="81"/>
                      </a:lnTo>
                      <a:lnTo>
                        <a:pt x="6685" y="78"/>
                      </a:lnTo>
                      <a:lnTo>
                        <a:pt x="6690" y="78"/>
                      </a:lnTo>
                      <a:lnTo>
                        <a:pt x="6690" y="74"/>
                      </a:lnTo>
                      <a:lnTo>
                        <a:pt x="6690" y="70"/>
                      </a:lnTo>
                      <a:lnTo>
                        <a:pt x="6694" y="70"/>
                      </a:lnTo>
                      <a:lnTo>
                        <a:pt x="6694" y="66"/>
                      </a:lnTo>
                      <a:lnTo>
                        <a:pt x="6694" y="62"/>
                      </a:lnTo>
                      <a:lnTo>
                        <a:pt x="6694" y="58"/>
                      </a:lnTo>
                      <a:lnTo>
                        <a:pt x="6697" y="58"/>
                      </a:lnTo>
                      <a:lnTo>
                        <a:pt x="6697" y="55"/>
                      </a:lnTo>
                      <a:lnTo>
                        <a:pt x="6697" y="51"/>
                      </a:lnTo>
                      <a:lnTo>
                        <a:pt x="6697" y="46"/>
                      </a:lnTo>
                      <a:lnTo>
                        <a:pt x="6697" y="43"/>
                      </a:lnTo>
                      <a:lnTo>
                        <a:pt x="6694" y="39"/>
                      </a:lnTo>
                      <a:lnTo>
                        <a:pt x="6694" y="35"/>
                      </a:lnTo>
                      <a:lnTo>
                        <a:pt x="6694" y="31"/>
                      </a:lnTo>
                      <a:lnTo>
                        <a:pt x="6690" y="27"/>
                      </a:lnTo>
                      <a:lnTo>
                        <a:pt x="6690" y="23"/>
                      </a:lnTo>
                      <a:lnTo>
                        <a:pt x="6685" y="20"/>
                      </a:lnTo>
                      <a:lnTo>
                        <a:pt x="6685" y="16"/>
                      </a:lnTo>
                      <a:lnTo>
                        <a:pt x="6681" y="16"/>
                      </a:lnTo>
                      <a:lnTo>
                        <a:pt x="6678" y="11"/>
                      </a:lnTo>
                      <a:lnTo>
                        <a:pt x="6674" y="8"/>
                      </a:lnTo>
                      <a:lnTo>
                        <a:pt x="6671" y="8"/>
                      </a:lnTo>
                      <a:lnTo>
                        <a:pt x="6666" y="4"/>
                      </a:lnTo>
                      <a:lnTo>
                        <a:pt x="6662" y="4"/>
                      </a:lnTo>
                      <a:lnTo>
                        <a:pt x="6659" y="4"/>
                      </a:lnTo>
                      <a:lnTo>
                        <a:pt x="6655" y="0"/>
                      </a:lnTo>
                      <a:lnTo>
                        <a:pt x="6651" y="0"/>
                      </a:lnTo>
                      <a:lnTo>
                        <a:pt x="6646" y="0"/>
                      </a:lnTo>
                      <a:lnTo>
                        <a:pt x="6643" y="0"/>
                      </a:lnTo>
                      <a:lnTo>
                        <a:pt x="6639" y="4"/>
                      </a:lnTo>
                      <a:lnTo>
                        <a:pt x="43" y="1050"/>
                      </a:lnTo>
                      <a:close/>
                    </a:path>
                  </a:pathLst>
                </a:custGeom>
                <a:solidFill>
                  <a:srgbClr val="CC0000"/>
                </a:solidFill>
                <a:ln w="7938">
                  <a:solidFill>
                    <a:srgbClr val="FE0000"/>
                  </a:solidFill>
                  <a:prstDash val="solid"/>
                  <a:round/>
                  <a:headEnd/>
                  <a:tailEnd/>
                </a:ln>
              </p:spPr>
              <p:txBody>
                <a:bodyPr/>
                <a:lstStyle/>
                <a:p>
                  <a:endParaRPr lang="en-US"/>
                </a:p>
              </p:txBody>
            </p:sp>
            <p:sp>
              <p:nvSpPr>
                <p:cNvPr id="2232" name="Line 395"/>
                <p:cNvSpPr>
                  <a:spLocks noChangeShapeType="1"/>
                </p:cNvSpPr>
                <p:nvPr/>
              </p:nvSpPr>
              <p:spPr bwMode="auto">
                <a:xfrm>
                  <a:off x="1308" y="232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3" name="Freeform 396"/>
                <p:cNvSpPr>
                  <a:spLocks/>
                </p:cNvSpPr>
                <p:nvPr/>
              </p:nvSpPr>
              <p:spPr bwMode="auto">
                <a:xfrm>
                  <a:off x="1308" y="2306"/>
                  <a:ext cx="48" cy="30"/>
                </a:xfrm>
                <a:custGeom>
                  <a:avLst/>
                  <a:gdLst>
                    <a:gd name="T0" fmla="*/ 0 w 194"/>
                    <a:gd name="T1" fmla="*/ 17 h 121"/>
                    <a:gd name="T2" fmla="*/ 42 w 194"/>
                    <a:gd name="T3" fmla="*/ 0 h 121"/>
                    <a:gd name="T4" fmla="*/ 48 w 194"/>
                    <a:gd name="T5" fmla="*/ 14 h 121"/>
                    <a:gd name="T6" fmla="*/ 5 w 194"/>
                    <a:gd name="T7" fmla="*/ 30 h 121"/>
                    <a:gd name="T8" fmla="*/ 0 w 194"/>
                    <a:gd name="T9" fmla="*/ 17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121">
                      <a:moveTo>
                        <a:pt x="0" y="67"/>
                      </a:moveTo>
                      <a:lnTo>
                        <a:pt x="171" y="0"/>
                      </a:lnTo>
                      <a:lnTo>
                        <a:pt x="194" y="55"/>
                      </a:lnTo>
                      <a:lnTo>
                        <a:pt x="19" y="121"/>
                      </a:lnTo>
                      <a:lnTo>
                        <a:pt x="0" y="67"/>
                      </a:lnTo>
                      <a:close/>
                    </a:path>
                  </a:pathLst>
                </a:custGeom>
                <a:solidFill>
                  <a:srgbClr val="CC0000"/>
                </a:solidFill>
                <a:ln w="7938">
                  <a:solidFill>
                    <a:srgbClr val="FE0000"/>
                  </a:solidFill>
                  <a:prstDash val="solid"/>
                  <a:round/>
                  <a:headEnd/>
                  <a:tailEnd/>
                </a:ln>
              </p:spPr>
              <p:txBody>
                <a:bodyPr/>
                <a:lstStyle/>
                <a:p>
                  <a:endParaRPr lang="en-US"/>
                </a:p>
              </p:txBody>
            </p:sp>
            <p:sp>
              <p:nvSpPr>
                <p:cNvPr id="2234" name="Line 397"/>
                <p:cNvSpPr>
                  <a:spLocks noChangeShapeType="1"/>
                </p:cNvSpPr>
                <p:nvPr/>
              </p:nvSpPr>
              <p:spPr bwMode="auto">
                <a:xfrm>
                  <a:off x="1394" y="228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5" name="Freeform 398"/>
                <p:cNvSpPr>
                  <a:spLocks/>
                </p:cNvSpPr>
                <p:nvPr/>
              </p:nvSpPr>
              <p:spPr bwMode="auto">
                <a:xfrm>
                  <a:off x="1394" y="2274"/>
                  <a:ext cx="49" cy="29"/>
                </a:xfrm>
                <a:custGeom>
                  <a:avLst/>
                  <a:gdLst>
                    <a:gd name="T0" fmla="*/ 0 w 195"/>
                    <a:gd name="T1" fmla="*/ 15 h 115"/>
                    <a:gd name="T2" fmla="*/ 44 w 195"/>
                    <a:gd name="T3" fmla="*/ 0 h 115"/>
                    <a:gd name="T4" fmla="*/ 49 w 195"/>
                    <a:gd name="T5" fmla="*/ 14 h 115"/>
                    <a:gd name="T6" fmla="*/ 5 w 195"/>
                    <a:gd name="T7" fmla="*/ 29 h 115"/>
                    <a:gd name="T8" fmla="*/ 0 w 195"/>
                    <a:gd name="T9" fmla="*/ 15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115">
                      <a:moveTo>
                        <a:pt x="0" y="61"/>
                      </a:moveTo>
                      <a:lnTo>
                        <a:pt x="175" y="0"/>
                      </a:lnTo>
                      <a:lnTo>
                        <a:pt x="195" y="54"/>
                      </a:lnTo>
                      <a:lnTo>
                        <a:pt x="20" y="115"/>
                      </a:lnTo>
                      <a:lnTo>
                        <a:pt x="0" y="61"/>
                      </a:lnTo>
                      <a:close/>
                    </a:path>
                  </a:pathLst>
                </a:custGeom>
                <a:solidFill>
                  <a:srgbClr val="CC0000"/>
                </a:solidFill>
                <a:ln w="7938">
                  <a:solidFill>
                    <a:srgbClr val="FE0000"/>
                  </a:solidFill>
                  <a:prstDash val="solid"/>
                  <a:round/>
                  <a:headEnd/>
                  <a:tailEnd/>
                </a:ln>
              </p:spPr>
              <p:txBody>
                <a:bodyPr/>
                <a:lstStyle/>
                <a:p>
                  <a:endParaRPr lang="en-US"/>
                </a:p>
              </p:txBody>
            </p:sp>
            <p:sp>
              <p:nvSpPr>
                <p:cNvPr id="2236" name="Line 399"/>
                <p:cNvSpPr>
                  <a:spLocks noChangeShapeType="1"/>
                </p:cNvSpPr>
                <p:nvPr/>
              </p:nvSpPr>
              <p:spPr bwMode="auto">
                <a:xfrm>
                  <a:off x="1480" y="225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7" name="Freeform 400"/>
                <p:cNvSpPr>
                  <a:spLocks/>
                </p:cNvSpPr>
                <p:nvPr/>
              </p:nvSpPr>
              <p:spPr bwMode="auto">
                <a:xfrm>
                  <a:off x="1480" y="2241"/>
                  <a:ext cx="49" cy="30"/>
                </a:xfrm>
                <a:custGeom>
                  <a:avLst/>
                  <a:gdLst>
                    <a:gd name="T0" fmla="*/ 0 w 195"/>
                    <a:gd name="T1" fmla="*/ 16 h 119"/>
                    <a:gd name="T2" fmla="*/ 44 w 195"/>
                    <a:gd name="T3" fmla="*/ 0 h 119"/>
                    <a:gd name="T4" fmla="*/ 49 w 195"/>
                    <a:gd name="T5" fmla="*/ 14 h 119"/>
                    <a:gd name="T6" fmla="*/ 5 w 195"/>
                    <a:gd name="T7" fmla="*/ 30 h 119"/>
                    <a:gd name="T8" fmla="*/ 0 w 195"/>
                    <a:gd name="T9" fmla="*/ 16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119">
                      <a:moveTo>
                        <a:pt x="0" y="65"/>
                      </a:moveTo>
                      <a:lnTo>
                        <a:pt x="175" y="0"/>
                      </a:lnTo>
                      <a:lnTo>
                        <a:pt x="195" y="54"/>
                      </a:lnTo>
                      <a:lnTo>
                        <a:pt x="20" y="119"/>
                      </a:lnTo>
                      <a:lnTo>
                        <a:pt x="0" y="65"/>
                      </a:lnTo>
                      <a:close/>
                    </a:path>
                  </a:pathLst>
                </a:custGeom>
                <a:solidFill>
                  <a:srgbClr val="CC0000"/>
                </a:solidFill>
                <a:ln w="7938">
                  <a:solidFill>
                    <a:srgbClr val="FE0000"/>
                  </a:solidFill>
                  <a:prstDash val="solid"/>
                  <a:round/>
                  <a:headEnd/>
                  <a:tailEnd/>
                </a:ln>
              </p:spPr>
              <p:txBody>
                <a:bodyPr/>
                <a:lstStyle/>
                <a:p>
                  <a:endParaRPr lang="en-US"/>
                </a:p>
              </p:txBody>
            </p:sp>
            <p:sp>
              <p:nvSpPr>
                <p:cNvPr id="2238" name="Line 401"/>
                <p:cNvSpPr>
                  <a:spLocks noChangeShapeType="1"/>
                </p:cNvSpPr>
                <p:nvPr/>
              </p:nvSpPr>
              <p:spPr bwMode="auto">
                <a:xfrm>
                  <a:off x="1567" y="22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9" name="Freeform 402"/>
                <p:cNvSpPr>
                  <a:spLocks/>
                </p:cNvSpPr>
                <p:nvPr/>
              </p:nvSpPr>
              <p:spPr bwMode="auto">
                <a:xfrm>
                  <a:off x="1567" y="2209"/>
                  <a:ext cx="48" cy="30"/>
                </a:xfrm>
                <a:custGeom>
                  <a:avLst/>
                  <a:gdLst>
                    <a:gd name="T0" fmla="*/ 0 w 194"/>
                    <a:gd name="T1" fmla="*/ 16 h 120"/>
                    <a:gd name="T2" fmla="*/ 43 w 194"/>
                    <a:gd name="T3" fmla="*/ 0 h 120"/>
                    <a:gd name="T4" fmla="*/ 48 w 194"/>
                    <a:gd name="T5" fmla="*/ 14 h 120"/>
                    <a:gd name="T6" fmla="*/ 6 w 194"/>
                    <a:gd name="T7" fmla="*/ 30 h 120"/>
                    <a:gd name="T8" fmla="*/ 0 w 194"/>
                    <a:gd name="T9" fmla="*/ 16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120">
                      <a:moveTo>
                        <a:pt x="0" y="65"/>
                      </a:moveTo>
                      <a:lnTo>
                        <a:pt x="175" y="0"/>
                      </a:lnTo>
                      <a:lnTo>
                        <a:pt x="194" y="54"/>
                      </a:lnTo>
                      <a:lnTo>
                        <a:pt x="23" y="120"/>
                      </a:lnTo>
                      <a:lnTo>
                        <a:pt x="0" y="65"/>
                      </a:lnTo>
                      <a:close/>
                    </a:path>
                  </a:pathLst>
                </a:custGeom>
                <a:solidFill>
                  <a:srgbClr val="CC0000"/>
                </a:solidFill>
                <a:ln w="7938">
                  <a:solidFill>
                    <a:srgbClr val="FE0000"/>
                  </a:solidFill>
                  <a:prstDash val="solid"/>
                  <a:round/>
                  <a:headEnd/>
                  <a:tailEnd/>
                </a:ln>
              </p:spPr>
              <p:txBody>
                <a:bodyPr/>
                <a:lstStyle/>
                <a:p>
                  <a:endParaRPr lang="en-US"/>
                </a:p>
              </p:txBody>
            </p:sp>
          </p:grpSp>
          <p:grpSp>
            <p:nvGrpSpPr>
              <p:cNvPr id="1688" name="Group 403"/>
              <p:cNvGrpSpPr>
                <a:grpSpLocks/>
              </p:cNvGrpSpPr>
              <p:nvPr/>
            </p:nvGrpSpPr>
            <p:grpSpPr bwMode="auto">
              <a:xfrm>
                <a:off x="2193925" y="3646488"/>
                <a:ext cx="5186363" cy="874712"/>
                <a:chOff x="1307" y="1823"/>
                <a:chExt cx="3548" cy="633"/>
              </a:xfrm>
            </p:grpSpPr>
            <p:sp>
              <p:nvSpPr>
                <p:cNvPr id="1840" name="Line 404"/>
                <p:cNvSpPr>
                  <a:spLocks noChangeShapeType="1"/>
                </p:cNvSpPr>
                <p:nvPr/>
              </p:nvSpPr>
              <p:spPr bwMode="auto">
                <a:xfrm>
                  <a:off x="1659" y="220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1" name="Freeform 405"/>
                <p:cNvSpPr>
                  <a:spLocks/>
                </p:cNvSpPr>
                <p:nvPr/>
              </p:nvSpPr>
              <p:spPr bwMode="auto">
                <a:xfrm>
                  <a:off x="1659" y="2200"/>
                  <a:ext cx="22" cy="17"/>
                </a:xfrm>
                <a:custGeom>
                  <a:avLst/>
                  <a:gdLst>
                    <a:gd name="T0" fmla="*/ 0 w 89"/>
                    <a:gd name="T1" fmla="*/ 2 h 66"/>
                    <a:gd name="T2" fmla="*/ 20 w 89"/>
                    <a:gd name="T3" fmla="*/ 0 h 66"/>
                    <a:gd name="T4" fmla="*/ 22 w 89"/>
                    <a:gd name="T5" fmla="*/ 15 h 66"/>
                    <a:gd name="T6" fmla="*/ 2 w 89"/>
                    <a:gd name="T7" fmla="*/ 17 h 66"/>
                    <a:gd name="T8" fmla="*/ 0 w 89"/>
                    <a:gd name="T9" fmla="*/ 2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66">
                      <a:moveTo>
                        <a:pt x="0" y="7"/>
                      </a:moveTo>
                      <a:lnTo>
                        <a:pt x="82" y="0"/>
                      </a:lnTo>
                      <a:lnTo>
                        <a:pt x="89" y="58"/>
                      </a:lnTo>
                      <a:lnTo>
                        <a:pt x="8" y="66"/>
                      </a:lnTo>
                      <a:lnTo>
                        <a:pt x="0" y="7"/>
                      </a:lnTo>
                      <a:close/>
                    </a:path>
                  </a:pathLst>
                </a:custGeom>
                <a:solidFill>
                  <a:srgbClr val="CC0000"/>
                </a:solidFill>
                <a:ln w="7938">
                  <a:solidFill>
                    <a:srgbClr val="FE0000"/>
                  </a:solidFill>
                  <a:prstDash val="solid"/>
                  <a:round/>
                  <a:headEnd/>
                  <a:tailEnd/>
                </a:ln>
              </p:spPr>
              <p:txBody>
                <a:bodyPr/>
                <a:lstStyle/>
                <a:p>
                  <a:endParaRPr lang="en-US"/>
                </a:p>
              </p:txBody>
            </p:sp>
            <p:sp>
              <p:nvSpPr>
                <p:cNvPr id="1842" name="Line 406"/>
                <p:cNvSpPr>
                  <a:spLocks noChangeShapeType="1"/>
                </p:cNvSpPr>
                <p:nvPr/>
              </p:nvSpPr>
              <p:spPr bwMode="auto">
                <a:xfrm>
                  <a:off x="1679" y="220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3" name="Freeform 407"/>
                <p:cNvSpPr>
                  <a:spLocks/>
                </p:cNvSpPr>
                <p:nvPr/>
              </p:nvSpPr>
              <p:spPr bwMode="auto">
                <a:xfrm>
                  <a:off x="1679" y="2198"/>
                  <a:ext cx="23" cy="17"/>
                </a:xfrm>
                <a:custGeom>
                  <a:avLst/>
                  <a:gdLst>
                    <a:gd name="T0" fmla="*/ 0 w 93"/>
                    <a:gd name="T1" fmla="*/ 2 h 66"/>
                    <a:gd name="T2" fmla="*/ 21 w 93"/>
                    <a:gd name="T3" fmla="*/ 0 h 66"/>
                    <a:gd name="T4" fmla="*/ 23 w 93"/>
                    <a:gd name="T5" fmla="*/ 15 h 66"/>
                    <a:gd name="T6" fmla="*/ 2 w 93"/>
                    <a:gd name="T7" fmla="*/ 17 h 66"/>
                    <a:gd name="T8" fmla="*/ 0 w 93"/>
                    <a:gd name="T9" fmla="*/ 2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 h="66">
                      <a:moveTo>
                        <a:pt x="0" y="8"/>
                      </a:moveTo>
                      <a:lnTo>
                        <a:pt x="84" y="0"/>
                      </a:lnTo>
                      <a:lnTo>
                        <a:pt x="93" y="59"/>
                      </a:lnTo>
                      <a:lnTo>
                        <a:pt x="7" y="66"/>
                      </a:lnTo>
                      <a:lnTo>
                        <a:pt x="0" y="8"/>
                      </a:lnTo>
                      <a:close/>
                    </a:path>
                  </a:pathLst>
                </a:custGeom>
                <a:solidFill>
                  <a:srgbClr val="CC0000"/>
                </a:solidFill>
                <a:ln w="7938">
                  <a:solidFill>
                    <a:srgbClr val="FE0000"/>
                  </a:solidFill>
                  <a:prstDash val="solid"/>
                  <a:round/>
                  <a:headEnd/>
                  <a:tailEnd/>
                </a:ln>
              </p:spPr>
              <p:txBody>
                <a:bodyPr/>
                <a:lstStyle/>
                <a:p>
                  <a:endParaRPr lang="en-US"/>
                </a:p>
              </p:txBody>
            </p:sp>
            <p:sp>
              <p:nvSpPr>
                <p:cNvPr id="1844" name="Line 408"/>
                <p:cNvSpPr>
                  <a:spLocks noChangeShapeType="1"/>
                </p:cNvSpPr>
                <p:nvPr/>
              </p:nvSpPr>
              <p:spPr bwMode="auto">
                <a:xfrm>
                  <a:off x="1700" y="219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 name="Freeform 409"/>
                <p:cNvSpPr>
                  <a:spLocks/>
                </p:cNvSpPr>
                <p:nvPr/>
              </p:nvSpPr>
              <p:spPr bwMode="auto">
                <a:xfrm>
                  <a:off x="1700" y="2197"/>
                  <a:ext cx="8" cy="16"/>
                </a:xfrm>
                <a:custGeom>
                  <a:avLst/>
                  <a:gdLst>
                    <a:gd name="T0" fmla="*/ 0 w 32"/>
                    <a:gd name="T1" fmla="*/ 1 h 63"/>
                    <a:gd name="T2" fmla="*/ 7 w 32"/>
                    <a:gd name="T3" fmla="*/ 0 h 63"/>
                    <a:gd name="T4" fmla="*/ 8 w 32"/>
                    <a:gd name="T5" fmla="*/ 15 h 63"/>
                    <a:gd name="T6" fmla="*/ 2 w 32"/>
                    <a:gd name="T7" fmla="*/ 16 h 63"/>
                    <a:gd name="T8" fmla="*/ 0 w 32"/>
                    <a:gd name="T9" fmla="*/ 1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63">
                      <a:moveTo>
                        <a:pt x="0" y="4"/>
                      </a:moveTo>
                      <a:lnTo>
                        <a:pt x="28" y="0"/>
                      </a:lnTo>
                      <a:lnTo>
                        <a:pt x="32" y="58"/>
                      </a:lnTo>
                      <a:lnTo>
                        <a:pt x="9" y="63"/>
                      </a:lnTo>
                      <a:lnTo>
                        <a:pt x="0" y="4"/>
                      </a:lnTo>
                      <a:close/>
                    </a:path>
                  </a:pathLst>
                </a:custGeom>
                <a:solidFill>
                  <a:srgbClr val="CC0000"/>
                </a:solidFill>
                <a:ln w="7938">
                  <a:solidFill>
                    <a:srgbClr val="FE0000"/>
                  </a:solidFill>
                  <a:prstDash val="solid"/>
                  <a:round/>
                  <a:headEnd/>
                  <a:tailEnd/>
                </a:ln>
              </p:spPr>
              <p:txBody>
                <a:bodyPr/>
                <a:lstStyle/>
                <a:p>
                  <a:endParaRPr lang="en-US"/>
                </a:p>
              </p:txBody>
            </p:sp>
            <p:sp>
              <p:nvSpPr>
                <p:cNvPr id="1846" name="Line 410"/>
                <p:cNvSpPr>
                  <a:spLocks noChangeShapeType="1"/>
                </p:cNvSpPr>
                <p:nvPr/>
              </p:nvSpPr>
              <p:spPr bwMode="auto">
                <a:xfrm>
                  <a:off x="1755" y="219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 name="Freeform 411"/>
                <p:cNvSpPr>
                  <a:spLocks/>
                </p:cNvSpPr>
                <p:nvPr/>
              </p:nvSpPr>
              <p:spPr bwMode="auto">
                <a:xfrm>
                  <a:off x="1755" y="2193"/>
                  <a:ext cx="4" cy="15"/>
                </a:xfrm>
                <a:custGeom>
                  <a:avLst/>
                  <a:gdLst>
                    <a:gd name="T0" fmla="*/ 0 w 15"/>
                    <a:gd name="T1" fmla="*/ 0 h 60"/>
                    <a:gd name="T2" fmla="*/ 3 w 15"/>
                    <a:gd name="T3" fmla="*/ 0 h 60"/>
                    <a:gd name="T4" fmla="*/ 4 w 15"/>
                    <a:gd name="T5" fmla="*/ 15 h 60"/>
                    <a:gd name="T6" fmla="*/ 1 w 15"/>
                    <a:gd name="T7" fmla="*/ 15 h 60"/>
                    <a:gd name="T8" fmla="*/ 0 w 15"/>
                    <a:gd name="T9" fmla="*/ 0 h 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60">
                      <a:moveTo>
                        <a:pt x="0" y="0"/>
                      </a:moveTo>
                      <a:lnTo>
                        <a:pt x="12" y="0"/>
                      </a:lnTo>
                      <a:lnTo>
                        <a:pt x="15" y="60"/>
                      </a:lnTo>
                      <a:lnTo>
                        <a:pt x="5" y="60"/>
                      </a:lnTo>
                      <a:lnTo>
                        <a:pt x="0"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48" name="Line 412"/>
                <p:cNvSpPr>
                  <a:spLocks noChangeShapeType="1"/>
                </p:cNvSpPr>
                <p:nvPr/>
              </p:nvSpPr>
              <p:spPr bwMode="auto">
                <a:xfrm>
                  <a:off x="1757" y="219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9" name="Freeform 413"/>
                <p:cNvSpPr>
                  <a:spLocks/>
                </p:cNvSpPr>
                <p:nvPr/>
              </p:nvSpPr>
              <p:spPr bwMode="auto">
                <a:xfrm>
                  <a:off x="1757" y="2191"/>
                  <a:ext cx="12" cy="17"/>
                </a:xfrm>
                <a:custGeom>
                  <a:avLst/>
                  <a:gdLst>
                    <a:gd name="T0" fmla="*/ 0 w 50"/>
                    <a:gd name="T1" fmla="*/ 2 h 67"/>
                    <a:gd name="T2" fmla="*/ 9 w 50"/>
                    <a:gd name="T3" fmla="*/ 0 h 67"/>
                    <a:gd name="T4" fmla="*/ 12 w 50"/>
                    <a:gd name="T5" fmla="*/ 15 h 67"/>
                    <a:gd name="T6" fmla="*/ 3 w 50"/>
                    <a:gd name="T7" fmla="*/ 17 h 67"/>
                    <a:gd name="T8" fmla="*/ 0 w 50"/>
                    <a:gd name="T9" fmla="*/ 2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67">
                      <a:moveTo>
                        <a:pt x="0" y="7"/>
                      </a:moveTo>
                      <a:lnTo>
                        <a:pt x="39" y="0"/>
                      </a:lnTo>
                      <a:lnTo>
                        <a:pt x="50" y="58"/>
                      </a:lnTo>
                      <a:lnTo>
                        <a:pt x="11" y="67"/>
                      </a:lnTo>
                      <a:lnTo>
                        <a:pt x="0" y="7"/>
                      </a:lnTo>
                      <a:close/>
                    </a:path>
                  </a:pathLst>
                </a:custGeom>
                <a:solidFill>
                  <a:srgbClr val="CC0000"/>
                </a:solidFill>
                <a:ln w="7938">
                  <a:solidFill>
                    <a:srgbClr val="FE0000"/>
                  </a:solidFill>
                  <a:prstDash val="solid"/>
                  <a:round/>
                  <a:headEnd/>
                  <a:tailEnd/>
                </a:ln>
              </p:spPr>
              <p:txBody>
                <a:bodyPr/>
                <a:lstStyle/>
                <a:p>
                  <a:endParaRPr lang="en-US"/>
                </a:p>
              </p:txBody>
            </p:sp>
            <p:sp>
              <p:nvSpPr>
                <p:cNvPr id="1850" name="Line 414"/>
                <p:cNvSpPr>
                  <a:spLocks noChangeShapeType="1"/>
                </p:cNvSpPr>
                <p:nvPr/>
              </p:nvSpPr>
              <p:spPr bwMode="auto">
                <a:xfrm>
                  <a:off x="1766" y="219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1" name="Freeform 415"/>
                <p:cNvSpPr>
                  <a:spLocks/>
                </p:cNvSpPr>
                <p:nvPr/>
              </p:nvSpPr>
              <p:spPr bwMode="auto">
                <a:xfrm>
                  <a:off x="1766" y="2188"/>
                  <a:ext cx="19" cy="18"/>
                </a:xfrm>
                <a:custGeom>
                  <a:avLst/>
                  <a:gdLst>
                    <a:gd name="T0" fmla="*/ 0 w 73"/>
                    <a:gd name="T1" fmla="*/ 3 h 70"/>
                    <a:gd name="T2" fmla="*/ 17 w 73"/>
                    <a:gd name="T3" fmla="*/ 0 h 70"/>
                    <a:gd name="T4" fmla="*/ 19 w 73"/>
                    <a:gd name="T5" fmla="*/ 15 h 70"/>
                    <a:gd name="T6" fmla="*/ 2 w 73"/>
                    <a:gd name="T7" fmla="*/ 18 h 70"/>
                    <a:gd name="T8" fmla="*/ 0 w 73"/>
                    <a:gd name="T9" fmla="*/ 3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70">
                      <a:moveTo>
                        <a:pt x="0" y="12"/>
                      </a:moveTo>
                      <a:lnTo>
                        <a:pt x="65" y="0"/>
                      </a:lnTo>
                      <a:lnTo>
                        <a:pt x="73" y="59"/>
                      </a:lnTo>
                      <a:lnTo>
                        <a:pt x="7" y="70"/>
                      </a:lnTo>
                      <a:lnTo>
                        <a:pt x="0" y="12"/>
                      </a:lnTo>
                      <a:close/>
                    </a:path>
                  </a:pathLst>
                </a:custGeom>
                <a:solidFill>
                  <a:srgbClr val="CC0000"/>
                </a:solidFill>
                <a:ln w="7938">
                  <a:solidFill>
                    <a:srgbClr val="FE0000"/>
                  </a:solidFill>
                  <a:prstDash val="solid"/>
                  <a:round/>
                  <a:headEnd/>
                  <a:tailEnd/>
                </a:ln>
              </p:spPr>
              <p:txBody>
                <a:bodyPr/>
                <a:lstStyle/>
                <a:p>
                  <a:endParaRPr lang="en-US"/>
                </a:p>
              </p:txBody>
            </p:sp>
            <p:sp>
              <p:nvSpPr>
                <p:cNvPr id="1852" name="Line 416"/>
                <p:cNvSpPr>
                  <a:spLocks noChangeShapeType="1"/>
                </p:cNvSpPr>
                <p:nvPr/>
              </p:nvSpPr>
              <p:spPr bwMode="auto">
                <a:xfrm>
                  <a:off x="1783" y="21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3" name="Freeform 417"/>
                <p:cNvSpPr>
                  <a:spLocks/>
                </p:cNvSpPr>
                <p:nvPr/>
              </p:nvSpPr>
              <p:spPr bwMode="auto">
                <a:xfrm>
                  <a:off x="1783" y="2187"/>
                  <a:ext cx="15" cy="16"/>
                </a:xfrm>
                <a:custGeom>
                  <a:avLst/>
                  <a:gdLst>
                    <a:gd name="T0" fmla="*/ 0 w 59"/>
                    <a:gd name="T1" fmla="*/ 1 h 63"/>
                    <a:gd name="T2" fmla="*/ 13 w 59"/>
                    <a:gd name="T3" fmla="*/ 0 h 63"/>
                    <a:gd name="T4" fmla="*/ 15 w 59"/>
                    <a:gd name="T5" fmla="*/ 15 h 63"/>
                    <a:gd name="T6" fmla="*/ 2 w 59"/>
                    <a:gd name="T7" fmla="*/ 16 h 63"/>
                    <a:gd name="T8" fmla="*/ 0 w 59"/>
                    <a:gd name="T9" fmla="*/ 1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63">
                      <a:moveTo>
                        <a:pt x="0" y="4"/>
                      </a:moveTo>
                      <a:lnTo>
                        <a:pt x="51" y="0"/>
                      </a:lnTo>
                      <a:lnTo>
                        <a:pt x="59" y="58"/>
                      </a:lnTo>
                      <a:lnTo>
                        <a:pt x="8" y="63"/>
                      </a:lnTo>
                      <a:lnTo>
                        <a:pt x="0" y="4"/>
                      </a:lnTo>
                      <a:close/>
                    </a:path>
                  </a:pathLst>
                </a:custGeom>
                <a:solidFill>
                  <a:srgbClr val="CC0000"/>
                </a:solidFill>
                <a:ln w="7938">
                  <a:solidFill>
                    <a:srgbClr val="FE0000"/>
                  </a:solidFill>
                  <a:prstDash val="solid"/>
                  <a:round/>
                  <a:headEnd/>
                  <a:tailEnd/>
                </a:ln>
              </p:spPr>
              <p:txBody>
                <a:bodyPr/>
                <a:lstStyle/>
                <a:p>
                  <a:endParaRPr lang="en-US"/>
                </a:p>
              </p:txBody>
            </p:sp>
            <p:sp>
              <p:nvSpPr>
                <p:cNvPr id="1854" name="Line 418"/>
                <p:cNvSpPr>
                  <a:spLocks noChangeShapeType="1"/>
                </p:cNvSpPr>
                <p:nvPr/>
              </p:nvSpPr>
              <p:spPr bwMode="auto">
                <a:xfrm>
                  <a:off x="1795" y="218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5" name="Freeform 419"/>
                <p:cNvSpPr>
                  <a:spLocks/>
                </p:cNvSpPr>
                <p:nvPr/>
              </p:nvSpPr>
              <p:spPr bwMode="auto">
                <a:xfrm>
                  <a:off x="1795" y="2186"/>
                  <a:ext cx="8" cy="16"/>
                </a:xfrm>
                <a:custGeom>
                  <a:avLst/>
                  <a:gdLst>
                    <a:gd name="T0" fmla="*/ 0 w 31"/>
                    <a:gd name="T1" fmla="*/ 1 h 61"/>
                    <a:gd name="T2" fmla="*/ 6 w 31"/>
                    <a:gd name="T3" fmla="*/ 0 h 61"/>
                    <a:gd name="T4" fmla="*/ 8 w 31"/>
                    <a:gd name="T5" fmla="*/ 15 h 61"/>
                    <a:gd name="T6" fmla="*/ 2 w 31"/>
                    <a:gd name="T7" fmla="*/ 16 h 61"/>
                    <a:gd name="T8" fmla="*/ 0 w 31"/>
                    <a:gd name="T9" fmla="*/ 1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61">
                      <a:moveTo>
                        <a:pt x="0" y="3"/>
                      </a:moveTo>
                      <a:lnTo>
                        <a:pt x="24" y="0"/>
                      </a:lnTo>
                      <a:lnTo>
                        <a:pt x="31" y="58"/>
                      </a:lnTo>
                      <a:lnTo>
                        <a:pt x="8" y="61"/>
                      </a:lnTo>
                      <a:lnTo>
                        <a:pt x="0" y="3"/>
                      </a:lnTo>
                      <a:close/>
                    </a:path>
                  </a:pathLst>
                </a:custGeom>
                <a:solidFill>
                  <a:srgbClr val="CC0000"/>
                </a:solidFill>
                <a:ln w="7938">
                  <a:solidFill>
                    <a:srgbClr val="FE0000"/>
                  </a:solidFill>
                  <a:prstDash val="solid"/>
                  <a:round/>
                  <a:headEnd/>
                  <a:tailEnd/>
                </a:ln>
              </p:spPr>
              <p:txBody>
                <a:bodyPr/>
                <a:lstStyle/>
                <a:p>
                  <a:endParaRPr lang="en-US"/>
                </a:p>
              </p:txBody>
            </p:sp>
            <p:sp>
              <p:nvSpPr>
                <p:cNvPr id="1856" name="Line 420"/>
                <p:cNvSpPr>
                  <a:spLocks noChangeShapeType="1"/>
                </p:cNvSpPr>
                <p:nvPr/>
              </p:nvSpPr>
              <p:spPr bwMode="auto">
                <a:xfrm>
                  <a:off x="1851" y="21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7" name="Freeform 421"/>
                <p:cNvSpPr>
                  <a:spLocks/>
                </p:cNvSpPr>
                <p:nvPr/>
              </p:nvSpPr>
              <p:spPr bwMode="auto">
                <a:xfrm>
                  <a:off x="1850" y="2188"/>
                  <a:ext cx="10" cy="15"/>
                </a:xfrm>
                <a:custGeom>
                  <a:avLst/>
                  <a:gdLst>
                    <a:gd name="T0" fmla="*/ 1 w 42"/>
                    <a:gd name="T1" fmla="*/ 0 h 59"/>
                    <a:gd name="T2" fmla="*/ 10 w 42"/>
                    <a:gd name="T3" fmla="*/ 0 h 59"/>
                    <a:gd name="T4" fmla="*/ 10 w 42"/>
                    <a:gd name="T5" fmla="*/ 15 h 59"/>
                    <a:gd name="T6" fmla="*/ 0 w 42"/>
                    <a:gd name="T7" fmla="*/ 15 h 59"/>
                    <a:gd name="T8" fmla="*/ 1 w 42"/>
                    <a:gd name="T9" fmla="*/ 0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59">
                      <a:moveTo>
                        <a:pt x="4" y="0"/>
                      </a:moveTo>
                      <a:lnTo>
                        <a:pt x="42" y="0"/>
                      </a:lnTo>
                      <a:lnTo>
                        <a:pt x="42" y="59"/>
                      </a:lnTo>
                      <a:lnTo>
                        <a:pt x="0" y="59"/>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1858" name="Line 422"/>
                <p:cNvSpPr>
                  <a:spLocks noChangeShapeType="1"/>
                </p:cNvSpPr>
                <p:nvPr/>
              </p:nvSpPr>
              <p:spPr bwMode="auto">
                <a:xfrm>
                  <a:off x="1862" y="21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9" name="Freeform 423"/>
                <p:cNvSpPr>
                  <a:spLocks/>
                </p:cNvSpPr>
                <p:nvPr/>
              </p:nvSpPr>
              <p:spPr bwMode="auto">
                <a:xfrm>
                  <a:off x="1859" y="2188"/>
                  <a:ext cx="6" cy="16"/>
                </a:xfrm>
                <a:custGeom>
                  <a:avLst/>
                  <a:gdLst>
                    <a:gd name="T0" fmla="*/ 2 w 24"/>
                    <a:gd name="T1" fmla="*/ 0 h 63"/>
                    <a:gd name="T2" fmla="*/ 6 w 24"/>
                    <a:gd name="T3" fmla="*/ 1 h 63"/>
                    <a:gd name="T4" fmla="*/ 3 w 24"/>
                    <a:gd name="T5" fmla="*/ 16 h 63"/>
                    <a:gd name="T6" fmla="*/ 0 w 24"/>
                    <a:gd name="T7" fmla="*/ 15 h 63"/>
                    <a:gd name="T8" fmla="*/ 2 w 24"/>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63">
                      <a:moveTo>
                        <a:pt x="8" y="0"/>
                      </a:moveTo>
                      <a:lnTo>
                        <a:pt x="24" y="5"/>
                      </a:lnTo>
                      <a:lnTo>
                        <a:pt x="12" y="63"/>
                      </a:lnTo>
                      <a:lnTo>
                        <a:pt x="0" y="59"/>
                      </a:lnTo>
                      <a:lnTo>
                        <a:pt x="8"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60" name="Line 424"/>
                <p:cNvSpPr>
                  <a:spLocks noChangeShapeType="1"/>
                </p:cNvSpPr>
                <p:nvPr/>
              </p:nvSpPr>
              <p:spPr bwMode="auto">
                <a:xfrm>
                  <a:off x="1864" y="218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61" name="Freeform 425"/>
                <p:cNvSpPr>
                  <a:spLocks/>
                </p:cNvSpPr>
                <p:nvPr/>
              </p:nvSpPr>
              <p:spPr bwMode="auto">
                <a:xfrm>
                  <a:off x="1863" y="2189"/>
                  <a:ext cx="11" cy="16"/>
                </a:xfrm>
                <a:custGeom>
                  <a:avLst/>
                  <a:gdLst>
                    <a:gd name="T0" fmla="*/ 1 w 43"/>
                    <a:gd name="T1" fmla="*/ 0 h 61"/>
                    <a:gd name="T2" fmla="*/ 11 w 43"/>
                    <a:gd name="T3" fmla="*/ 1 h 61"/>
                    <a:gd name="T4" fmla="*/ 9 w 43"/>
                    <a:gd name="T5" fmla="*/ 16 h 61"/>
                    <a:gd name="T6" fmla="*/ 0 w 43"/>
                    <a:gd name="T7" fmla="*/ 15 h 61"/>
                    <a:gd name="T8" fmla="*/ 1 w 43"/>
                    <a:gd name="T9" fmla="*/ 0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61">
                      <a:moveTo>
                        <a:pt x="4" y="0"/>
                      </a:moveTo>
                      <a:lnTo>
                        <a:pt x="43" y="4"/>
                      </a:lnTo>
                      <a:lnTo>
                        <a:pt x="35" y="61"/>
                      </a:lnTo>
                      <a:lnTo>
                        <a:pt x="0" y="58"/>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1862" name="Line 426"/>
                <p:cNvSpPr>
                  <a:spLocks noChangeShapeType="1"/>
                </p:cNvSpPr>
                <p:nvPr/>
              </p:nvSpPr>
              <p:spPr bwMode="auto">
                <a:xfrm>
                  <a:off x="1874" y="219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63" name="Freeform 427"/>
                <p:cNvSpPr>
                  <a:spLocks/>
                </p:cNvSpPr>
                <p:nvPr/>
              </p:nvSpPr>
              <p:spPr bwMode="auto">
                <a:xfrm>
                  <a:off x="1872" y="2190"/>
                  <a:ext cx="7" cy="15"/>
                </a:xfrm>
                <a:custGeom>
                  <a:avLst/>
                  <a:gdLst>
                    <a:gd name="T0" fmla="*/ 2 w 27"/>
                    <a:gd name="T1" fmla="*/ 0 h 57"/>
                    <a:gd name="T2" fmla="*/ 7 w 27"/>
                    <a:gd name="T3" fmla="*/ 1 h 57"/>
                    <a:gd name="T4" fmla="*/ 5 w 27"/>
                    <a:gd name="T5" fmla="*/ 15 h 57"/>
                    <a:gd name="T6" fmla="*/ 0 w 27"/>
                    <a:gd name="T7" fmla="*/ 15 h 57"/>
                    <a:gd name="T8" fmla="*/ 2 w 27"/>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57">
                      <a:moveTo>
                        <a:pt x="8" y="0"/>
                      </a:moveTo>
                      <a:lnTo>
                        <a:pt x="27" y="3"/>
                      </a:lnTo>
                      <a:lnTo>
                        <a:pt x="20" y="57"/>
                      </a:lnTo>
                      <a:lnTo>
                        <a:pt x="0" y="57"/>
                      </a:lnTo>
                      <a:lnTo>
                        <a:pt x="8"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64" name="Line 428"/>
                <p:cNvSpPr>
                  <a:spLocks noChangeShapeType="1"/>
                </p:cNvSpPr>
                <p:nvPr/>
              </p:nvSpPr>
              <p:spPr bwMode="auto">
                <a:xfrm>
                  <a:off x="1879" y="219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65" name="Freeform 429"/>
                <p:cNvSpPr>
                  <a:spLocks/>
                </p:cNvSpPr>
                <p:nvPr/>
              </p:nvSpPr>
              <p:spPr bwMode="auto">
                <a:xfrm>
                  <a:off x="1877" y="2191"/>
                  <a:ext cx="5" cy="15"/>
                </a:xfrm>
                <a:custGeom>
                  <a:avLst/>
                  <a:gdLst>
                    <a:gd name="T0" fmla="*/ 2 w 19"/>
                    <a:gd name="T1" fmla="*/ 0 h 58"/>
                    <a:gd name="T2" fmla="*/ 5 w 19"/>
                    <a:gd name="T3" fmla="*/ 0 h 58"/>
                    <a:gd name="T4" fmla="*/ 2 w 19"/>
                    <a:gd name="T5" fmla="*/ 15 h 58"/>
                    <a:gd name="T6" fmla="*/ 0 w 19"/>
                    <a:gd name="T7" fmla="*/ 14 h 58"/>
                    <a:gd name="T8" fmla="*/ 2 w 19"/>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58">
                      <a:moveTo>
                        <a:pt x="7" y="0"/>
                      </a:moveTo>
                      <a:lnTo>
                        <a:pt x="19" y="0"/>
                      </a:lnTo>
                      <a:lnTo>
                        <a:pt x="7" y="58"/>
                      </a:lnTo>
                      <a:lnTo>
                        <a:pt x="0" y="54"/>
                      </a:lnTo>
                      <a:lnTo>
                        <a:pt x="7"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66" name="Line 430"/>
                <p:cNvSpPr>
                  <a:spLocks noChangeShapeType="1"/>
                </p:cNvSpPr>
                <p:nvPr/>
              </p:nvSpPr>
              <p:spPr bwMode="auto">
                <a:xfrm>
                  <a:off x="1882" y="219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67" name="Freeform 431"/>
                <p:cNvSpPr>
                  <a:spLocks/>
                </p:cNvSpPr>
                <p:nvPr/>
              </p:nvSpPr>
              <p:spPr bwMode="auto">
                <a:xfrm>
                  <a:off x="1879" y="2191"/>
                  <a:ext cx="7" cy="15"/>
                </a:xfrm>
                <a:custGeom>
                  <a:avLst/>
                  <a:gdLst>
                    <a:gd name="T0" fmla="*/ 3 w 28"/>
                    <a:gd name="T1" fmla="*/ 0 h 58"/>
                    <a:gd name="T2" fmla="*/ 7 w 28"/>
                    <a:gd name="T3" fmla="*/ 1 h 58"/>
                    <a:gd name="T4" fmla="*/ 5 w 28"/>
                    <a:gd name="T5" fmla="*/ 15 h 58"/>
                    <a:gd name="T6" fmla="*/ 0 w 28"/>
                    <a:gd name="T7" fmla="*/ 15 h 58"/>
                    <a:gd name="T8" fmla="*/ 3 w 28"/>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8">
                      <a:moveTo>
                        <a:pt x="12" y="0"/>
                      </a:moveTo>
                      <a:lnTo>
                        <a:pt x="28" y="4"/>
                      </a:lnTo>
                      <a:lnTo>
                        <a:pt x="20" y="58"/>
                      </a:lnTo>
                      <a:lnTo>
                        <a:pt x="0" y="58"/>
                      </a:lnTo>
                      <a:lnTo>
                        <a:pt x="12"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68" name="Line 432"/>
                <p:cNvSpPr>
                  <a:spLocks noChangeShapeType="1"/>
                </p:cNvSpPr>
                <p:nvPr/>
              </p:nvSpPr>
              <p:spPr bwMode="auto">
                <a:xfrm>
                  <a:off x="1886" y="219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69" name="Freeform 433"/>
                <p:cNvSpPr>
                  <a:spLocks/>
                </p:cNvSpPr>
                <p:nvPr/>
              </p:nvSpPr>
              <p:spPr bwMode="auto">
                <a:xfrm>
                  <a:off x="1884" y="2192"/>
                  <a:ext cx="8" cy="16"/>
                </a:xfrm>
                <a:custGeom>
                  <a:avLst/>
                  <a:gdLst>
                    <a:gd name="T0" fmla="*/ 2 w 34"/>
                    <a:gd name="T1" fmla="*/ 0 h 63"/>
                    <a:gd name="T2" fmla="*/ 8 w 34"/>
                    <a:gd name="T3" fmla="*/ 1 h 63"/>
                    <a:gd name="T4" fmla="*/ 5 w 34"/>
                    <a:gd name="T5" fmla="*/ 16 h 63"/>
                    <a:gd name="T6" fmla="*/ 0 w 34"/>
                    <a:gd name="T7" fmla="*/ 14 h 63"/>
                    <a:gd name="T8" fmla="*/ 2 w 34"/>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63">
                      <a:moveTo>
                        <a:pt x="8" y="0"/>
                      </a:moveTo>
                      <a:lnTo>
                        <a:pt x="34" y="3"/>
                      </a:lnTo>
                      <a:lnTo>
                        <a:pt x="23" y="63"/>
                      </a:lnTo>
                      <a:lnTo>
                        <a:pt x="0" y="54"/>
                      </a:lnTo>
                      <a:lnTo>
                        <a:pt x="8"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70" name="Line 434"/>
                <p:cNvSpPr>
                  <a:spLocks noChangeShapeType="1"/>
                </p:cNvSpPr>
                <p:nvPr/>
              </p:nvSpPr>
              <p:spPr bwMode="auto">
                <a:xfrm>
                  <a:off x="1892" y="219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71" name="Freeform 435"/>
                <p:cNvSpPr>
                  <a:spLocks/>
                </p:cNvSpPr>
                <p:nvPr/>
              </p:nvSpPr>
              <p:spPr bwMode="auto">
                <a:xfrm>
                  <a:off x="1890" y="2193"/>
                  <a:ext cx="9" cy="16"/>
                </a:xfrm>
                <a:custGeom>
                  <a:avLst/>
                  <a:gdLst>
                    <a:gd name="T0" fmla="*/ 3 w 39"/>
                    <a:gd name="T1" fmla="*/ 0 h 63"/>
                    <a:gd name="T2" fmla="*/ 9 w 39"/>
                    <a:gd name="T3" fmla="*/ 1 h 63"/>
                    <a:gd name="T4" fmla="*/ 6 w 39"/>
                    <a:gd name="T5" fmla="*/ 16 h 63"/>
                    <a:gd name="T6" fmla="*/ 0 w 39"/>
                    <a:gd name="T7" fmla="*/ 15 h 63"/>
                    <a:gd name="T8" fmla="*/ 3 w 39"/>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63">
                      <a:moveTo>
                        <a:pt x="11" y="0"/>
                      </a:moveTo>
                      <a:lnTo>
                        <a:pt x="39" y="5"/>
                      </a:lnTo>
                      <a:lnTo>
                        <a:pt x="27" y="63"/>
                      </a:lnTo>
                      <a:lnTo>
                        <a:pt x="0" y="60"/>
                      </a:lnTo>
                      <a:lnTo>
                        <a:pt x="11"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72" name="Line 436"/>
                <p:cNvSpPr>
                  <a:spLocks noChangeShapeType="1"/>
                </p:cNvSpPr>
                <p:nvPr/>
              </p:nvSpPr>
              <p:spPr bwMode="auto">
                <a:xfrm>
                  <a:off x="1945" y="220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73" name="Freeform 437"/>
                <p:cNvSpPr>
                  <a:spLocks/>
                </p:cNvSpPr>
                <p:nvPr/>
              </p:nvSpPr>
              <p:spPr bwMode="auto">
                <a:xfrm>
                  <a:off x="1941" y="2206"/>
                  <a:ext cx="23" cy="20"/>
                </a:xfrm>
                <a:custGeom>
                  <a:avLst/>
                  <a:gdLst>
                    <a:gd name="T0" fmla="*/ 4 w 93"/>
                    <a:gd name="T1" fmla="*/ 0 h 82"/>
                    <a:gd name="T2" fmla="*/ 23 w 93"/>
                    <a:gd name="T3" fmla="*/ 7 h 82"/>
                    <a:gd name="T4" fmla="*/ 19 w 93"/>
                    <a:gd name="T5" fmla="*/ 20 h 82"/>
                    <a:gd name="T6" fmla="*/ 0 w 93"/>
                    <a:gd name="T7" fmla="*/ 14 h 82"/>
                    <a:gd name="T8" fmla="*/ 4 w 93"/>
                    <a:gd name="T9" fmla="*/ 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 h="82">
                      <a:moveTo>
                        <a:pt x="15" y="0"/>
                      </a:moveTo>
                      <a:lnTo>
                        <a:pt x="93" y="28"/>
                      </a:lnTo>
                      <a:lnTo>
                        <a:pt x="77" y="82"/>
                      </a:lnTo>
                      <a:lnTo>
                        <a:pt x="0" y="58"/>
                      </a:lnTo>
                      <a:lnTo>
                        <a:pt x="15" y="0"/>
                      </a:lnTo>
                      <a:close/>
                    </a:path>
                  </a:pathLst>
                </a:custGeom>
                <a:solidFill>
                  <a:srgbClr val="CC0000"/>
                </a:solidFill>
                <a:ln w="7938">
                  <a:solidFill>
                    <a:srgbClr val="FE0000"/>
                  </a:solidFill>
                  <a:prstDash val="solid"/>
                  <a:round/>
                  <a:headEnd/>
                  <a:tailEnd/>
                </a:ln>
              </p:spPr>
              <p:txBody>
                <a:bodyPr/>
                <a:lstStyle/>
                <a:p>
                  <a:endParaRPr lang="en-US"/>
                </a:p>
              </p:txBody>
            </p:sp>
            <p:sp>
              <p:nvSpPr>
                <p:cNvPr id="1874" name="Line 438"/>
                <p:cNvSpPr>
                  <a:spLocks noChangeShapeType="1"/>
                </p:cNvSpPr>
                <p:nvPr/>
              </p:nvSpPr>
              <p:spPr bwMode="auto">
                <a:xfrm>
                  <a:off x="1965" y="22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75" name="Freeform 439"/>
                <p:cNvSpPr>
                  <a:spLocks/>
                </p:cNvSpPr>
                <p:nvPr/>
              </p:nvSpPr>
              <p:spPr bwMode="auto">
                <a:xfrm>
                  <a:off x="1959" y="2213"/>
                  <a:ext cx="17" cy="17"/>
                </a:xfrm>
                <a:custGeom>
                  <a:avLst/>
                  <a:gdLst>
                    <a:gd name="T0" fmla="*/ 6 w 67"/>
                    <a:gd name="T1" fmla="*/ 0 h 69"/>
                    <a:gd name="T2" fmla="*/ 17 w 67"/>
                    <a:gd name="T3" fmla="*/ 4 h 69"/>
                    <a:gd name="T4" fmla="*/ 11 w 67"/>
                    <a:gd name="T5" fmla="*/ 17 h 69"/>
                    <a:gd name="T6" fmla="*/ 0 w 67"/>
                    <a:gd name="T7" fmla="*/ 13 h 69"/>
                    <a:gd name="T8" fmla="*/ 6 w 67"/>
                    <a:gd name="T9" fmla="*/ 0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9">
                      <a:moveTo>
                        <a:pt x="23" y="0"/>
                      </a:moveTo>
                      <a:lnTo>
                        <a:pt x="67" y="15"/>
                      </a:lnTo>
                      <a:lnTo>
                        <a:pt x="42" y="69"/>
                      </a:lnTo>
                      <a:lnTo>
                        <a:pt x="0" y="54"/>
                      </a:lnTo>
                      <a:lnTo>
                        <a:pt x="23" y="0"/>
                      </a:lnTo>
                      <a:close/>
                    </a:path>
                  </a:pathLst>
                </a:custGeom>
                <a:solidFill>
                  <a:srgbClr val="CC0000"/>
                </a:solidFill>
                <a:ln w="7938">
                  <a:solidFill>
                    <a:srgbClr val="FE0000"/>
                  </a:solidFill>
                  <a:prstDash val="solid"/>
                  <a:round/>
                  <a:headEnd/>
                  <a:tailEnd/>
                </a:ln>
              </p:spPr>
              <p:txBody>
                <a:bodyPr/>
                <a:lstStyle/>
                <a:p>
                  <a:endParaRPr lang="en-US"/>
                </a:p>
              </p:txBody>
            </p:sp>
            <p:sp>
              <p:nvSpPr>
                <p:cNvPr id="1876" name="Line 440"/>
                <p:cNvSpPr>
                  <a:spLocks noChangeShapeType="1"/>
                </p:cNvSpPr>
                <p:nvPr/>
              </p:nvSpPr>
              <p:spPr bwMode="auto">
                <a:xfrm>
                  <a:off x="1976" y="221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77" name="Freeform 441"/>
                <p:cNvSpPr>
                  <a:spLocks/>
                </p:cNvSpPr>
                <p:nvPr/>
              </p:nvSpPr>
              <p:spPr bwMode="auto">
                <a:xfrm>
                  <a:off x="1970" y="2217"/>
                  <a:ext cx="18" cy="19"/>
                </a:xfrm>
                <a:custGeom>
                  <a:avLst/>
                  <a:gdLst>
                    <a:gd name="T0" fmla="*/ 6 w 74"/>
                    <a:gd name="T1" fmla="*/ 0 h 78"/>
                    <a:gd name="T2" fmla="*/ 18 w 74"/>
                    <a:gd name="T3" fmla="*/ 6 h 78"/>
                    <a:gd name="T4" fmla="*/ 12 w 74"/>
                    <a:gd name="T5" fmla="*/ 19 h 78"/>
                    <a:gd name="T6" fmla="*/ 0 w 74"/>
                    <a:gd name="T7" fmla="*/ 13 h 78"/>
                    <a:gd name="T8" fmla="*/ 6 w 74"/>
                    <a:gd name="T9" fmla="*/ 0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78">
                      <a:moveTo>
                        <a:pt x="25" y="0"/>
                      </a:moveTo>
                      <a:lnTo>
                        <a:pt x="74" y="23"/>
                      </a:lnTo>
                      <a:lnTo>
                        <a:pt x="51" y="78"/>
                      </a:lnTo>
                      <a:lnTo>
                        <a:pt x="0" y="54"/>
                      </a:lnTo>
                      <a:lnTo>
                        <a:pt x="25" y="0"/>
                      </a:lnTo>
                      <a:close/>
                    </a:path>
                  </a:pathLst>
                </a:custGeom>
                <a:solidFill>
                  <a:srgbClr val="CC0000"/>
                </a:solidFill>
                <a:ln w="7938">
                  <a:solidFill>
                    <a:srgbClr val="FE0000"/>
                  </a:solidFill>
                  <a:prstDash val="solid"/>
                  <a:round/>
                  <a:headEnd/>
                  <a:tailEnd/>
                </a:ln>
              </p:spPr>
              <p:txBody>
                <a:bodyPr/>
                <a:lstStyle/>
                <a:p>
                  <a:endParaRPr lang="en-US"/>
                </a:p>
              </p:txBody>
            </p:sp>
            <p:sp>
              <p:nvSpPr>
                <p:cNvPr id="1878" name="Line 442"/>
                <p:cNvSpPr>
                  <a:spLocks noChangeShapeType="1"/>
                </p:cNvSpPr>
                <p:nvPr/>
              </p:nvSpPr>
              <p:spPr bwMode="auto">
                <a:xfrm>
                  <a:off x="1986" y="222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79" name="Freeform 443"/>
                <p:cNvSpPr>
                  <a:spLocks/>
                </p:cNvSpPr>
                <p:nvPr/>
              </p:nvSpPr>
              <p:spPr bwMode="auto">
                <a:xfrm>
                  <a:off x="1983" y="2222"/>
                  <a:ext cx="4" cy="15"/>
                </a:xfrm>
                <a:custGeom>
                  <a:avLst/>
                  <a:gdLst>
                    <a:gd name="T0" fmla="*/ 3 w 16"/>
                    <a:gd name="T1" fmla="*/ 0 h 58"/>
                    <a:gd name="T2" fmla="*/ 4 w 16"/>
                    <a:gd name="T3" fmla="*/ 0 h 58"/>
                    <a:gd name="T4" fmla="*/ 1 w 16"/>
                    <a:gd name="T5" fmla="*/ 15 h 58"/>
                    <a:gd name="T6" fmla="*/ 0 w 16"/>
                    <a:gd name="T7" fmla="*/ 14 h 58"/>
                    <a:gd name="T8" fmla="*/ 3 w 16"/>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58">
                      <a:moveTo>
                        <a:pt x="12" y="0"/>
                      </a:moveTo>
                      <a:lnTo>
                        <a:pt x="16" y="0"/>
                      </a:lnTo>
                      <a:lnTo>
                        <a:pt x="5" y="58"/>
                      </a:lnTo>
                      <a:lnTo>
                        <a:pt x="0" y="55"/>
                      </a:lnTo>
                      <a:lnTo>
                        <a:pt x="12" y="0"/>
                      </a:lnTo>
                      <a:close/>
                    </a:path>
                  </a:pathLst>
                </a:custGeom>
                <a:solidFill>
                  <a:srgbClr val="CC0000"/>
                </a:solidFill>
                <a:ln w="7938">
                  <a:solidFill>
                    <a:srgbClr val="FE0000"/>
                  </a:solidFill>
                  <a:prstDash val="solid"/>
                  <a:round/>
                  <a:headEnd/>
                  <a:tailEnd/>
                </a:ln>
              </p:spPr>
              <p:txBody>
                <a:bodyPr/>
                <a:lstStyle/>
                <a:p>
                  <a:endParaRPr lang="en-US"/>
                </a:p>
              </p:txBody>
            </p:sp>
            <p:sp>
              <p:nvSpPr>
                <p:cNvPr id="1880" name="Line 444"/>
                <p:cNvSpPr>
                  <a:spLocks noChangeShapeType="1"/>
                </p:cNvSpPr>
                <p:nvPr/>
              </p:nvSpPr>
              <p:spPr bwMode="auto">
                <a:xfrm>
                  <a:off x="2034" y="223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81" name="Freeform 445"/>
                <p:cNvSpPr>
                  <a:spLocks/>
                </p:cNvSpPr>
                <p:nvPr/>
              </p:nvSpPr>
              <p:spPr bwMode="auto">
                <a:xfrm>
                  <a:off x="2029" y="2235"/>
                  <a:ext cx="12" cy="16"/>
                </a:xfrm>
                <a:custGeom>
                  <a:avLst/>
                  <a:gdLst>
                    <a:gd name="T0" fmla="*/ 5 w 47"/>
                    <a:gd name="T1" fmla="*/ 0 h 65"/>
                    <a:gd name="T2" fmla="*/ 12 w 47"/>
                    <a:gd name="T3" fmla="*/ 3 h 65"/>
                    <a:gd name="T4" fmla="*/ 7 w 47"/>
                    <a:gd name="T5" fmla="*/ 16 h 65"/>
                    <a:gd name="T6" fmla="*/ 0 w 47"/>
                    <a:gd name="T7" fmla="*/ 13 h 65"/>
                    <a:gd name="T8" fmla="*/ 5 w 47"/>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65">
                      <a:moveTo>
                        <a:pt x="19" y="0"/>
                      </a:moveTo>
                      <a:lnTo>
                        <a:pt x="47" y="11"/>
                      </a:lnTo>
                      <a:lnTo>
                        <a:pt x="28" y="65"/>
                      </a:lnTo>
                      <a:lnTo>
                        <a:pt x="0" y="54"/>
                      </a:lnTo>
                      <a:lnTo>
                        <a:pt x="19" y="0"/>
                      </a:lnTo>
                      <a:close/>
                    </a:path>
                  </a:pathLst>
                </a:custGeom>
                <a:solidFill>
                  <a:srgbClr val="CC0000"/>
                </a:solidFill>
                <a:ln w="7938">
                  <a:solidFill>
                    <a:srgbClr val="FE0000"/>
                  </a:solidFill>
                  <a:prstDash val="solid"/>
                  <a:round/>
                  <a:headEnd/>
                  <a:tailEnd/>
                </a:ln>
              </p:spPr>
              <p:txBody>
                <a:bodyPr/>
                <a:lstStyle/>
                <a:p>
                  <a:endParaRPr lang="en-US"/>
                </a:p>
              </p:txBody>
            </p:sp>
            <p:sp>
              <p:nvSpPr>
                <p:cNvPr id="1882" name="Line 446"/>
                <p:cNvSpPr>
                  <a:spLocks noChangeShapeType="1"/>
                </p:cNvSpPr>
                <p:nvPr/>
              </p:nvSpPr>
              <p:spPr bwMode="auto">
                <a:xfrm>
                  <a:off x="2041" y="223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83" name="Freeform 447"/>
                <p:cNvSpPr>
                  <a:spLocks/>
                </p:cNvSpPr>
                <p:nvPr/>
              </p:nvSpPr>
              <p:spPr bwMode="auto">
                <a:xfrm>
                  <a:off x="2037" y="2237"/>
                  <a:ext cx="12" cy="16"/>
                </a:xfrm>
                <a:custGeom>
                  <a:avLst/>
                  <a:gdLst>
                    <a:gd name="T0" fmla="*/ 4 w 48"/>
                    <a:gd name="T1" fmla="*/ 0 h 67"/>
                    <a:gd name="T2" fmla="*/ 12 w 48"/>
                    <a:gd name="T3" fmla="*/ 3 h 67"/>
                    <a:gd name="T4" fmla="*/ 7 w 48"/>
                    <a:gd name="T5" fmla="*/ 16 h 67"/>
                    <a:gd name="T6" fmla="*/ 0 w 48"/>
                    <a:gd name="T7" fmla="*/ 14 h 67"/>
                    <a:gd name="T8" fmla="*/ 4 w 48"/>
                    <a:gd name="T9" fmla="*/ 0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67">
                      <a:moveTo>
                        <a:pt x="16" y="0"/>
                      </a:moveTo>
                      <a:lnTo>
                        <a:pt x="48" y="12"/>
                      </a:lnTo>
                      <a:lnTo>
                        <a:pt x="28" y="67"/>
                      </a:lnTo>
                      <a:lnTo>
                        <a:pt x="0" y="58"/>
                      </a:lnTo>
                      <a:lnTo>
                        <a:pt x="16" y="0"/>
                      </a:lnTo>
                      <a:close/>
                    </a:path>
                  </a:pathLst>
                </a:custGeom>
                <a:solidFill>
                  <a:srgbClr val="CC0000"/>
                </a:solidFill>
                <a:ln w="7938">
                  <a:solidFill>
                    <a:srgbClr val="FE0000"/>
                  </a:solidFill>
                  <a:prstDash val="solid"/>
                  <a:round/>
                  <a:headEnd/>
                  <a:tailEnd/>
                </a:ln>
              </p:spPr>
              <p:txBody>
                <a:bodyPr/>
                <a:lstStyle/>
                <a:p>
                  <a:endParaRPr lang="en-US"/>
                </a:p>
              </p:txBody>
            </p:sp>
            <p:sp>
              <p:nvSpPr>
                <p:cNvPr id="1884" name="Line 448"/>
                <p:cNvSpPr>
                  <a:spLocks noChangeShapeType="1"/>
                </p:cNvSpPr>
                <p:nvPr/>
              </p:nvSpPr>
              <p:spPr bwMode="auto">
                <a:xfrm>
                  <a:off x="2049" y="224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85" name="Freeform 449"/>
                <p:cNvSpPr>
                  <a:spLocks/>
                </p:cNvSpPr>
                <p:nvPr/>
              </p:nvSpPr>
              <p:spPr bwMode="auto">
                <a:xfrm>
                  <a:off x="2044" y="2240"/>
                  <a:ext cx="9" cy="15"/>
                </a:xfrm>
                <a:custGeom>
                  <a:avLst/>
                  <a:gdLst>
                    <a:gd name="T0" fmla="*/ 5 w 39"/>
                    <a:gd name="T1" fmla="*/ 0 h 62"/>
                    <a:gd name="T2" fmla="*/ 9 w 39"/>
                    <a:gd name="T3" fmla="*/ 2 h 62"/>
                    <a:gd name="T4" fmla="*/ 5 w 39"/>
                    <a:gd name="T5" fmla="*/ 15 h 62"/>
                    <a:gd name="T6" fmla="*/ 0 w 39"/>
                    <a:gd name="T7" fmla="*/ 13 h 62"/>
                    <a:gd name="T8" fmla="*/ 5 w 39"/>
                    <a:gd name="T9" fmla="*/ 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62">
                      <a:moveTo>
                        <a:pt x="20" y="0"/>
                      </a:moveTo>
                      <a:lnTo>
                        <a:pt x="39" y="8"/>
                      </a:lnTo>
                      <a:lnTo>
                        <a:pt x="20" y="62"/>
                      </a:lnTo>
                      <a:lnTo>
                        <a:pt x="0" y="55"/>
                      </a:lnTo>
                      <a:lnTo>
                        <a:pt x="20"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86" name="Line 450"/>
                <p:cNvSpPr>
                  <a:spLocks noChangeShapeType="1"/>
                </p:cNvSpPr>
                <p:nvPr/>
              </p:nvSpPr>
              <p:spPr bwMode="auto">
                <a:xfrm>
                  <a:off x="2054" y="224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87" name="Freeform 451"/>
                <p:cNvSpPr>
                  <a:spLocks/>
                </p:cNvSpPr>
                <p:nvPr/>
              </p:nvSpPr>
              <p:spPr bwMode="auto">
                <a:xfrm>
                  <a:off x="2049" y="2242"/>
                  <a:ext cx="22" cy="20"/>
                </a:xfrm>
                <a:custGeom>
                  <a:avLst/>
                  <a:gdLst>
                    <a:gd name="T0" fmla="*/ 5 w 89"/>
                    <a:gd name="T1" fmla="*/ 0 h 80"/>
                    <a:gd name="T2" fmla="*/ 22 w 89"/>
                    <a:gd name="T3" fmla="*/ 7 h 80"/>
                    <a:gd name="T4" fmla="*/ 17 w 89"/>
                    <a:gd name="T5" fmla="*/ 20 h 80"/>
                    <a:gd name="T6" fmla="*/ 0 w 89"/>
                    <a:gd name="T7" fmla="*/ 14 h 80"/>
                    <a:gd name="T8" fmla="*/ 5 w 89"/>
                    <a:gd name="T9" fmla="*/ 0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80">
                      <a:moveTo>
                        <a:pt x="22" y="0"/>
                      </a:moveTo>
                      <a:lnTo>
                        <a:pt x="89" y="27"/>
                      </a:lnTo>
                      <a:lnTo>
                        <a:pt x="68" y="80"/>
                      </a:lnTo>
                      <a:lnTo>
                        <a:pt x="0" y="54"/>
                      </a:lnTo>
                      <a:lnTo>
                        <a:pt x="22" y="0"/>
                      </a:lnTo>
                      <a:close/>
                    </a:path>
                  </a:pathLst>
                </a:custGeom>
                <a:solidFill>
                  <a:srgbClr val="CC0000"/>
                </a:solidFill>
                <a:ln w="7938">
                  <a:solidFill>
                    <a:srgbClr val="FE0000"/>
                  </a:solidFill>
                  <a:prstDash val="solid"/>
                  <a:round/>
                  <a:headEnd/>
                  <a:tailEnd/>
                </a:ln>
              </p:spPr>
              <p:txBody>
                <a:bodyPr/>
                <a:lstStyle/>
                <a:p>
                  <a:endParaRPr lang="en-US"/>
                </a:p>
              </p:txBody>
            </p:sp>
            <p:sp>
              <p:nvSpPr>
                <p:cNvPr id="1888" name="Line 452"/>
                <p:cNvSpPr>
                  <a:spLocks noChangeShapeType="1"/>
                </p:cNvSpPr>
                <p:nvPr/>
              </p:nvSpPr>
              <p:spPr bwMode="auto">
                <a:xfrm>
                  <a:off x="2071" y="224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89" name="Freeform 453"/>
                <p:cNvSpPr>
                  <a:spLocks/>
                </p:cNvSpPr>
                <p:nvPr/>
              </p:nvSpPr>
              <p:spPr bwMode="auto">
                <a:xfrm>
                  <a:off x="2066" y="2249"/>
                  <a:ext cx="12" cy="15"/>
                </a:xfrm>
                <a:custGeom>
                  <a:avLst/>
                  <a:gdLst>
                    <a:gd name="T0" fmla="*/ 5 w 47"/>
                    <a:gd name="T1" fmla="*/ 0 h 62"/>
                    <a:gd name="T2" fmla="*/ 12 w 47"/>
                    <a:gd name="T3" fmla="*/ 3 h 62"/>
                    <a:gd name="T4" fmla="*/ 6 w 47"/>
                    <a:gd name="T5" fmla="*/ 15 h 62"/>
                    <a:gd name="T6" fmla="*/ 0 w 47"/>
                    <a:gd name="T7" fmla="*/ 13 h 62"/>
                    <a:gd name="T8" fmla="*/ 5 w 47"/>
                    <a:gd name="T9" fmla="*/ 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62">
                      <a:moveTo>
                        <a:pt x="21" y="0"/>
                      </a:moveTo>
                      <a:lnTo>
                        <a:pt x="47" y="11"/>
                      </a:lnTo>
                      <a:lnTo>
                        <a:pt x="25" y="62"/>
                      </a:lnTo>
                      <a:lnTo>
                        <a:pt x="0" y="53"/>
                      </a:lnTo>
                      <a:lnTo>
                        <a:pt x="21" y="0"/>
                      </a:lnTo>
                      <a:close/>
                    </a:path>
                  </a:pathLst>
                </a:custGeom>
                <a:solidFill>
                  <a:srgbClr val="CC0000"/>
                </a:solidFill>
                <a:ln w="7938">
                  <a:solidFill>
                    <a:srgbClr val="FE0000"/>
                  </a:solidFill>
                  <a:prstDash val="solid"/>
                  <a:round/>
                  <a:headEnd/>
                  <a:tailEnd/>
                </a:ln>
              </p:spPr>
              <p:txBody>
                <a:bodyPr/>
                <a:lstStyle/>
                <a:p>
                  <a:endParaRPr lang="en-US"/>
                </a:p>
              </p:txBody>
            </p:sp>
            <p:sp>
              <p:nvSpPr>
                <p:cNvPr id="1890" name="Line 454"/>
                <p:cNvSpPr>
                  <a:spLocks noChangeShapeType="1"/>
                </p:cNvSpPr>
                <p:nvPr/>
              </p:nvSpPr>
              <p:spPr bwMode="auto">
                <a:xfrm>
                  <a:off x="2078" y="225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91" name="Freeform 455"/>
                <p:cNvSpPr>
                  <a:spLocks/>
                </p:cNvSpPr>
                <p:nvPr/>
              </p:nvSpPr>
              <p:spPr bwMode="auto">
                <a:xfrm>
                  <a:off x="2072" y="2251"/>
                  <a:ext cx="6" cy="13"/>
                </a:xfrm>
                <a:custGeom>
                  <a:avLst/>
                  <a:gdLst>
                    <a:gd name="T0" fmla="*/ 6 w 22"/>
                    <a:gd name="T1" fmla="*/ 0 h 51"/>
                    <a:gd name="T2" fmla="*/ 6 w 22"/>
                    <a:gd name="T3" fmla="*/ 0 h 51"/>
                    <a:gd name="T4" fmla="*/ 0 w 22"/>
                    <a:gd name="T5" fmla="*/ 13 h 51"/>
                    <a:gd name="T6" fmla="*/ 0 w 22"/>
                    <a:gd name="T7" fmla="*/ 13 h 51"/>
                    <a:gd name="T8" fmla="*/ 6 w 22"/>
                    <a:gd name="T9" fmla="*/ 0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51">
                      <a:moveTo>
                        <a:pt x="22" y="0"/>
                      </a:moveTo>
                      <a:lnTo>
                        <a:pt x="22" y="0"/>
                      </a:lnTo>
                      <a:lnTo>
                        <a:pt x="0" y="51"/>
                      </a:lnTo>
                      <a:lnTo>
                        <a:pt x="22"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92" name="Line 456"/>
                <p:cNvSpPr>
                  <a:spLocks noChangeShapeType="1"/>
                </p:cNvSpPr>
                <p:nvPr/>
              </p:nvSpPr>
              <p:spPr bwMode="auto">
                <a:xfrm>
                  <a:off x="2120" y="225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93" name="Freeform 457"/>
                <p:cNvSpPr>
                  <a:spLocks/>
                </p:cNvSpPr>
                <p:nvPr/>
              </p:nvSpPr>
              <p:spPr bwMode="auto">
                <a:xfrm>
                  <a:off x="2120" y="2255"/>
                  <a:ext cx="19" cy="16"/>
                </a:xfrm>
                <a:custGeom>
                  <a:avLst/>
                  <a:gdLst>
                    <a:gd name="T0" fmla="*/ 0 w 73"/>
                    <a:gd name="T1" fmla="*/ 1 h 61"/>
                    <a:gd name="T2" fmla="*/ 19 w 73"/>
                    <a:gd name="T3" fmla="*/ 0 h 61"/>
                    <a:gd name="T4" fmla="*/ 19 w 73"/>
                    <a:gd name="T5" fmla="*/ 15 h 61"/>
                    <a:gd name="T6" fmla="*/ 1 w 73"/>
                    <a:gd name="T7" fmla="*/ 16 h 61"/>
                    <a:gd name="T8" fmla="*/ 0 w 73"/>
                    <a:gd name="T9" fmla="*/ 1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61">
                      <a:moveTo>
                        <a:pt x="0" y="4"/>
                      </a:moveTo>
                      <a:lnTo>
                        <a:pt x="73" y="0"/>
                      </a:lnTo>
                      <a:lnTo>
                        <a:pt x="73" y="58"/>
                      </a:lnTo>
                      <a:lnTo>
                        <a:pt x="4" y="61"/>
                      </a:lnTo>
                      <a:lnTo>
                        <a:pt x="0" y="4"/>
                      </a:lnTo>
                      <a:close/>
                    </a:path>
                  </a:pathLst>
                </a:custGeom>
                <a:solidFill>
                  <a:srgbClr val="CC0000"/>
                </a:solidFill>
                <a:ln w="7938">
                  <a:solidFill>
                    <a:srgbClr val="FE0000"/>
                  </a:solidFill>
                  <a:prstDash val="solid"/>
                  <a:round/>
                  <a:headEnd/>
                  <a:tailEnd/>
                </a:ln>
              </p:spPr>
              <p:txBody>
                <a:bodyPr/>
                <a:lstStyle/>
                <a:p>
                  <a:endParaRPr lang="en-US"/>
                </a:p>
              </p:txBody>
            </p:sp>
            <p:sp>
              <p:nvSpPr>
                <p:cNvPr id="1894" name="Line 458"/>
                <p:cNvSpPr>
                  <a:spLocks noChangeShapeType="1"/>
                </p:cNvSpPr>
                <p:nvPr/>
              </p:nvSpPr>
              <p:spPr bwMode="auto">
                <a:xfrm>
                  <a:off x="2139" y="225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95" name="Freeform 459"/>
                <p:cNvSpPr>
                  <a:spLocks/>
                </p:cNvSpPr>
                <p:nvPr/>
              </p:nvSpPr>
              <p:spPr bwMode="auto">
                <a:xfrm>
                  <a:off x="2139" y="2255"/>
                  <a:ext cx="20" cy="16"/>
                </a:xfrm>
                <a:custGeom>
                  <a:avLst/>
                  <a:gdLst>
                    <a:gd name="T0" fmla="*/ 0 w 82"/>
                    <a:gd name="T1" fmla="*/ 0 h 61"/>
                    <a:gd name="T2" fmla="*/ 20 w 82"/>
                    <a:gd name="T3" fmla="*/ 1 h 61"/>
                    <a:gd name="T4" fmla="*/ 19 w 82"/>
                    <a:gd name="T5" fmla="*/ 16 h 61"/>
                    <a:gd name="T6" fmla="*/ 0 w 82"/>
                    <a:gd name="T7" fmla="*/ 15 h 61"/>
                    <a:gd name="T8" fmla="*/ 0 w 82"/>
                    <a:gd name="T9" fmla="*/ 0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 h="61">
                      <a:moveTo>
                        <a:pt x="0" y="0"/>
                      </a:moveTo>
                      <a:lnTo>
                        <a:pt x="82" y="4"/>
                      </a:lnTo>
                      <a:lnTo>
                        <a:pt x="79" y="61"/>
                      </a:lnTo>
                      <a:lnTo>
                        <a:pt x="0" y="58"/>
                      </a:lnTo>
                      <a:lnTo>
                        <a:pt x="0" y="0"/>
                      </a:lnTo>
                      <a:close/>
                    </a:path>
                  </a:pathLst>
                </a:custGeom>
                <a:solidFill>
                  <a:srgbClr val="CC0000"/>
                </a:solidFill>
                <a:ln w="7938">
                  <a:solidFill>
                    <a:srgbClr val="FE0000"/>
                  </a:solidFill>
                  <a:prstDash val="solid"/>
                  <a:round/>
                  <a:headEnd/>
                  <a:tailEnd/>
                </a:ln>
              </p:spPr>
              <p:txBody>
                <a:bodyPr/>
                <a:lstStyle/>
                <a:p>
                  <a:endParaRPr lang="en-US"/>
                </a:p>
              </p:txBody>
            </p:sp>
            <p:sp>
              <p:nvSpPr>
                <p:cNvPr id="1896" name="Line 460"/>
                <p:cNvSpPr>
                  <a:spLocks noChangeShapeType="1"/>
                </p:cNvSpPr>
                <p:nvPr/>
              </p:nvSpPr>
              <p:spPr bwMode="auto">
                <a:xfrm>
                  <a:off x="2159" y="225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97" name="Freeform 461"/>
                <p:cNvSpPr>
                  <a:spLocks/>
                </p:cNvSpPr>
                <p:nvPr/>
              </p:nvSpPr>
              <p:spPr bwMode="auto">
                <a:xfrm>
                  <a:off x="2158" y="2256"/>
                  <a:ext cx="8" cy="15"/>
                </a:xfrm>
                <a:custGeom>
                  <a:avLst/>
                  <a:gdLst>
                    <a:gd name="T0" fmla="*/ 1 w 30"/>
                    <a:gd name="T1" fmla="*/ 0 h 57"/>
                    <a:gd name="T2" fmla="*/ 8 w 30"/>
                    <a:gd name="T3" fmla="*/ 0 h 57"/>
                    <a:gd name="T4" fmla="*/ 7 w 30"/>
                    <a:gd name="T5" fmla="*/ 15 h 57"/>
                    <a:gd name="T6" fmla="*/ 0 w 30"/>
                    <a:gd name="T7" fmla="*/ 15 h 57"/>
                    <a:gd name="T8" fmla="*/ 1 w 30"/>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57">
                      <a:moveTo>
                        <a:pt x="3" y="0"/>
                      </a:moveTo>
                      <a:lnTo>
                        <a:pt x="30" y="0"/>
                      </a:lnTo>
                      <a:lnTo>
                        <a:pt x="26" y="57"/>
                      </a:lnTo>
                      <a:lnTo>
                        <a:pt x="0" y="57"/>
                      </a:lnTo>
                      <a:lnTo>
                        <a:pt x="3"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98" name="Line 462"/>
                <p:cNvSpPr>
                  <a:spLocks noChangeShapeType="1"/>
                </p:cNvSpPr>
                <p:nvPr/>
              </p:nvSpPr>
              <p:spPr bwMode="auto">
                <a:xfrm>
                  <a:off x="2166" y="225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99" name="Freeform 463"/>
                <p:cNvSpPr>
                  <a:spLocks/>
                </p:cNvSpPr>
                <p:nvPr/>
              </p:nvSpPr>
              <p:spPr bwMode="auto">
                <a:xfrm>
                  <a:off x="2165" y="2256"/>
                  <a:ext cx="4" cy="15"/>
                </a:xfrm>
                <a:custGeom>
                  <a:avLst/>
                  <a:gdLst>
                    <a:gd name="T0" fmla="*/ 1 w 16"/>
                    <a:gd name="T1" fmla="*/ 0 h 57"/>
                    <a:gd name="T2" fmla="*/ 4 w 16"/>
                    <a:gd name="T3" fmla="*/ 0 h 57"/>
                    <a:gd name="T4" fmla="*/ 3 w 16"/>
                    <a:gd name="T5" fmla="*/ 15 h 57"/>
                    <a:gd name="T6" fmla="*/ 0 w 16"/>
                    <a:gd name="T7" fmla="*/ 15 h 57"/>
                    <a:gd name="T8" fmla="*/ 1 w 16"/>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57">
                      <a:moveTo>
                        <a:pt x="4" y="0"/>
                      </a:moveTo>
                      <a:lnTo>
                        <a:pt x="16" y="0"/>
                      </a:lnTo>
                      <a:lnTo>
                        <a:pt x="12" y="57"/>
                      </a:lnTo>
                      <a:lnTo>
                        <a:pt x="0" y="57"/>
                      </a:lnTo>
                      <a:lnTo>
                        <a:pt x="4"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00" name="Line 464"/>
                <p:cNvSpPr>
                  <a:spLocks noChangeShapeType="1"/>
                </p:cNvSpPr>
                <p:nvPr/>
              </p:nvSpPr>
              <p:spPr bwMode="auto">
                <a:xfrm>
                  <a:off x="2217" y="226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01" name="Freeform 465"/>
                <p:cNvSpPr>
                  <a:spLocks/>
                </p:cNvSpPr>
                <p:nvPr/>
              </p:nvSpPr>
              <p:spPr bwMode="auto">
                <a:xfrm>
                  <a:off x="2214" y="2263"/>
                  <a:ext cx="5" cy="15"/>
                </a:xfrm>
                <a:custGeom>
                  <a:avLst/>
                  <a:gdLst>
                    <a:gd name="T0" fmla="*/ 3 w 20"/>
                    <a:gd name="T1" fmla="*/ 0 h 58"/>
                    <a:gd name="T2" fmla="*/ 5 w 20"/>
                    <a:gd name="T3" fmla="*/ 0 h 58"/>
                    <a:gd name="T4" fmla="*/ 3 w 20"/>
                    <a:gd name="T5" fmla="*/ 15 h 58"/>
                    <a:gd name="T6" fmla="*/ 0 w 20"/>
                    <a:gd name="T7" fmla="*/ 15 h 58"/>
                    <a:gd name="T8" fmla="*/ 3 w 20"/>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58">
                      <a:moveTo>
                        <a:pt x="12" y="0"/>
                      </a:moveTo>
                      <a:lnTo>
                        <a:pt x="20" y="0"/>
                      </a:lnTo>
                      <a:lnTo>
                        <a:pt x="12" y="58"/>
                      </a:lnTo>
                      <a:lnTo>
                        <a:pt x="0" y="58"/>
                      </a:lnTo>
                      <a:lnTo>
                        <a:pt x="12"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02" name="Line 466"/>
                <p:cNvSpPr>
                  <a:spLocks noChangeShapeType="1"/>
                </p:cNvSpPr>
                <p:nvPr/>
              </p:nvSpPr>
              <p:spPr bwMode="auto">
                <a:xfrm>
                  <a:off x="2219" y="226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03" name="Freeform 467"/>
                <p:cNvSpPr>
                  <a:spLocks/>
                </p:cNvSpPr>
                <p:nvPr/>
              </p:nvSpPr>
              <p:spPr bwMode="auto">
                <a:xfrm>
                  <a:off x="2216" y="2263"/>
                  <a:ext cx="19" cy="18"/>
                </a:xfrm>
                <a:custGeom>
                  <a:avLst/>
                  <a:gdLst>
                    <a:gd name="T0" fmla="*/ 3 w 73"/>
                    <a:gd name="T1" fmla="*/ 0 h 70"/>
                    <a:gd name="T2" fmla="*/ 19 w 73"/>
                    <a:gd name="T3" fmla="*/ 4 h 70"/>
                    <a:gd name="T4" fmla="*/ 16 w 73"/>
                    <a:gd name="T5" fmla="*/ 18 h 70"/>
                    <a:gd name="T6" fmla="*/ 0 w 73"/>
                    <a:gd name="T7" fmla="*/ 15 h 70"/>
                    <a:gd name="T8" fmla="*/ 3 w 73"/>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70">
                      <a:moveTo>
                        <a:pt x="12" y="0"/>
                      </a:moveTo>
                      <a:lnTo>
                        <a:pt x="73" y="16"/>
                      </a:lnTo>
                      <a:lnTo>
                        <a:pt x="62" y="70"/>
                      </a:lnTo>
                      <a:lnTo>
                        <a:pt x="0" y="58"/>
                      </a:lnTo>
                      <a:lnTo>
                        <a:pt x="12" y="0"/>
                      </a:lnTo>
                      <a:close/>
                    </a:path>
                  </a:pathLst>
                </a:custGeom>
                <a:solidFill>
                  <a:srgbClr val="CC0000"/>
                </a:solidFill>
                <a:ln w="7938">
                  <a:solidFill>
                    <a:srgbClr val="FE0000"/>
                  </a:solidFill>
                  <a:prstDash val="solid"/>
                  <a:round/>
                  <a:headEnd/>
                  <a:tailEnd/>
                </a:ln>
              </p:spPr>
              <p:txBody>
                <a:bodyPr/>
                <a:lstStyle/>
                <a:p>
                  <a:endParaRPr lang="en-US"/>
                </a:p>
              </p:txBody>
            </p:sp>
            <p:sp>
              <p:nvSpPr>
                <p:cNvPr id="1904" name="Line 468"/>
                <p:cNvSpPr>
                  <a:spLocks noChangeShapeType="1"/>
                </p:cNvSpPr>
                <p:nvPr/>
              </p:nvSpPr>
              <p:spPr bwMode="auto">
                <a:xfrm>
                  <a:off x="2235" y="226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05" name="Freeform 469"/>
                <p:cNvSpPr>
                  <a:spLocks/>
                </p:cNvSpPr>
                <p:nvPr/>
              </p:nvSpPr>
              <p:spPr bwMode="auto">
                <a:xfrm>
                  <a:off x="2232" y="2267"/>
                  <a:ext cx="6" cy="14"/>
                </a:xfrm>
                <a:custGeom>
                  <a:avLst/>
                  <a:gdLst>
                    <a:gd name="T0" fmla="*/ 2 w 27"/>
                    <a:gd name="T1" fmla="*/ 0 h 58"/>
                    <a:gd name="T2" fmla="*/ 6 w 27"/>
                    <a:gd name="T3" fmla="*/ 1 h 58"/>
                    <a:gd name="T4" fmla="*/ 2 w 27"/>
                    <a:gd name="T5" fmla="*/ 14 h 58"/>
                    <a:gd name="T6" fmla="*/ 0 w 27"/>
                    <a:gd name="T7" fmla="*/ 13 h 58"/>
                    <a:gd name="T8" fmla="*/ 2 w 27"/>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58">
                      <a:moveTo>
                        <a:pt x="11" y="0"/>
                      </a:moveTo>
                      <a:lnTo>
                        <a:pt x="27" y="4"/>
                      </a:lnTo>
                      <a:lnTo>
                        <a:pt x="11" y="58"/>
                      </a:lnTo>
                      <a:lnTo>
                        <a:pt x="0" y="54"/>
                      </a:lnTo>
                      <a:lnTo>
                        <a:pt x="11"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06" name="Line 470"/>
                <p:cNvSpPr>
                  <a:spLocks noChangeShapeType="1"/>
                </p:cNvSpPr>
                <p:nvPr/>
              </p:nvSpPr>
              <p:spPr bwMode="auto">
                <a:xfrm>
                  <a:off x="2238" y="226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07" name="Freeform 471"/>
                <p:cNvSpPr>
                  <a:spLocks/>
                </p:cNvSpPr>
                <p:nvPr/>
              </p:nvSpPr>
              <p:spPr bwMode="auto">
                <a:xfrm>
                  <a:off x="2235" y="2268"/>
                  <a:ext cx="28" cy="20"/>
                </a:xfrm>
                <a:custGeom>
                  <a:avLst/>
                  <a:gdLst>
                    <a:gd name="T0" fmla="*/ 4 w 114"/>
                    <a:gd name="T1" fmla="*/ 0 h 80"/>
                    <a:gd name="T2" fmla="*/ 28 w 114"/>
                    <a:gd name="T3" fmla="*/ 6 h 80"/>
                    <a:gd name="T4" fmla="*/ 24 w 114"/>
                    <a:gd name="T5" fmla="*/ 20 h 80"/>
                    <a:gd name="T6" fmla="*/ 0 w 114"/>
                    <a:gd name="T7" fmla="*/ 14 h 80"/>
                    <a:gd name="T8" fmla="*/ 4 w 114"/>
                    <a:gd name="T9" fmla="*/ 0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 h="80">
                      <a:moveTo>
                        <a:pt x="16" y="0"/>
                      </a:moveTo>
                      <a:lnTo>
                        <a:pt x="114" y="23"/>
                      </a:lnTo>
                      <a:lnTo>
                        <a:pt x="98" y="80"/>
                      </a:lnTo>
                      <a:lnTo>
                        <a:pt x="0" y="54"/>
                      </a:lnTo>
                      <a:lnTo>
                        <a:pt x="16" y="0"/>
                      </a:lnTo>
                      <a:close/>
                    </a:path>
                  </a:pathLst>
                </a:custGeom>
                <a:solidFill>
                  <a:srgbClr val="CC0000"/>
                </a:solidFill>
                <a:ln w="7938">
                  <a:solidFill>
                    <a:srgbClr val="FE0000"/>
                  </a:solidFill>
                  <a:prstDash val="solid"/>
                  <a:round/>
                  <a:headEnd/>
                  <a:tailEnd/>
                </a:ln>
              </p:spPr>
              <p:txBody>
                <a:bodyPr/>
                <a:lstStyle/>
                <a:p>
                  <a:endParaRPr lang="en-US"/>
                </a:p>
              </p:txBody>
            </p:sp>
            <p:sp>
              <p:nvSpPr>
                <p:cNvPr id="1908" name="Line 472"/>
                <p:cNvSpPr>
                  <a:spLocks noChangeShapeType="1"/>
                </p:cNvSpPr>
                <p:nvPr/>
              </p:nvSpPr>
              <p:spPr bwMode="auto">
                <a:xfrm>
                  <a:off x="2263" y="227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09" name="Freeform 473"/>
                <p:cNvSpPr>
                  <a:spLocks/>
                </p:cNvSpPr>
                <p:nvPr/>
              </p:nvSpPr>
              <p:spPr bwMode="auto">
                <a:xfrm>
                  <a:off x="2259" y="2274"/>
                  <a:ext cx="5" cy="14"/>
                </a:xfrm>
                <a:custGeom>
                  <a:avLst/>
                  <a:gdLst>
                    <a:gd name="T0" fmla="*/ 4 w 19"/>
                    <a:gd name="T1" fmla="*/ 0 h 57"/>
                    <a:gd name="T2" fmla="*/ 5 w 19"/>
                    <a:gd name="T3" fmla="*/ 0 h 57"/>
                    <a:gd name="T4" fmla="*/ 1 w 19"/>
                    <a:gd name="T5" fmla="*/ 14 h 57"/>
                    <a:gd name="T6" fmla="*/ 0 w 19"/>
                    <a:gd name="T7" fmla="*/ 14 h 57"/>
                    <a:gd name="T8" fmla="*/ 4 w 19"/>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57">
                      <a:moveTo>
                        <a:pt x="16" y="0"/>
                      </a:moveTo>
                      <a:lnTo>
                        <a:pt x="19" y="0"/>
                      </a:lnTo>
                      <a:lnTo>
                        <a:pt x="4" y="57"/>
                      </a:lnTo>
                      <a:lnTo>
                        <a:pt x="0" y="57"/>
                      </a:lnTo>
                      <a:lnTo>
                        <a:pt x="16"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10" name="Line 474"/>
                <p:cNvSpPr>
                  <a:spLocks noChangeShapeType="1"/>
                </p:cNvSpPr>
                <p:nvPr/>
              </p:nvSpPr>
              <p:spPr bwMode="auto">
                <a:xfrm>
                  <a:off x="2308" y="228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11" name="Freeform 475"/>
                <p:cNvSpPr>
                  <a:spLocks/>
                </p:cNvSpPr>
                <p:nvPr/>
              </p:nvSpPr>
              <p:spPr bwMode="auto">
                <a:xfrm>
                  <a:off x="2302" y="2289"/>
                  <a:ext cx="32" cy="25"/>
                </a:xfrm>
                <a:custGeom>
                  <a:avLst/>
                  <a:gdLst>
                    <a:gd name="T0" fmla="*/ 6 w 124"/>
                    <a:gd name="T1" fmla="*/ 0 h 101"/>
                    <a:gd name="T2" fmla="*/ 32 w 124"/>
                    <a:gd name="T3" fmla="*/ 13 h 101"/>
                    <a:gd name="T4" fmla="*/ 25 w 124"/>
                    <a:gd name="T5" fmla="*/ 25 h 101"/>
                    <a:gd name="T6" fmla="*/ 0 w 124"/>
                    <a:gd name="T7" fmla="*/ 13 h 101"/>
                    <a:gd name="T8" fmla="*/ 6 w 124"/>
                    <a:gd name="T9" fmla="*/ 0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 h="101">
                      <a:moveTo>
                        <a:pt x="24" y="0"/>
                      </a:moveTo>
                      <a:lnTo>
                        <a:pt x="124" y="51"/>
                      </a:lnTo>
                      <a:lnTo>
                        <a:pt x="98" y="101"/>
                      </a:lnTo>
                      <a:lnTo>
                        <a:pt x="0" y="51"/>
                      </a:lnTo>
                      <a:lnTo>
                        <a:pt x="24" y="0"/>
                      </a:lnTo>
                      <a:close/>
                    </a:path>
                  </a:pathLst>
                </a:custGeom>
                <a:solidFill>
                  <a:srgbClr val="CC0000"/>
                </a:solidFill>
                <a:ln w="7938">
                  <a:solidFill>
                    <a:srgbClr val="FE0000"/>
                  </a:solidFill>
                  <a:prstDash val="solid"/>
                  <a:round/>
                  <a:headEnd/>
                  <a:tailEnd/>
                </a:ln>
              </p:spPr>
              <p:txBody>
                <a:bodyPr/>
                <a:lstStyle/>
                <a:p>
                  <a:endParaRPr lang="en-US"/>
                </a:p>
              </p:txBody>
            </p:sp>
            <p:sp>
              <p:nvSpPr>
                <p:cNvPr id="1912" name="Line 476"/>
                <p:cNvSpPr>
                  <a:spLocks noChangeShapeType="1"/>
                </p:cNvSpPr>
                <p:nvPr/>
              </p:nvSpPr>
              <p:spPr bwMode="auto">
                <a:xfrm>
                  <a:off x="2334" y="230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13" name="Freeform 477"/>
                <p:cNvSpPr>
                  <a:spLocks/>
                </p:cNvSpPr>
                <p:nvPr/>
              </p:nvSpPr>
              <p:spPr bwMode="auto">
                <a:xfrm>
                  <a:off x="2327" y="2302"/>
                  <a:ext cx="22" cy="21"/>
                </a:xfrm>
                <a:custGeom>
                  <a:avLst/>
                  <a:gdLst>
                    <a:gd name="T0" fmla="*/ 7 w 88"/>
                    <a:gd name="T1" fmla="*/ 0 h 85"/>
                    <a:gd name="T2" fmla="*/ 22 w 88"/>
                    <a:gd name="T3" fmla="*/ 9 h 85"/>
                    <a:gd name="T4" fmla="*/ 15 w 88"/>
                    <a:gd name="T5" fmla="*/ 21 h 85"/>
                    <a:gd name="T6" fmla="*/ 0 w 88"/>
                    <a:gd name="T7" fmla="*/ 12 h 85"/>
                    <a:gd name="T8" fmla="*/ 7 w 88"/>
                    <a:gd name="T9" fmla="*/ 0 h 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 h="85">
                      <a:moveTo>
                        <a:pt x="26" y="0"/>
                      </a:moveTo>
                      <a:lnTo>
                        <a:pt x="88" y="35"/>
                      </a:lnTo>
                      <a:lnTo>
                        <a:pt x="58" y="85"/>
                      </a:lnTo>
                      <a:lnTo>
                        <a:pt x="0" y="50"/>
                      </a:lnTo>
                      <a:lnTo>
                        <a:pt x="26" y="0"/>
                      </a:lnTo>
                      <a:close/>
                    </a:path>
                  </a:pathLst>
                </a:custGeom>
                <a:solidFill>
                  <a:srgbClr val="CC0000"/>
                </a:solidFill>
                <a:ln w="7938">
                  <a:solidFill>
                    <a:srgbClr val="FE0000"/>
                  </a:solidFill>
                  <a:prstDash val="solid"/>
                  <a:round/>
                  <a:headEnd/>
                  <a:tailEnd/>
                </a:ln>
              </p:spPr>
              <p:txBody>
                <a:bodyPr/>
                <a:lstStyle/>
                <a:p>
                  <a:endParaRPr lang="en-US"/>
                </a:p>
              </p:txBody>
            </p:sp>
            <p:sp>
              <p:nvSpPr>
                <p:cNvPr id="1914" name="Line 478"/>
                <p:cNvSpPr>
                  <a:spLocks noChangeShapeType="1"/>
                </p:cNvSpPr>
                <p:nvPr/>
              </p:nvSpPr>
              <p:spPr bwMode="auto">
                <a:xfrm>
                  <a:off x="2387" y="233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15" name="Freeform 479"/>
                <p:cNvSpPr>
                  <a:spLocks/>
                </p:cNvSpPr>
                <p:nvPr/>
              </p:nvSpPr>
              <p:spPr bwMode="auto">
                <a:xfrm>
                  <a:off x="2379" y="2333"/>
                  <a:ext cx="9" cy="13"/>
                </a:xfrm>
                <a:custGeom>
                  <a:avLst/>
                  <a:gdLst>
                    <a:gd name="T0" fmla="*/ 8 w 35"/>
                    <a:gd name="T1" fmla="*/ 0 h 54"/>
                    <a:gd name="T2" fmla="*/ 9 w 35"/>
                    <a:gd name="T3" fmla="*/ 1 h 54"/>
                    <a:gd name="T4" fmla="*/ 1 w 35"/>
                    <a:gd name="T5" fmla="*/ 13 h 54"/>
                    <a:gd name="T6" fmla="*/ 0 w 35"/>
                    <a:gd name="T7" fmla="*/ 12 h 54"/>
                    <a:gd name="T8" fmla="*/ 8 w 35"/>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54">
                      <a:moveTo>
                        <a:pt x="32" y="0"/>
                      </a:moveTo>
                      <a:lnTo>
                        <a:pt x="35" y="4"/>
                      </a:lnTo>
                      <a:lnTo>
                        <a:pt x="4" y="54"/>
                      </a:lnTo>
                      <a:lnTo>
                        <a:pt x="0" y="51"/>
                      </a:lnTo>
                      <a:lnTo>
                        <a:pt x="32"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16" name="Line 480"/>
                <p:cNvSpPr>
                  <a:spLocks noChangeShapeType="1"/>
                </p:cNvSpPr>
                <p:nvPr/>
              </p:nvSpPr>
              <p:spPr bwMode="auto">
                <a:xfrm>
                  <a:off x="2388" y="233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17" name="Freeform 481"/>
                <p:cNvSpPr>
                  <a:spLocks/>
                </p:cNvSpPr>
                <p:nvPr/>
              </p:nvSpPr>
              <p:spPr bwMode="auto">
                <a:xfrm>
                  <a:off x="2379" y="2334"/>
                  <a:ext cx="44" cy="36"/>
                </a:xfrm>
                <a:custGeom>
                  <a:avLst/>
                  <a:gdLst>
                    <a:gd name="T0" fmla="*/ 9 w 175"/>
                    <a:gd name="T1" fmla="*/ 0 h 147"/>
                    <a:gd name="T2" fmla="*/ 44 w 175"/>
                    <a:gd name="T3" fmla="*/ 24 h 147"/>
                    <a:gd name="T4" fmla="*/ 35 w 175"/>
                    <a:gd name="T5" fmla="*/ 36 h 147"/>
                    <a:gd name="T6" fmla="*/ 0 w 175"/>
                    <a:gd name="T7" fmla="*/ 12 h 147"/>
                    <a:gd name="T8" fmla="*/ 9 w 175"/>
                    <a:gd name="T9" fmla="*/ 0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147">
                      <a:moveTo>
                        <a:pt x="35" y="0"/>
                      </a:moveTo>
                      <a:lnTo>
                        <a:pt x="175" y="97"/>
                      </a:lnTo>
                      <a:lnTo>
                        <a:pt x="140" y="147"/>
                      </a:lnTo>
                      <a:lnTo>
                        <a:pt x="0" y="47"/>
                      </a:lnTo>
                      <a:lnTo>
                        <a:pt x="35" y="0"/>
                      </a:lnTo>
                      <a:close/>
                    </a:path>
                  </a:pathLst>
                </a:custGeom>
                <a:solidFill>
                  <a:srgbClr val="CC0000"/>
                </a:solidFill>
                <a:ln w="7938">
                  <a:solidFill>
                    <a:srgbClr val="FE0000"/>
                  </a:solidFill>
                  <a:prstDash val="solid"/>
                  <a:round/>
                  <a:headEnd/>
                  <a:tailEnd/>
                </a:ln>
              </p:spPr>
              <p:txBody>
                <a:bodyPr/>
                <a:lstStyle/>
                <a:p>
                  <a:endParaRPr lang="en-US"/>
                </a:p>
              </p:txBody>
            </p:sp>
            <p:sp>
              <p:nvSpPr>
                <p:cNvPr id="1918" name="Line 482"/>
                <p:cNvSpPr>
                  <a:spLocks noChangeShapeType="1"/>
                </p:cNvSpPr>
                <p:nvPr/>
              </p:nvSpPr>
              <p:spPr bwMode="auto">
                <a:xfrm>
                  <a:off x="2458" y="238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19" name="Freeform 483"/>
                <p:cNvSpPr>
                  <a:spLocks/>
                </p:cNvSpPr>
                <p:nvPr/>
              </p:nvSpPr>
              <p:spPr bwMode="auto">
                <a:xfrm>
                  <a:off x="2453" y="2380"/>
                  <a:ext cx="8" cy="15"/>
                </a:xfrm>
                <a:custGeom>
                  <a:avLst/>
                  <a:gdLst>
                    <a:gd name="T0" fmla="*/ 6 w 31"/>
                    <a:gd name="T1" fmla="*/ 0 h 60"/>
                    <a:gd name="T2" fmla="*/ 8 w 31"/>
                    <a:gd name="T3" fmla="*/ 1 h 60"/>
                    <a:gd name="T4" fmla="*/ 2 w 31"/>
                    <a:gd name="T5" fmla="*/ 15 h 60"/>
                    <a:gd name="T6" fmla="*/ 0 w 31"/>
                    <a:gd name="T7" fmla="*/ 14 h 60"/>
                    <a:gd name="T8" fmla="*/ 6 w 31"/>
                    <a:gd name="T9" fmla="*/ 0 h 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60">
                      <a:moveTo>
                        <a:pt x="23" y="0"/>
                      </a:moveTo>
                      <a:lnTo>
                        <a:pt x="31" y="5"/>
                      </a:lnTo>
                      <a:lnTo>
                        <a:pt x="8" y="60"/>
                      </a:lnTo>
                      <a:lnTo>
                        <a:pt x="0" y="55"/>
                      </a:lnTo>
                      <a:lnTo>
                        <a:pt x="23"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20" name="Line 484"/>
                <p:cNvSpPr>
                  <a:spLocks noChangeShapeType="1"/>
                </p:cNvSpPr>
                <p:nvPr/>
              </p:nvSpPr>
              <p:spPr bwMode="auto">
                <a:xfrm>
                  <a:off x="2461" y="238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21" name="Freeform 485"/>
                <p:cNvSpPr>
                  <a:spLocks/>
                </p:cNvSpPr>
                <p:nvPr/>
              </p:nvSpPr>
              <p:spPr bwMode="auto">
                <a:xfrm>
                  <a:off x="2455" y="2381"/>
                  <a:ext cx="11" cy="16"/>
                </a:xfrm>
                <a:custGeom>
                  <a:avLst/>
                  <a:gdLst>
                    <a:gd name="T0" fmla="*/ 6 w 46"/>
                    <a:gd name="T1" fmla="*/ 0 h 62"/>
                    <a:gd name="T2" fmla="*/ 11 w 46"/>
                    <a:gd name="T3" fmla="*/ 3 h 62"/>
                    <a:gd name="T4" fmla="*/ 5 w 46"/>
                    <a:gd name="T5" fmla="*/ 16 h 62"/>
                    <a:gd name="T6" fmla="*/ 0 w 46"/>
                    <a:gd name="T7" fmla="*/ 14 h 62"/>
                    <a:gd name="T8" fmla="*/ 6 w 46"/>
                    <a:gd name="T9" fmla="*/ 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62">
                      <a:moveTo>
                        <a:pt x="23" y="0"/>
                      </a:moveTo>
                      <a:lnTo>
                        <a:pt x="46" y="11"/>
                      </a:lnTo>
                      <a:lnTo>
                        <a:pt x="20" y="62"/>
                      </a:lnTo>
                      <a:lnTo>
                        <a:pt x="0" y="55"/>
                      </a:lnTo>
                      <a:lnTo>
                        <a:pt x="23"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22" name="Line 486"/>
                <p:cNvSpPr>
                  <a:spLocks noChangeShapeType="1"/>
                </p:cNvSpPr>
                <p:nvPr/>
              </p:nvSpPr>
              <p:spPr bwMode="auto">
                <a:xfrm>
                  <a:off x="2466" y="238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23" name="Freeform 487"/>
                <p:cNvSpPr>
                  <a:spLocks/>
                </p:cNvSpPr>
                <p:nvPr/>
              </p:nvSpPr>
              <p:spPr bwMode="auto">
                <a:xfrm>
                  <a:off x="2460" y="2384"/>
                  <a:ext cx="19" cy="19"/>
                </a:xfrm>
                <a:custGeom>
                  <a:avLst/>
                  <a:gdLst>
                    <a:gd name="T0" fmla="*/ 6 w 77"/>
                    <a:gd name="T1" fmla="*/ 0 h 77"/>
                    <a:gd name="T2" fmla="*/ 19 w 77"/>
                    <a:gd name="T3" fmla="*/ 6 h 77"/>
                    <a:gd name="T4" fmla="*/ 13 w 77"/>
                    <a:gd name="T5" fmla="*/ 19 h 77"/>
                    <a:gd name="T6" fmla="*/ 0 w 77"/>
                    <a:gd name="T7" fmla="*/ 13 h 77"/>
                    <a:gd name="T8" fmla="*/ 6 w 77"/>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77">
                      <a:moveTo>
                        <a:pt x="26" y="0"/>
                      </a:moveTo>
                      <a:lnTo>
                        <a:pt x="77" y="24"/>
                      </a:lnTo>
                      <a:lnTo>
                        <a:pt x="54" y="77"/>
                      </a:lnTo>
                      <a:lnTo>
                        <a:pt x="0" y="51"/>
                      </a:lnTo>
                      <a:lnTo>
                        <a:pt x="26" y="0"/>
                      </a:lnTo>
                      <a:close/>
                    </a:path>
                  </a:pathLst>
                </a:custGeom>
                <a:solidFill>
                  <a:srgbClr val="CC0000"/>
                </a:solidFill>
                <a:ln w="7938">
                  <a:solidFill>
                    <a:srgbClr val="FE0000"/>
                  </a:solidFill>
                  <a:prstDash val="solid"/>
                  <a:round/>
                  <a:headEnd/>
                  <a:tailEnd/>
                </a:ln>
              </p:spPr>
              <p:txBody>
                <a:bodyPr/>
                <a:lstStyle/>
                <a:p>
                  <a:endParaRPr lang="en-US"/>
                </a:p>
              </p:txBody>
            </p:sp>
            <p:sp>
              <p:nvSpPr>
                <p:cNvPr id="1924" name="Line 488"/>
                <p:cNvSpPr>
                  <a:spLocks noChangeShapeType="1"/>
                </p:cNvSpPr>
                <p:nvPr/>
              </p:nvSpPr>
              <p:spPr bwMode="auto">
                <a:xfrm>
                  <a:off x="2479" y="239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25" name="Freeform 489"/>
                <p:cNvSpPr>
                  <a:spLocks/>
                </p:cNvSpPr>
                <p:nvPr/>
              </p:nvSpPr>
              <p:spPr bwMode="auto">
                <a:xfrm>
                  <a:off x="2473" y="2390"/>
                  <a:ext cx="26" cy="24"/>
                </a:xfrm>
                <a:custGeom>
                  <a:avLst/>
                  <a:gdLst>
                    <a:gd name="T0" fmla="*/ 6 w 104"/>
                    <a:gd name="T1" fmla="*/ 0 h 97"/>
                    <a:gd name="T2" fmla="*/ 26 w 104"/>
                    <a:gd name="T3" fmla="*/ 11 h 97"/>
                    <a:gd name="T4" fmla="*/ 19 w 104"/>
                    <a:gd name="T5" fmla="*/ 24 h 97"/>
                    <a:gd name="T6" fmla="*/ 0 w 104"/>
                    <a:gd name="T7" fmla="*/ 13 h 97"/>
                    <a:gd name="T8" fmla="*/ 6 w 104"/>
                    <a:gd name="T9" fmla="*/ 0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97">
                      <a:moveTo>
                        <a:pt x="23" y="0"/>
                      </a:moveTo>
                      <a:lnTo>
                        <a:pt x="104" y="43"/>
                      </a:lnTo>
                      <a:lnTo>
                        <a:pt x="77" y="97"/>
                      </a:lnTo>
                      <a:lnTo>
                        <a:pt x="0" y="53"/>
                      </a:lnTo>
                      <a:lnTo>
                        <a:pt x="23" y="0"/>
                      </a:lnTo>
                      <a:close/>
                    </a:path>
                  </a:pathLst>
                </a:custGeom>
                <a:solidFill>
                  <a:srgbClr val="CC0000"/>
                </a:solidFill>
                <a:ln w="7938">
                  <a:solidFill>
                    <a:srgbClr val="FE0000"/>
                  </a:solidFill>
                  <a:prstDash val="solid"/>
                  <a:round/>
                  <a:headEnd/>
                  <a:tailEnd/>
                </a:ln>
              </p:spPr>
              <p:txBody>
                <a:bodyPr/>
                <a:lstStyle/>
                <a:p>
                  <a:endParaRPr lang="en-US"/>
                </a:p>
              </p:txBody>
            </p:sp>
            <p:sp>
              <p:nvSpPr>
                <p:cNvPr id="1926" name="Line 490"/>
                <p:cNvSpPr>
                  <a:spLocks noChangeShapeType="1"/>
                </p:cNvSpPr>
                <p:nvPr/>
              </p:nvSpPr>
              <p:spPr bwMode="auto">
                <a:xfrm>
                  <a:off x="2545" y="240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27" name="Freeform 491"/>
                <p:cNvSpPr>
                  <a:spLocks/>
                </p:cNvSpPr>
                <p:nvPr/>
              </p:nvSpPr>
              <p:spPr bwMode="auto">
                <a:xfrm>
                  <a:off x="2543" y="2403"/>
                  <a:ext cx="24" cy="17"/>
                </a:xfrm>
                <a:custGeom>
                  <a:avLst/>
                  <a:gdLst>
                    <a:gd name="T0" fmla="*/ 2 w 96"/>
                    <a:gd name="T1" fmla="*/ 0 h 67"/>
                    <a:gd name="T2" fmla="*/ 24 w 96"/>
                    <a:gd name="T3" fmla="*/ 2 h 67"/>
                    <a:gd name="T4" fmla="*/ 23 w 96"/>
                    <a:gd name="T5" fmla="*/ 17 h 67"/>
                    <a:gd name="T6" fmla="*/ 0 w 96"/>
                    <a:gd name="T7" fmla="*/ 15 h 67"/>
                    <a:gd name="T8" fmla="*/ 2 w 96"/>
                    <a:gd name="T9" fmla="*/ 0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 h="67">
                      <a:moveTo>
                        <a:pt x="7" y="0"/>
                      </a:moveTo>
                      <a:lnTo>
                        <a:pt x="96" y="9"/>
                      </a:lnTo>
                      <a:lnTo>
                        <a:pt x="93" y="67"/>
                      </a:lnTo>
                      <a:lnTo>
                        <a:pt x="0" y="59"/>
                      </a:lnTo>
                      <a:lnTo>
                        <a:pt x="7" y="0"/>
                      </a:lnTo>
                      <a:close/>
                    </a:path>
                  </a:pathLst>
                </a:custGeom>
                <a:solidFill>
                  <a:srgbClr val="CC0000"/>
                </a:solidFill>
                <a:ln w="7938">
                  <a:solidFill>
                    <a:srgbClr val="FE0000"/>
                  </a:solidFill>
                  <a:prstDash val="solid"/>
                  <a:round/>
                  <a:headEnd/>
                  <a:tailEnd/>
                </a:ln>
              </p:spPr>
              <p:txBody>
                <a:bodyPr/>
                <a:lstStyle/>
                <a:p>
                  <a:endParaRPr lang="en-US"/>
                </a:p>
              </p:txBody>
            </p:sp>
            <p:sp>
              <p:nvSpPr>
                <p:cNvPr id="1928" name="Line 492"/>
                <p:cNvSpPr>
                  <a:spLocks noChangeShapeType="1"/>
                </p:cNvSpPr>
                <p:nvPr/>
              </p:nvSpPr>
              <p:spPr bwMode="auto">
                <a:xfrm>
                  <a:off x="2568" y="240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29" name="Freeform 493"/>
                <p:cNvSpPr>
                  <a:spLocks/>
                </p:cNvSpPr>
                <p:nvPr/>
              </p:nvSpPr>
              <p:spPr bwMode="auto">
                <a:xfrm>
                  <a:off x="2566" y="2405"/>
                  <a:ext cx="26" cy="18"/>
                </a:xfrm>
                <a:custGeom>
                  <a:avLst/>
                  <a:gdLst>
                    <a:gd name="T0" fmla="*/ 2 w 105"/>
                    <a:gd name="T1" fmla="*/ 0 h 70"/>
                    <a:gd name="T2" fmla="*/ 26 w 105"/>
                    <a:gd name="T3" fmla="*/ 3 h 70"/>
                    <a:gd name="T4" fmla="*/ 24 w 105"/>
                    <a:gd name="T5" fmla="*/ 18 h 70"/>
                    <a:gd name="T6" fmla="*/ 0 w 105"/>
                    <a:gd name="T7" fmla="*/ 15 h 70"/>
                    <a:gd name="T8" fmla="*/ 2 w 105"/>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70">
                      <a:moveTo>
                        <a:pt x="7" y="0"/>
                      </a:moveTo>
                      <a:lnTo>
                        <a:pt x="105" y="12"/>
                      </a:lnTo>
                      <a:lnTo>
                        <a:pt x="96" y="70"/>
                      </a:lnTo>
                      <a:lnTo>
                        <a:pt x="0" y="58"/>
                      </a:lnTo>
                      <a:lnTo>
                        <a:pt x="7" y="0"/>
                      </a:lnTo>
                      <a:close/>
                    </a:path>
                  </a:pathLst>
                </a:custGeom>
                <a:solidFill>
                  <a:srgbClr val="CC0000"/>
                </a:solidFill>
                <a:ln w="7938">
                  <a:solidFill>
                    <a:srgbClr val="FE0000"/>
                  </a:solidFill>
                  <a:prstDash val="solid"/>
                  <a:round/>
                  <a:headEnd/>
                  <a:tailEnd/>
                </a:ln>
              </p:spPr>
              <p:txBody>
                <a:bodyPr/>
                <a:lstStyle/>
                <a:p>
                  <a:endParaRPr lang="en-US"/>
                </a:p>
              </p:txBody>
            </p:sp>
            <p:sp>
              <p:nvSpPr>
                <p:cNvPr id="1930" name="Line 494"/>
                <p:cNvSpPr>
                  <a:spLocks noChangeShapeType="1"/>
                </p:cNvSpPr>
                <p:nvPr/>
              </p:nvSpPr>
              <p:spPr bwMode="auto">
                <a:xfrm>
                  <a:off x="2640" y="241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31" name="Freeform 495"/>
                <p:cNvSpPr>
                  <a:spLocks/>
                </p:cNvSpPr>
                <p:nvPr/>
              </p:nvSpPr>
              <p:spPr bwMode="auto">
                <a:xfrm>
                  <a:off x="2637" y="2417"/>
                  <a:ext cx="48" cy="25"/>
                </a:xfrm>
                <a:custGeom>
                  <a:avLst/>
                  <a:gdLst>
                    <a:gd name="T0" fmla="*/ 2 w 193"/>
                    <a:gd name="T1" fmla="*/ 0 h 101"/>
                    <a:gd name="T2" fmla="*/ 48 w 193"/>
                    <a:gd name="T3" fmla="*/ 12 h 101"/>
                    <a:gd name="T4" fmla="*/ 45 w 193"/>
                    <a:gd name="T5" fmla="*/ 25 h 101"/>
                    <a:gd name="T6" fmla="*/ 0 w 193"/>
                    <a:gd name="T7" fmla="*/ 15 h 101"/>
                    <a:gd name="T8" fmla="*/ 2 w 193"/>
                    <a:gd name="T9" fmla="*/ 0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 h="101">
                      <a:moveTo>
                        <a:pt x="10" y="0"/>
                      </a:moveTo>
                      <a:lnTo>
                        <a:pt x="193" y="47"/>
                      </a:lnTo>
                      <a:lnTo>
                        <a:pt x="182" y="101"/>
                      </a:lnTo>
                      <a:lnTo>
                        <a:pt x="0" y="59"/>
                      </a:lnTo>
                      <a:lnTo>
                        <a:pt x="10" y="0"/>
                      </a:lnTo>
                      <a:close/>
                    </a:path>
                  </a:pathLst>
                </a:custGeom>
                <a:solidFill>
                  <a:srgbClr val="CC0000"/>
                </a:solidFill>
                <a:ln w="7938">
                  <a:solidFill>
                    <a:srgbClr val="FE0000"/>
                  </a:solidFill>
                  <a:prstDash val="solid"/>
                  <a:round/>
                  <a:headEnd/>
                  <a:tailEnd/>
                </a:ln>
              </p:spPr>
              <p:txBody>
                <a:bodyPr/>
                <a:lstStyle/>
                <a:p>
                  <a:endParaRPr lang="en-US"/>
                </a:p>
              </p:txBody>
            </p:sp>
            <p:sp>
              <p:nvSpPr>
                <p:cNvPr id="1932" name="Line 496"/>
                <p:cNvSpPr>
                  <a:spLocks noChangeShapeType="1"/>
                </p:cNvSpPr>
                <p:nvPr/>
              </p:nvSpPr>
              <p:spPr bwMode="auto">
                <a:xfrm>
                  <a:off x="2732" y="244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33" name="Freeform 497"/>
                <p:cNvSpPr>
                  <a:spLocks/>
                </p:cNvSpPr>
                <p:nvPr/>
              </p:nvSpPr>
              <p:spPr bwMode="auto">
                <a:xfrm>
                  <a:off x="2727" y="2440"/>
                  <a:ext cx="10" cy="16"/>
                </a:xfrm>
                <a:custGeom>
                  <a:avLst/>
                  <a:gdLst>
                    <a:gd name="T0" fmla="*/ 5 w 39"/>
                    <a:gd name="T1" fmla="*/ 0 h 61"/>
                    <a:gd name="T2" fmla="*/ 10 w 39"/>
                    <a:gd name="T3" fmla="*/ 1 h 61"/>
                    <a:gd name="T4" fmla="*/ 5 w 39"/>
                    <a:gd name="T5" fmla="*/ 16 h 61"/>
                    <a:gd name="T6" fmla="*/ 0 w 39"/>
                    <a:gd name="T7" fmla="*/ 14 h 61"/>
                    <a:gd name="T8" fmla="*/ 5 w 39"/>
                    <a:gd name="T9" fmla="*/ 0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61">
                      <a:moveTo>
                        <a:pt x="20" y="0"/>
                      </a:moveTo>
                      <a:lnTo>
                        <a:pt x="39" y="3"/>
                      </a:lnTo>
                      <a:lnTo>
                        <a:pt x="20" y="61"/>
                      </a:lnTo>
                      <a:lnTo>
                        <a:pt x="0" y="54"/>
                      </a:lnTo>
                      <a:lnTo>
                        <a:pt x="20"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34" name="Line 498"/>
                <p:cNvSpPr>
                  <a:spLocks noChangeShapeType="1"/>
                </p:cNvSpPr>
                <p:nvPr/>
              </p:nvSpPr>
              <p:spPr bwMode="auto">
                <a:xfrm>
                  <a:off x="2732" y="244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35" name="Freeform 499"/>
                <p:cNvSpPr>
                  <a:spLocks/>
                </p:cNvSpPr>
                <p:nvPr/>
              </p:nvSpPr>
              <p:spPr bwMode="auto">
                <a:xfrm>
                  <a:off x="2732" y="2433"/>
                  <a:ext cx="29" cy="23"/>
                </a:xfrm>
                <a:custGeom>
                  <a:avLst/>
                  <a:gdLst>
                    <a:gd name="T0" fmla="*/ 0 w 117"/>
                    <a:gd name="T1" fmla="*/ 9 h 93"/>
                    <a:gd name="T2" fmla="*/ 24 w 117"/>
                    <a:gd name="T3" fmla="*/ 0 h 93"/>
                    <a:gd name="T4" fmla="*/ 29 w 117"/>
                    <a:gd name="T5" fmla="*/ 14 h 93"/>
                    <a:gd name="T6" fmla="*/ 5 w 117"/>
                    <a:gd name="T7" fmla="*/ 23 h 93"/>
                    <a:gd name="T8" fmla="*/ 0 w 117"/>
                    <a:gd name="T9" fmla="*/ 9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 h="93">
                      <a:moveTo>
                        <a:pt x="0" y="35"/>
                      </a:moveTo>
                      <a:lnTo>
                        <a:pt x="97" y="0"/>
                      </a:lnTo>
                      <a:lnTo>
                        <a:pt x="117" y="55"/>
                      </a:lnTo>
                      <a:lnTo>
                        <a:pt x="19" y="93"/>
                      </a:lnTo>
                      <a:lnTo>
                        <a:pt x="0" y="35"/>
                      </a:lnTo>
                      <a:close/>
                    </a:path>
                  </a:pathLst>
                </a:custGeom>
                <a:solidFill>
                  <a:srgbClr val="CC0000"/>
                </a:solidFill>
                <a:ln w="7938">
                  <a:solidFill>
                    <a:srgbClr val="FE0000"/>
                  </a:solidFill>
                  <a:prstDash val="solid"/>
                  <a:round/>
                  <a:headEnd/>
                  <a:tailEnd/>
                </a:ln>
              </p:spPr>
              <p:txBody>
                <a:bodyPr/>
                <a:lstStyle/>
                <a:p>
                  <a:endParaRPr lang="en-US"/>
                </a:p>
              </p:txBody>
            </p:sp>
            <p:sp>
              <p:nvSpPr>
                <p:cNvPr id="1936" name="Line 500"/>
                <p:cNvSpPr>
                  <a:spLocks noChangeShapeType="1"/>
                </p:cNvSpPr>
                <p:nvPr/>
              </p:nvSpPr>
              <p:spPr bwMode="auto">
                <a:xfrm>
                  <a:off x="2757" y="243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37" name="Freeform 501"/>
                <p:cNvSpPr>
                  <a:spLocks/>
                </p:cNvSpPr>
                <p:nvPr/>
              </p:nvSpPr>
              <p:spPr bwMode="auto">
                <a:xfrm>
                  <a:off x="2757" y="2428"/>
                  <a:ext cx="19" cy="19"/>
                </a:xfrm>
                <a:custGeom>
                  <a:avLst/>
                  <a:gdLst>
                    <a:gd name="T0" fmla="*/ 0 w 74"/>
                    <a:gd name="T1" fmla="*/ 5 h 77"/>
                    <a:gd name="T2" fmla="*/ 15 w 74"/>
                    <a:gd name="T3" fmla="*/ 0 h 77"/>
                    <a:gd name="T4" fmla="*/ 19 w 74"/>
                    <a:gd name="T5" fmla="*/ 14 h 77"/>
                    <a:gd name="T6" fmla="*/ 4 w 74"/>
                    <a:gd name="T7" fmla="*/ 19 h 77"/>
                    <a:gd name="T8" fmla="*/ 0 w 74"/>
                    <a:gd name="T9" fmla="*/ 5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77">
                      <a:moveTo>
                        <a:pt x="0" y="19"/>
                      </a:moveTo>
                      <a:lnTo>
                        <a:pt x="58" y="0"/>
                      </a:lnTo>
                      <a:lnTo>
                        <a:pt x="74" y="58"/>
                      </a:lnTo>
                      <a:lnTo>
                        <a:pt x="16" y="77"/>
                      </a:lnTo>
                      <a:lnTo>
                        <a:pt x="0" y="19"/>
                      </a:lnTo>
                      <a:close/>
                    </a:path>
                  </a:pathLst>
                </a:custGeom>
                <a:solidFill>
                  <a:srgbClr val="CC0000"/>
                </a:solidFill>
                <a:ln w="7938">
                  <a:solidFill>
                    <a:srgbClr val="FE0000"/>
                  </a:solidFill>
                  <a:prstDash val="solid"/>
                  <a:round/>
                  <a:headEnd/>
                  <a:tailEnd/>
                </a:ln>
              </p:spPr>
              <p:txBody>
                <a:bodyPr/>
                <a:lstStyle/>
                <a:p>
                  <a:endParaRPr lang="en-US"/>
                </a:p>
              </p:txBody>
            </p:sp>
            <p:sp>
              <p:nvSpPr>
                <p:cNvPr id="1938" name="Line 502"/>
                <p:cNvSpPr>
                  <a:spLocks noChangeShapeType="1"/>
                </p:cNvSpPr>
                <p:nvPr/>
              </p:nvSpPr>
              <p:spPr bwMode="auto">
                <a:xfrm>
                  <a:off x="2816" y="241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39" name="Freeform 503"/>
                <p:cNvSpPr>
                  <a:spLocks/>
                </p:cNvSpPr>
                <p:nvPr/>
              </p:nvSpPr>
              <p:spPr bwMode="auto">
                <a:xfrm>
                  <a:off x="2816" y="2412"/>
                  <a:ext cx="12" cy="16"/>
                </a:xfrm>
                <a:custGeom>
                  <a:avLst/>
                  <a:gdLst>
                    <a:gd name="T0" fmla="*/ 0 w 45"/>
                    <a:gd name="T1" fmla="*/ 2 h 63"/>
                    <a:gd name="T2" fmla="*/ 8 w 45"/>
                    <a:gd name="T3" fmla="*/ 0 h 63"/>
                    <a:gd name="T4" fmla="*/ 12 w 45"/>
                    <a:gd name="T5" fmla="*/ 14 h 63"/>
                    <a:gd name="T6" fmla="*/ 4 w 45"/>
                    <a:gd name="T7" fmla="*/ 16 h 63"/>
                    <a:gd name="T8" fmla="*/ 0 w 45"/>
                    <a:gd name="T9" fmla="*/ 2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63">
                      <a:moveTo>
                        <a:pt x="0" y="9"/>
                      </a:moveTo>
                      <a:lnTo>
                        <a:pt x="31" y="0"/>
                      </a:lnTo>
                      <a:lnTo>
                        <a:pt x="45" y="55"/>
                      </a:lnTo>
                      <a:lnTo>
                        <a:pt x="15" y="63"/>
                      </a:lnTo>
                      <a:lnTo>
                        <a:pt x="0" y="9"/>
                      </a:lnTo>
                      <a:close/>
                    </a:path>
                  </a:pathLst>
                </a:custGeom>
                <a:solidFill>
                  <a:srgbClr val="CC0000"/>
                </a:solidFill>
                <a:ln w="7938">
                  <a:solidFill>
                    <a:srgbClr val="FE0000"/>
                  </a:solidFill>
                  <a:prstDash val="solid"/>
                  <a:round/>
                  <a:headEnd/>
                  <a:tailEnd/>
                </a:ln>
              </p:spPr>
              <p:txBody>
                <a:bodyPr/>
                <a:lstStyle/>
                <a:p>
                  <a:endParaRPr lang="en-US"/>
                </a:p>
              </p:txBody>
            </p:sp>
            <p:sp>
              <p:nvSpPr>
                <p:cNvPr id="1940" name="Line 504"/>
                <p:cNvSpPr>
                  <a:spLocks noChangeShapeType="1"/>
                </p:cNvSpPr>
                <p:nvPr/>
              </p:nvSpPr>
              <p:spPr bwMode="auto">
                <a:xfrm>
                  <a:off x="2824" y="241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1" name="Freeform 505"/>
                <p:cNvSpPr>
                  <a:spLocks/>
                </p:cNvSpPr>
                <p:nvPr/>
              </p:nvSpPr>
              <p:spPr bwMode="auto">
                <a:xfrm>
                  <a:off x="2824" y="2403"/>
                  <a:ext cx="37" cy="23"/>
                </a:xfrm>
                <a:custGeom>
                  <a:avLst/>
                  <a:gdLst>
                    <a:gd name="T0" fmla="*/ 0 w 147"/>
                    <a:gd name="T1" fmla="*/ 9 h 90"/>
                    <a:gd name="T2" fmla="*/ 33 w 147"/>
                    <a:gd name="T3" fmla="*/ 0 h 90"/>
                    <a:gd name="T4" fmla="*/ 37 w 147"/>
                    <a:gd name="T5" fmla="*/ 14 h 90"/>
                    <a:gd name="T6" fmla="*/ 4 w 147"/>
                    <a:gd name="T7" fmla="*/ 23 h 90"/>
                    <a:gd name="T8" fmla="*/ 0 w 147"/>
                    <a:gd name="T9" fmla="*/ 9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90">
                      <a:moveTo>
                        <a:pt x="0" y="35"/>
                      </a:moveTo>
                      <a:lnTo>
                        <a:pt x="132" y="0"/>
                      </a:lnTo>
                      <a:lnTo>
                        <a:pt x="147" y="55"/>
                      </a:lnTo>
                      <a:lnTo>
                        <a:pt x="14" y="90"/>
                      </a:lnTo>
                      <a:lnTo>
                        <a:pt x="0" y="35"/>
                      </a:lnTo>
                      <a:close/>
                    </a:path>
                  </a:pathLst>
                </a:custGeom>
                <a:solidFill>
                  <a:srgbClr val="CC0000"/>
                </a:solidFill>
                <a:ln w="7938">
                  <a:solidFill>
                    <a:srgbClr val="FE0000"/>
                  </a:solidFill>
                  <a:prstDash val="solid"/>
                  <a:round/>
                  <a:headEnd/>
                  <a:tailEnd/>
                </a:ln>
              </p:spPr>
              <p:txBody>
                <a:bodyPr/>
                <a:lstStyle/>
                <a:p>
                  <a:endParaRPr lang="en-US"/>
                </a:p>
              </p:txBody>
            </p:sp>
            <p:sp>
              <p:nvSpPr>
                <p:cNvPr id="1942" name="Line 506"/>
                <p:cNvSpPr>
                  <a:spLocks noChangeShapeType="1"/>
                </p:cNvSpPr>
                <p:nvPr/>
              </p:nvSpPr>
              <p:spPr bwMode="auto">
                <a:xfrm>
                  <a:off x="2857" y="240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3" name="Freeform 507"/>
                <p:cNvSpPr>
                  <a:spLocks/>
                </p:cNvSpPr>
                <p:nvPr/>
              </p:nvSpPr>
              <p:spPr bwMode="auto">
                <a:xfrm>
                  <a:off x="2857" y="2402"/>
                  <a:ext cx="7" cy="15"/>
                </a:xfrm>
                <a:custGeom>
                  <a:avLst/>
                  <a:gdLst>
                    <a:gd name="T0" fmla="*/ 0 w 26"/>
                    <a:gd name="T1" fmla="*/ 1 h 58"/>
                    <a:gd name="T2" fmla="*/ 4 w 26"/>
                    <a:gd name="T3" fmla="*/ 0 h 58"/>
                    <a:gd name="T4" fmla="*/ 7 w 26"/>
                    <a:gd name="T5" fmla="*/ 14 h 58"/>
                    <a:gd name="T6" fmla="*/ 4 w 26"/>
                    <a:gd name="T7" fmla="*/ 15 h 58"/>
                    <a:gd name="T8" fmla="*/ 0 w 26"/>
                    <a:gd name="T9" fmla="*/ 1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58">
                      <a:moveTo>
                        <a:pt x="0" y="3"/>
                      </a:moveTo>
                      <a:lnTo>
                        <a:pt x="15" y="0"/>
                      </a:lnTo>
                      <a:lnTo>
                        <a:pt x="26" y="54"/>
                      </a:lnTo>
                      <a:lnTo>
                        <a:pt x="15" y="58"/>
                      </a:lnTo>
                      <a:lnTo>
                        <a:pt x="0" y="3"/>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44" name="Line 508"/>
                <p:cNvSpPr>
                  <a:spLocks noChangeShapeType="1"/>
                </p:cNvSpPr>
                <p:nvPr/>
              </p:nvSpPr>
              <p:spPr bwMode="auto">
                <a:xfrm>
                  <a:off x="2861" y="240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5" name="Freeform 509"/>
                <p:cNvSpPr>
                  <a:spLocks/>
                </p:cNvSpPr>
                <p:nvPr/>
              </p:nvSpPr>
              <p:spPr bwMode="auto">
                <a:xfrm>
                  <a:off x="2861" y="2402"/>
                  <a:ext cx="4" cy="14"/>
                </a:xfrm>
                <a:custGeom>
                  <a:avLst/>
                  <a:gdLst>
                    <a:gd name="T0" fmla="*/ 0 w 15"/>
                    <a:gd name="T1" fmla="*/ 1 h 58"/>
                    <a:gd name="T2" fmla="*/ 1 w 15"/>
                    <a:gd name="T3" fmla="*/ 0 h 58"/>
                    <a:gd name="T4" fmla="*/ 4 w 15"/>
                    <a:gd name="T5" fmla="*/ 14 h 58"/>
                    <a:gd name="T6" fmla="*/ 3 w 15"/>
                    <a:gd name="T7" fmla="*/ 14 h 58"/>
                    <a:gd name="T8" fmla="*/ 0 w 15"/>
                    <a:gd name="T9" fmla="*/ 1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58">
                      <a:moveTo>
                        <a:pt x="0" y="4"/>
                      </a:moveTo>
                      <a:lnTo>
                        <a:pt x="4" y="0"/>
                      </a:lnTo>
                      <a:lnTo>
                        <a:pt x="15" y="58"/>
                      </a:lnTo>
                      <a:lnTo>
                        <a:pt x="11" y="58"/>
                      </a:lnTo>
                      <a:lnTo>
                        <a:pt x="0" y="4"/>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46" name="Line 510"/>
                <p:cNvSpPr>
                  <a:spLocks noChangeShapeType="1"/>
                </p:cNvSpPr>
                <p:nvPr/>
              </p:nvSpPr>
              <p:spPr bwMode="auto">
                <a:xfrm>
                  <a:off x="2908" y="239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7" name="Freeform 511"/>
                <p:cNvSpPr>
                  <a:spLocks/>
                </p:cNvSpPr>
                <p:nvPr/>
              </p:nvSpPr>
              <p:spPr bwMode="auto">
                <a:xfrm>
                  <a:off x="2908" y="2389"/>
                  <a:ext cx="20" cy="17"/>
                </a:xfrm>
                <a:custGeom>
                  <a:avLst/>
                  <a:gdLst>
                    <a:gd name="T0" fmla="*/ 0 w 77"/>
                    <a:gd name="T1" fmla="*/ 3 h 70"/>
                    <a:gd name="T2" fmla="*/ 17 w 77"/>
                    <a:gd name="T3" fmla="*/ 0 h 70"/>
                    <a:gd name="T4" fmla="*/ 20 w 77"/>
                    <a:gd name="T5" fmla="*/ 13 h 70"/>
                    <a:gd name="T6" fmla="*/ 3 w 77"/>
                    <a:gd name="T7" fmla="*/ 17 h 70"/>
                    <a:gd name="T8" fmla="*/ 0 w 77"/>
                    <a:gd name="T9" fmla="*/ 3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70">
                      <a:moveTo>
                        <a:pt x="0" y="13"/>
                      </a:moveTo>
                      <a:lnTo>
                        <a:pt x="66" y="0"/>
                      </a:lnTo>
                      <a:lnTo>
                        <a:pt x="77" y="55"/>
                      </a:lnTo>
                      <a:lnTo>
                        <a:pt x="12" y="70"/>
                      </a:lnTo>
                      <a:lnTo>
                        <a:pt x="0" y="13"/>
                      </a:lnTo>
                      <a:close/>
                    </a:path>
                  </a:pathLst>
                </a:custGeom>
                <a:solidFill>
                  <a:srgbClr val="CC0000"/>
                </a:solidFill>
                <a:ln w="7938">
                  <a:solidFill>
                    <a:srgbClr val="FE0000"/>
                  </a:solidFill>
                  <a:prstDash val="solid"/>
                  <a:round/>
                  <a:headEnd/>
                  <a:tailEnd/>
                </a:ln>
              </p:spPr>
              <p:txBody>
                <a:bodyPr/>
                <a:lstStyle/>
                <a:p>
                  <a:endParaRPr lang="en-US"/>
                </a:p>
              </p:txBody>
            </p:sp>
            <p:sp>
              <p:nvSpPr>
                <p:cNvPr id="1948" name="Line 512"/>
                <p:cNvSpPr>
                  <a:spLocks noChangeShapeType="1"/>
                </p:cNvSpPr>
                <p:nvPr/>
              </p:nvSpPr>
              <p:spPr bwMode="auto">
                <a:xfrm>
                  <a:off x="2925" y="238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9" name="Freeform 513"/>
                <p:cNvSpPr>
                  <a:spLocks/>
                </p:cNvSpPr>
                <p:nvPr/>
              </p:nvSpPr>
              <p:spPr bwMode="auto">
                <a:xfrm>
                  <a:off x="2925" y="2380"/>
                  <a:ext cx="32" cy="22"/>
                </a:xfrm>
                <a:custGeom>
                  <a:avLst/>
                  <a:gdLst>
                    <a:gd name="T0" fmla="*/ 0 w 128"/>
                    <a:gd name="T1" fmla="*/ 9 h 90"/>
                    <a:gd name="T2" fmla="*/ 28 w 128"/>
                    <a:gd name="T3" fmla="*/ 0 h 90"/>
                    <a:gd name="T4" fmla="*/ 32 w 128"/>
                    <a:gd name="T5" fmla="*/ 13 h 90"/>
                    <a:gd name="T6" fmla="*/ 4 w 128"/>
                    <a:gd name="T7" fmla="*/ 22 h 90"/>
                    <a:gd name="T8" fmla="*/ 0 w 128"/>
                    <a:gd name="T9" fmla="*/ 9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90">
                      <a:moveTo>
                        <a:pt x="0" y="35"/>
                      </a:moveTo>
                      <a:lnTo>
                        <a:pt x="112" y="0"/>
                      </a:lnTo>
                      <a:lnTo>
                        <a:pt x="128" y="55"/>
                      </a:lnTo>
                      <a:lnTo>
                        <a:pt x="15" y="90"/>
                      </a:lnTo>
                      <a:lnTo>
                        <a:pt x="0" y="35"/>
                      </a:lnTo>
                      <a:close/>
                    </a:path>
                  </a:pathLst>
                </a:custGeom>
                <a:solidFill>
                  <a:srgbClr val="CC0000"/>
                </a:solidFill>
                <a:ln w="7938">
                  <a:solidFill>
                    <a:srgbClr val="FE0000"/>
                  </a:solidFill>
                  <a:prstDash val="solid"/>
                  <a:round/>
                  <a:headEnd/>
                  <a:tailEnd/>
                </a:ln>
              </p:spPr>
              <p:txBody>
                <a:bodyPr/>
                <a:lstStyle/>
                <a:p>
                  <a:endParaRPr lang="en-US"/>
                </a:p>
              </p:txBody>
            </p:sp>
            <p:sp>
              <p:nvSpPr>
                <p:cNvPr id="1950" name="Line 514"/>
                <p:cNvSpPr>
                  <a:spLocks noChangeShapeType="1"/>
                </p:cNvSpPr>
                <p:nvPr/>
              </p:nvSpPr>
              <p:spPr bwMode="auto">
                <a:xfrm>
                  <a:off x="2999" y="236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1" name="Freeform 515"/>
                <p:cNvSpPr>
                  <a:spLocks/>
                </p:cNvSpPr>
                <p:nvPr/>
              </p:nvSpPr>
              <p:spPr bwMode="auto">
                <a:xfrm>
                  <a:off x="2999" y="2356"/>
                  <a:ext cx="49" cy="26"/>
                </a:xfrm>
                <a:custGeom>
                  <a:avLst/>
                  <a:gdLst>
                    <a:gd name="T0" fmla="*/ 0 w 198"/>
                    <a:gd name="T1" fmla="*/ 12 h 105"/>
                    <a:gd name="T2" fmla="*/ 45 w 198"/>
                    <a:gd name="T3" fmla="*/ 0 h 105"/>
                    <a:gd name="T4" fmla="*/ 49 w 198"/>
                    <a:gd name="T5" fmla="*/ 14 h 105"/>
                    <a:gd name="T6" fmla="*/ 4 w 198"/>
                    <a:gd name="T7" fmla="*/ 26 h 105"/>
                    <a:gd name="T8" fmla="*/ 0 w 198"/>
                    <a:gd name="T9" fmla="*/ 12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105">
                      <a:moveTo>
                        <a:pt x="0" y="47"/>
                      </a:moveTo>
                      <a:lnTo>
                        <a:pt x="182" y="0"/>
                      </a:lnTo>
                      <a:lnTo>
                        <a:pt x="198" y="58"/>
                      </a:lnTo>
                      <a:lnTo>
                        <a:pt x="15" y="105"/>
                      </a:lnTo>
                      <a:lnTo>
                        <a:pt x="0" y="47"/>
                      </a:lnTo>
                      <a:close/>
                    </a:path>
                  </a:pathLst>
                </a:custGeom>
                <a:solidFill>
                  <a:srgbClr val="CC0000"/>
                </a:solidFill>
                <a:ln w="7938">
                  <a:solidFill>
                    <a:srgbClr val="FE0000"/>
                  </a:solidFill>
                  <a:prstDash val="solid"/>
                  <a:round/>
                  <a:headEnd/>
                  <a:tailEnd/>
                </a:ln>
              </p:spPr>
              <p:txBody>
                <a:bodyPr/>
                <a:lstStyle/>
                <a:p>
                  <a:endParaRPr lang="en-US"/>
                </a:p>
              </p:txBody>
            </p:sp>
            <p:sp>
              <p:nvSpPr>
                <p:cNvPr id="1952" name="Line 516"/>
                <p:cNvSpPr>
                  <a:spLocks noChangeShapeType="1"/>
                </p:cNvSpPr>
                <p:nvPr/>
              </p:nvSpPr>
              <p:spPr bwMode="auto">
                <a:xfrm>
                  <a:off x="3091" y="234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3" name="Freeform 517"/>
                <p:cNvSpPr>
                  <a:spLocks/>
                </p:cNvSpPr>
                <p:nvPr/>
              </p:nvSpPr>
              <p:spPr bwMode="auto">
                <a:xfrm>
                  <a:off x="3091" y="2343"/>
                  <a:ext cx="21" cy="18"/>
                </a:xfrm>
                <a:custGeom>
                  <a:avLst/>
                  <a:gdLst>
                    <a:gd name="T0" fmla="*/ 0 w 86"/>
                    <a:gd name="T1" fmla="*/ 3 h 70"/>
                    <a:gd name="T2" fmla="*/ 18 w 86"/>
                    <a:gd name="T3" fmla="*/ 0 h 70"/>
                    <a:gd name="T4" fmla="*/ 21 w 86"/>
                    <a:gd name="T5" fmla="*/ 14 h 70"/>
                    <a:gd name="T6" fmla="*/ 3 w 86"/>
                    <a:gd name="T7" fmla="*/ 18 h 70"/>
                    <a:gd name="T8" fmla="*/ 0 w 86"/>
                    <a:gd name="T9" fmla="*/ 3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70">
                      <a:moveTo>
                        <a:pt x="0" y="12"/>
                      </a:moveTo>
                      <a:lnTo>
                        <a:pt x="74" y="0"/>
                      </a:lnTo>
                      <a:lnTo>
                        <a:pt x="86" y="55"/>
                      </a:lnTo>
                      <a:lnTo>
                        <a:pt x="12" y="70"/>
                      </a:lnTo>
                      <a:lnTo>
                        <a:pt x="0" y="12"/>
                      </a:lnTo>
                      <a:close/>
                    </a:path>
                  </a:pathLst>
                </a:custGeom>
                <a:solidFill>
                  <a:srgbClr val="CC0000"/>
                </a:solidFill>
                <a:ln w="7938">
                  <a:solidFill>
                    <a:srgbClr val="FE0000"/>
                  </a:solidFill>
                  <a:prstDash val="solid"/>
                  <a:round/>
                  <a:headEnd/>
                  <a:tailEnd/>
                </a:ln>
              </p:spPr>
              <p:txBody>
                <a:bodyPr/>
                <a:lstStyle/>
                <a:p>
                  <a:endParaRPr lang="en-US"/>
                </a:p>
              </p:txBody>
            </p:sp>
            <p:sp>
              <p:nvSpPr>
                <p:cNvPr id="1954" name="Line 518"/>
                <p:cNvSpPr>
                  <a:spLocks noChangeShapeType="1"/>
                </p:cNvSpPr>
                <p:nvPr/>
              </p:nvSpPr>
              <p:spPr bwMode="auto">
                <a:xfrm>
                  <a:off x="3110" y="234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5" name="Freeform 519"/>
                <p:cNvSpPr>
                  <a:spLocks/>
                </p:cNvSpPr>
                <p:nvPr/>
              </p:nvSpPr>
              <p:spPr bwMode="auto">
                <a:xfrm>
                  <a:off x="3110" y="2341"/>
                  <a:ext cx="18" cy="16"/>
                </a:xfrm>
                <a:custGeom>
                  <a:avLst/>
                  <a:gdLst>
                    <a:gd name="T0" fmla="*/ 0 w 70"/>
                    <a:gd name="T1" fmla="*/ 2 h 66"/>
                    <a:gd name="T2" fmla="*/ 15 w 70"/>
                    <a:gd name="T3" fmla="*/ 0 h 66"/>
                    <a:gd name="T4" fmla="*/ 18 w 70"/>
                    <a:gd name="T5" fmla="*/ 13 h 66"/>
                    <a:gd name="T6" fmla="*/ 2 w 70"/>
                    <a:gd name="T7" fmla="*/ 16 h 66"/>
                    <a:gd name="T8" fmla="*/ 0 w 70"/>
                    <a:gd name="T9" fmla="*/ 2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66">
                      <a:moveTo>
                        <a:pt x="0" y="8"/>
                      </a:moveTo>
                      <a:lnTo>
                        <a:pt x="58" y="0"/>
                      </a:lnTo>
                      <a:lnTo>
                        <a:pt x="70" y="55"/>
                      </a:lnTo>
                      <a:lnTo>
                        <a:pt x="9" y="66"/>
                      </a:lnTo>
                      <a:lnTo>
                        <a:pt x="0" y="8"/>
                      </a:lnTo>
                      <a:close/>
                    </a:path>
                  </a:pathLst>
                </a:custGeom>
                <a:solidFill>
                  <a:srgbClr val="CC0000"/>
                </a:solidFill>
                <a:ln w="7938">
                  <a:solidFill>
                    <a:srgbClr val="FE0000"/>
                  </a:solidFill>
                  <a:prstDash val="solid"/>
                  <a:round/>
                  <a:headEnd/>
                  <a:tailEnd/>
                </a:ln>
              </p:spPr>
              <p:txBody>
                <a:bodyPr/>
                <a:lstStyle/>
                <a:p>
                  <a:endParaRPr lang="en-US"/>
                </a:p>
              </p:txBody>
            </p:sp>
            <p:sp>
              <p:nvSpPr>
                <p:cNvPr id="1956" name="Line 520"/>
                <p:cNvSpPr>
                  <a:spLocks noChangeShapeType="1"/>
                </p:cNvSpPr>
                <p:nvPr/>
              </p:nvSpPr>
              <p:spPr bwMode="auto">
                <a:xfrm>
                  <a:off x="3125" y="234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7" name="Freeform 521"/>
                <p:cNvSpPr>
                  <a:spLocks/>
                </p:cNvSpPr>
                <p:nvPr/>
              </p:nvSpPr>
              <p:spPr bwMode="auto">
                <a:xfrm>
                  <a:off x="3125" y="2338"/>
                  <a:ext cx="9" cy="16"/>
                </a:xfrm>
                <a:custGeom>
                  <a:avLst/>
                  <a:gdLst>
                    <a:gd name="T0" fmla="*/ 0 w 39"/>
                    <a:gd name="T1" fmla="*/ 2 h 63"/>
                    <a:gd name="T2" fmla="*/ 7 w 39"/>
                    <a:gd name="T3" fmla="*/ 0 h 63"/>
                    <a:gd name="T4" fmla="*/ 9 w 39"/>
                    <a:gd name="T5" fmla="*/ 15 h 63"/>
                    <a:gd name="T6" fmla="*/ 3 w 39"/>
                    <a:gd name="T7" fmla="*/ 16 h 63"/>
                    <a:gd name="T8" fmla="*/ 0 w 39"/>
                    <a:gd name="T9" fmla="*/ 2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63">
                      <a:moveTo>
                        <a:pt x="0" y="8"/>
                      </a:moveTo>
                      <a:lnTo>
                        <a:pt x="32" y="0"/>
                      </a:lnTo>
                      <a:lnTo>
                        <a:pt x="39" y="58"/>
                      </a:lnTo>
                      <a:lnTo>
                        <a:pt x="12" y="63"/>
                      </a:lnTo>
                      <a:lnTo>
                        <a:pt x="0" y="8"/>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58" name="Line 522"/>
                <p:cNvSpPr>
                  <a:spLocks noChangeShapeType="1"/>
                </p:cNvSpPr>
                <p:nvPr/>
              </p:nvSpPr>
              <p:spPr bwMode="auto">
                <a:xfrm>
                  <a:off x="3132" y="23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9" name="Freeform 523"/>
                <p:cNvSpPr>
                  <a:spLocks/>
                </p:cNvSpPr>
                <p:nvPr/>
              </p:nvSpPr>
              <p:spPr bwMode="auto">
                <a:xfrm>
                  <a:off x="3132" y="2338"/>
                  <a:ext cx="8" cy="15"/>
                </a:xfrm>
                <a:custGeom>
                  <a:avLst/>
                  <a:gdLst>
                    <a:gd name="T0" fmla="*/ 0 w 31"/>
                    <a:gd name="T1" fmla="*/ 1 h 62"/>
                    <a:gd name="T2" fmla="*/ 6 w 31"/>
                    <a:gd name="T3" fmla="*/ 0 h 62"/>
                    <a:gd name="T4" fmla="*/ 8 w 31"/>
                    <a:gd name="T5" fmla="*/ 14 h 62"/>
                    <a:gd name="T6" fmla="*/ 2 w 31"/>
                    <a:gd name="T7" fmla="*/ 15 h 62"/>
                    <a:gd name="T8" fmla="*/ 0 w 31"/>
                    <a:gd name="T9" fmla="*/ 1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62">
                      <a:moveTo>
                        <a:pt x="0" y="4"/>
                      </a:moveTo>
                      <a:lnTo>
                        <a:pt x="22" y="0"/>
                      </a:lnTo>
                      <a:lnTo>
                        <a:pt x="31" y="58"/>
                      </a:lnTo>
                      <a:lnTo>
                        <a:pt x="7" y="62"/>
                      </a:lnTo>
                      <a:lnTo>
                        <a:pt x="0" y="4"/>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60" name="Line 524"/>
                <p:cNvSpPr>
                  <a:spLocks noChangeShapeType="1"/>
                </p:cNvSpPr>
                <p:nvPr/>
              </p:nvSpPr>
              <p:spPr bwMode="auto">
                <a:xfrm>
                  <a:off x="3186" y="233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1" name="Freeform 525"/>
                <p:cNvSpPr>
                  <a:spLocks/>
                </p:cNvSpPr>
                <p:nvPr/>
              </p:nvSpPr>
              <p:spPr bwMode="auto">
                <a:xfrm>
                  <a:off x="3186" y="2325"/>
                  <a:ext cx="43" cy="20"/>
                </a:xfrm>
                <a:custGeom>
                  <a:avLst/>
                  <a:gdLst>
                    <a:gd name="T0" fmla="*/ 0 w 174"/>
                    <a:gd name="T1" fmla="*/ 6 h 82"/>
                    <a:gd name="T2" fmla="*/ 41 w 174"/>
                    <a:gd name="T3" fmla="*/ 0 h 82"/>
                    <a:gd name="T4" fmla="*/ 43 w 174"/>
                    <a:gd name="T5" fmla="*/ 14 h 82"/>
                    <a:gd name="T6" fmla="*/ 2 w 174"/>
                    <a:gd name="T7" fmla="*/ 20 h 82"/>
                    <a:gd name="T8" fmla="*/ 0 w 174"/>
                    <a:gd name="T9" fmla="*/ 6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82">
                      <a:moveTo>
                        <a:pt x="0" y="24"/>
                      </a:moveTo>
                      <a:lnTo>
                        <a:pt x="167" y="0"/>
                      </a:lnTo>
                      <a:lnTo>
                        <a:pt x="174" y="58"/>
                      </a:lnTo>
                      <a:lnTo>
                        <a:pt x="7" y="82"/>
                      </a:lnTo>
                      <a:lnTo>
                        <a:pt x="0" y="24"/>
                      </a:lnTo>
                      <a:close/>
                    </a:path>
                  </a:pathLst>
                </a:custGeom>
                <a:solidFill>
                  <a:srgbClr val="CC0000"/>
                </a:solidFill>
                <a:ln w="7938">
                  <a:solidFill>
                    <a:srgbClr val="FE0000"/>
                  </a:solidFill>
                  <a:prstDash val="solid"/>
                  <a:round/>
                  <a:headEnd/>
                  <a:tailEnd/>
                </a:ln>
              </p:spPr>
              <p:txBody>
                <a:bodyPr/>
                <a:lstStyle/>
                <a:p>
                  <a:endParaRPr lang="en-US"/>
                </a:p>
              </p:txBody>
            </p:sp>
            <p:sp>
              <p:nvSpPr>
                <p:cNvPr id="1962" name="Line 526"/>
                <p:cNvSpPr>
                  <a:spLocks noChangeShapeType="1"/>
                </p:cNvSpPr>
                <p:nvPr/>
              </p:nvSpPr>
              <p:spPr bwMode="auto">
                <a:xfrm>
                  <a:off x="3227" y="23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3" name="Freeform 527"/>
                <p:cNvSpPr>
                  <a:spLocks/>
                </p:cNvSpPr>
                <p:nvPr/>
              </p:nvSpPr>
              <p:spPr bwMode="auto">
                <a:xfrm>
                  <a:off x="3227" y="2324"/>
                  <a:ext cx="8" cy="14"/>
                </a:xfrm>
                <a:custGeom>
                  <a:avLst/>
                  <a:gdLst>
                    <a:gd name="T0" fmla="*/ 0 w 35"/>
                    <a:gd name="T1" fmla="*/ 1 h 58"/>
                    <a:gd name="T2" fmla="*/ 5 w 35"/>
                    <a:gd name="T3" fmla="*/ 0 h 58"/>
                    <a:gd name="T4" fmla="*/ 8 w 35"/>
                    <a:gd name="T5" fmla="*/ 13 h 58"/>
                    <a:gd name="T6" fmla="*/ 4 w 35"/>
                    <a:gd name="T7" fmla="*/ 14 h 58"/>
                    <a:gd name="T8" fmla="*/ 0 w 35"/>
                    <a:gd name="T9" fmla="*/ 1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58">
                      <a:moveTo>
                        <a:pt x="0" y="4"/>
                      </a:moveTo>
                      <a:lnTo>
                        <a:pt x="23" y="0"/>
                      </a:lnTo>
                      <a:lnTo>
                        <a:pt x="35" y="54"/>
                      </a:lnTo>
                      <a:lnTo>
                        <a:pt x="16" y="58"/>
                      </a:lnTo>
                      <a:lnTo>
                        <a:pt x="0" y="4"/>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64" name="Line 528"/>
                <p:cNvSpPr>
                  <a:spLocks noChangeShapeType="1"/>
                </p:cNvSpPr>
                <p:nvPr/>
              </p:nvSpPr>
              <p:spPr bwMode="auto">
                <a:xfrm>
                  <a:off x="3278" y="23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5" name="Freeform 529"/>
                <p:cNvSpPr>
                  <a:spLocks/>
                </p:cNvSpPr>
                <p:nvPr/>
              </p:nvSpPr>
              <p:spPr bwMode="auto">
                <a:xfrm>
                  <a:off x="3278" y="2313"/>
                  <a:ext cx="8" cy="14"/>
                </a:xfrm>
                <a:custGeom>
                  <a:avLst/>
                  <a:gdLst>
                    <a:gd name="T0" fmla="*/ 0 w 32"/>
                    <a:gd name="T1" fmla="*/ 1 h 58"/>
                    <a:gd name="T2" fmla="*/ 5 w 32"/>
                    <a:gd name="T3" fmla="*/ 0 h 58"/>
                    <a:gd name="T4" fmla="*/ 8 w 32"/>
                    <a:gd name="T5" fmla="*/ 13 h 58"/>
                    <a:gd name="T6" fmla="*/ 3 w 32"/>
                    <a:gd name="T7" fmla="*/ 14 h 58"/>
                    <a:gd name="T8" fmla="*/ 0 w 32"/>
                    <a:gd name="T9" fmla="*/ 1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58">
                      <a:moveTo>
                        <a:pt x="0" y="4"/>
                      </a:moveTo>
                      <a:lnTo>
                        <a:pt x="20" y="0"/>
                      </a:lnTo>
                      <a:lnTo>
                        <a:pt x="32" y="54"/>
                      </a:lnTo>
                      <a:lnTo>
                        <a:pt x="12" y="58"/>
                      </a:lnTo>
                      <a:lnTo>
                        <a:pt x="0" y="4"/>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66" name="Line 530"/>
                <p:cNvSpPr>
                  <a:spLocks noChangeShapeType="1"/>
                </p:cNvSpPr>
                <p:nvPr/>
              </p:nvSpPr>
              <p:spPr bwMode="auto">
                <a:xfrm>
                  <a:off x="3283" y="23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7" name="Freeform 531"/>
                <p:cNvSpPr>
                  <a:spLocks/>
                </p:cNvSpPr>
                <p:nvPr/>
              </p:nvSpPr>
              <p:spPr bwMode="auto">
                <a:xfrm>
                  <a:off x="3283" y="2304"/>
                  <a:ext cx="42" cy="22"/>
                </a:xfrm>
                <a:custGeom>
                  <a:avLst/>
                  <a:gdLst>
                    <a:gd name="T0" fmla="*/ 0 w 170"/>
                    <a:gd name="T1" fmla="*/ 9 h 89"/>
                    <a:gd name="T2" fmla="*/ 39 w 170"/>
                    <a:gd name="T3" fmla="*/ 0 h 89"/>
                    <a:gd name="T4" fmla="*/ 42 w 170"/>
                    <a:gd name="T5" fmla="*/ 14 h 89"/>
                    <a:gd name="T6" fmla="*/ 3 w 170"/>
                    <a:gd name="T7" fmla="*/ 22 h 89"/>
                    <a:gd name="T8" fmla="*/ 0 w 170"/>
                    <a:gd name="T9" fmla="*/ 9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0" h="89">
                      <a:moveTo>
                        <a:pt x="0" y="35"/>
                      </a:moveTo>
                      <a:lnTo>
                        <a:pt x="159" y="0"/>
                      </a:lnTo>
                      <a:lnTo>
                        <a:pt x="170" y="58"/>
                      </a:lnTo>
                      <a:lnTo>
                        <a:pt x="12" y="89"/>
                      </a:lnTo>
                      <a:lnTo>
                        <a:pt x="0" y="35"/>
                      </a:lnTo>
                      <a:close/>
                    </a:path>
                  </a:pathLst>
                </a:custGeom>
                <a:solidFill>
                  <a:srgbClr val="CC0000"/>
                </a:solidFill>
                <a:ln w="7938">
                  <a:solidFill>
                    <a:srgbClr val="FE0000"/>
                  </a:solidFill>
                  <a:prstDash val="solid"/>
                  <a:round/>
                  <a:headEnd/>
                  <a:tailEnd/>
                </a:ln>
              </p:spPr>
              <p:txBody>
                <a:bodyPr/>
                <a:lstStyle/>
                <a:p>
                  <a:endParaRPr lang="en-US"/>
                </a:p>
              </p:txBody>
            </p:sp>
            <p:sp>
              <p:nvSpPr>
                <p:cNvPr id="1968" name="Line 532"/>
                <p:cNvSpPr>
                  <a:spLocks noChangeShapeType="1"/>
                </p:cNvSpPr>
                <p:nvPr/>
              </p:nvSpPr>
              <p:spPr bwMode="auto">
                <a:xfrm>
                  <a:off x="3323" y="230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9" name="Freeform 533"/>
                <p:cNvSpPr>
                  <a:spLocks/>
                </p:cNvSpPr>
                <p:nvPr/>
              </p:nvSpPr>
              <p:spPr bwMode="auto">
                <a:xfrm>
                  <a:off x="3323" y="2304"/>
                  <a:ext cx="4" cy="14"/>
                </a:xfrm>
                <a:custGeom>
                  <a:avLst/>
                  <a:gdLst>
                    <a:gd name="T0" fmla="*/ 0 w 19"/>
                    <a:gd name="T1" fmla="*/ 0 h 58"/>
                    <a:gd name="T2" fmla="*/ 1 w 19"/>
                    <a:gd name="T3" fmla="*/ 0 h 58"/>
                    <a:gd name="T4" fmla="*/ 4 w 19"/>
                    <a:gd name="T5" fmla="*/ 13 h 58"/>
                    <a:gd name="T6" fmla="*/ 2 w 19"/>
                    <a:gd name="T7" fmla="*/ 14 h 58"/>
                    <a:gd name="T8" fmla="*/ 0 w 19"/>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58">
                      <a:moveTo>
                        <a:pt x="0" y="0"/>
                      </a:moveTo>
                      <a:lnTo>
                        <a:pt x="7" y="0"/>
                      </a:lnTo>
                      <a:lnTo>
                        <a:pt x="19" y="54"/>
                      </a:lnTo>
                      <a:lnTo>
                        <a:pt x="11" y="58"/>
                      </a:lnTo>
                      <a:lnTo>
                        <a:pt x="0"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70" name="Line 534"/>
                <p:cNvSpPr>
                  <a:spLocks noChangeShapeType="1"/>
                </p:cNvSpPr>
                <p:nvPr/>
              </p:nvSpPr>
              <p:spPr bwMode="auto">
                <a:xfrm>
                  <a:off x="3371" y="229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71" name="Freeform 535"/>
                <p:cNvSpPr>
                  <a:spLocks/>
                </p:cNvSpPr>
                <p:nvPr/>
              </p:nvSpPr>
              <p:spPr bwMode="auto">
                <a:xfrm>
                  <a:off x="3371" y="2286"/>
                  <a:ext cx="49" cy="23"/>
                </a:xfrm>
                <a:custGeom>
                  <a:avLst/>
                  <a:gdLst>
                    <a:gd name="T0" fmla="*/ 0 w 198"/>
                    <a:gd name="T1" fmla="*/ 9 h 90"/>
                    <a:gd name="T2" fmla="*/ 46 w 198"/>
                    <a:gd name="T3" fmla="*/ 0 h 90"/>
                    <a:gd name="T4" fmla="*/ 49 w 198"/>
                    <a:gd name="T5" fmla="*/ 15 h 90"/>
                    <a:gd name="T6" fmla="*/ 3 w 198"/>
                    <a:gd name="T7" fmla="*/ 23 h 90"/>
                    <a:gd name="T8" fmla="*/ 0 w 198"/>
                    <a:gd name="T9" fmla="*/ 9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90">
                      <a:moveTo>
                        <a:pt x="0" y="35"/>
                      </a:moveTo>
                      <a:lnTo>
                        <a:pt x="186" y="0"/>
                      </a:lnTo>
                      <a:lnTo>
                        <a:pt x="198" y="58"/>
                      </a:lnTo>
                      <a:lnTo>
                        <a:pt x="12" y="90"/>
                      </a:lnTo>
                      <a:lnTo>
                        <a:pt x="0" y="35"/>
                      </a:lnTo>
                      <a:close/>
                    </a:path>
                  </a:pathLst>
                </a:custGeom>
                <a:solidFill>
                  <a:srgbClr val="CC0000"/>
                </a:solidFill>
                <a:ln w="7938">
                  <a:solidFill>
                    <a:srgbClr val="FE0000"/>
                  </a:solidFill>
                  <a:prstDash val="solid"/>
                  <a:round/>
                  <a:headEnd/>
                  <a:tailEnd/>
                </a:ln>
              </p:spPr>
              <p:txBody>
                <a:bodyPr/>
                <a:lstStyle/>
                <a:p>
                  <a:endParaRPr lang="en-US"/>
                </a:p>
              </p:txBody>
            </p:sp>
            <p:sp>
              <p:nvSpPr>
                <p:cNvPr id="1972" name="Line 536"/>
                <p:cNvSpPr>
                  <a:spLocks noChangeShapeType="1"/>
                </p:cNvSpPr>
                <p:nvPr/>
              </p:nvSpPr>
              <p:spPr bwMode="auto">
                <a:xfrm>
                  <a:off x="3417" y="228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73" name="Freeform 537"/>
                <p:cNvSpPr>
                  <a:spLocks/>
                </p:cNvSpPr>
                <p:nvPr/>
              </p:nvSpPr>
              <p:spPr bwMode="auto">
                <a:xfrm>
                  <a:off x="3417" y="2286"/>
                  <a:ext cx="3" cy="15"/>
                </a:xfrm>
                <a:custGeom>
                  <a:avLst/>
                  <a:gdLst>
                    <a:gd name="T0" fmla="*/ 0 w 12"/>
                    <a:gd name="T1" fmla="*/ 0 h 58"/>
                    <a:gd name="T2" fmla="*/ 1 w 12"/>
                    <a:gd name="T3" fmla="*/ 0 h 58"/>
                    <a:gd name="T4" fmla="*/ 3 w 12"/>
                    <a:gd name="T5" fmla="*/ 15 h 58"/>
                    <a:gd name="T6" fmla="*/ 2 w 12"/>
                    <a:gd name="T7" fmla="*/ 15 h 58"/>
                    <a:gd name="T8" fmla="*/ 0 w 12"/>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58">
                      <a:moveTo>
                        <a:pt x="0" y="0"/>
                      </a:moveTo>
                      <a:lnTo>
                        <a:pt x="5" y="0"/>
                      </a:lnTo>
                      <a:lnTo>
                        <a:pt x="12" y="58"/>
                      </a:lnTo>
                      <a:lnTo>
                        <a:pt x="9" y="58"/>
                      </a:lnTo>
                      <a:lnTo>
                        <a:pt x="0"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974" name="Line 538"/>
                <p:cNvSpPr>
                  <a:spLocks noChangeShapeType="1"/>
                </p:cNvSpPr>
                <p:nvPr/>
              </p:nvSpPr>
              <p:spPr bwMode="auto">
                <a:xfrm>
                  <a:off x="3466" y="227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75" name="Freeform 539"/>
                <p:cNvSpPr>
                  <a:spLocks/>
                </p:cNvSpPr>
                <p:nvPr/>
              </p:nvSpPr>
              <p:spPr bwMode="auto">
                <a:xfrm>
                  <a:off x="3466" y="2273"/>
                  <a:ext cx="48" cy="20"/>
                </a:xfrm>
                <a:custGeom>
                  <a:avLst/>
                  <a:gdLst>
                    <a:gd name="T0" fmla="*/ 0 w 195"/>
                    <a:gd name="T1" fmla="*/ 6 h 81"/>
                    <a:gd name="T2" fmla="*/ 47 w 195"/>
                    <a:gd name="T3" fmla="*/ 0 h 81"/>
                    <a:gd name="T4" fmla="*/ 48 w 195"/>
                    <a:gd name="T5" fmla="*/ 14 h 81"/>
                    <a:gd name="T6" fmla="*/ 2 w 195"/>
                    <a:gd name="T7" fmla="*/ 20 h 81"/>
                    <a:gd name="T8" fmla="*/ 0 w 195"/>
                    <a:gd name="T9" fmla="*/ 6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81">
                      <a:moveTo>
                        <a:pt x="0" y="26"/>
                      </a:moveTo>
                      <a:lnTo>
                        <a:pt x="191" y="0"/>
                      </a:lnTo>
                      <a:lnTo>
                        <a:pt x="195" y="58"/>
                      </a:lnTo>
                      <a:lnTo>
                        <a:pt x="9" y="81"/>
                      </a:lnTo>
                      <a:lnTo>
                        <a:pt x="0" y="26"/>
                      </a:lnTo>
                      <a:close/>
                    </a:path>
                  </a:pathLst>
                </a:custGeom>
                <a:solidFill>
                  <a:srgbClr val="CC0000"/>
                </a:solidFill>
                <a:ln w="7938">
                  <a:solidFill>
                    <a:srgbClr val="FE0000"/>
                  </a:solidFill>
                  <a:prstDash val="solid"/>
                  <a:round/>
                  <a:headEnd/>
                  <a:tailEnd/>
                </a:ln>
              </p:spPr>
              <p:txBody>
                <a:bodyPr/>
                <a:lstStyle/>
                <a:p>
                  <a:endParaRPr lang="en-US"/>
                </a:p>
              </p:txBody>
            </p:sp>
            <p:sp>
              <p:nvSpPr>
                <p:cNvPr id="1976" name="Line 540"/>
                <p:cNvSpPr>
                  <a:spLocks noChangeShapeType="1"/>
                </p:cNvSpPr>
                <p:nvPr/>
              </p:nvSpPr>
              <p:spPr bwMode="auto">
                <a:xfrm>
                  <a:off x="3561" y="226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77" name="Freeform 541"/>
                <p:cNvSpPr>
                  <a:spLocks/>
                </p:cNvSpPr>
                <p:nvPr/>
              </p:nvSpPr>
              <p:spPr bwMode="auto">
                <a:xfrm>
                  <a:off x="3561" y="2263"/>
                  <a:ext cx="49" cy="18"/>
                </a:xfrm>
                <a:custGeom>
                  <a:avLst/>
                  <a:gdLst>
                    <a:gd name="T0" fmla="*/ 0 w 194"/>
                    <a:gd name="T1" fmla="*/ 4 h 74"/>
                    <a:gd name="T2" fmla="*/ 48 w 194"/>
                    <a:gd name="T3" fmla="*/ 0 h 74"/>
                    <a:gd name="T4" fmla="*/ 49 w 194"/>
                    <a:gd name="T5" fmla="*/ 14 h 74"/>
                    <a:gd name="T6" fmla="*/ 1 w 194"/>
                    <a:gd name="T7" fmla="*/ 18 h 74"/>
                    <a:gd name="T8" fmla="*/ 0 w 194"/>
                    <a:gd name="T9" fmla="*/ 4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74">
                      <a:moveTo>
                        <a:pt x="0" y="16"/>
                      </a:moveTo>
                      <a:lnTo>
                        <a:pt x="189" y="0"/>
                      </a:lnTo>
                      <a:lnTo>
                        <a:pt x="194" y="58"/>
                      </a:lnTo>
                      <a:lnTo>
                        <a:pt x="3" y="74"/>
                      </a:lnTo>
                      <a:lnTo>
                        <a:pt x="0" y="16"/>
                      </a:lnTo>
                      <a:close/>
                    </a:path>
                  </a:pathLst>
                </a:custGeom>
                <a:solidFill>
                  <a:srgbClr val="CC0000"/>
                </a:solidFill>
                <a:ln w="7938">
                  <a:solidFill>
                    <a:srgbClr val="FE0000"/>
                  </a:solidFill>
                  <a:prstDash val="solid"/>
                  <a:round/>
                  <a:headEnd/>
                  <a:tailEnd/>
                </a:ln>
              </p:spPr>
              <p:txBody>
                <a:bodyPr/>
                <a:lstStyle/>
                <a:p>
                  <a:endParaRPr lang="en-US"/>
                </a:p>
              </p:txBody>
            </p:sp>
            <p:sp>
              <p:nvSpPr>
                <p:cNvPr id="1978" name="Line 542"/>
                <p:cNvSpPr>
                  <a:spLocks noChangeShapeType="1"/>
                </p:cNvSpPr>
                <p:nvPr/>
              </p:nvSpPr>
              <p:spPr bwMode="auto">
                <a:xfrm>
                  <a:off x="3656" y="225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79" name="Freeform 543"/>
                <p:cNvSpPr>
                  <a:spLocks/>
                </p:cNvSpPr>
                <p:nvPr/>
              </p:nvSpPr>
              <p:spPr bwMode="auto">
                <a:xfrm>
                  <a:off x="3656" y="2256"/>
                  <a:ext cx="36" cy="18"/>
                </a:xfrm>
                <a:custGeom>
                  <a:avLst/>
                  <a:gdLst>
                    <a:gd name="T0" fmla="*/ 0 w 144"/>
                    <a:gd name="T1" fmla="*/ 3 h 70"/>
                    <a:gd name="T2" fmla="*/ 35 w 144"/>
                    <a:gd name="T3" fmla="*/ 0 h 70"/>
                    <a:gd name="T4" fmla="*/ 36 w 144"/>
                    <a:gd name="T5" fmla="*/ 15 h 70"/>
                    <a:gd name="T6" fmla="*/ 2 w 144"/>
                    <a:gd name="T7" fmla="*/ 18 h 70"/>
                    <a:gd name="T8" fmla="*/ 0 w 144"/>
                    <a:gd name="T9" fmla="*/ 3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 h="70">
                      <a:moveTo>
                        <a:pt x="0" y="12"/>
                      </a:moveTo>
                      <a:lnTo>
                        <a:pt x="139" y="0"/>
                      </a:lnTo>
                      <a:lnTo>
                        <a:pt x="144" y="57"/>
                      </a:lnTo>
                      <a:lnTo>
                        <a:pt x="7" y="70"/>
                      </a:lnTo>
                      <a:lnTo>
                        <a:pt x="0" y="12"/>
                      </a:lnTo>
                      <a:close/>
                    </a:path>
                  </a:pathLst>
                </a:custGeom>
                <a:solidFill>
                  <a:srgbClr val="CC0000"/>
                </a:solidFill>
                <a:ln w="7938">
                  <a:solidFill>
                    <a:srgbClr val="FE0000"/>
                  </a:solidFill>
                  <a:prstDash val="solid"/>
                  <a:round/>
                  <a:headEnd/>
                  <a:tailEnd/>
                </a:ln>
              </p:spPr>
              <p:txBody>
                <a:bodyPr/>
                <a:lstStyle/>
                <a:p>
                  <a:endParaRPr lang="en-US"/>
                </a:p>
              </p:txBody>
            </p:sp>
            <p:sp>
              <p:nvSpPr>
                <p:cNvPr id="1980" name="Line 544"/>
                <p:cNvSpPr>
                  <a:spLocks noChangeShapeType="1"/>
                </p:cNvSpPr>
                <p:nvPr/>
              </p:nvSpPr>
              <p:spPr bwMode="auto">
                <a:xfrm>
                  <a:off x="3691" y="225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81" name="Freeform 545"/>
                <p:cNvSpPr>
                  <a:spLocks/>
                </p:cNvSpPr>
                <p:nvPr/>
              </p:nvSpPr>
              <p:spPr bwMode="auto">
                <a:xfrm>
                  <a:off x="3691" y="2256"/>
                  <a:ext cx="14" cy="15"/>
                </a:xfrm>
                <a:custGeom>
                  <a:avLst/>
                  <a:gdLst>
                    <a:gd name="T0" fmla="*/ 0 w 59"/>
                    <a:gd name="T1" fmla="*/ 0 h 57"/>
                    <a:gd name="T2" fmla="*/ 13 w 59"/>
                    <a:gd name="T3" fmla="*/ 0 h 57"/>
                    <a:gd name="T4" fmla="*/ 14 w 59"/>
                    <a:gd name="T5" fmla="*/ 15 h 57"/>
                    <a:gd name="T6" fmla="*/ 1 w 59"/>
                    <a:gd name="T7" fmla="*/ 15 h 57"/>
                    <a:gd name="T8" fmla="*/ 0 w 59"/>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57">
                      <a:moveTo>
                        <a:pt x="0" y="0"/>
                      </a:moveTo>
                      <a:lnTo>
                        <a:pt x="54" y="0"/>
                      </a:lnTo>
                      <a:lnTo>
                        <a:pt x="59" y="57"/>
                      </a:lnTo>
                      <a:lnTo>
                        <a:pt x="5" y="57"/>
                      </a:lnTo>
                      <a:lnTo>
                        <a:pt x="0" y="0"/>
                      </a:lnTo>
                      <a:close/>
                    </a:path>
                  </a:pathLst>
                </a:custGeom>
                <a:solidFill>
                  <a:srgbClr val="CC0000"/>
                </a:solidFill>
                <a:ln w="7938">
                  <a:solidFill>
                    <a:srgbClr val="FE0000"/>
                  </a:solidFill>
                  <a:prstDash val="solid"/>
                  <a:round/>
                  <a:headEnd/>
                  <a:tailEnd/>
                </a:ln>
              </p:spPr>
              <p:txBody>
                <a:bodyPr/>
                <a:lstStyle/>
                <a:p>
                  <a:endParaRPr lang="en-US"/>
                </a:p>
              </p:txBody>
            </p:sp>
            <p:sp>
              <p:nvSpPr>
                <p:cNvPr id="1982" name="Line 546"/>
                <p:cNvSpPr>
                  <a:spLocks noChangeShapeType="1"/>
                </p:cNvSpPr>
                <p:nvPr/>
              </p:nvSpPr>
              <p:spPr bwMode="auto">
                <a:xfrm>
                  <a:off x="3752" y="225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83" name="Freeform 547"/>
                <p:cNvSpPr>
                  <a:spLocks/>
                </p:cNvSpPr>
                <p:nvPr/>
              </p:nvSpPr>
              <p:spPr bwMode="auto">
                <a:xfrm>
                  <a:off x="3752" y="2252"/>
                  <a:ext cx="48" cy="17"/>
                </a:xfrm>
                <a:custGeom>
                  <a:avLst/>
                  <a:gdLst>
                    <a:gd name="T0" fmla="*/ 0 w 193"/>
                    <a:gd name="T1" fmla="*/ 2 h 66"/>
                    <a:gd name="T2" fmla="*/ 48 w 193"/>
                    <a:gd name="T3" fmla="*/ 0 h 66"/>
                    <a:gd name="T4" fmla="*/ 48 w 193"/>
                    <a:gd name="T5" fmla="*/ 14 h 66"/>
                    <a:gd name="T6" fmla="*/ 1 w 193"/>
                    <a:gd name="T7" fmla="*/ 17 h 66"/>
                    <a:gd name="T8" fmla="*/ 0 w 193"/>
                    <a:gd name="T9" fmla="*/ 2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 h="66">
                      <a:moveTo>
                        <a:pt x="0" y="8"/>
                      </a:moveTo>
                      <a:lnTo>
                        <a:pt x="193" y="0"/>
                      </a:lnTo>
                      <a:lnTo>
                        <a:pt x="193" y="54"/>
                      </a:lnTo>
                      <a:lnTo>
                        <a:pt x="4" y="66"/>
                      </a:lnTo>
                      <a:lnTo>
                        <a:pt x="0" y="8"/>
                      </a:lnTo>
                      <a:close/>
                    </a:path>
                  </a:pathLst>
                </a:custGeom>
                <a:solidFill>
                  <a:srgbClr val="CC0000"/>
                </a:solidFill>
                <a:ln w="7938">
                  <a:solidFill>
                    <a:srgbClr val="FE0000"/>
                  </a:solidFill>
                  <a:prstDash val="solid"/>
                  <a:round/>
                  <a:headEnd/>
                  <a:tailEnd/>
                </a:ln>
              </p:spPr>
              <p:txBody>
                <a:bodyPr/>
                <a:lstStyle/>
                <a:p>
                  <a:endParaRPr lang="en-US"/>
                </a:p>
              </p:txBody>
            </p:sp>
            <p:sp>
              <p:nvSpPr>
                <p:cNvPr id="1984" name="Line 548"/>
                <p:cNvSpPr>
                  <a:spLocks noChangeShapeType="1"/>
                </p:cNvSpPr>
                <p:nvPr/>
              </p:nvSpPr>
              <p:spPr bwMode="auto">
                <a:xfrm>
                  <a:off x="3849" y="225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85" name="Rectangle 549"/>
                <p:cNvSpPr>
                  <a:spLocks noChangeArrowheads="1"/>
                </p:cNvSpPr>
                <p:nvPr/>
              </p:nvSpPr>
              <p:spPr bwMode="auto">
                <a:xfrm>
                  <a:off x="3849" y="2251"/>
                  <a:ext cx="47" cy="15"/>
                </a:xfrm>
                <a:prstGeom prst="rect">
                  <a:avLst/>
                </a:prstGeom>
                <a:solidFill>
                  <a:srgbClr val="CC0000"/>
                </a:solidFill>
                <a:ln w="7938">
                  <a:solidFill>
                    <a:srgbClr val="FE0000"/>
                  </a:solidFill>
                  <a:miter lim="800000"/>
                  <a:headEnd/>
                  <a:tailEnd/>
                </a:ln>
              </p:spPr>
              <p:txBody>
                <a:bodyPr/>
                <a:lstStyle/>
                <a:p>
                  <a:endParaRPr lang="en-US"/>
                </a:p>
              </p:txBody>
            </p:sp>
            <p:sp>
              <p:nvSpPr>
                <p:cNvPr id="1986" name="Line 550"/>
                <p:cNvSpPr>
                  <a:spLocks noChangeShapeType="1"/>
                </p:cNvSpPr>
                <p:nvPr/>
              </p:nvSpPr>
              <p:spPr bwMode="auto">
                <a:xfrm>
                  <a:off x="3945" y="225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87" name="Rectangle 551"/>
                <p:cNvSpPr>
                  <a:spLocks noChangeArrowheads="1"/>
                </p:cNvSpPr>
                <p:nvPr/>
              </p:nvSpPr>
              <p:spPr bwMode="auto">
                <a:xfrm>
                  <a:off x="3945" y="2252"/>
                  <a:ext cx="47" cy="15"/>
                </a:xfrm>
                <a:prstGeom prst="rect">
                  <a:avLst/>
                </a:prstGeom>
                <a:solidFill>
                  <a:srgbClr val="CC0000"/>
                </a:solidFill>
                <a:ln w="7938">
                  <a:solidFill>
                    <a:srgbClr val="FE0000"/>
                  </a:solidFill>
                  <a:miter lim="800000"/>
                  <a:headEnd/>
                  <a:tailEnd/>
                </a:ln>
              </p:spPr>
              <p:txBody>
                <a:bodyPr/>
                <a:lstStyle/>
                <a:p>
                  <a:endParaRPr lang="en-US"/>
                </a:p>
              </p:txBody>
            </p:sp>
            <p:sp>
              <p:nvSpPr>
                <p:cNvPr id="1988" name="Line 552"/>
                <p:cNvSpPr>
                  <a:spLocks noChangeShapeType="1"/>
                </p:cNvSpPr>
                <p:nvPr/>
              </p:nvSpPr>
              <p:spPr bwMode="auto">
                <a:xfrm>
                  <a:off x="4041" y="2252"/>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89" name="Rectangle 553"/>
                <p:cNvSpPr>
                  <a:spLocks noChangeArrowheads="1"/>
                </p:cNvSpPr>
                <p:nvPr/>
              </p:nvSpPr>
              <p:spPr bwMode="auto">
                <a:xfrm>
                  <a:off x="4041" y="2252"/>
                  <a:ext cx="47" cy="15"/>
                </a:xfrm>
                <a:prstGeom prst="rect">
                  <a:avLst/>
                </a:prstGeom>
                <a:solidFill>
                  <a:srgbClr val="CC0000"/>
                </a:solidFill>
                <a:ln w="7938">
                  <a:solidFill>
                    <a:srgbClr val="FE0000"/>
                  </a:solidFill>
                  <a:miter lim="800000"/>
                  <a:headEnd/>
                  <a:tailEnd/>
                </a:ln>
              </p:spPr>
              <p:txBody>
                <a:bodyPr/>
                <a:lstStyle/>
                <a:p>
                  <a:endParaRPr lang="en-US"/>
                </a:p>
              </p:txBody>
            </p:sp>
            <p:sp>
              <p:nvSpPr>
                <p:cNvPr id="1990" name="Line 554"/>
                <p:cNvSpPr>
                  <a:spLocks noChangeShapeType="1"/>
                </p:cNvSpPr>
                <p:nvPr/>
              </p:nvSpPr>
              <p:spPr bwMode="auto">
                <a:xfrm>
                  <a:off x="4137" y="225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91" name="Freeform 555"/>
                <p:cNvSpPr>
                  <a:spLocks/>
                </p:cNvSpPr>
                <p:nvPr/>
              </p:nvSpPr>
              <p:spPr bwMode="auto">
                <a:xfrm>
                  <a:off x="4136" y="2254"/>
                  <a:ext cx="49" cy="17"/>
                </a:xfrm>
                <a:custGeom>
                  <a:avLst/>
                  <a:gdLst>
                    <a:gd name="T0" fmla="*/ 1 w 198"/>
                    <a:gd name="T1" fmla="*/ 0 h 65"/>
                    <a:gd name="T2" fmla="*/ 49 w 198"/>
                    <a:gd name="T3" fmla="*/ 2 h 65"/>
                    <a:gd name="T4" fmla="*/ 48 w 198"/>
                    <a:gd name="T5" fmla="*/ 17 h 65"/>
                    <a:gd name="T6" fmla="*/ 0 w 198"/>
                    <a:gd name="T7" fmla="*/ 15 h 65"/>
                    <a:gd name="T8" fmla="*/ 1 w 198"/>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65">
                      <a:moveTo>
                        <a:pt x="4" y="0"/>
                      </a:moveTo>
                      <a:lnTo>
                        <a:pt x="198" y="8"/>
                      </a:lnTo>
                      <a:lnTo>
                        <a:pt x="194" y="65"/>
                      </a:lnTo>
                      <a:lnTo>
                        <a:pt x="0" y="58"/>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1992" name="Line 556"/>
                <p:cNvSpPr>
                  <a:spLocks noChangeShapeType="1"/>
                </p:cNvSpPr>
                <p:nvPr/>
              </p:nvSpPr>
              <p:spPr bwMode="auto">
                <a:xfrm>
                  <a:off x="4233" y="225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93" name="Freeform 557"/>
                <p:cNvSpPr>
                  <a:spLocks/>
                </p:cNvSpPr>
                <p:nvPr/>
              </p:nvSpPr>
              <p:spPr bwMode="auto">
                <a:xfrm>
                  <a:off x="4232" y="2259"/>
                  <a:ext cx="49" cy="16"/>
                </a:xfrm>
                <a:custGeom>
                  <a:avLst/>
                  <a:gdLst>
                    <a:gd name="T0" fmla="*/ 1 w 198"/>
                    <a:gd name="T1" fmla="*/ 0 h 65"/>
                    <a:gd name="T2" fmla="*/ 49 w 198"/>
                    <a:gd name="T3" fmla="*/ 2 h 65"/>
                    <a:gd name="T4" fmla="*/ 48 w 198"/>
                    <a:gd name="T5" fmla="*/ 16 h 65"/>
                    <a:gd name="T6" fmla="*/ 0 w 198"/>
                    <a:gd name="T7" fmla="*/ 14 h 65"/>
                    <a:gd name="T8" fmla="*/ 1 w 198"/>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65">
                      <a:moveTo>
                        <a:pt x="4" y="0"/>
                      </a:moveTo>
                      <a:lnTo>
                        <a:pt x="198" y="7"/>
                      </a:lnTo>
                      <a:lnTo>
                        <a:pt x="193" y="65"/>
                      </a:lnTo>
                      <a:lnTo>
                        <a:pt x="0" y="58"/>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1994" name="Line 558"/>
                <p:cNvSpPr>
                  <a:spLocks noChangeShapeType="1"/>
                </p:cNvSpPr>
                <p:nvPr/>
              </p:nvSpPr>
              <p:spPr bwMode="auto">
                <a:xfrm>
                  <a:off x="4329" y="226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95" name="Freeform 559"/>
                <p:cNvSpPr>
                  <a:spLocks/>
                </p:cNvSpPr>
                <p:nvPr/>
              </p:nvSpPr>
              <p:spPr bwMode="auto">
                <a:xfrm>
                  <a:off x="4328" y="2263"/>
                  <a:ext cx="29" cy="15"/>
                </a:xfrm>
                <a:custGeom>
                  <a:avLst/>
                  <a:gdLst>
                    <a:gd name="T0" fmla="*/ 1 w 116"/>
                    <a:gd name="T1" fmla="*/ 0 h 62"/>
                    <a:gd name="T2" fmla="*/ 29 w 116"/>
                    <a:gd name="T3" fmla="*/ 1 h 62"/>
                    <a:gd name="T4" fmla="*/ 29 w 116"/>
                    <a:gd name="T5" fmla="*/ 15 h 62"/>
                    <a:gd name="T6" fmla="*/ 0 w 116"/>
                    <a:gd name="T7" fmla="*/ 14 h 62"/>
                    <a:gd name="T8" fmla="*/ 1 w 116"/>
                    <a:gd name="T9" fmla="*/ 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62">
                      <a:moveTo>
                        <a:pt x="4" y="0"/>
                      </a:moveTo>
                      <a:lnTo>
                        <a:pt x="116" y="4"/>
                      </a:lnTo>
                      <a:lnTo>
                        <a:pt x="116" y="62"/>
                      </a:lnTo>
                      <a:lnTo>
                        <a:pt x="0" y="58"/>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1996" name="Line 560"/>
                <p:cNvSpPr>
                  <a:spLocks noChangeShapeType="1"/>
                </p:cNvSpPr>
                <p:nvPr/>
              </p:nvSpPr>
              <p:spPr bwMode="auto">
                <a:xfrm>
                  <a:off x="4358" y="226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97" name="Freeform 561"/>
                <p:cNvSpPr>
                  <a:spLocks/>
                </p:cNvSpPr>
                <p:nvPr/>
              </p:nvSpPr>
              <p:spPr bwMode="auto">
                <a:xfrm>
                  <a:off x="4357" y="2264"/>
                  <a:ext cx="20" cy="15"/>
                </a:xfrm>
                <a:custGeom>
                  <a:avLst/>
                  <a:gdLst>
                    <a:gd name="T0" fmla="*/ 1 w 82"/>
                    <a:gd name="T1" fmla="*/ 0 h 61"/>
                    <a:gd name="T2" fmla="*/ 20 w 82"/>
                    <a:gd name="T3" fmla="*/ 1 h 61"/>
                    <a:gd name="T4" fmla="*/ 19 w 82"/>
                    <a:gd name="T5" fmla="*/ 15 h 61"/>
                    <a:gd name="T6" fmla="*/ 0 w 82"/>
                    <a:gd name="T7" fmla="*/ 14 h 61"/>
                    <a:gd name="T8" fmla="*/ 1 w 82"/>
                    <a:gd name="T9" fmla="*/ 0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 h="61">
                      <a:moveTo>
                        <a:pt x="4" y="0"/>
                      </a:moveTo>
                      <a:lnTo>
                        <a:pt x="82" y="4"/>
                      </a:lnTo>
                      <a:lnTo>
                        <a:pt x="79" y="61"/>
                      </a:lnTo>
                      <a:lnTo>
                        <a:pt x="0" y="58"/>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1998" name="Line 562"/>
                <p:cNvSpPr>
                  <a:spLocks noChangeShapeType="1"/>
                </p:cNvSpPr>
                <p:nvPr/>
              </p:nvSpPr>
              <p:spPr bwMode="auto">
                <a:xfrm>
                  <a:off x="4425" y="226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99" name="Freeform 563"/>
                <p:cNvSpPr>
                  <a:spLocks/>
                </p:cNvSpPr>
                <p:nvPr/>
              </p:nvSpPr>
              <p:spPr bwMode="auto">
                <a:xfrm>
                  <a:off x="4424" y="2268"/>
                  <a:ext cx="48" cy="17"/>
                </a:xfrm>
                <a:custGeom>
                  <a:avLst/>
                  <a:gdLst>
                    <a:gd name="T0" fmla="*/ 1 w 194"/>
                    <a:gd name="T1" fmla="*/ 0 h 70"/>
                    <a:gd name="T2" fmla="*/ 48 w 194"/>
                    <a:gd name="T3" fmla="*/ 2 h 70"/>
                    <a:gd name="T4" fmla="*/ 47 w 194"/>
                    <a:gd name="T5" fmla="*/ 17 h 70"/>
                    <a:gd name="T6" fmla="*/ 0 w 194"/>
                    <a:gd name="T7" fmla="*/ 14 h 70"/>
                    <a:gd name="T8" fmla="*/ 1 w 194"/>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70">
                      <a:moveTo>
                        <a:pt x="4" y="0"/>
                      </a:moveTo>
                      <a:lnTo>
                        <a:pt x="194" y="10"/>
                      </a:lnTo>
                      <a:lnTo>
                        <a:pt x="190" y="70"/>
                      </a:lnTo>
                      <a:lnTo>
                        <a:pt x="0" y="58"/>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2000" name="Line 564"/>
                <p:cNvSpPr>
                  <a:spLocks noChangeShapeType="1"/>
                </p:cNvSpPr>
                <p:nvPr/>
              </p:nvSpPr>
              <p:spPr bwMode="auto">
                <a:xfrm>
                  <a:off x="4521" y="227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1" name="Freeform 565"/>
                <p:cNvSpPr>
                  <a:spLocks/>
                </p:cNvSpPr>
                <p:nvPr/>
              </p:nvSpPr>
              <p:spPr bwMode="auto">
                <a:xfrm>
                  <a:off x="4520" y="2274"/>
                  <a:ext cx="48" cy="17"/>
                </a:xfrm>
                <a:custGeom>
                  <a:avLst/>
                  <a:gdLst>
                    <a:gd name="T0" fmla="*/ 1 w 194"/>
                    <a:gd name="T1" fmla="*/ 0 h 70"/>
                    <a:gd name="T2" fmla="*/ 48 w 194"/>
                    <a:gd name="T3" fmla="*/ 3 h 70"/>
                    <a:gd name="T4" fmla="*/ 47 w 194"/>
                    <a:gd name="T5" fmla="*/ 17 h 70"/>
                    <a:gd name="T6" fmla="*/ 0 w 194"/>
                    <a:gd name="T7" fmla="*/ 14 h 70"/>
                    <a:gd name="T8" fmla="*/ 1 w 194"/>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70">
                      <a:moveTo>
                        <a:pt x="4" y="0"/>
                      </a:moveTo>
                      <a:lnTo>
                        <a:pt x="194" y="12"/>
                      </a:lnTo>
                      <a:lnTo>
                        <a:pt x="189" y="70"/>
                      </a:lnTo>
                      <a:lnTo>
                        <a:pt x="0" y="57"/>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2002" name="Line 566"/>
                <p:cNvSpPr>
                  <a:spLocks noChangeShapeType="1"/>
                </p:cNvSpPr>
                <p:nvPr/>
              </p:nvSpPr>
              <p:spPr bwMode="auto">
                <a:xfrm>
                  <a:off x="4617" y="228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3" name="Freeform 567"/>
                <p:cNvSpPr>
                  <a:spLocks/>
                </p:cNvSpPr>
                <p:nvPr/>
              </p:nvSpPr>
              <p:spPr bwMode="auto">
                <a:xfrm>
                  <a:off x="4615" y="2281"/>
                  <a:ext cx="49" cy="17"/>
                </a:xfrm>
                <a:custGeom>
                  <a:avLst/>
                  <a:gdLst>
                    <a:gd name="T0" fmla="*/ 2 w 198"/>
                    <a:gd name="T1" fmla="*/ 0 h 69"/>
                    <a:gd name="T2" fmla="*/ 49 w 198"/>
                    <a:gd name="T3" fmla="*/ 3 h 69"/>
                    <a:gd name="T4" fmla="*/ 48 w 198"/>
                    <a:gd name="T5" fmla="*/ 17 h 69"/>
                    <a:gd name="T6" fmla="*/ 0 w 198"/>
                    <a:gd name="T7" fmla="*/ 13 h 69"/>
                    <a:gd name="T8" fmla="*/ 2 w 198"/>
                    <a:gd name="T9" fmla="*/ 0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69">
                      <a:moveTo>
                        <a:pt x="7" y="0"/>
                      </a:moveTo>
                      <a:lnTo>
                        <a:pt x="198" y="11"/>
                      </a:lnTo>
                      <a:lnTo>
                        <a:pt x="193" y="69"/>
                      </a:lnTo>
                      <a:lnTo>
                        <a:pt x="0" y="53"/>
                      </a:lnTo>
                      <a:lnTo>
                        <a:pt x="7" y="0"/>
                      </a:lnTo>
                      <a:close/>
                    </a:path>
                  </a:pathLst>
                </a:custGeom>
                <a:solidFill>
                  <a:srgbClr val="CC0000"/>
                </a:solidFill>
                <a:ln w="7938">
                  <a:solidFill>
                    <a:srgbClr val="FE0000"/>
                  </a:solidFill>
                  <a:prstDash val="solid"/>
                  <a:round/>
                  <a:headEnd/>
                  <a:tailEnd/>
                </a:ln>
              </p:spPr>
              <p:txBody>
                <a:bodyPr/>
                <a:lstStyle/>
                <a:p>
                  <a:endParaRPr lang="en-US"/>
                </a:p>
              </p:txBody>
            </p:sp>
            <p:sp>
              <p:nvSpPr>
                <p:cNvPr id="2004" name="Line 568"/>
                <p:cNvSpPr>
                  <a:spLocks noChangeShapeType="1"/>
                </p:cNvSpPr>
                <p:nvPr/>
              </p:nvSpPr>
              <p:spPr bwMode="auto">
                <a:xfrm>
                  <a:off x="4712" y="228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5" name="Freeform 569"/>
                <p:cNvSpPr>
                  <a:spLocks/>
                </p:cNvSpPr>
                <p:nvPr/>
              </p:nvSpPr>
              <p:spPr bwMode="auto">
                <a:xfrm>
                  <a:off x="4711" y="2287"/>
                  <a:ext cx="49" cy="18"/>
                </a:xfrm>
                <a:custGeom>
                  <a:avLst/>
                  <a:gdLst>
                    <a:gd name="T0" fmla="*/ 1 w 198"/>
                    <a:gd name="T1" fmla="*/ 0 h 70"/>
                    <a:gd name="T2" fmla="*/ 49 w 198"/>
                    <a:gd name="T3" fmla="*/ 3 h 70"/>
                    <a:gd name="T4" fmla="*/ 47 w 198"/>
                    <a:gd name="T5" fmla="*/ 18 h 70"/>
                    <a:gd name="T6" fmla="*/ 0 w 198"/>
                    <a:gd name="T7" fmla="*/ 14 h 70"/>
                    <a:gd name="T8" fmla="*/ 1 w 198"/>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70">
                      <a:moveTo>
                        <a:pt x="4" y="0"/>
                      </a:moveTo>
                      <a:lnTo>
                        <a:pt x="198" y="12"/>
                      </a:lnTo>
                      <a:lnTo>
                        <a:pt x="190" y="70"/>
                      </a:lnTo>
                      <a:lnTo>
                        <a:pt x="0" y="54"/>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2006" name="Line 570"/>
                <p:cNvSpPr>
                  <a:spLocks noChangeShapeType="1"/>
                </p:cNvSpPr>
                <p:nvPr/>
              </p:nvSpPr>
              <p:spPr bwMode="auto">
                <a:xfrm>
                  <a:off x="4808" y="229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7" name="Freeform 571"/>
                <p:cNvSpPr>
                  <a:spLocks/>
                </p:cNvSpPr>
                <p:nvPr/>
              </p:nvSpPr>
              <p:spPr bwMode="auto">
                <a:xfrm>
                  <a:off x="4807" y="2294"/>
                  <a:ext cx="48" cy="17"/>
                </a:xfrm>
                <a:custGeom>
                  <a:avLst/>
                  <a:gdLst>
                    <a:gd name="T0" fmla="*/ 1 w 193"/>
                    <a:gd name="T1" fmla="*/ 0 h 70"/>
                    <a:gd name="T2" fmla="*/ 48 w 193"/>
                    <a:gd name="T3" fmla="*/ 3 h 70"/>
                    <a:gd name="T4" fmla="*/ 47 w 193"/>
                    <a:gd name="T5" fmla="*/ 17 h 70"/>
                    <a:gd name="T6" fmla="*/ 0 w 193"/>
                    <a:gd name="T7" fmla="*/ 13 h 70"/>
                    <a:gd name="T8" fmla="*/ 1 w 193"/>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 h="70">
                      <a:moveTo>
                        <a:pt x="4" y="0"/>
                      </a:moveTo>
                      <a:lnTo>
                        <a:pt x="193" y="12"/>
                      </a:lnTo>
                      <a:lnTo>
                        <a:pt x="189" y="70"/>
                      </a:lnTo>
                      <a:lnTo>
                        <a:pt x="0" y="55"/>
                      </a:lnTo>
                      <a:lnTo>
                        <a:pt x="4" y="0"/>
                      </a:lnTo>
                      <a:close/>
                    </a:path>
                  </a:pathLst>
                </a:custGeom>
                <a:solidFill>
                  <a:srgbClr val="CC0000"/>
                </a:solidFill>
                <a:ln w="7938">
                  <a:solidFill>
                    <a:srgbClr val="FE0000"/>
                  </a:solidFill>
                  <a:prstDash val="solid"/>
                  <a:round/>
                  <a:headEnd/>
                  <a:tailEnd/>
                </a:ln>
              </p:spPr>
              <p:txBody>
                <a:bodyPr/>
                <a:lstStyle/>
                <a:p>
                  <a:endParaRPr lang="en-US"/>
                </a:p>
              </p:txBody>
            </p:sp>
            <p:sp>
              <p:nvSpPr>
                <p:cNvPr id="2008" name="Line 572"/>
                <p:cNvSpPr>
                  <a:spLocks noChangeShapeType="1"/>
                </p:cNvSpPr>
                <p:nvPr/>
              </p:nvSpPr>
              <p:spPr bwMode="auto">
                <a:xfrm>
                  <a:off x="1307" y="2131"/>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9" name="Freeform 573"/>
                <p:cNvSpPr>
                  <a:spLocks/>
                </p:cNvSpPr>
                <p:nvPr/>
              </p:nvSpPr>
              <p:spPr bwMode="auto">
                <a:xfrm>
                  <a:off x="1307" y="2109"/>
                  <a:ext cx="44" cy="35"/>
                </a:xfrm>
                <a:custGeom>
                  <a:avLst/>
                  <a:gdLst>
                    <a:gd name="T0" fmla="*/ 0 w 179"/>
                    <a:gd name="T1" fmla="*/ 22 h 140"/>
                    <a:gd name="T2" fmla="*/ 37 w 179"/>
                    <a:gd name="T3" fmla="*/ 0 h 140"/>
                    <a:gd name="T4" fmla="*/ 44 w 179"/>
                    <a:gd name="T5" fmla="*/ 12 h 140"/>
                    <a:gd name="T6" fmla="*/ 7 w 179"/>
                    <a:gd name="T7" fmla="*/ 35 h 140"/>
                    <a:gd name="T8" fmla="*/ 0 w 179"/>
                    <a:gd name="T9" fmla="*/ 22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 h="140">
                      <a:moveTo>
                        <a:pt x="0" y="89"/>
                      </a:moveTo>
                      <a:lnTo>
                        <a:pt x="151" y="0"/>
                      </a:lnTo>
                      <a:lnTo>
                        <a:pt x="179" y="46"/>
                      </a:lnTo>
                      <a:lnTo>
                        <a:pt x="28" y="140"/>
                      </a:lnTo>
                      <a:lnTo>
                        <a:pt x="0" y="89"/>
                      </a:lnTo>
                      <a:close/>
                    </a:path>
                  </a:pathLst>
                </a:custGeom>
                <a:solidFill>
                  <a:srgbClr val="CC0000"/>
                </a:solidFill>
                <a:ln w="7938">
                  <a:solidFill>
                    <a:srgbClr val="FE0000"/>
                  </a:solidFill>
                  <a:prstDash val="solid"/>
                  <a:round/>
                  <a:headEnd/>
                  <a:tailEnd/>
                </a:ln>
              </p:spPr>
              <p:txBody>
                <a:bodyPr/>
                <a:lstStyle/>
                <a:p>
                  <a:endParaRPr lang="en-US"/>
                </a:p>
              </p:txBody>
            </p:sp>
            <p:sp>
              <p:nvSpPr>
                <p:cNvPr id="2010" name="Line 574"/>
                <p:cNvSpPr>
                  <a:spLocks noChangeShapeType="1"/>
                </p:cNvSpPr>
                <p:nvPr/>
              </p:nvSpPr>
              <p:spPr bwMode="auto">
                <a:xfrm>
                  <a:off x="1383" y="2086"/>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1" name="Freeform 575"/>
                <p:cNvSpPr>
                  <a:spLocks/>
                </p:cNvSpPr>
                <p:nvPr/>
              </p:nvSpPr>
              <p:spPr bwMode="auto">
                <a:xfrm>
                  <a:off x="1383" y="2062"/>
                  <a:ext cx="45" cy="36"/>
                </a:xfrm>
                <a:custGeom>
                  <a:avLst/>
                  <a:gdLst>
                    <a:gd name="T0" fmla="*/ 0 w 183"/>
                    <a:gd name="T1" fmla="*/ 23 h 144"/>
                    <a:gd name="T2" fmla="*/ 37 w 183"/>
                    <a:gd name="T3" fmla="*/ 0 h 144"/>
                    <a:gd name="T4" fmla="*/ 45 w 183"/>
                    <a:gd name="T5" fmla="*/ 13 h 144"/>
                    <a:gd name="T6" fmla="*/ 7 w 183"/>
                    <a:gd name="T7" fmla="*/ 36 h 144"/>
                    <a:gd name="T8" fmla="*/ 0 w 183"/>
                    <a:gd name="T9" fmla="*/ 23 h 1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144">
                      <a:moveTo>
                        <a:pt x="0" y="93"/>
                      </a:moveTo>
                      <a:lnTo>
                        <a:pt x="151" y="0"/>
                      </a:lnTo>
                      <a:lnTo>
                        <a:pt x="183" y="51"/>
                      </a:lnTo>
                      <a:lnTo>
                        <a:pt x="27" y="144"/>
                      </a:lnTo>
                      <a:lnTo>
                        <a:pt x="0" y="93"/>
                      </a:lnTo>
                      <a:close/>
                    </a:path>
                  </a:pathLst>
                </a:custGeom>
                <a:solidFill>
                  <a:srgbClr val="CC0000"/>
                </a:solidFill>
                <a:ln w="7938">
                  <a:solidFill>
                    <a:srgbClr val="FE0000"/>
                  </a:solidFill>
                  <a:prstDash val="solid"/>
                  <a:round/>
                  <a:headEnd/>
                  <a:tailEnd/>
                </a:ln>
              </p:spPr>
              <p:txBody>
                <a:bodyPr/>
                <a:lstStyle/>
                <a:p>
                  <a:endParaRPr lang="en-US"/>
                </a:p>
              </p:txBody>
            </p:sp>
            <p:sp>
              <p:nvSpPr>
                <p:cNvPr id="2012" name="Line 576"/>
                <p:cNvSpPr>
                  <a:spLocks noChangeShapeType="1"/>
                </p:cNvSpPr>
                <p:nvPr/>
              </p:nvSpPr>
              <p:spPr bwMode="auto">
                <a:xfrm>
                  <a:off x="1458" y="204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3" name="Freeform 577"/>
                <p:cNvSpPr>
                  <a:spLocks/>
                </p:cNvSpPr>
                <p:nvPr/>
              </p:nvSpPr>
              <p:spPr bwMode="auto">
                <a:xfrm>
                  <a:off x="1458" y="2017"/>
                  <a:ext cx="46" cy="36"/>
                </a:xfrm>
                <a:custGeom>
                  <a:avLst/>
                  <a:gdLst>
                    <a:gd name="T0" fmla="*/ 0 w 182"/>
                    <a:gd name="T1" fmla="*/ 23 h 143"/>
                    <a:gd name="T2" fmla="*/ 38 w 182"/>
                    <a:gd name="T3" fmla="*/ 0 h 143"/>
                    <a:gd name="T4" fmla="*/ 46 w 182"/>
                    <a:gd name="T5" fmla="*/ 13 h 143"/>
                    <a:gd name="T6" fmla="*/ 8 w 182"/>
                    <a:gd name="T7" fmla="*/ 36 h 143"/>
                    <a:gd name="T8" fmla="*/ 0 w 182"/>
                    <a:gd name="T9" fmla="*/ 23 h 1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43">
                      <a:moveTo>
                        <a:pt x="0" y="93"/>
                      </a:moveTo>
                      <a:lnTo>
                        <a:pt x="152" y="0"/>
                      </a:lnTo>
                      <a:lnTo>
                        <a:pt x="182" y="50"/>
                      </a:lnTo>
                      <a:lnTo>
                        <a:pt x="32" y="143"/>
                      </a:lnTo>
                      <a:lnTo>
                        <a:pt x="0" y="93"/>
                      </a:lnTo>
                      <a:close/>
                    </a:path>
                  </a:pathLst>
                </a:custGeom>
                <a:solidFill>
                  <a:srgbClr val="CC0000"/>
                </a:solidFill>
                <a:ln w="7938">
                  <a:solidFill>
                    <a:srgbClr val="FE0000"/>
                  </a:solidFill>
                  <a:prstDash val="solid"/>
                  <a:round/>
                  <a:headEnd/>
                  <a:tailEnd/>
                </a:ln>
              </p:spPr>
              <p:txBody>
                <a:bodyPr/>
                <a:lstStyle/>
                <a:p>
                  <a:endParaRPr lang="en-US"/>
                </a:p>
              </p:txBody>
            </p:sp>
            <p:sp>
              <p:nvSpPr>
                <p:cNvPr id="2014" name="Line 578"/>
                <p:cNvSpPr>
                  <a:spLocks noChangeShapeType="1"/>
                </p:cNvSpPr>
                <p:nvPr/>
              </p:nvSpPr>
              <p:spPr bwMode="auto">
                <a:xfrm>
                  <a:off x="1534" y="199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5" name="Freeform 579"/>
                <p:cNvSpPr>
                  <a:spLocks/>
                </p:cNvSpPr>
                <p:nvPr/>
              </p:nvSpPr>
              <p:spPr bwMode="auto">
                <a:xfrm>
                  <a:off x="1534" y="1971"/>
                  <a:ext cx="45" cy="36"/>
                </a:xfrm>
                <a:custGeom>
                  <a:avLst/>
                  <a:gdLst>
                    <a:gd name="T0" fmla="*/ 0 w 182"/>
                    <a:gd name="T1" fmla="*/ 23 h 143"/>
                    <a:gd name="T2" fmla="*/ 37 w 182"/>
                    <a:gd name="T3" fmla="*/ 0 h 143"/>
                    <a:gd name="T4" fmla="*/ 45 w 182"/>
                    <a:gd name="T5" fmla="*/ 13 h 143"/>
                    <a:gd name="T6" fmla="*/ 8 w 182"/>
                    <a:gd name="T7" fmla="*/ 36 h 143"/>
                    <a:gd name="T8" fmla="*/ 0 w 182"/>
                    <a:gd name="T9" fmla="*/ 23 h 1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43">
                      <a:moveTo>
                        <a:pt x="0" y="92"/>
                      </a:moveTo>
                      <a:lnTo>
                        <a:pt x="151" y="0"/>
                      </a:lnTo>
                      <a:lnTo>
                        <a:pt x="182" y="50"/>
                      </a:lnTo>
                      <a:lnTo>
                        <a:pt x="32" y="143"/>
                      </a:lnTo>
                      <a:lnTo>
                        <a:pt x="0" y="92"/>
                      </a:lnTo>
                      <a:close/>
                    </a:path>
                  </a:pathLst>
                </a:custGeom>
                <a:solidFill>
                  <a:srgbClr val="CC0000"/>
                </a:solidFill>
                <a:ln w="7938">
                  <a:solidFill>
                    <a:srgbClr val="FE0000"/>
                  </a:solidFill>
                  <a:prstDash val="solid"/>
                  <a:round/>
                  <a:headEnd/>
                  <a:tailEnd/>
                </a:ln>
              </p:spPr>
              <p:txBody>
                <a:bodyPr/>
                <a:lstStyle/>
                <a:p>
                  <a:endParaRPr lang="en-US"/>
                </a:p>
              </p:txBody>
            </p:sp>
            <p:sp>
              <p:nvSpPr>
                <p:cNvPr id="2016" name="Line 580"/>
                <p:cNvSpPr>
                  <a:spLocks noChangeShapeType="1"/>
                </p:cNvSpPr>
                <p:nvPr/>
              </p:nvSpPr>
              <p:spPr bwMode="auto">
                <a:xfrm>
                  <a:off x="1609" y="194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7" name="Freeform 581"/>
                <p:cNvSpPr>
                  <a:spLocks/>
                </p:cNvSpPr>
                <p:nvPr/>
              </p:nvSpPr>
              <p:spPr bwMode="auto">
                <a:xfrm>
                  <a:off x="1609" y="1947"/>
                  <a:ext cx="10" cy="15"/>
                </a:xfrm>
                <a:custGeom>
                  <a:avLst/>
                  <a:gdLst>
                    <a:gd name="T0" fmla="*/ 0 w 40"/>
                    <a:gd name="T1" fmla="*/ 2 h 59"/>
                    <a:gd name="T2" fmla="*/ 3 w 40"/>
                    <a:gd name="T3" fmla="*/ 0 h 59"/>
                    <a:gd name="T4" fmla="*/ 10 w 40"/>
                    <a:gd name="T5" fmla="*/ 13 h 59"/>
                    <a:gd name="T6" fmla="*/ 8 w 40"/>
                    <a:gd name="T7" fmla="*/ 15 h 59"/>
                    <a:gd name="T8" fmla="*/ 0 w 40"/>
                    <a:gd name="T9" fmla="*/ 2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59">
                      <a:moveTo>
                        <a:pt x="0" y="8"/>
                      </a:moveTo>
                      <a:lnTo>
                        <a:pt x="12" y="0"/>
                      </a:lnTo>
                      <a:lnTo>
                        <a:pt x="40" y="50"/>
                      </a:lnTo>
                      <a:lnTo>
                        <a:pt x="31" y="59"/>
                      </a:lnTo>
                      <a:lnTo>
                        <a:pt x="0" y="8"/>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18" name="Line 582"/>
                <p:cNvSpPr>
                  <a:spLocks noChangeShapeType="1"/>
                </p:cNvSpPr>
                <p:nvPr/>
              </p:nvSpPr>
              <p:spPr bwMode="auto">
                <a:xfrm>
                  <a:off x="1611" y="194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9" name="Freeform 583"/>
                <p:cNvSpPr>
                  <a:spLocks/>
                </p:cNvSpPr>
                <p:nvPr/>
              </p:nvSpPr>
              <p:spPr bwMode="auto">
                <a:xfrm>
                  <a:off x="1611" y="1922"/>
                  <a:ext cx="39" cy="37"/>
                </a:xfrm>
                <a:custGeom>
                  <a:avLst/>
                  <a:gdLst>
                    <a:gd name="T0" fmla="*/ 0 w 155"/>
                    <a:gd name="T1" fmla="*/ 26 h 147"/>
                    <a:gd name="T2" fmla="*/ 30 w 155"/>
                    <a:gd name="T3" fmla="*/ 0 h 147"/>
                    <a:gd name="T4" fmla="*/ 39 w 155"/>
                    <a:gd name="T5" fmla="*/ 12 h 147"/>
                    <a:gd name="T6" fmla="*/ 9 w 155"/>
                    <a:gd name="T7" fmla="*/ 37 h 147"/>
                    <a:gd name="T8" fmla="*/ 0 w 155"/>
                    <a:gd name="T9" fmla="*/ 26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47">
                      <a:moveTo>
                        <a:pt x="0" y="105"/>
                      </a:moveTo>
                      <a:lnTo>
                        <a:pt x="120" y="0"/>
                      </a:lnTo>
                      <a:lnTo>
                        <a:pt x="155" y="47"/>
                      </a:lnTo>
                      <a:lnTo>
                        <a:pt x="35" y="147"/>
                      </a:lnTo>
                      <a:lnTo>
                        <a:pt x="0" y="105"/>
                      </a:lnTo>
                      <a:close/>
                    </a:path>
                  </a:pathLst>
                </a:custGeom>
                <a:solidFill>
                  <a:srgbClr val="CC0000"/>
                </a:solidFill>
                <a:ln w="7938">
                  <a:solidFill>
                    <a:srgbClr val="FE0000"/>
                  </a:solidFill>
                  <a:prstDash val="solid"/>
                  <a:round/>
                  <a:headEnd/>
                  <a:tailEnd/>
                </a:ln>
              </p:spPr>
              <p:txBody>
                <a:bodyPr/>
                <a:lstStyle/>
                <a:p>
                  <a:endParaRPr lang="en-US"/>
                </a:p>
              </p:txBody>
            </p:sp>
            <p:sp>
              <p:nvSpPr>
                <p:cNvPr id="2020" name="Line 584"/>
                <p:cNvSpPr>
                  <a:spLocks noChangeShapeType="1"/>
                </p:cNvSpPr>
                <p:nvPr/>
              </p:nvSpPr>
              <p:spPr bwMode="auto">
                <a:xfrm>
                  <a:off x="1673" y="189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1" name="Freeform 585"/>
                <p:cNvSpPr>
                  <a:spLocks/>
                </p:cNvSpPr>
                <p:nvPr/>
              </p:nvSpPr>
              <p:spPr bwMode="auto">
                <a:xfrm>
                  <a:off x="1673" y="1893"/>
                  <a:ext cx="12" cy="12"/>
                </a:xfrm>
                <a:custGeom>
                  <a:avLst/>
                  <a:gdLst>
                    <a:gd name="T0" fmla="*/ 0 w 47"/>
                    <a:gd name="T1" fmla="*/ 2 h 49"/>
                    <a:gd name="T2" fmla="*/ 2 w 47"/>
                    <a:gd name="T3" fmla="*/ 0 h 49"/>
                    <a:gd name="T4" fmla="*/ 12 w 47"/>
                    <a:gd name="T5" fmla="*/ 10 h 49"/>
                    <a:gd name="T6" fmla="*/ 10 w 47"/>
                    <a:gd name="T7" fmla="*/ 12 h 49"/>
                    <a:gd name="T8" fmla="*/ 0 w 47"/>
                    <a:gd name="T9" fmla="*/ 2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49">
                      <a:moveTo>
                        <a:pt x="0" y="7"/>
                      </a:moveTo>
                      <a:lnTo>
                        <a:pt x="8" y="0"/>
                      </a:lnTo>
                      <a:lnTo>
                        <a:pt x="47" y="42"/>
                      </a:lnTo>
                      <a:lnTo>
                        <a:pt x="40" y="49"/>
                      </a:lnTo>
                      <a:lnTo>
                        <a:pt x="0" y="7"/>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22" name="Line 586"/>
                <p:cNvSpPr>
                  <a:spLocks noChangeShapeType="1"/>
                </p:cNvSpPr>
                <p:nvPr/>
              </p:nvSpPr>
              <p:spPr bwMode="auto">
                <a:xfrm>
                  <a:off x="1675" y="189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3" name="Freeform 587"/>
                <p:cNvSpPr>
                  <a:spLocks/>
                </p:cNvSpPr>
                <p:nvPr/>
              </p:nvSpPr>
              <p:spPr bwMode="auto">
                <a:xfrm>
                  <a:off x="1675" y="1873"/>
                  <a:ext cx="31" cy="31"/>
                </a:xfrm>
                <a:custGeom>
                  <a:avLst/>
                  <a:gdLst>
                    <a:gd name="T0" fmla="*/ 0 w 125"/>
                    <a:gd name="T1" fmla="*/ 20 h 121"/>
                    <a:gd name="T2" fmla="*/ 21 w 125"/>
                    <a:gd name="T3" fmla="*/ 0 h 121"/>
                    <a:gd name="T4" fmla="*/ 31 w 125"/>
                    <a:gd name="T5" fmla="*/ 12 h 121"/>
                    <a:gd name="T6" fmla="*/ 10 w 125"/>
                    <a:gd name="T7" fmla="*/ 31 h 121"/>
                    <a:gd name="T8" fmla="*/ 0 w 125"/>
                    <a:gd name="T9" fmla="*/ 20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5" h="121">
                      <a:moveTo>
                        <a:pt x="0" y="79"/>
                      </a:moveTo>
                      <a:lnTo>
                        <a:pt x="86" y="0"/>
                      </a:lnTo>
                      <a:lnTo>
                        <a:pt x="125" y="47"/>
                      </a:lnTo>
                      <a:lnTo>
                        <a:pt x="39" y="121"/>
                      </a:lnTo>
                      <a:lnTo>
                        <a:pt x="0" y="79"/>
                      </a:lnTo>
                      <a:close/>
                    </a:path>
                  </a:pathLst>
                </a:custGeom>
                <a:solidFill>
                  <a:srgbClr val="CC0000"/>
                </a:solidFill>
                <a:ln w="7938">
                  <a:solidFill>
                    <a:srgbClr val="FE0000"/>
                  </a:solidFill>
                  <a:prstDash val="solid"/>
                  <a:round/>
                  <a:headEnd/>
                  <a:tailEnd/>
                </a:ln>
              </p:spPr>
              <p:txBody>
                <a:bodyPr/>
                <a:lstStyle/>
                <a:p>
                  <a:endParaRPr lang="en-US"/>
                </a:p>
              </p:txBody>
            </p:sp>
            <p:sp>
              <p:nvSpPr>
                <p:cNvPr id="2024" name="Line 588"/>
                <p:cNvSpPr>
                  <a:spLocks noChangeShapeType="1"/>
                </p:cNvSpPr>
                <p:nvPr/>
              </p:nvSpPr>
              <p:spPr bwMode="auto">
                <a:xfrm>
                  <a:off x="1697" y="187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5" name="Freeform 589"/>
                <p:cNvSpPr>
                  <a:spLocks/>
                </p:cNvSpPr>
                <p:nvPr/>
              </p:nvSpPr>
              <p:spPr bwMode="auto">
                <a:xfrm>
                  <a:off x="1697" y="1867"/>
                  <a:ext cx="17" cy="18"/>
                </a:xfrm>
                <a:custGeom>
                  <a:avLst/>
                  <a:gdLst>
                    <a:gd name="T0" fmla="*/ 0 w 69"/>
                    <a:gd name="T1" fmla="*/ 6 h 73"/>
                    <a:gd name="T2" fmla="*/ 7 w 69"/>
                    <a:gd name="T3" fmla="*/ 0 h 73"/>
                    <a:gd name="T4" fmla="*/ 17 w 69"/>
                    <a:gd name="T5" fmla="*/ 10 h 73"/>
                    <a:gd name="T6" fmla="*/ 10 w 69"/>
                    <a:gd name="T7" fmla="*/ 18 h 73"/>
                    <a:gd name="T8" fmla="*/ 0 w 69"/>
                    <a:gd name="T9" fmla="*/ 6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73">
                      <a:moveTo>
                        <a:pt x="0" y="26"/>
                      </a:moveTo>
                      <a:lnTo>
                        <a:pt x="30" y="0"/>
                      </a:lnTo>
                      <a:lnTo>
                        <a:pt x="69" y="42"/>
                      </a:lnTo>
                      <a:lnTo>
                        <a:pt x="39" y="73"/>
                      </a:lnTo>
                      <a:lnTo>
                        <a:pt x="0" y="26"/>
                      </a:lnTo>
                      <a:close/>
                    </a:path>
                  </a:pathLst>
                </a:custGeom>
                <a:solidFill>
                  <a:srgbClr val="CC0000"/>
                </a:solidFill>
                <a:ln w="7938">
                  <a:solidFill>
                    <a:srgbClr val="FE0000"/>
                  </a:solidFill>
                  <a:prstDash val="solid"/>
                  <a:round/>
                  <a:headEnd/>
                  <a:tailEnd/>
                </a:ln>
              </p:spPr>
              <p:txBody>
                <a:bodyPr/>
                <a:lstStyle/>
                <a:p>
                  <a:endParaRPr lang="en-US"/>
                </a:p>
              </p:txBody>
            </p:sp>
            <p:sp>
              <p:nvSpPr>
                <p:cNvPr id="2026" name="Line 590"/>
                <p:cNvSpPr>
                  <a:spLocks noChangeShapeType="1"/>
                </p:cNvSpPr>
                <p:nvPr/>
              </p:nvSpPr>
              <p:spPr bwMode="auto">
                <a:xfrm>
                  <a:off x="1736" y="183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7" name="Freeform 591"/>
                <p:cNvSpPr>
                  <a:spLocks/>
                </p:cNvSpPr>
                <p:nvPr/>
              </p:nvSpPr>
              <p:spPr bwMode="auto">
                <a:xfrm>
                  <a:off x="1736" y="1823"/>
                  <a:ext cx="27" cy="26"/>
                </a:xfrm>
                <a:custGeom>
                  <a:avLst/>
                  <a:gdLst>
                    <a:gd name="T0" fmla="*/ 0 w 109"/>
                    <a:gd name="T1" fmla="*/ 16 h 105"/>
                    <a:gd name="T2" fmla="*/ 17 w 109"/>
                    <a:gd name="T3" fmla="*/ 0 h 105"/>
                    <a:gd name="T4" fmla="*/ 27 w 109"/>
                    <a:gd name="T5" fmla="*/ 11 h 105"/>
                    <a:gd name="T6" fmla="*/ 10 w 109"/>
                    <a:gd name="T7" fmla="*/ 26 h 105"/>
                    <a:gd name="T8" fmla="*/ 0 w 109"/>
                    <a:gd name="T9" fmla="*/ 16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 h="105">
                      <a:moveTo>
                        <a:pt x="0" y="63"/>
                      </a:moveTo>
                      <a:lnTo>
                        <a:pt x="70" y="0"/>
                      </a:lnTo>
                      <a:lnTo>
                        <a:pt x="109" y="43"/>
                      </a:lnTo>
                      <a:lnTo>
                        <a:pt x="39" y="105"/>
                      </a:lnTo>
                      <a:lnTo>
                        <a:pt x="0" y="63"/>
                      </a:lnTo>
                      <a:close/>
                    </a:path>
                  </a:pathLst>
                </a:custGeom>
                <a:solidFill>
                  <a:srgbClr val="CC0000"/>
                </a:solidFill>
                <a:ln w="7938">
                  <a:solidFill>
                    <a:srgbClr val="FE0000"/>
                  </a:solidFill>
                  <a:prstDash val="solid"/>
                  <a:round/>
                  <a:headEnd/>
                  <a:tailEnd/>
                </a:ln>
              </p:spPr>
              <p:txBody>
                <a:bodyPr/>
                <a:lstStyle/>
                <a:p>
                  <a:endParaRPr lang="en-US"/>
                </a:p>
              </p:txBody>
            </p:sp>
            <p:sp>
              <p:nvSpPr>
                <p:cNvPr id="2028" name="Line 592"/>
                <p:cNvSpPr>
                  <a:spLocks noChangeShapeType="1"/>
                </p:cNvSpPr>
                <p:nvPr/>
              </p:nvSpPr>
              <p:spPr bwMode="auto">
                <a:xfrm>
                  <a:off x="1764" y="1824"/>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9" name="Freeform 593"/>
                <p:cNvSpPr>
                  <a:spLocks/>
                </p:cNvSpPr>
                <p:nvPr/>
              </p:nvSpPr>
              <p:spPr bwMode="auto">
                <a:xfrm>
                  <a:off x="1753" y="1824"/>
                  <a:ext cx="20" cy="20"/>
                </a:xfrm>
                <a:custGeom>
                  <a:avLst/>
                  <a:gdLst>
                    <a:gd name="T0" fmla="*/ 11 w 80"/>
                    <a:gd name="T1" fmla="*/ 0 h 81"/>
                    <a:gd name="T2" fmla="*/ 20 w 80"/>
                    <a:gd name="T3" fmla="*/ 10 h 81"/>
                    <a:gd name="T4" fmla="*/ 9 w 80"/>
                    <a:gd name="T5" fmla="*/ 20 h 81"/>
                    <a:gd name="T6" fmla="*/ 0 w 80"/>
                    <a:gd name="T7" fmla="*/ 8 h 81"/>
                    <a:gd name="T8" fmla="*/ 11 w 80"/>
                    <a:gd name="T9" fmla="*/ 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81">
                      <a:moveTo>
                        <a:pt x="45" y="0"/>
                      </a:moveTo>
                      <a:lnTo>
                        <a:pt x="80" y="42"/>
                      </a:lnTo>
                      <a:lnTo>
                        <a:pt x="35" y="81"/>
                      </a:lnTo>
                      <a:lnTo>
                        <a:pt x="0" y="34"/>
                      </a:lnTo>
                      <a:lnTo>
                        <a:pt x="45" y="0"/>
                      </a:lnTo>
                      <a:close/>
                    </a:path>
                  </a:pathLst>
                </a:custGeom>
                <a:solidFill>
                  <a:srgbClr val="CC0000"/>
                </a:solidFill>
                <a:ln w="7938">
                  <a:solidFill>
                    <a:srgbClr val="FE0000"/>
                  </a:solidFill>
                  <a:prstDash val="solid"/>
                  <a:round/>
                  <a:headEnd/>
                  <a:tailEnd/>
                </a:ln>
              </p:spPr>
              <p:txBody>
                <a:bodyPr/>
                <a:lstStyle/>
                <a:p>
                  <a:endParaRPr lang="en-US"/>
                </a:p>
              </p:txBody>
            </p:sp>
            <p:sp>
              <p:nvSpPr>
                <p:cNvPr id="2030" name="Line 594"/>
                <p:cNvSpPr>
                  <a:spLocks noChangeShapeType="1"/>
                </p:cNvSpPr>
                <p:nvPr/>
              </p:nvSpPr>
              <p:spPr bwMode="auto">
                <a:xfrm>
                  <a:off x="1773" y="183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1" name="Freeform 595"/>
                <p:cNvSpPr>
                  <a:spLocks/>
                </p:cNvSpPr>
                <p:nvPr/>
              </p:nvSpPr>
              <p:spPr bwMode="auto">
                <a:xfrm>
                  <a:off x="1762" y="1835"/>
                  <a:ext cx="13" cy="11"/>
                </a:xfrm>
                <a:custGeom>
                  <a:avLst/>
                  <a:gdLst>
                    <a:gd name="T0" fmla="*/ 11 w 54"/>
                    <a:gd name="T1" fmla="*/ 0 h 46"/>
                    <a:gd name="T2" fmla="*/ 13 w 54"/>
                    <a:gd name="T3" fmla="*/ 3 h 46"/>
                    <a:gd name="T4" fmla="*/ 2 w 54"/>
                    <a:gd name="T5" fmla="*/ 11 h 46"/>
                    <a:gd name="T6" fmla="*/ 0 w 54"/>
                    <a:gd name="T7" fmla="*/ 9 h 46"/>
                    <a:gd name="T8" fmla="*/ 11 w 54"/>
                    <a:gd name="T9" fmla="*/ 0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46">
                      <a:moveTo>
                        <a:pt x="45" y="0"/>
                      </a:moveTo>
                      <a:lnTo>
                        <a:pt x="54" y="11"/>
                      </a:lnTo>
                      <a:lnTo>
                        <a:pt x="7" y="46"/>
                      </a:lnTo>
                      <a:lnTo>
                        <a:pt x="0" y="39"/>
                      </a:lnTo>
                      <a:lnTo>
                        <a:pt x="45" y="0"/>
                      </a:lnTo>
                      <a:close/>
                    </a:path>
                  </a:pathLst>
                </a:custGeom>
                <a:solidFill>
                  <a:srgbClr val="CC0000"/>
                </a:solidFill>
                <a:ln w="7938">
                  <a:solidFill>
                    <a:srgbClr val="FE0000"/>
                  </a:solidFill>
                  <a:prstDash val="solid"/>
                  <a:round/>
                  <a:headEnd/>
                  <a:tailEnd/>
                </a:ln>
              </p:spPr>
              <p:txBody>
                <a:bodyPr/>
                <a:lstStyle/>
                <a:p>
                  <a:endParaRPr lang="en-US"/>
                </a:p>
              </p:txBody>
            </p:sp>
            <p:sp>
              <p:nvSpPr>
                <p:cNvPr id="2032" name="Line 596"/>
                <p:cNvSpPr>
                  <a:spLocks noChangeShapeType="1"/>
                </p:cNvSpPr>
                <p:nvPr/>
              </p:nvSpPr>
              <p:spPr bwMode="auto">
                <a:xfrm>
                  <a:off x="1801" y="186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3" name="Freeform 597"/>
                <p:cNvSpPr>
                  <a:spLocks/>
                </p:cNvSpPr>
                <p:nvPr/>
              </p:nvSpPr>
              <p:spPr bwMode="auto">
                <a:xfrm>
                  <a:off x="1790" y="1869"/>
                  <a:ext cx="12" cy="9"/>
                </a:xfrm>
                <a:custGeom>
                  <a:avLst/>
                  <a:gdLst>
                    <a:gd name="T0" fmla="*/ 11 w 51"/>
                    <a:gd name="T1" fmla="*/ 0 h 39"/>
                    <a:gd name="T2" fmla="*/ 12 w 51"/>
                    <a:gd name="T3" fmla="*/ 0 h 39"/>
                    <a:gd name="T4" fmla="*/ 1 w 51"/>
                    <a:gd name="T5" fmla="*/ 9 h 39"/>
                    <a:gd name="T6" fmla="*/ 0 w 51"/>
                    <a:gd name="T7" fmla="*/ 8 h 39"/>
                    <a:gd name="T8" fmla="*/ 11 w 51"/>
                    <a:gd name="T9" fmla="*/ 0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39">
                      <a:moveTo>
                        <a:pt x="47" y="0"/>
                      </a:moveTo>
                      <a:lnTo>
                        <a:pt x="51" y="0"/>
                      </a:lnTo>
                      <a:lnTo>
                        <a:pt x="3" y="39"/>
                      </a:lnTo>
                      <a:lnTo>
                        <a:pt x="0" y="35"/>
                      </a:lnTo>
                      <a:lnTo>
                        <a:pt x="47"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2034" name="Line 598"/>
                <p:cNvSpPr>
                  <a:spLocks noChangeShapeType="1"/>
                </p:cNvSpPr>
                <p:nvPr/>
              </p:nvSpPr>
              <p:spPr bwMode="auto">
                <a:xfrm>
                  <a:off x="1802" y="1869"/>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5" name="Freeform 599"/>
                <p:cNvSpPr>
                  <a:spLocks/>
                </p:cNvSpPr>
                <p:nvPr/>
              </p:nvSpPr>
              <p:spPr bwMode="auto">
                <a:xfrm>
                  <a:off x="1791" y="1869"/>
                  <a:ext cx="19" cy="19"/>
                </a:xfrm>
                <a:custGeom>
                  <a:avLst/>
                  <a:gdLst>
                    <a:gd name="T0" fmla="*/ 12 w 78"/>
                    <a:gd name="T1" fmla="*/ 0 h 79"/>
                    <a:gd name="T2" fmla="*/ 19 w 78"/>
                    <a:gd name="T3" fmla="*/ 9 h 79"/>
                    <a:gd name="T4" fmla="*/ 9 w 78"/>
                    <a:gd name="T5" fmla="*/ 19 h 79"/>
                    <a:gd name="T6" fmla="*/ 0 w 78"/>
                    <a:gd name="T7" fmla="*/ 9 h 79"/>
                    <a:gd name="T8" fmla="*/ 12 w 78"/>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 h="79">
                      <a:moveTo>
                        <a:pt x="48" y="0"/>
                      </a:moveTo>
                      <a:lnTo>
                        <a:pt x="78" y="39"/>
                      </a:lnTo>
                      <a:lnTo>
                        <a:pt x="35" y="79"/>
                      </a:lnTo>
                      <a:lnTo>
                        <a:pt x="0" y="39"/>
                      </a:lnTo>
                      <a:lnTo>
                        <a:pt x="48" y="0"/>
                      </a:lnTo>
                      <a:close/>
                    </a:path>
                  </a:pathLst>
                </a:custGeom>
                <a:solidFill>
                  <a:srgbClr val="CC0000"/>
                </a:solidFill>
                <a:ln w="7938">
                  <a:solidFill>
                    <a:srgbClr val="FE0000"/>
                  </a:solidFill>
                  <a:prstDash val="solid"/>
                  <a:round/>
                  <a:headEnd/>
                  <a:tailEnd/>
                </a:ln>
              </p:spPr>
              <p:txBody>
                <a:bodyPr/>
                <a:lstStyle/>
                <a:p>
                  <a:endParaRPr lang="en-US"/>
                </a:p>
              </p:txBody>
            </p:sp>
            <p:sp>
              <p:nvSpPr>
                <p:cNvPr id="2036" name="Line 600"/>
                <p:cNvSpPr>
                  <a:spLocks noChangeShapeType="1"/>
                </p:cNvSpPr>
                <p:nvPr/>
              </p:nvSpPr>
              <p:spPr bwMode="auto">
                <a:xfrm>
                  <a:off x="1810" y="187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7" name="Freeform 601"/>
                <p:cNvSpPr>
                  <a:spLocks/>
                </p:cNvSpPr>
                <p:nvPr/>
              </p:nvSpPr>
              <p:spPr bwMode="auto">
                <a:xfrm>
                  <a:off x="1799" y="1878"/>
                  <a:ext cx="31" cy="30"/>
                </a:xfrm>
                <a:custGeom>
                  <a:avLst/>
                  <a:gdLst>
                    <a:gd name="T0" fmla="*/ 11 w 121"/>
                    <a:gd name="T1" fmla="*/ 0 h 120"/>
                    <a:gd name="T2" fmla="*/ 31 w 121"/>
                    <a:gd name="T3" fmla="*/ 20 h 120"/>
                    <a:gd name="T4" fmla="*/ 20 w 121"/>
                    <a:gd name="T5" fmla="*/ 30 h 120"/>
                    <a:gd name="T6" fmla="*/ 0 w 121"/>
                    <a:gd name="T7" fmla="*/ 11 h 120"/>
                    <a:gd name="T8" fmla="*/ 11 w 121"/>
                    <a:gd name="T9" fmla="*/ 0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20">
                      <a:moveTo>
                        <a:pt x="43" y="0"/>
                      </a:moveTo>
                      <a:lnTo>
                        <a:pt x="121" y="78"/>
                      </a:lnTo>
                      <a:lnTo>
                        <a:pt x="78" y="120"/>
                      </a:lnTo>
                      <a:lnTo>
                        <a:pt x="0" y="43"/>
                      </a:lnTo>
                      <a:lnTo>
                        <a:pt x="43" y="0"/>
                      </a:lnTo>
                      <a:close/>
                    </a:path>
                  </a:pathLst>
                </a:custGeom>
                <a:solidFill>
                  <a:srgbClr val="CC0000"/>
                </a:solidFill>
                <a:ln w="7938">
                  <a:solidFill>
                    <a:srgbClr val="FE0000"/>
                  </a:solidFill>
                  <a:prstDash val="solid"/>
                  <a:round/>
                  <a:headEnd/>
                  <a:tailEnd/>
                </a:ln>
              </p:spPr>
              <p:txBody>
                <a:bodyPr/>
                <a:lstStyle/>
                <a:p>
                  <a:endParaRPr lang="en-US"/>
                </a:p>
              </p:txBody>
            </p:sp>
            <p:sp>
              <p:nvSpPr>
                <p:cNvPr id="2038" name="Line 602"/>
                <p:cNvSpPr>
                  <a:spLocks noChangeShapeType="1"/>
                </p:cNvSpPr>
                <p:nvPr/>
              </p:nvSpPr>
              <p:spPr bwMode="auto">
                <a:xfrm>
                  <a:off x="1859" y="1927"/>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9" name="Freeform 603"/>
                <p:cNvSpPr>
                  <a:spLocks/>
                </p:cNvSpPr>
                <p:nvPr/>
              </p:nvSpPr>
              <p:spPr bwMode="auto">
                <a:xfrm>
                  <a:off x="1848" y="1927"/>
                  <a:ext cx="17" cy="17"/>
                </a:xfrm>
                <a:custGeom>
                  <a:avLst/>
                  <a:gdLst>
                    <a:gd name="T0" fmla="*/ 10 w 70"/>
                    <a:gd name="T1" fmla="*/ 0 h 70"/>
                    <a:gd name="T2" fmla="*/ 17 w 70"/>
                    <a:gd name="T3" fmla="*/ 8 h 70"/>
                    <a:gd name="T4" fmla="*/ 7 w 70"/>
                    <a:gd name="T5" fmla="*/ 17 h 70"/>
                    <a:gd name="T6" fmla="*/ 0 w 70"/>
                    <a:gd name="T7" fmla="*/ 10 h 70"/>
                    <a:gd name="T8" fmla="*/ 10 w 70"/>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70">
                      <a:moveTo>
                        <a:pt x="42" y="0"/>
                      </a:moveTo>
                      <a:lnTo>
                        <a:pt x="70" y="31"/>
                      </a:lnTo>
                      <a:lnTo>
                        <a:pt x="30" y="70"/>
                      </a:lnTo>
                      <a:lnTo>
                        <a:pt x="0" y="42"/>
                      </a:lnTo>
                      <a:lnTo>
                        <a:pt x="42" y="0"/>
                      </a:lnTo>
                      <a:close/>
                    </a:path>
                  </a:pathLst>
                </a:custGeom>
                <a:solidFill>
                  <a:srgbClr val="CC0000"/>
                </a:solidFill>
                <a:ln w="7938">
                  <a:solidFill>
                    <a:srgbClr val="FE0000"/>
                  </a:solidFill>
                  <a:prstDash val="solid"/>
                  <a:round/>
                  <a:headEnd/>
                  <a:tailEnd/>
                </a:ln>
              </p:spPr>
              <p:txBody>
                <a:bodyPr/>
                <a:lstStyle/>
                <a:p>
                  <a:endParaRPr lang="en-US"/>
                </a:p>
              </p:txBody>
            </p:sp>
          </p:grpSp>
          <p:sp>
            <p:nvSpPr>
              <p:cNvPr id="1689" name="Line 604"/>
              <p:cNvSpPr>
                <a:spLocks noChangeShapeType="1"/>
              </p:cNvSpPr>
              <p:nvPr/>
            </p:nvSpPr>
            <p:spPr bwMode="auto">
              <a:xfrm>
                <a:off x="3008313" y="38004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0" name="Freeform 605"/>
              <p:cNvSpPr>
                <a:spLocks/>
              </p:cNvSpPr>
              <p:nvPr/>
            </p:nvSpPr>
            <p:spPr bwMode="auto">
              <a:xfrm>
                <a:off x="2994025" y="3800475"/>
                <a:ext cx="19050" cy="19050"/>
              </a:xfrm>
              <a:custGeom>
                <a:avLst/>
                <a:gdLst>
                  <a:gd name="T0" fmla="*/ 14941 w 51"/>
                  <a:gd name="T1" fmla="*/ 0 h 58"/>
                  <a:gd name="T2" fmla="*/ 19050 w 51"/>
                  <a:gd name="T3" fmla="*/ 3613 h 58"/>
                  <a:gd name="T4" fmla="*/ 5976 w 51"/>
                  <a:gd name="T5" fmla="*/ 19050 h 58"/>
                  <a:gd name="T6" fmla="*/ 0 w 51"/>
                  <a:gd name="T7" fmla="*/ 15109 h 58"/>
                  <a:gd name="T8" fmla="*/ 14941 w 51"/>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8">
                    <a:moveTo>
                      <a:pt x="40" y="0"/>
                    </a:moveTo>
                    <a:lnTo>
                      <a:pt x="51" y="11"/>
                    </a:lnTo>
                    <a:lnTo>
                      <a:pt x="16" y="58"/>
                    </a:lnTo>
                    <a:lnTo>
                      <a:pt x="0" y="46"/>
                    </a:lnTo>
                    <a:lnTo>
                      <a:pt x="40" y="0"/>
                    </a:lnTo>
                    <a:close/>
                  </a:path>
                </a:pathLst>
              </a:custGeom>
              <a:solidFill>
                <a:srgbClr val="CC0000"/>
              </a:solidFill>
              <a:ln w="7938">
                <a:solidFill>
                  <a:srgbClr val="FE0000"/>
                </a:solidFill>
                <a:prstDash val="solid"/>
                <a:round/>
                <a:headEnd/>
                <a:tailEnd/>
              </a:ln>
            </p:spPr>
            <p:txBody>
              <a:bodyPr/>
              <a:lstStyle/>
              <a:p>
                <a:endParaRPr lang="en-US"/>
              </a:p>
            </p:txBody>
          </p:sp>
          <p:sp>
            <p:nvSpPr>
              <p:cNvPr id="1691" name="Line 606"/>
              <p:cNvSpPr>
                <a:spLocks noChangeShapeType="1"/>
              </p:cNvSpPr>
              <p:nvPr/>
            </p:nvSpPr>
            <p:spPr bwMode="auto">
              <a:xfrm>
                <a:off x="3013075" y="380365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2" name="Freeform 607"/>
              <p:cNvSpPr>
                <a:spLocks/>
              </p:cNvSpPr>
              <p:nvPr/>
            </p:nvSpPr>
            <p:spPr bwMode="auto">
              <a:xfrm>
                <a:off x="3000375" y="3803650"/>
                <a:ext cx="26988" cy="25400"/>
              </a:xfrm>
              <a:custGeom>
                <a:avLst/>
                <a:gdLst>
                  <a:gd name="T0" fmla="*/ 12939 w 73"/>
                  <a:gd name="T1" fmla="*/ 0 h 73"/>
                  <a:gd name="T2" fmla="*/ 26988 w 73"/>
                  <a:gd name="T3" fmla="*/ 9395 h 73"/>
                  <a:gd name="T4" fmla="*/ 14049 w 73"/>
                  <a:gd name="T5" fmla="*/ 25400 h 73"/>
                  <a:gd name="T6" fmla="*/ 0 w 73"/>
                  <a:gd name="T7" fmla="*/ 16353 h 73"/>
                  <a:gd name="T8" fmla="*/ 12939 w 73"/>
                  <a:gd name="T9" fmla="*/ 0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73">
                    <a:moveTo>
                      <a:pt x="35" y="0"/>
                    </a:moveTo>
                    <a:lnTo>
                      <a:pt x="73" y="27"/>
                    </a:lnTo>
                    <a:lnTo>
                      <a:pt x="38" y="73"/>
                    </a:lnTo>
                    <a:lnTo>
                      <a:pt x="0" y="47"/>
                    </a:lnTo>
                    <a:lnTo>
                      <a:pt x="35" y="0"/>
                    </a:lnTo>
                    <a:close/>
                  </a:path>
                </a:pathLst>
              </a:custGeom>
              <a:solidFill>
                <a:srgbClr val="CC0000"/>
              </a:solidFill>
              <a:ln w="7938">
                <a:solidFill>
                  <a:srgbClr val="FE0000"/>
                </a:solidFill>
                <a:prstDash val="solid"/>
                <a:round/>
                <a:headEnd/>
                <a:tailEnd/>
              </a:ln>
            </p:spPr>
            <p:txBody>
              <a:bodyPr/>
              <a:lstStyle/>
              <a:p>
                <a:endParaRPr lang="en-US"/>
              </a:p>
            </p:txBody>
          </p:sp>
          <p:sp>
            <p:nvSpPr>
              <p:cNvPr id="1693" name="Line 608"/>
              <p:cNvSpPr>
                <a:spLocks noChangeShapeType="1"/>
              </p:cNvSpPr>
              <p:nvPr/>
            </p:nvSpPr>
            <p:spPr bwMode="auto">
              <a:xfrm>
                <a:off x="3027363" y="38131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4" name="Freeform 609"/>
              <p:cNvSpPr>
                <a:spLocks/>
              </p:cNvSpPr>
              <p:nvPr/>
            </p:nvSpPr>
            <p:spPr bwMode="auto">
              <a:xfrm>
                <a:off x="3014663" y="3813175"/>
                <a:ext cx="19050" cy="20638"/>
              </a:xfrm>
              <a:custGeom>
                <a:avLst/>
                <a:gdLst>
                  <a:gd name="T0" fmla="*/ 13074 w 51"/>
                  <a:gd name="T1" fmla="*/ 0 h 58"/>
                  <a:gd name="T2" fmla="*/ 19050 w 51"/>
                  <a:gd name="T3" fmla="*/ 3914 h 58"/>
                  <a:gd name="T4" fmla="*/ 5976 w 51"/>
                  <a:gd name="T5" fmla="*/ 20638 h 58"/>
                  <a:gd name="T6" fmla="*/ 0 w 51"/>
                  <a:gd name="T7" fmla="*/ 16368 h 58"/>
                  <a:gd name="T8" fmla="*/ 13074 w 51"/>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8">
                    <a:moveTo>
                      <a:pt x="35" y="0"/>
                    </a:moveTo>
                    <a:lnTo>
                      <a:pt x="51" y="11"/>
                    </a:lnTo>
                    <a:lnTo>
                      <a:pt x="16" y="58"/>
                    </a:lnTo>
                    <a:lnTo>
                      <a:pt x="0" y="46"/>
                    </a:lnTo>
                    <a:lnTo>
                      <a:pt x="35"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95" name="Line 610"/>
              <p:cNvSpPr>
                <a:spLocks noChangeShapeType="1"/>
              </p:cNvSpPr>
              <p:nvPr/>
            </p:nvSpPr>
            <p:spPr bwMode="auto">
              <a:xfrm>
                <a:off x="3033713" y="381635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6" name="Freeform 611"/>
              <p:cNvSpPr>
                <a:spLocks/>
              </p:cNvSpPr>
              <p:nvPr/>
            </p:nvSpPr>
            <p:spPr bwMode="auto">
              <a:xfrm>
                <a:off x="3021013" y="3816350"/>
                <a:ext cx="17462" cy="19050"/>
              </a:xfrm>
              <a:custGeom>
                <a:avLst/>
                <a:gdLst>
                  <a:gd name="T0" fmla="*/ 13004 w 47"/>
                  <a:gd name="T1" fmla="*/ 0 h 54"/>
                  <a:gd name="T2" fmla="*/ 17462 w 47"/>
                  <a:gd name="T3" fmla="*/ 3175 h 54"/>
                  <a:gd name="T4" fmla="*/ 4458 w 47"/>
                  <a:gd name="T5" fmla="*/ 19050 h 54"/>
                  <a:gd name="T6" fmla="*/ 0 w 47"/>
                  <a:gd name="T7" fmla="*/ 16581 h 54"/>
                  <a:gd name="T8" fmla="*/ 13004 w 47"/>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54">
                    <a:moveTo>
                      <a:pt x="35" y="0"/>
                    </a:moveTo>
                    <a:lnTo>
                      <a:pt x="47" y="9"/>
                    </a:lnTo>
                    <a:lnTo>
                      <a:pt x="12" y="54"/>
                    </a:lnTo>
                    <a:lnTo>
                      <a:pt x="0" y="47"/>
                    </a:lnTo>
                    <a:lnTo>
                      <a:pt x="35"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97" name="Line 612"/>
              <p:cNvSpPr>
                <a:spLocks noChangeShapeType="1"/>
              </p:cNvSpPr>
              <p:nvPr/>
            </p:nvSpPr>
            <p:spPr bwMode="auto">
              <a:xfrm>
                <a:off x="3038475" y="38195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8" name="Freeform 613"/>
              <p:cNvSpPr>
                <a:spLocks/>
              </p:cNvSpPr>
              <p:nvPr/>
            </p:nvSpPr>
            <p:spPr bwMode="auto">
              <a:xfrm>
                <a:off x="3025775" y="3819525"/>
                <a:ext cx="19050" cy="22225"/>
              </a:xfrm>
              <a:custGeom>
                <a:avLst/>
                <a:gdLst>
                  <a:gd name="T0" fmla="*/ 13074 w 51"/>
                  <a:gd name="T1" fmla="*/ 0 h 61"/>
                  <a:gd name="T2" fmla="*/ 19050 w 51"/>
                  <a:gd name="T3" fmla="*/ 5465 h 61"/>
                  <a:gd name="T4" fmla="*/ 7097 w 51"/>
                  <a:gd name="T5" fmla="*/ 22225 h 61"/>
                  <a:gd name="T6" fmla="*/ 0 w 51"/>
                  <a:gd name="T7" fmla="*/ 16395 h 61"/>
                  <a:gd name="T8" fmla="*/ 13074 w 51"/>
                  <a:gd name="T9" fmla="*/ 0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61">
                    <a:moveTo>
                      <a:pt x="35" y="0"/>
                    </a:moveTo>
                    <a:lnTo>
                      <a:pt x="51" y="15"/>
                    </a:lnTo>
                    <a:lnTo>
                      <a:pt x="19" y="61"/>
                    </a:lnTo>
                    <a:lnTo>
                      <a:pt x="0" y="45"/>
                    </a:lnTo>
                    <a:lnTo>
                      <a:pt x="35"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699" name="Line 614"/>
              <p:cNvSpPr>
                <a:spLocks noChangeShapeType="1"/>
              </p:cNvSpPr>
              <p:nvPr/>
            </p:nvSpPr>
            <p:spPr bwMode="auto">
              <a:xfrm>
                <a:off x="3044825" y="38242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0" name="Freeform 615"/>
              <p:cNvSpPr>
                <a:spLocks/>
              </p:cNvSpPr>
              <p:nvPr/>
            </p:nvSpPr>
            <p:spPr bwMode="auto">
              <a:xfrm>
                <a:off x="3032125" y="3824288"/>
                <a:ext cx="14288" cy="17462"/>
              </a:xfrm>
              <a:custGeom>
                <a:avLst/>
                <a:gdLst>
                  <a:gd name="T0" fmla="*/ 11723 w 39"/>
                  <a:gd name="T1" fmla="*/ 0 h 54"/>
                  <a:gd name="T2" fmla="*/ 14288 w 39"/>
                  <a:gd name="T3" fmla="*/ 2587 h 54"/>
                  <a:gd name="T4" fmla="*/ 2931 w 39"/>
                  <a:gd name="T5" fmla="*/ 17462 h 54"/>
                  <a:gd name="T6" fmla="*/ 0 w 39"/>
                  <a:gd name="T7" fmla="*/ 16169 h 54"/>
                  <a:gd name="T8" fmla="*/ 11723 w 39"/>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54">
                    <a:moveTo>
                      <a:pt x="32" y="0"/>
                    </a:moveTo>
                    <a:lnTo>
                      <a:pt x="39" y="8"/>
                    </a:lnTo>
                    <a:lnTo>
                      <a:pt x="8" y="54"/>
                    </a:lnTo>
                    <a:lnTo>
                      <a:pt x="0" y="50"/>
                    </a:lnTo>
                    <a:lnTo>
                      <a:pt x="32"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01" name="Line 616"/>
              <p:cNvSpPr>
                <a:spLocks noChangeShapeType="1"/>
              </p:cNvSpPr>
              <p:nvPr/>
            </p:nvSpPr>
            <p:spPr bwMode="auto">
              <a:xfrm>
                <a:off x="3100388" y="38560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2" name="Freeform 617"/>
              <p:cNvSpPr>
                <a:spLocks/>
              </p:cNvSpPr>
              <p:nvPr/>
            </p:nvSpPr>
            <p:spPr bwMode="auto">
              <a:xfrm>
                <a:off x="3090863" y="3856038"/>
                <a:ext cx="65087" cy="46037"/>
              </a:xfrm>
              <a:custGeom>
                <a:avLst/>
                <a:gdLst>
                  <a:gd name="T0" fmla="*/ 9561 w 177"/>
                  <a:gd name="T1" fmla="*/ 0 h 132"/>
                  <a:gd name="T2" fmla="*/ 65087 w 177"/>
                  <a:gd name="T3" fmla="*/ 26855 h 132"/>
                  <a:gd name="T4" fmla="*/ 56629 w 177"/>
                  <a:gd name="T5" fmla="*/ 46037 h 132"/>
                  <a:gd name="T6" fmla="*/ 0 w 177"/>
                  <a:gd name="T7" fmla="*/ 19182 h 132"/>
                  <a:gd name="T8" fmla="*/ 9561 w 177"/>
                  <a:gd name="T9" fmla="*/ 0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132">
                    <a:moveTo>
                      <a:pt x="26" y="0"/>
                    </a:moveTo>
                    <a:lnTo>
                      <a:pt x="177" y="77"/>
                    </a:lnTo>
                    <a:lnTo>
                      <a:pt x="154" y="132"/>
                    </a:lnTo>
                    <a:lnTo>
                      <a:pt x="0" y="55"/>
                    </a:lnTo>
                    <a:lnTo>
                      <a:pt x="26" y="0"/>
                    </a:lnTo>
                    <a:close/>
                  </a:path>
                </a:pathLst>
              </a:custGeom>
              <a:solidFill>
                <a:srgbClr val="CC0000"/>
              </a:solidFill>
              <a:ln w="7938">
                <a:solidFill>
                  <a:srgbClr val="FE0000"/>
                </a:solidFill>
                <a:prstDash val="solid"/>
                <a:round/>
                <a:headEnd/>
                <a:tailEnd/>
              </a:ln>
            </p:spPr>
            <p:txBody>
              <a:bodyPr/>
              <a:lstStyle/>
              <a:p>
                <a:endParaRPr lang="en-US"/>
              </a:p>
            </p:txBody>
          </p:sp>
          <p:sp>
            <p:nvSpPr>
              <p:cNvPr id="1703" name="Line 618"/>
              <p:cNvSpPr>
                <a:spLocks noChangeShapeType="1"/>
              </p:cNvSpPr>
              <p:nvPr/>
            </p:nvSpPr>
            <p:spPr bwMode="auto">
              <a:xfrm>
                <a:off x="3155950" y="38846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4" name="Freeform 619"/>
              <p:cNvSpPr>
                <a:spLocks/>
              </p:cNvSpPr>
              <p:nvPr/>
            </p:nvSpPr>
            <p:spPr bwMode="auto">
              <a:xfrm>
                <a:off x="3146425" y="3884613"/>
                <a:ext cx="11113" cy="19050"/>
              </a:xfrm>
              <a:custGeom>
                <a:avLst/>
                <a:gdLst>
                  <a:gd name="T0" fmla="*/ 7987 w 32"/>
                  <a:gd name="T1" fmla="*/ 0 h 58"/>
                  <a:gd name="T2" fmla="*/ 11113 w 32"/>
                  <a:gd name="T3" fmla="*/ 1314 h 58"/>
                  <a:gd name="T4" fmla="*/ 3126 w 32"/>
                  <a:gd name="T5" fmla="*/ 19050 h 58"/>
                  <a:gd name="T6" fmla="*/ 0 w 32"/>
                  <a:gd name="T7" fmla="*/ 18065 h 58"/>
                  <a:gd name="T8" fmla="*/ 7987 w 32"/>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58">
                    <a:moveTo>
                      <a:pt x="23" y="0"/>
                    </a:moveTo>
                    <a:lnTo>
                      <a:pt x="32" y="4"/>
                    </a:lnTo>
                    <a:lnTo>
                      <a:pt x="9" y="58"/>
                    </a:lnTo>
                    <a:lnTo>
                      <a:pt x="0" y="55"/>
                    </a:lnTo>
                    <a:lnTo>
                      <a:pt x="23"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05" name="Line 620"/>
              <p:cNvSpPr>
                <a:spLocks noChangeShapeType="1"/>
              </p:cNvSpPr>
              <p:nvPr/>
            </p:nvSpPr>
            <p:spPr bwMode="auto">
              <a:xfrm>
                <a:off x="3221038" y="39084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6" name="Freeform 621"/>
              <p:cNvSpPr>
                <a:spLocks/>
              </p:cNvSpPr>
              <p:nvPr/>
            </p:nvSpPr>
            <p:spPr bwMode="auto">
              <a:xfrm>
                <a:off x="3213100" y="3908425"/>
                <a:ext cx="15875" cy="20638"/>
              </a:xfrm>
              <a:custGeom>
                <a:avLst/>
                <a:gdLst>
                  <a:gd name="T0" fmla="*/ 7182 w 42"/>
                  <a:gd name="T1" fmla="*/ 0 h 62"/>
                  <a:gd name="T2" fmla="*/ 15875 w 42"/>
                  <a:gd name="T3" fmla="*/ 2663 h 62"/>
                  <a:gd name="T4" fmla="*/ 8315 w 42"/>
                  <a:gd name="T5" fmla="*/ 20638 h 62"/>
                  <a:gd name="T6" fmla="*/ 0 w 42"/>
                  <a:gd name="T7" fmla="*/ 18308 h 62"/>
                  <a:gd name="T8" fmla="*/ 7182 w 42"/>
                  <a:gd name="T9" fmla="*/ 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62">
                    <a:moveTo>
                      <a:pt x="19" y="0"/>
                    </a:moveTo>
                    <a:lnTo>
                      <a:pt x="42" y="8"/>
                    </a:lnTo>
                    <a:lnTo>
                      <a:pt x="22" y="62"/>
                    </a:lnTo>
                    <a:lnTo>
                      <a:pt x="0" y="55"/>
                    </a:lnTo>
                    <a:lnTo>
                      <a:pt x="19"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07" name="Line 622"/>
              <p:cNvSpPr>
                <a:spLocks noChangeShapeType="1"/>
              </p:cNvSpPr>
              <p:nvPr/>
            </p:nvSpPr>
            <p:spPr bwMode="auto">
              <a:xfrm>
                <a:off x="3228975" y="39100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8" name="Freeform 623"/>
              <p:cNvSpPr>
                <a:spLocks/>
              </p:cNvSpPr>
              <p:nvPr/>
            </p:nvSpPr>
            <p:spPr bwMode="auto">
              <a:xfrm>
                <a:off x="3222625" y="3910013"/>
                <a:ext cx="17463" cy="23812"/>
              </a:xfrm>
              <a:custGeom>
                <a:avLst/>
                <a:gdLst>
                  <a:gd name="T0" fmla="*/ 6848 w 51"/>
                  <a:gd name="T1" fmla="*/ 0 h 66"/>
                  <a:gd name="T2" fmla="*/ 17463 w 51"/>
                  <a:gd name="T3" fmla="*/ 4329 h 66"/>
                  <a:gd name="T4" fmla="*/ 10957 w 51"/>
                  <a:gd name="T5" fmla="*/ 23812 h 66"/>
                  <a:gd name="T6" fmla="*/ 0 w 51"/>
                  <a:gd name="T7" fmla="*/ 20926 h 66"/>
                  <a:gd name="T8" fmla="*/ 6848 w 51"/>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66">
                    <a:moveTo>
                      <a:pt x="20" y="0"/>
                    </a:moveTo>
                    <a:lnTo>
                      <a:pt x="51" y="12"/>
                    </a:lnTo>
                    <a:lnTo>
                      <a:pt x="32" y="66"/>
                    </a:lnTo>
                    <a:lnTo>
                      <a:pt x="0" y="58"/>
                    </a:lnTo>
                    <a:lnTo>
                      <a:pt x="20" y="0"/>
                    </a:lnTo>
                    <a:close/>
                  </a:path>
                </a:pathLst>
              </a:custGeom>
              <a:solidFill>
                <a:srgbClr val="CC0000"/>
              </a:solidFill>
              <a:ln w="7938">
                <a:solidFill>
                  <a:srgbClr val="FE0000"/>
                </a:solidFill>
                <a:prstDash val="solid"/>
                <a:round/>
                <a:headEnd/>
                <a:tailEnd/>
              </a:ln>
            </p:spPr>
            <p:txBody>
              <a:bodyPr/>
              <a:lstStyle/>
              <a:p>
                <a:endParaRPr lang="en-US"/>
              </a:p>
            </p:txBody>
          </p:sp>
          <p:sp>
            <p:nvSpPr>
              <p:cNvPr id="1709" name="Line 624"/>
              <p:cNvSpPr>
                <a:spLocks noChangeShapeType="1"/>
              </p:cNvSpPr>
              <p:nvPr/>
            </p:nvSpPr>
            <p:spPr bwMode="auto">
              <a:xfrm>
                <a:off x="3240088" y="39147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0" name="Freeform 625"/>
              <p:cNvSpPr>
                <a:spLocks/>
              </p:cNvSpPr>
              <p:nvPr/>
            </p:nvSpPr>
            <p:spPr bwMode="auto">
              <a:xfrm>
                <a:off x="3232150" y="3914775"/>
                <a:ext cx="34925" cy="25400"/>
              </a:xfrm>
              <a:custGeom>
                <a:avLst/>
                <a:gdLst>
                  <a:gd name="T0" fmla="*/ 7456 w 89"/>
                  <a:gd name="T1" fmla="*/ 0 h 77"/>
                  <a:gd name="T2" fmla="*/ 34925 w 89"/>
                  <a:gd name="T3" fmla="*/ 6268 h 77"/>
                  <a:gd name="T4" fmla="*/ 28646 w 89"/>
                  <a:gd name="T5" fmla="*/ 25400 h 77"/>
                  <a:gd name="T6" fmla="*/ 0 w 89"/>
                  <a:gd name="T7" fmla="*/ 17813 h 77"/>
                  <a:gd name="T8" fmla="*/ 7456 w 89"/>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77">
                    <a:moveTo>
                      <a:pt x="19" y="0"/>
                    </a:moveTo>
                    <a:lnTo>
                      <a:pt x="89" y="19"/>
                    </a:lnTo>
                    <a:lnTo>
                      <a:pt x="73" y="77"/>
                    </a:lnTo>
                    <a:lnTo>
                      <a:pt x="0" y="54"/>
                    </a:lnTo>
                    <a:lnTo>
                      <a:pt x="19" y="0"/>
                    </a:lnTo>
                    <a:close/>
                  </a:path>
                </a:pathLst>
              </a:custGeom>
              <a:solidFill>
                <a:srgbClr val="CC0000"/>
              </a:solidFill>
              <a:ln w="7938">
                <a:solidFill>
                  <a:srgbClr val="FE0000"/>
                </a:solidFill>
                <a:prstDash val="solid"/>
                <a:round/>
                <a:headEnd/>
                <a:tailEnd/>
              </a:ln>
            </p:spPr>
            <p:txBody>
              <a:bodyPr/>
              <a:lstStyle/>
              <a:p>
                <a:endParaRPr lang="en-US"/>
              </a:p>
            </p:txBody>
          </p:sp>
          <p:sp>
            <p:nvSpPr>
              <p:cNvPr id="1711" name="Line 626"/>
              <p:cNvSpPr>
                <a:spLocks noChangeShapeType="1"/>
              </p:cNvSpPr>
              <p:nvPr/>
            </p:nvSpPr>
            <p:spPr bwMode="auto">
              <a:xfrm>
                <a:off x="3267075" y="39211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2" name="Freeform 627"/>
              <p:cNvSpPr>
                <a:spLocks/>
              </p:cNvSpPr>
              <p:nvPr/>
            </p:nvSpPr>
            <p:spPr bwMode="auto">
              <a:xfrm>
                <a:off x="3259138" y="3921125"/>
                <a:ext cx="19050" cy="22225"/>
              </a:xfrm>
              <a:custGeom>
                <a:avLst/>
                <a:gdLst>
                  <a:gd name="T0" fmla="*/ 7097 w 51"/>
                  <a:gd name="T1" fmla="*/ 0 h 65"/>
                  <a:gd name="T2" fmla="*/ 19050 w 51"/>
                  <a:gd name="T3" fmla="*/ 3761 h 65"/>
                  <a:gd name="T4" fmla="*/ 11579 w 51"/>
                  <a:gd name="T5" fmla="*/ 22225 h 65"/>
                  <a:gd name="T6" fmla="*/ 0 w 51"/>
                  <a:gd name="T7" fmla="*/ 19832 h 65"/>
                  <a:gd name="T8" fmla="*/ 7097 w 51"/>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65">
                    <a:moveTo>
                      <a:pt x="19" y="0"/>
                    </a:moveTo>
                    <a:lnTo>
                      <a:pt x="51" y="11"/>
                    </a:lnTo>
                    <a:lnTo>
                      <a:pt x="31" y="65"/>
                    </a:lnTo>
                    <a:lnTo>
                      <a:pt x="0" y="58"/>
                    </a:lnTo>
                    <a:lnTo>
                      <a:pt x="19" y="0"/>
                    </a:lnTo>
                    <a:close/>
                  </a:path>
                </a:pathLst>
              </a:custGeom>
              <a:solidFill>
                <a:srgbClr val="CC0000"/>
              </a:solidFill>
              <a:ln w="7938">
                <a:solidFill>
                  <a:srgbClr val="FE0000"/>
                </a:solidFill>
                <a:prstDash val="solid"/>
                <a:round/>
                <a:headEnd/>
                <a:tailEnd/>
              </a:ln>
            </p:spPr>
            <p:txBody>
              <a:bodyPr/>
              <a:lstStyle/>
              <a:p>
                <a:endParaRPr lang="en-US"/>
              </a:p>
            </p:txBody>
          </p:sp>
          <p:sp>
            <p:nvSpPr>
              <p:cNvPr id="1713" name="Line 628"/>
              <p:cNvSpPr>
                <a:spLocks noChangeShapeType="1"/>
              </p:cNvSpPr>
              <p:nvPr/>
            </p:nvSpPr>
            <p:spPr bwMode="auto">
              <a:xfrm>
                <a:off x="3278188" y="392430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4" name="Freeform 629"/>
              <p:cNvSpPr>
                <a:spLocks/>
              </p:cNvSpPr>
              <p:nvPr/>
            </p:nvSpPr>
            <p:spPr bwMode="auto">
              <a:xfrm>
                <a:off x="3270250" y="3924300"/>
                <a:ext cx="14288" cy="22225"/>
              </a:xfrm>
              <a:custGeom>
                <a:avLst/>
                <a:gdLst>
                  <a:gd name="T0" fmla="*/ 7327 w 39"/>
                  <a:gd name="T1" fmla="*/ 0 h 63"/>
                  <a:gd name="T2" fmla="*/ 14288 w 39"/>
                  <a:gd name="T3" fmla="*/ 2822 h 63"/>
                  <a:gd name="T4" fmla="*/ 7327 w 39"/>
                  <a:gd name="T5" fmla="*/ 22225 h 63"/>
                  <a:gd name="T6" fmla="*/ 0 w 39"/>
                  <a:gd name="T7" fmla="*/ 19050 h 63"/>
                  <a:gd name="T8" fmla="*/ 7327 w 39"/>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63">
                    <a:moveTo>
                      <a:pt x="20" y="0"/>
                    </a:moveTo>
                    <a:lnTo>
                      <a:pt x="39" y="8"/>
                    </a:lnTo>
                    <a:lnTo>
                      <a:pt x="20" y="63"/>
                    </a:lnTo>
                    <a:lnTo>
                      <a:pt x="0" y="54"/>
                    </a:lnTo>
                    <a:lnTo>
                      <a:pt x="20" y="0"/>
                    </a:lnTo>
                    <a:close/>
                  </a:path>
                </a:pathLst>
              </a:custGeom>
              <a:solidFill>
                <a:srgbClr val="CC0000"/>
              </a:solidFill>
              <a:ln w="7938">
                <a:solidFill>
                  <a:srgbClr val="FE0000"/>
                </a:solidFill>
                <a:prstDash val="solid"/>
                <a:round/>
                <a:headEnd/>
                <a:tailEnd/>
              </a:ln>
            </p:spPr>
            <p:txBody>
              <a:bodyPr/>
              <a:lstStyle/>
              <a:p>
                <a:endParaRPr lang="en-US"/>
              </a:p>
            </p:txBody>
          </p:sp>
          <p:sp>
            <p:nvSpPr>
              <p:cNvPr id="1715" name="Line 630"/>
              <p:cNvSpPr>
                <a:spLocks noChangeShapeType="1"/>
              </p:cNvSpPr>
              <p:nvPr/>
            </p:nvSpPr>
            <p:spPr bwMode="auto">
              <a:xfrm>
                <a:off x="3284538" y="392906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6" name="Freeform 631"/>
              <p:cNvSpPr>
                <a:spLocks/>
              </p:cNvSpPr>
              <p:nvPr/>
            </p:nvSpPr>
            <p:spPr bwMode="auto">
              <a:xfrm>
                <a:off x="3279775" y="3929063"/>
                <a:ext cx="4763" cy="17462"/>
              </a:xfrm>
              <a:custGeom>
                <a:avLst/>
                <a:gdLst>
                  <a:gd name="T0" fmla="*/ 4763 w 16"/>
                  <a:gd name="T1" fmla="*/ 0 h 55"/>
                  <a:gd name="T2" fmla="*/ 4763 w 16"/>
                  <a:gd name="T3" fmla="*/ 0 h 55"/>
                  <a:gd name="T4" fmla="*/ 0 w 16"/>
                  <a:gd name="T5" fmla="*/ 17462 h 55"/>
                  <a:gd name="T6" fmla="*/ 0 w 16"/>
                  <a:gd name="T7" fmla="*/ 17462 h 55"/>
                  <a:gd name="T8" fmla="*/ 4763 w 16"/>
                  <a:gd name="T9" fmla="*/ 0 h 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55">
                    <a:moveTo>
                      <a:pt x="16" y="0"/>
                    </a:moveTo>
                    <a:lnTo>
                      <a:pt x="16" y="0"/>
                    </a:lnTo>
                    <a:lnTo>
                      <a:pt x="0" y="55"/>
                    </a:lnTo>
                    <a:lnTo>
                      <a:pt x="16"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17" name="Line 632"/>
              <p:cNvSpPr>
                <a:spLocks noChangeShapeType="1"/>
              </p:cNvSpPr>
              <p:nvPr/>
            </p:nvSpPr>
            <p:spPr bwMode="auto">
              <a:xfrm>
                <a:off x="3349625" y="39449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8" name="Freeform 633"/>
              <p:cNvSpPr>
                <a:spLocks/>
              </p:cNvSpPr>
              <p:nvPr/>
            </p:nvSpPr>
            <p:spPr bwMode="auto">
              <a:xfrm>
                <a:off x="3344863" y="3944938"/>
                <a:ext cx="66675" cy="28575"/>
              </a:xfrm>
              <a:custGeom>
                <a:avLst/>
                <a:gdLst>
                  <a:gd name="T0" fmla="*/ 4097 w 179"/>
                  <a:gd name="T1" fmla="*/ 0 h 84"/>
                  <a:gd name="T2" fmla="*/ 66675 w 179"/>
                  <a:gd name="T3" fmla="*/ 10205 h 84"/>
                  <a:gd name="T4" fmla="*/ 63695 w 179"/>
                  <a:gd name="T5" fmla="*/ 28575 h 84"/>
                  <a:gd name="T6" fmla="*/ 0 w 179"/>
                  <a:gd name="T7" fmla="*/ 18370 h 84"/>
                  <a:gd name="T8" fmla="*/ 4097 w 179"/>
                  <a:gd name="T9" fmla="*/ 0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 h="84">
                    <a:moveTo>
                      <a:pt x="11" y="0"/>
                    </a:moveTo>
                    <a:lnTo>
                      <a:pt x="179" y="30"/>
                    </a:lnTo>
                    <a:lnTo>
                      <a:pt x="171" y="84"/>
                    </a:lnTo>
                    <a:lnTo>
                      <a:pt x="0" y="54"/>
                    </a:lnTo>
                    <a:lnTo>
                      <a:pt x="11" y="0"/>
                    </a:lnTo>
                    <a:close/>
                  </a:path>
                </a:pathLst>
              </a:custGeom>
              <a:solidFill>
                <a:srgbClr val="CC0000"/>
              </a:solidFill>
              <a:ln w="7938">
                <a:solidFill>
                  <a:srgbClr val="FE0000"/>
                </a:solidFill>
                <a:prstDash val="solid"/>
                <a:round/>
                <a:headEnd/>
                <a:tailEnd/>
              </a:ln>
            </p:spPr>
            <p:txBody>
              <a:bodyPr/>
              <a:lstStyle/>
              <a:p>
                <a:endParaRPr lang="en-US"/>
              </a:p>
            </p:txBody>
          </p:sp>
          <p:sp>
            <p:nvSpPr>
              <p:cNvPr id="1719" name="Line 634"/>
              <p:cNvSpPr>
                <a:spLocks noChangeShapeType="1"/>
              </p:cNvSpPr>
              <p:nvPr/>
            </p:nvSpPr>
            <p:spPr bwMode="auto">
              <a:xfrm>
                <a:off x="3411538" y="395605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0" name="Freeform 635"/>
              <p:cNvSpPr>
                <a:spLocks/>
              </p:cNvSpPr>
              <p:nvPr/>
            </p:nvSpPr>
            <p:spPr bwMode="auto">
              <a:xfrm>
                <a:off x="3408363" y="3956050"/>
                <a:ext cx="9525" cy="20638"/>
              </a:xfrm>
              <a:custGeom>
                <a:avLst/>
                <a:gdLst>
                  <a:gd name="T0" fmla="*/ 2822 w 27"/>
                  <a:gd name="T1" fmla="*/ 0 h 59"/>
                  <a:gd name="T2" fmla="*/ 9525 w 27"/>
                  <a:gd name="T3" fmla="*/ 0 h 59"/>
                  <a:gd name="T4" fmla="*/ 6703 w 27"/>
                  <a:gd name="T5" fmla="*/ 20638 h 59"/>
                  <a:gd name="T6" fmla="*/ 0 w 27"/>
                  <a:gd name="T7" fmla="*/ 18889 h 59"/>
                  <a:gd name="T8" fmla="*/ 2822 w 27"/>
                  <a:gd name="T9" fmla="*/ 0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59">
                    <a:moveTo>
                      <a:pt x="8" y="0"/>
                    </a:moveTo>
                    <a:lnTo>
                      <a:pt x="27" y="0"/>
                    </a:lnTo>
                    <a:lnTo>
                      <a:pt x="19" y="59"/>
                    </a:lnTo>
                    <a:lnTo>
                      <a:pt x="0" y="54"/>
                    </a:lnTo>
                    <a:lnTo>
                      <a:pt x="8" y="0"/>
                    </a:lnTo>
                    <a:close/>
                  </a:path>
                </a:pathLst>
              </a:custGeom>
              <a:solidFill>
                <a:srgbClr val="CC0000"/>
              </a:solidFill>
              <a:ln w="7938">
                <a:solidFill>
                  <a:srgbClr val="FE0000"/>
                </a:solidFill>
                <a:prstDash val="solid"/>
                <a:round/>
                <a:headEnd/>
                <a:tailEnd/>
              </a:ln>
            </p:spPr>
            <p:txBody>
              <a:bodyPr/>
              <a:lstStyle/>
              <a:p>
                <a:endParaRPr lang="en-US"/>
              </a:p>
            </p:txBody>
          </p:sp>
          <p:sp>
            <p:nvSpPr>
              <p:cNvPr id="1721" name="Line 636"/>
              <p:cNvSpPr>
                <a:spLocks noChangeShapeType="1"/>
              </p:cNvSpPr>
              <p:nvPr/>
            </p:nvSpPr>
            <p:spPr bwMode="auto">
              <a:xfrm>
                <a:off x="3486150" y="39608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2" name="Rectangle 637"/>
              <p:cNvSpPr>
                <a:spLocks noChangeArrowheads="1"/>
              </p:cNvSpPr>
              <p:nvPr/>
            </p:nvSpPr>
            <p:spPr bwMode="auto">
              <a:xfrm>
                <a:off x="3486150" y="3960813"/>
                <a:ext cx="3175" cy="19050"/>
              </a:xfrm>
              <a:prstGeom prst="rect">
                <a:avLst/>
              </a:prstGeom>
              <a:noFill/>
              <a:ln w="7938">
                <a:solidFill>
                  <a:srgbClr val="FE0000"/>
                </a:solidFill>
                <a:miter lim="800000"/>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23" name="Line 638"/>
              <p:cNvSpPr>
                <a:spLocks noChangeShapeType="1"/>
              </p:cNvSpPr>
              <p:nvPr/>
            </p:nvSpPr>
            <p:spPr bwMode="auto">
              <a:xfrm>
                <a:off x="3489325" y="39608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4" name="Freeform 639"/>
              <p:cNvSpPr>
                <a:spLocks/>
              </p:cNvSpPr>
              <p:nvPr/>
            </p:nvSpPr>
            <p:spPr bwMode="auto">
              <a:xfrm>
                <a:off x="3489325" y="3960813"/>
                <a:ext cx="11113" cy="19050"/>
              </a:xfrm>
              <a:custGeom>
                <a:avLst/>
                <a:gdLst>
                  <a:gd name="T0" fmla="*/ 0 w 27"/>
                  <a:gd name="T1" fmla="*/ 0 h 58"/>
                  <a:gd name="T2" fmla="*/ 9467 w 27"/>
                  <a:gd name="T3" fmla="*/ 0 h 58"/>
                  <a:gd name="T4" fmla="*/ 11113 w 27"/>
                  <a:gd name="T5" fmla="*/ 19050 h 58"/>
                  <a:gd name="T6" fmla="*/ 0 w 27"/>
                  <a:gd name="T7" fmla="*/ 19050 h 58"/>
                  <a:gd name="T8" fmla="*/ 0 w 27"/>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58">
                    <a:moveTo>
                      <a:pt x="0" y="0"/>
                    </a:moveTo>
                    <a:lnTo>
                      <a:pt x="23" y="0"/>
                    </a:lnTo>
                    <a:lnTo>
                      <a:pt x="27" y="58"/>
                    </a:lnTo>
                    <a:lnTo>
                      <a:pt x="0" y="58"/>
                    </a:lnTo>
                    <a:lnTo>
                      <a:pt x="0" y="0"/>
                    </a:lnTo>
                    <a:close/>
                  </a:path>
                </a:pathLst>
              </a:custGeom>
              <a:solidFill>
                <a:srgbClr val="CC0000"/>
              </a:solidFill>
              <a:ln w="7938">
                <a:solidFill>
                  <a:srgbClr val="FE0000"/>
                </a:solidFill>
                <a:prstDash val="solid"/>
                <a:round/>
                <a:headEnd/>
                <a:tailEnd/>
              </a:ln>
            </p:spPr>
            <p:txBody>
              <a:bodyPr/>
              <a:lstStyle/>
              <a:p>
                <a:endParaRPr lang="en-US"/>
              </a:p>
            </p:txBody>
          </p:sp>
          <p:sp>
            <p:nvSpPr>
              <p:cNvPr id="1725" name="Line 640"/>
              <p:cNvSpPr>
                <a:spLocks noChangeShapeType="1"/>
              </p:cNvSpPr>
              <p:nvPr/>
            </p:nvSpPr>
            <p:spPr bwMode="auto">
              <a:xfrm>
                <a:off x="3498850" y="39608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6" name="Freeform 641"/>
              <p:cNvSpPr>
                <a:spLocks/>
              </p:cNvSpPr>
              <p:nvPr/>
            </p:nvSpPr>
            <p:spPr bwMode="auto">
              <a:xfrm>
                <a:off x="3498850" y="3960813"/>
                <a:ext cx="6350" cy="19050"/>
              </a:xfrm>
              <a:custGeom>
                <a:avLst/>
                <a:gdLst>
                  <a:gd name="T0" fmla="*/ 0 w 16"/>
                  <a:gd name="T1" fmla="*/ 0 h 58"/>
                  <a:gd name="T2" fmla="*/ 6350 w 16"/>
                  <a:gd name="T3" fmla="*/ 0 h 58"/>
                  <a:gd name="T4" fmla="*/ 6350 w 16"/>
                  <a:gd name="T5" fmla="*/ 19050 h 58"/>
                  <a:gd name="T6" fmla="*/ 1588 w 16"/>
                  <a:gd name="T7" fmla="*/ 19050 h 58"/>
                  <a:gd name="T8" fmla="*/ 0 w 16"/>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58">
                    <a:moveTo>
                      <a:pt x="0" y="0"/>
                    </a:moveTo>
                    <a:lnTo>
                      <a:pt x="16" y="0"/>
                    </a:lnTo>
                    <a:lnTo>
                      <a:pt x="16" y="58"/>
                    </a:lnTo>
                    <a:lnTo>
                      <a:pt x="4" y="58"/>
                    </a:lnTo>
                    <a:lnTo>
                      <a:pt x="0"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27" name="Line 642"/>
              <p:cNvSpPr>
                <a:spLocks noChangeShapeType="1"/>
              </p:cNvSpPr>
              <p:nvPr/>
            </p:nvSpPr>
            <p:spPr bwMode="auto">
              <a:xfrm>
                <a:off x="3505200" y="39608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8" name="Rectangle 643"/>
              <p:cNvSpPr>
                <a:spLocks noChangeArrowheads="1"/>
              </p:cNvSpPr>
              <p:nvPr/>
            </p:nvSpPr>
            <p:spPr bwMode="auto">
              <a:xfrm>
                <a:off x="3505200" y="3960813"/>
                <a:ext cx="20638" cy="19050"/>
              </a:xfrm>
              <a:prstGeom prst="rect">
                <a:avLst/>
              </a:prstGeom>
              <a:solidFill>
                <a:srgbClr val="CC0000"/>
              </a:solidFill>
              <a:ln w="7938">
                <a:solidFill>
                  <a:srgbClr val="FE0000"/>
                </a:solidFill>
                <a:miter lim="800000"/>
                <a:headEnd/>
                <a:tailEnd/>
              </a:ln>
            </p:spPr>
            <p:txBody>
              <a:bodyPr/>
              <a:lstStyle/>
              <a:p>
                <a:endParaRPr lang="en-US"/>
              </a:p>
            </p:txBody>
          </p:sp>
          <p:sp>
            <p:nvSpPr>
              <p:cNvPr id="1729" name="Line 644"/>
              <p:cNvSpPr>
                <a:spLocks noChangeShapeType="1"/>
              </p:cNvSpPr>
              <p:nvPr/>
            </p:nvSpPr>
            <p:spPr bwMode="auto">
              <a:xfrm>
                <a:off x="3524250" y="39608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0" name="Freeform 645"/>
              <p:cNvSpPr>
                <a:spLocks/>
              </p:cNvSpPr>
              <p:nvPr/>
            </p:nvSpPr>
            <p:spPr bwMode="auto">
              <a:xfrm>
                <a:off x="3524250" y="3957638"/>
                <a:ext cx="23813" cy="22225"/>
              </a:xfrm>
              <a:custGeom>
                <a:avLst/>
                <a:gdLst>
                  <a:gd name="T0" fmla="*/ 0 w 66"/>
                  <a:gd name="T1" fmla="*/ 2393 h 65"/>
                  <a:gd name="T2" fmla="*/ 22370 w 66"/>
                  <a:gd name="T3" fmla="*/ 0 h 65"/>
                  <a:gd name="T4" fmla="*/ 23813 w 66"/>
                  <a:gd name="T5" fmla="*/ 19832 h 65"/>
                  <a:gd name="T6" fmla="*/ 1443 w 66"/>
                  <a:gd name="T7" fmla="*/ 22225 h 65"/>
                  <a:gd name="T8" fmla="*/ 0 w 66"/>
                  <a:gd name="T9" fmla="*/ 2393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5">
                    <a:moveTo>
                      <a:pt x="0" y="7"/>
                    </a:moveTo>
                    <a:lnTo>
                      <a:pt x="62" y="0"/>
                    </a:lnTo>
                    <a:lnTo>
                      <a:pt x="66" y="58"/>
                    </a:lnTo>
                    <a:lnTo>
                      <a:pt x="4" y="65"/>
                    </a:lnTo>
                    <a:lnTo>
                      <a:pt x="0" y="7"/>
                    </a:lnTo>
                    <a:close/>
                  </a:path>
                </a:pathLst>
              </a:custGeom>
              <a:solidFill>
                <a:srgbClr val="CC0000"/>
              </a:solidFill>
              <a:ln w="7938">
                <a:solidFill>
                  <a:srgbClr val="FE0000"/>
                </a:solidFill>
                <a:prstDash val="solid"/>
                <a:round/>
                <a:headEnd/>
                <a:tailEnd/>
              </a:ln>
            </p:spPr>
            <p:txBody>
              <a:bodyPr/>
              <a:lstStyle/>
              <a:p>
                <a:endParaRPr lang="en-US"/>
              </a:p>
            </p:txBody>
          </p:sp>
          <p:sp>
            <p:nvSpPr>
              <p:cNvPr id="1731" name="Line 646"/>
              <p:cNvSpPr>
                <a:spLocks noChangeShapeType="1"/>
              </p:cNvSpPr>
              <p:nvPr/>
            </p:nvSpPr>
            <p:spPr bwMode="auto">
              <a:xfrm>
                <a:off x="3546475" y="39576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2" name="Freeform 647"/>
              <p:cNvSpPr>
                <a:spLocks/>
              </p:cNvSpPr>
              <p:nvPr/>
            </p:nvSpPr>
            <p:spPr bwMode="auto">
              <a:xfrm>
                <a:off x="3546475" y="3957638"/>
                <a:ext cx="7938" cy="19050"/>
              </a:xfrm>
              <a:custGeom>
                <a:avLst/>
                <a:gdLst>
                  <a:gd name="T0" fmla="*/ 0 w 19"/>
                  <a:gd name="T1" fmla="*/ 0 h 58"/>
                  <a:gd name="T2" fmla="*/ 5013 w 19"/>
                  <a:gd name="T3" fmla="*/ 0 h 58"/>
                  <a:gd name="T4" fmla="*/ 7938 w 19"/>
                  <a:gd name="T5" fmla="*/ 19050 h 58"/>
                  <a:gd name="T6" fmla="*/ 2925 w 19"/>
                  <a:gd name="T7" fmla="*/ 19050 h 58"/>
                  <a:gd name="T8" fmla="*/ 0 w 19"/>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58">
                    <a:moveTo>
                      <a:pt x="0" y="0"/>
                    </a:moveTo>
                    <a:lnTo>
                      <a:pt x="12" y="0"/>
                    </a:lnTo>
                    <a:lnTo>
                      <a:pt x="19" y="58"/>
                    </a:lnTo>
                    <a:lnTo>
                      <a:pt x="7" y="58"/>
                    </a:lnTo>
                    <a:lnTo>
                      <a:pt x="0" y="0"/>
                    </a:lnTo>
                    <a:close/>
                  </a:path>
                </a:pathLst>
              </a:custGeom>
              <a:solidFill>
                <a:srgbClr val="CC0000"/>
              </a:solidFill>
              <a:ln w="7938">
                <a:solidFill>
                  <a:srgbClr val="FE0000"/>
                </a:solidFill>
                <a:prstDash val="solid"/>
                <a:round/>
                <a:headEnd/>
                <a:tailEnd/>
              </a:ln>
            </p:spPr>
            <p:txBody>
              <a:bodyPr/>
              <a:lstStyle/>
              <a:p>
                <a:endParaRPr lang="en-US"/>
              </a:p>
            </p:txBody>
          </p:sp>
          <p:sp>
            <p:nvSpPr>
              <p:cNvPr id="1733" name="Line 648"/>
              <p:cNvSpPr>
                <a:spLocks noChangeShapeType="1"/>
              </p:cNvSpPr>
              <p:nvPr/>
            </p:nvSpPr>
            <p:spPr bwMode="auto">
              <a:xfrm>
                <a:off x="3551238" y="39576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4" name="Freeform 649"/>
              <p:cNvSpPr>
                <a:spLocks/>
              </p:cNvSpPr>
              <p:nvPr/>
            </p:nvSpPr>
            <p:spPr bwMode="auto">
              <a:xfrm>
                <a:off x="3551238" y="3957638"/>
                <a:ext cx="4762" cy="19050"/>
              </a:xfrm>
              <a:custGeom>
                <a:avLst/>
                <a:gdLst>
                  <a:gd name="T0" fmla="*/ 0 w 14"/>
                  <a:gd name="T1" fmla="*/ 0 h 58"/>
                  <a:gd name="T2" fmla="*/ 3742 w 14"/>
                  <a:gd name="T3" fmla="*/ 0 h 58"/>
                  <a:gd name="T4" fmla="*/ 4762 w 14"/>
                  <a:gd name="T5" fmla="*/ 19050 h 58"/>
                  <a:gd name="T6" fmla="*/ 2381 w 14"/>
                  <a:gd name="T7" fmla="*/ 19050 h 58"/>
                  <a:gd name="T8" fmla="*/ 0 w 14"/>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58">
                    <a:moveTo>
                      <a:pt x="0" y="0"/>
                    </a:moveTo>
                    <a:lnTo>
                      <a:pt x="11" y="0"/>
                    </a:lnTo>
                    <a:lnTo>
                      <a:pt x="14" y="58"/>
                    </a:lnTo>
                    <a:lnTo>
                      <a:pt x="7" y="58"/>
                    </a:lnTo>
                    <a:lnTo>
                      <a:pt x="0"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35" name="Line 650"/>
              <p:cNvSpPr>
                <a:spLocks noChangeShapeType="1"/>
              </p:cNvSpPr>
              <p:nvPr/>
            </p:nvSpPr>
            <p:spPr bwMode="auto">
              <a:xfrm>
                <a:off x="3625850" y="396240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6" name="Freeform 651"/>
              <p:cNvSpPr>
                <a:spLocks/>
              </p:cNvSpPr>
              <p:nvPr/>
            </p:nvSpPr>
            <p:spPr bwMode="auto">
              <a:xfrm>
                <a:off x="3621088" y="3962400"/>
                <a:ext cx="6350" cy="20638"/>
              </a:xfrm>
              <a:custGeom>
                <a:avLst/>
                <a:gdLst>
                  <a:gd name="T0" fmla="*/ 4763 w 16"/>
                  <a:gd name="T1" fmla="*/ 0 h 59"/>
                  <a:gd name="T2" fmla="*/ 6350 w 16"/>
                  <a:gd name="T3" fmla="*/ 0 h 59"/>
                  <a:gd name="T4" fmla="*/ 1588 w 16"/>
                  <a:gd name="T5" fmla="*/ 20638 h 59"/>
                  <a:gd name="T6" fmla="*/ 0 w 16"/>
                  <a:gd name="T7" fmla="*/ 20638 h 59"/>
                  <a:gd name="T8" fmla="*/ 4763 w 16"/>
                  <a:gd name="T9" fmla="*/ 0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59">
                    <a:moveTo>
                      <a:pt x="12" y="0"/>
                    </a:moveTo>
                    <a:lnTo>
                      <a:pt x="16" y="0"/>
                    </a:lnTo>
                    <a:lnTo>
                      <a:pt x="4" y="59"/>
                    </a:lnTo>
                    <a:lnTo>
                      <a:pt x="0" y="59"/>
                    </a:lnTo>
                    <a:lnTo>
                      <a:pt x="12"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37" name="Line 652"/>
              <p:cNvSpPr>
                <a:spLocks noChangeShapeType="1"/>
              </p:cNvSpPr>
              <p:nvPr/>
            </p:nvSpPr>
            <p:spPr bwMode="auto">
              <a:xfrm>
                <a:off x="3627438" y="396240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8" name="Freeform 653"/>
              <p:cNvSpPr>
                <a:spLocks/>
              </p:cNvSpPr>
              <p:nvPr/>
            </p:nvSpPr>
            <p:spPr bwMode="auto">
              <a:xfrm>
                <a:off x="3622675" y="3962400"/>
                <a:ext cx="12700" cy="20638"/>
              </a:xfrm>
              <a:custGeom>
                <a:avLst/>
                <a:gdLst>
                  <a:gd name="T0" fmla="*/ 4916 w 31"/>
                  <a:gd name="T1" fmla="*/ 0 h 62"/>
                  <a:gd name="T2" fmla="*/ 12700 w 31"/>
                  <a:gd name="T3" fmla="*/ 2663 h 62"/>
                  <a:gd name="T4" fmla="*/ 8194 w 31"/>
                  <a:gd name="T5" fmla="*/ 20638 h 62"/>
                  <a:gd name="T6" fmla="*/ 0 w 31"/>
                  <a:gd name="T7" fmla="*/ 19639 h 62"/>
                  <a:gd name="T8" fmla="*/ 4916 w 31"/>
                  <a:gd name="T9" fmla="*/ 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62">
                    <a:moveTo>
                      <a:pt x="12" y="0"/>
                    </a:moveTo>
                    <a:lnTo>
                      <a:pt x="31" y="8"/>
                    </a:lnTo>
                    <a:lnTo>
                      <a:pt x="20" y="62"/>
                    </a:lnTo>
                    <a:lnTo>
                      <a:pt x="0" y="59"/>
                    </a:lnTo>
                    <a:lnTo>
                      <a:pt x="12"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39" name="Line 654"/>
              <p:cNvSpPr>
                <a:spLocks noChangeShapeType="1"/>
              </p:cNvSpPr>
              <p:nvPr/>
            </p:nvSpPr>
            <p:spPr bwMode="auto">
              <a:xfrm>
                <a:off x="3635375" y="39655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0" name="Freeform 655"/>
              <p:cNvSpPr>
                <a:spLocks/>
              </p:cNvSpPr>
              <p:nvPr/>
            </p:nvSpPr>
            <p:spPr bwMode="auto">
              <a:xfrm>
                <a:off x="3630613" y="3965575"/>
                <a:ext cx="12700" cy="19050"/>
              </a:xfrm>
              <a:custGeom>
                <a:avLst/>
                <a:gdLst>
                  <a:gd name="T0" fmla="*/ 4109 w 34"/>
                  <a:gd name="T1" fmla="*/ 0 h 58"/>
                  <a:gd name="T2" fmla="*/ 12700 w 34"/>
                  <a:gd name="T3" fmla="*/ 1314 h 58"/>
                  <a:gd name="T4" fmla="*/ 8591 w 34"/>
                  <a:gd name="T5" fmla="*/ 19050 h 58"/>
                  <a:gd name="T6" fmla="*/ 0 w 34"/>
                  <a:gd name="T7" fmla="*/ 17736 h 58"/>
                  <a:gd name="T8" fmla="*/ 4109 w 34"/>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58">
                    <a:moveTo>
                      <a:pt x="11" y="0"/>
                    </a:moveTo>
                    <a:lnTo>
                      <a:pt x="34" y="4"/>
                    </a:lnTo>
                    <a:lnTo>
                      <a:pt x="23" y="58"/>
                    </a:lnTo>
                    <a:lnTo>
                      <a:pt x="0" y="54"/>
                    </a:lnTo>
                    <a:lnTo>
                      <a:pt x="11"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41" name="Line 656"/>
              <p:cNvSpPr>
                <a:spLocks noChangeShapeType="1"/>
              </p:cNvSpPr>
              <p:nvPr/>
            </p:nvSpPr>
            <p:spPr bwMode="auto">
              <a:xfrm>
                <a:off x="3646488" y="396875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2" name="Freeform 657"/>
              <p:cNvSpPr>
                <a:spLocks/>
              </p:cNvSpPr>
              <p:nvPr/>
            </p:nvSpPr>
            <p:spPr bwMode="auto">
              <a:xfrm>
                <a:off x="3635375" y="3968750"/>
                <a:ext cx="52388" cy="39688"/>
              </a:xfrm>
              <a:custGeom>
                <a:avLst/>
                <a:gdLst>
                  <a:gd name="T0" fmla="*/ 11642 w 144"/>
                  <a:gd name="T1" fmla="*/ 0 h 117"/>
                  <a:gd name="T2" fmla="*/ 52388 w 144"/>
                  <a:gd name="T3" fmla="*/ 22727 h 117"/>
                  <a:gd name="T4" fmla="*/ 42565 w 144"/>
                  <a:gd name="T5" fmla="*/ 39688 h 117"/>
                  <a:gd name="T6" fmla="*/ 0 w 144"/>
                  <a:gd name="T7" fmla="*/ 15943 h 117"/>
                  <a:gd name="T8" fmla="*/ 11642 w 144"/>
                  <a:gd name="T9" fmla="*/ 0 h 1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 h="117">
                    <a:moveTo>
                      <a:pt x="32" y="0"/>
                    </a:moveTo>
                    <a:lnTo>
                      <a:pt x="144" y="67"/>
                    </a:lnTo>
                    <a:lnTo>
                      <a:pt x="117" y="117"/>
                    </a:lnTo>
                    <a:lnTo>
                      <a:pt x="0" y="47"/>
                    </a:lnTo>
                    <a:lnTo>
                      <a:pt x="32" y="0"/>
                    </a:lnTo>
                    <a:close/>
                  </a:path>
                </a:pathLst>
              </a:custGeom>
              <a:solidFill>
                <a:srgbClr val="CC0000"/>
              </a:solidFill>
              <a:ln w="7938">
                <a:solidFill>
                  <a:srgbClr val="FE0000"/>
                </a:solidFill>
                <a:prstDash val="solid"/>
                <a:round/>
                <a:headEnd/>
                <a:tailEnd/>
              </a:ln>
            </p:spPr>
            <p:txBody>
              <a:bodyPr/>
              <a:lstStyle/>
              <a:p>
                <a:endParaRPr lang="en-US"/>
              </a:p>
            </p:txBody>
          </p:sp>
          <p:sp>
            <p:nvSpPr>
              <p:cNvPr id="1743" name="Line 658"/>
              <p:cNvSpPr>
                <a:spLocks noChangeShapeType="1"/>
              </p:cNvSpPr>
              <p:nvPr/>
            </p:nvSpPr>
            <p:spPr bwMode="auto">
              <a:xfrm>
                <a:off x="3746500" y="40211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 name="Freeform 659"/>
              <p:cNvSpPr>
                <a:spLocks/>
              </p:cNvSpPr>
              <p:nvPr/>
            </p:nvSpPr>
            <p:spPr bwMode="auto">
              <a:xfrm>
                <a:off x="3735388" y="4021138"/>
                <a:ext cx="25400" cy="25400"/>
              </a:xfrm>
              <a:custGeom>
                <a:avLst/>
                <a:gdLst>
                  <a:gd name="T0" fmla="*/ 10160 w 70"/>
                  <a:gd name="T1" fmla="*/ 0 h 74"/>
                  <a:gd name="T2" fmla="*/ 25400 w 70"/>
                  <a:gd name="T3" fmla="*/ 7895 h 74"/>
                  <a:gd name="T4" fmla="*/ 17054 w 70"/>
                  <a:gd name="T5" fmla="*/ 25400 h 74"/>
                  <a:gd name="T6" fmla="*/ 0 w 70"/>
                  <a:gd name="T7" fmla="*/ 17162 h 74"/>
                  <a:gd name="T8" fmla="*/ 10160 w 70"/>
                  <a:gd name="T9" fmla="*/ 0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74">
                    <a:moveTo>
                      <a:pt x="28" y="0"/>
                    </a:moveTo>
                    <a:lnTo>
                      <a:pt x="70" y="23"/>
                    </a:lnTo>
                    <a:lnTo>
                      <a:pt x="47" y="74"/>
                    </a:lnTo>
                    <a:lnTo>
                      <a:pt x="0" y="50"/>
                    </a:lnTo>
                    <a:lnTo>
                      <a:pt x="28" y="0"/>
                    </a:lnTo>
                    <a:close/>
                  </a:path>
                </a:pathLst>
              </a:custGeom>
              <a:solidFill>
                <a:srgbClr val="CC0000"/>
              </a:solidFill>
              <a:ln w="7938">
                <a:solidFill>
                  <a:srgbClr val="FE0000"/>
                </a:solidFill>
                <a:prstDash val="solid"/>
                <a:round/>
                <a:headEnd/>
                <a:tailEnd/>
              </a:ln>
            </p:spPr>
            <p:txBody>
              <a:bodyPr/>
              <a:lstStyle/>
              <a:p>
                <a:endParaRPr lang="en-US"/>
              </a:p>
            </p:txBody>
          </p:sp>
          <p:sp>
            <p:nvSpPr>
              <p:cNvPr id="1745" name="Line 660"/>
              <p:cNvSpPr>
                <a:spLocks noChangeShapeType="1"/>
              </p:cNvSpPr>
              <p:nvPr/>
            </p:nvSpPr>
            <p:spPr bwMode="auto">
              <a:xfrm>
                <a:off x="3760788" y="40274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6" name="Freeform 661"/>
              <p:cNvSpPr>
                <a:spLocks/>
              </p:cNvSpPr>
              <p:nvPr/>
            </p:nvSpPr>
            <p:spPr bwMode="auto">
              <a:xfrm>
                <a:off x="3751263" y="4027488"/>
                <a:ext cx="20637" cy="23812"/>
              </a:xfrm>
              <a:custGeom>
                <a:avLst/>
                <a:gdLst>
                  <a:gd name="T0" fmla="*/ 8630 w 55"/>
                  <a:gd name="T1" fmla="*/ 0 h 65"/>
                  <a:gd name="T2" fmla="*/ 20637 w 55"/>
                  <a:gd name="T3" fmla="*/ 4030 h 65"/>
                  <a:gd name="T4" fmla="*/ 10131 w 55"/>
                  <a:gd name="T5" fmla="*/ 23812 h 65"/>
                  <a:gd name="T6" fmla="*/ 0 w 55"/>
                  <a:gd name="T7" fmla="*/ 18683 h 65"/>
                  <a:gd name="T8" fmla="*/ 8630 w 55"/>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65">
                    <a:moveTo>
                      <a:pt x="23" y="0"/>
                    </a:moveTo>
                    <a:lnTo>
                      <a:pt x="55" y="11"/>
                    </a:lnTo>
                    <a:lnTo>
                      <a:pt x="27" y="65"/>
                    </a:lnTo>
                    <a:lnTo>
                      <a:pt x="0" y="51"/>
                    </a:lnTo>
                    <a:lnTo>
                      <a:pt x="23" y="0"/>
                    </a:lnTo>
                    <a:close/>
                  </a:path>
                </a:pathLst>
              </a:custGeom>
              <a:solidFill>
                <a:srgbClr val="CC0000"/>
              </a:solidFill>
              <a:ln w="7938">
                <a:solidFill>
                  <a:srgbClr val="FE0000"/>
                </a:solidFill>
                <a:prstDash val="solid"/>
                <a:round/>
                <a:headEnd/>
                <a:tailEnd/>
              </a:ln>
            </p:spPr>
            <p:txBody>
              <a:bodyPr/>
              <a:lstStyle/>
              <a:p>
                <a:endParaRPr lang="en-US"/>
              </a:p>
            </p:txBody>
          </p:sp>
          <p:sp>
            <p:nvSpPr>
              <p:cNvPr id="1747" name="Line 662"/>
              <p:cNvSpPr>
                <a:spLocks noChangeShapeType="1"/>
              </p:cNvSpPr>
              <p:nvPr/>
            </p:nvSpPr>
            <p:spPr bwMode="auto">
              <a:xfrm>
                <a:off x="3770313" y="403225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8" name="Freeform 663"/>
              <p:cNvSpPr>
                <a:spLocks/>
              </p:cNvSpPr>
              <p:nvPr/>
            </p:nvSpPr>
            <p:spPr bwMode="auto">
              <a:xfrm>
                <a:off x="3763963" y="4032250"/>
                <a:ext cx="39687" cy="30163"/>
              </a:xfrm>
              <a:custGeom>
                <a:avLst/>
                <a:gdLst>
                  <a:gd name="T0" fmla="*/ 7024 w 113"/>
                  <a:gd name="T1" fmla="*/ 0 h 89"/>
                  <a:gd name="T2" fmla="*/ 39687 w 113"/>
                  <a:gd name="T3" fmla="*/ 13556 h 89"/>
                  <a:gd name="T4" fmla="*/ 31258 w 113"/>
                  <a:gd name="T5" fmla="*/ 30163 h 89"/>
                  <a:gd name="T6" fmla="*/ 0 w 113"/>
                  <a:gd name="T7" fmla="*/ 18301 h 89"/>
                  <a:gd name="T8" fmla="*/ 7024 w 113"/>
                  <a:gd name="T9" fmla="*/ 0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3" h="89">
                    <a:moveTo>
                      <a:pt x="20" y="0"/>
                    </a:moveTo>
                    <a:lnTo>
                      <a:pt x="113" y="40"/>
                    </a:lnTo>
                    <a:lnTo>
                      <a:pt x="89" y="89"/>
                    </a:lnTo>
                    <a:lnTo>
                      <a:pt x="0" y="54"/>
                    </a:lnTo>
                    <a:lnTo>
                      <a:pt x="20" y="0"/>
                    </a:lnTo>
                    <a:close/>
                  </a:path>
                </a:pathLst>
              </a:custGeom>
              <a:solidFill>
                <a:srgbClr val="CC0000"/>
              </a:solidFill>
              <a:ln w="7938">
                <a:solidFill>
                  <a:srgbClr val="FE0000"/>
                </a:solidFill>
                <a:prstDash val="solid"/>
                <a:round/>
                <a:headEnd/>
                <a:tailEnd/>
              </a:ln>
            </p:spPr>
            <p:txBody>
              <a:bodyPr/>
              <a:lstStyle/>
              <a:p>
                <a:endParaRPr lang="en-US"/>
              </a:p>
            </p:txBody>
          </p:sp>
          <p:sp>
            <p:nvSpPr>
              <p:cNvPr id="1749" name="Line 664"/>
              <p:cNvSpPr>
                <a:spLocks noChangeShapeType="1"/>
              </p:cNvSpPr>
              <p:nvPr/>
            </p:nvSpPr>
            <p:spPr bwMode="auto">
              <a:xfrm>
                <a:off x="3867150" y="40671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0" name="Freeform 665"/>
              <p:cNvSpPr>
                <a:spLocks/>
              </p:cNvSpPr>
              <p:nvPr/>
            </p:nvSpPr>
            <p:spPr bwMode="auto">
              <a:xfrm>
                <a:off x="3857625" y="4067175"/>
                <a:ext cx="22225" cy="25400"/>
              </a:xfrm>
              <a:custGeom>
                <a:avLst/>
                <a:gdLst>
                  <a:gd name="T0" fmla="*/ 8813 w 58"/>
                  <a:gd name="T1" fmla="*/ 0 h 70"/>
                  <a:gd name="T2" fmla="*/ 22225 w 58"/>
                  <a:gd name="T3" fmla="*/ 5806 h 70"/>
                  <a:gd name="T4" fmla="*/ 13412 w 58"/>
                  <a:gd name="T5" fmla="*/ 25400 h 70"/>
                  <a:gd name="T6" fmla="*/ 0 w 58"/>
                  <a:gd name="T7" fmla="*/ 19594 h 70"/>
                  <a:gd name="T8" fmla="*/ 8813 w 58"/>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70">
                    <a:moveTo>
                      <a:pt x="23" y="0"/>
                    </a:moveTo>
                    <a:lnTo>
                      <a:pt x="58" y="16"/>
                    </a:lnTo>
                    <a:lnTo>
                      <a:pt x="35" y="70"/>
                    </a:lnTo>
                    <a:lnTo>
                      <a:pt x="0" y="54"/>
                    </a:lnTo>
                    <a:lnTo>
                      <a:pt x="23" y="0"/>
                    </a:lnTo>
                    <a:close/>
                  </a:path>
                </a:pathLst>
              </a:custGeom>
              <a:solidFill>
                <a:srgbClr val="CC0000"/>
              </a:solidFill>
              <a:ln w="7938">
                <a:solidFill>
                  <a:srgbClr val="FE0000"/>
                </a:solidFill>
                <a:prstDash val="solid"/>
                <a:round/>
                <a:headEnd/>
                <a:tailEnd/>
              </a:ln>
            </p:spPr>
            <p:txBody>
              <a:bodyPr/>
              <a:lstStyle/>
              <a:p>
                <a:endParaRPr lang="en-US"/>
              </a:p>
            </p:txBody>
          </p:sp>
          <p:sp>
            <p:nvSpPr>
              <p:cNvPr id="1751" name="Line 666"/>
              <p:cNvSpPr>
                <a:spLocks noChangeShapeType="1"/>
              </p:cNvSpPr>
              <p:nvPr/>
            </p:nvSpPr>
            <p:spPr bwMode="auto">
              <a:xfrm>
                <a:off x="3879850" y="40735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2" name="Freeform 667"/>
              <p:cNvSpPr>
                <a:spLocks/>
              </p:cNvSpPr>
              <p:nvPr/>
            </p:nvSpPr>
            <p:spPr bwMode="auto">
              <a:xfrm>
                <a:off x="3871913" y="4073525"/>
                <a:ext cx="15875" cy="23813"/>
              </a:xfrm>
              <a:custGeom>
                <a:avLst/>
                <a:gdLst>
                  <a:gd name="T0" fmla="*/ 7938 w 46"/>
                  <a:gd name="T1" fmla="*/ 0 h 66"/>
                  <a:gd name="T2" fmla="*/ 15875 w 46"/>
                  <a:gd name="T3" fmla="*/ 4330 h 66"/>
                  <a:gd name="T4" fmla="*/ 7938 w 46"/>
                  <a:gd name="T5" fmla="*/ 23813 h 66"/>
                  <a:gd name="T6" fmla="*/ 0 w 46"/>
                  <a:gd name="T7" fmla="*/ 19483 h 66"/>
                  <a:gd name="T8" fmla="*/ 7938 w 46"/>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66">
                    <a:moveTo>
                      <a:pt x="23" y="0"/>
                    </a:moveTo>
                    <a:lnTo>
                      <a:pt x="46" y="12"/>
                    </a:lnTo>
                    <a:lnTo>
                      <a:pt x="23" y="66"/>
                    </a:lnTo>
                    <a:lnTo>
                      <a:pt x="0" y="54"/>
                    </a:lnTo>
                    <a:lnTo>
                      <a:pt x="23" y="0"/>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53" name="Line 668"/>
              <p:cNvSpPr>
                <a:spLocks noChangeShapeType="1"/>
              </p:cNvSpPr>
              <p:nvPr/>
            </p:nvSpPr>
            <p:spPr bwMode="auto">
              <a:xfrm>
                <a:off x="3886200" y="40782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4" name="Freeform 669"/>
              <p:cNvSpPr>
                <a:spLocks/>
              </p:cNvSpPr>
              <p:nvPr/>
            </p:nvSpPr>
            <p:spPr bwMode="auto">
              <a:xfrm>
                <a:off x="3879850" y="4078288"/>
                <a:ext cx="26988" cy="25400"/>
              </a:xfrm>
              <a:custGeom>
                <a:avLst/>
                <a:gdLst>
                  <a:gd name="T0" fmla="*/ 7294 w 74"/>
                  <a:gd name="T1" fmla="*/ 0 h 73"/>
                  <a:gd name="T2" fmla="*/ 26988 w 74"/>
                  <a:gd name="T3" fmla="*/ 6611 h 73"/>
                  <a:gd name="T4" fmla="*/ 18600 w 74"/>
                  <a:gd name="T5" fmla="*/ 25400 h 73"/>
                  <a:gd name="T6" fmla="*/ 0 w 74"/>
                  <a:gd name="T7" fmla="*/ 18789 h 73"/>
                  <a:gd name="T8" fmla="*/ 7294 w 74"/>
                  <a:gd name="T9" fmla="*/ 0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73">
                    <a:moveTo>
                      <a:pt x="20" y="0"/>
                    </a:moveTo>
                    <a:lnTo>
                      <a:pt x="74" y="19"/>
                    </a:lnTo>
                    <a:lnTo>
                      <a:pt x="51" y="73"/>
                    </a:lnTo>
                    <a:lnTo>
                      <a:pt x="0" y="54"/>
                    </a:lnTo>
                    <a:lnTo>
                      <a:pt x="20" y="0"/>
                    </a:lnTo>
                    <a:close/>
                  </a:path>
                </a:pathLst>
              </a:custGeom>
              <a:solidFill>
                <a:srgbClr val="CC0000"/>
              </a:solidFill>
              <a:ln w="7938">
                <a:solidFill>
                  <a:srgbClr val="FE0000"/>
                </a:solidFill>
                <a:prstDash val="solid"/>
                <a:round/>
                <a:headEnd/>
                <a:tailEnd/>
              </a:ln>
            </p:spPr>
            <p:txBody>
              <a:bodyPr/>
              <a:lstStyle/>
              <a:p>
                <a:endParaRPr lang="en-US"/>
              </a:p>
            </p:txBody>
          </p:sp>
          <p:sp>
            <p:nvSpPr>
              <p:cNvPr id="1755" name="Line 670"/>
              <p:cNvSpPr>
                <a:spLocks noChangeShapeType="1"/>
              </p:cNvSpPr>
              <p:nvPr/>
            </p:nvSpPr>
            <p:spPr bwMode="auto">
              <a:xfrm>
                <a:off x="3906838" y="40846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6" name="Freeform 671"/>
              <p:cNvSpPr>
                <a:spLocks/>
              </p:cNvSpPr>
              <p:nvPr/>
            </p:nvSpPr>
            <p:spPr bwMode="auto">
              <a:xfrm>
                <a:off x="3897313" y="4084638"/>
                <a:ext cx="31750" cy="25400"/>
              </a:xfrm>
              <a:custGeom>
                <a:avLst/>
                <a:gdLst>
                  <a:gd name="T0" fmla="*/ 8591 w 85"/>
                  <a:gd name="T1" fmla="*/ 0 h 77"/>
                  <a:gd name="T2" fmla="*/ 31750 w 85"/>
                  <a:gd name="T3" fmla="*/ 7587 h 77"/>
                  <a:gd name="T4" fmla="*/ 23159 w 85"/>
                  <a:gd name="T5" fmla="*/ 25400 h 77"/>
                  <a:gd name="T6" fmla="*/ 0 w 85"/>
                  <a:gd name="T7" fmla="*/ 17813 h 77"/>
                  <a:gd name="T8" fmla="*/ 8591 w 85"/>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77">
                    <a:moveTo>
                      <a:pt x="23" y="0"/>
                    </a:moveTo>
                    <a:lnTo>
                      <a:pt x="85" y="23"/>
                    </a:lnTo>
                    <a:lnTo>
                      <a:pt x="62" y="77"/>
                    </a:lnTo>
                    <a:lnTo>
                      <a:pt x="0" y="54"/>
                    </a:lnTo>
                    <a:lnTo>
                      <a:pt x="23" y="0"/>
                    </a:lnTo>
                    <a:close/>
                  </a:path>
                </a:pathLst>
              </a:custGeom>
              <a:solidFill>
                <a:srgbClr val="CC0000"/>
              </a:solidFill>
              <a:ln w="7938">
                <a:solidFill>
                  <a:srgbClr val="FE0000"/>
                </a:solidFill>
                <a:prstDash val="solid"/>
                <a:round/>
                <a:headEnd/>
                <a:tailEnd/>
              </a:ln>
            </p:spPr>
            <p:txBody>
              <a:bodyPr/>
              <a:lstStyle/>
              <a:p>
                <a:endParaRPr lang="en-US"/>
              </a:p>
            </p:txBody>
          </p:sp>
          <p:sp>
            <p:nvSpPr>
              <p:cNvPr id="1757" name="Line 672"/>
              <p:cNvSpPr>
                <a:spLocks noChangeShapeType="1"/>
              </p:cNvSpPr>
              <p:nvPr/>
            </p:nvSpPr>
            <p:spPr bwMode="auto">
              <a:xfrm>
                <a:off x="3992563" y="41100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8" name="Freeform 673"/>
              <p:cNvSpPr>
                <a:spLocks/>
              </p:cNvSpPr>
              <p:nvPr/>
            </p:nvSpPr>
            <p:spPr bwMode="auto">
              <a:xfrm>
                <a:off x="3987800" y="4110038"/>
                <a:ext cx="49213" cy="26987"/>
              </a:xfrm>
              <a:custGeom>
                <a:avLst/>
                <a:gdLst>
                  <a:gd name="T0" fmla="*/ 4508 w 131"/>
                  <a:gd name="T1" fmla="*/ 0 h 81"/>
                  <a:gd name="T2" fmla="*/ 49213 w 131"/>
                  <a:gd name="T3" fmla="*/ 8996 h 81"/>
                  <a:gd name="T4" fmla="*/ 45081 w 131"/>
                  <a:gd name="T5" fmla="*/ 26987 h 81"/>
                  <a:gd name="T6" fmla="*/ 0 w 131"/>
                  <a:gd name="T7" fmla="*/ 17991 h 81"/>
                  <a:gd name="T8" fmla="*/ 4508 w 131"/>
                  <a:gd name="T9" fmla="*/ 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 h="81">
                    <a:moveTo>
                      <a:pt x="12" y="0"/>
                    </a:moveTo>
                    <a:lnTo>
                      <a:pt x="131" y="27"/>
                    </a:lnTo>
                    <a:lnTo>
                      <a:pt x="120" y="81"/>
                    </a:lnTo>
                    <a:lnTo>
                      <a:pt x="0" y="54"/>
                    </a:lnTo>
                    <a:lnTo>
                      <a:pt x="12" y="0"/>
                    </a:lnTo>
                    <a:close/>
                  </a:path>
                </a:pathLst>
              </a:custGeom>
              <a:solidFill>
                <a:srgbClr val="CC0000"/>
              </a:solidFill>
              <a:ln w="7938">
                <a:solidFill>
                  <a:srgbClr val="FE0000"/>
                </a:solidFill>
                <a:prstDash val="solid"/>
                <a:round/>
                <a:headEnd/>
                <a:tailEnd/>
              </a:ln>
            </p:spPr>
            <p:txBody>
              <a:bodyPr/>
              <a:lstStyle/>
              <a:p>
                <a:endParaRPr lang="en-US"/>
              </a:p>
            </p:txBody>
          </p:sp>
          <p:sp>
            <p:nvSpPr>
              <p:cNvPr id="1759" name="Line 674"/>
              <p:cNvSpPr>
                <a:spLocks noChangeShapeType="1"/>
              </p:cNvSpPr>
              <p:nvPr/>
            </p:nvSpPr>
            <p:spPr bwMode="auto">
              <a:xfrm>
                <a:off x="4037013" y="41179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0" name="Freeform 675"/>
              <p:cNvSpPr>
                <a:spLocks/>
              </p:cNvSpPr>
              <p:nvPr/>
            </p:nvSpPr>
            <p:spPr bwMode="auto">
              <a:xfrm>
                <a:off x="4032250" y="4117975"/>
                <a:ext cx="28575" cy="23813"/>
              </a:xfrm>
              <a:custGeom>
                <a:avLst/>
                <a:gdLst>
                  <a:gd name="T0" fmla="*/ 4030 w 78"/>
                  <a:gd name="T1" fmla="*/ 0 h 66"/>
                  <a:gd name="T2" fmla="*/ 28575 w 78"/>
                  <a:gd name="T3" fmla="*/ 4330 h 66"/>
                  <a:gd name="T4" fmla="*/ 23813 w 78"/>
                  <a:gd name="T5" fmla="*/ 23813 h 66"/>
                  <a:gd name="T6" fmla="*/ 0 w 78"/>
                  <a:gd name="T7" fmla="*/ 19483 h 66"/>
                  <a:gd name="T8" fmla="*/ 4030 w 78"/>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 h="66">
                    <a:moveTo>
                      <a:pt x="11" y="0"/>
                    </a:moveTo>
                    <a:lnTo>
                      <a:pt x="78" y="12"/>
                    </a:lnTo>
                    <a:lnTo>
                      <a:pt x="65" y="66"/>
                    </a:lnTo>
                    <a:lnTo>
                      <a:pt x="0" y="54"/>
                    </a:lnTo>
                    <a:lnTo>
                      <a:pt x="11" y="0"/>
                    </a:lnTo>
                    <a:close/>
                  </a:path>
                </a:pathLst>
              </a:custGeom>
              <a:solidFill>
                <a:srgbClr val="CC0000"/>
              </a:solidFill>
              <a:ln w="7938">
                <a:solidFill>
                  <a:srgbClr val="FE0000"/>
                </a:solidFill>
                <a:prstDash val="solid"/>
                <a:round/>
                <a:headEnd/>
                <a:tailEnd/>
              </a:ln>
            </p:spPr>
            <p:txBody>
              <a:bodyPr/>
              <a:lstStyle/>
              <a:p>
                <a:endParaRPr lang="en-US"/>
              </a:p>
            </p:txBody>
          </p:sp>
          <p:sp>
            <p:nvSpPr>
              <p:cNvPr id="1761" name="Line 676"/>
              <p:cNvSpPr>
                <a:spLocks noChangeShapeType="1"/>
              </p:cNvSpPr>
              <p:nvPr/>
            </p:nvSpPr>
            <p:spPr bwMode="auto">
              <a:xfrm>
                <a:off x="4129088" y="41306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2" name="Freeform 677"/>
              <p:cNvSpPr>
                <a:spLocks/>
              </p:cNvSpPr>
              <p:nvPr/>
            </p:nvSpPr>
            <p:spPr bwMode="auto">
              <a:xfrm>
                <a:off x="4127500" y="4130675"/>
                <a:ext cx="71438" cy="23813"/>
              </a:xfrm>
              <a:custGeom>
                <a:avLst/>
                <a:gdLst>
                  <a:gd name="T0" fmla="*/ 1105 w 194"/>
                  <a:gd name="T1" fmla="*/ 0 h 70"/>
                  <a:gd name="T2" fmla="*/ 71438 w 194"/>
                  <a:gd name="T3" fmla="*/ 4082 h 70"/>
                  <a:gd name="T4" fmla="*/ 69597 w 194"/>
                  <a:gd name="T5" fmla="*/ 23813 h 70"/>
                  <a:gd name="T6" fmla="*/ 0 w 194"/>
                  <a:gd name="T7" fmla="*/ 19731 h 70"/>
                  <a:gd name="T8" fmla="*/ 1105 w 194"/>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70">
                    <a:moveTo>
                      <a:pt x="3" y="0"/>
                    </a:moveTo>
                    <a:lnTo>
                      <a:pt x="194" y="12"/>
                    </a:lnTo>
                    <a:lnTo>
                      <a:pt x="189" y="70"/>
                    </a:lnTo>
                    <a:lnTo>
                      <a:pt x="0" y="58"/>
                    </a:lnTo>
                    <a:lnTo>
                      <a:pt x="3" y="0"/>
                    </a:lnTo>
                    <a:close/>
                  </a:path>
                </a:pathLst>
              </a:custGeom>
              <a:solidFill>
                <a:srgbClr val="CC0000"/>
              </a:solidFill>
              <a:ln w="7938">
                <a:solidFill>
                  <a:srgbClr val="FE0000"/>
                </a:solidFill>
                <a:prstDash val="solid"/>
                <a:round/>
                <a:headEnd/>
                <a:tailEnd/>
              </a:ln>
            </p:spPr>
            <p:txBody>
              <a:bodyPr/>
              <a:lstStyle/>
              <a:p>
                <a:endParaRPr lang="en-US"/>
              </a:p>
            </p:txBody>
          </p:sp>
          <p:sp>
            <p:nvSpPr>
              <p:cNvPr id="1763" name="Line 678"/>
              <p:cNvSpPr>
                <a:spLocks noChangeShapeType="1"/>
              </p:cNvSpPr>
              <p:nvPr/>
            </p:nvSpPr>
            <p:spPr bwMode="auto">
              <a:xfrm>
                <a:off x="4267200" y="414020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4" name="Freeform 679"/>
              <p:cNvSpPr>
                <a:spLocks/>
              </p:cNvSpPr>
              <p:nvPr/>
            </p:nvSpPr>
            <p:spPr bwMode="auto">
              <a:xfrm>
                <a:off x="4267200" y="4140200"/>
                <a:ext cx="14288" cy="19050"/>
              </a:xfrm>
              <a:custGeom>
                <a:avLst/>
                <a:gdLst>
                  <a:gd name="T0" fmla="*/ 0 w 35"/>
                  <a:gd name="T1" fmla="*/ 0 h 59"/>
                  <a:gd name="T2" fmla="*/ 14288 w 35"/>
                  <a:gd name="T3" fmla="*/ 0 h 59"/>
                  <a:gd name="T4" fmla="*/ 12655 w 35"/>
                  <a:gd name="T5" fmla="*/ 19050 h 59"/>
                  <a:gd name="T6" fmla="*/ 0 w 35"/>
                  <a:gd name="T7" fmla="*/ 19050 h 59"/>
                  <a:gd name="T8" fmla="*/ 0 w 35"/>
                  <a:gd name="T9" fmla="*/ 0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59">
                    <a:moveTo>
                      <a:pt x="0" y="0"/>
                    </a:moveTo>
                    <a:lnTo>
                      <a:pt x="35" y="0"/>
                    </a:lnTo>
                    <a:lnTo>
                      <a:pt x="31" y="59"/>
                    </a:lnTo>
                    <a:lnTo>
                      <a:pt x="0" y="59"/>
                    </a:lnTo>
                    <a:lnTo>
                      <a:pt x="0" y="0"/>
                    </a:lnTo>
                    <a:close/>
                  </a:path>
                </a:pathLst>
              </a:custGeom>
              <a:solidFill>
                <a:srgbClr val="CC0000"/>
              </a:solidFill>
              <a:ln w="7938">
                <a:solidFill>
                  <a:srgbClr val="FE0000"/>
                </a:solidFill>
                <a:prstDash val="solid"/>
                <a:round/>
                <a:headEnd/>
                <a:tailEnd/>
              </a:ln>
            </p:spPr>
            <p:txBody>
              <a:bodyPr/>
              <a:lstStyle/>
              <a:p>
                <a:endParaRPr lang="en-US"/>
              </a:p>
            </p:txBody>
          </p:sp>
          <p:sp>
            <p:nvSpPr>
              <p:cNvPr id="1765" name="Line 680"/>
              <p:cNvSpPr>
                <a:spLocks noChangeShapeType="1"/>
              </p:cNvSpPr>
              <p:nvPr/>
            </p:nvSpPr>
            <p:spPr bwMode="auto">
              <a:xfrm>
                <a:off x="4278313" y="41417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6" name="Freeform 681"/>
              <p:cNvSpPr>
                <a:spLocks/>
              </p:cNvSpPr>
              <p:nvPr/>
            </p:nvSpPr>
            <p:spPr bwMode="auto">
              <a:xfrm>
                <a:off x="4278313" y="4130675"/>
                <a:ext cx="41275" cy="28575"/>
              </a:xfrm>
              <a:custGeom>
                <a:avLst/>
                <a:gdLst>
                  <a:gd name="T0" fmla="*/ 0 w 113"/>
                  <a:gd name="T1" fmla="*/ 9757 h 82"/>
                  <a:gd name="T2" fmla="*/ 35431 w 113"/>
                  <a:gd name="T3" fmla="*/ 0 h 82"/>
                  <a:gd name="T4" fmla="*/ 41275 w 113"/>
                  <a:gd name="T5" fmla="*/ 20212 h 82"/>
                  <a:gd name="T6" fmla="*/ 4018 w 113"/>
                  <a:gd name="T7" fmla="*/ 28575 h 82"/>
                  <a:gd name="T8" fmla="*/ 0 w 113"/>
                  <a:gd name="T9" fmla="*/ 9757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3" h="82">
                    <a:moveTo>
                      <a:pt x="0" y="28"/>
                    </a:moveTo>
                    <a:lnTo>
                      <a:pt x="97" y="0"/>
                    </a:lnTo>
                    <a:lnTo>
                      <a:pt x="113" y="58"/>
                    </a:lnTo>
                    <a:lnTo>
                      <a:pt x="11" y="82"/>
                    </a:lnTo>
                    <a:lnTo>
                      <a:pt x="0" y="28"/>
                    </a:lnTo>
                    <a:close/>
                  </a:path>
                </a:pathLst>
              </a:custGeom>
              <a:solidFill>
                <a:srgbClr val="CC0000"/>
              </a:solidFill>
              <a:ln w="7938">
                <a:solidFill>
                  <a:srgbClr val="FE0000"/>
                </a:solidFill>
                <a:prstDash val="solid"/>
                <a:round/>
                <a:headEnd/>
                <a:tailEnd/>
              </a:ln>
            </p:spPr>
            <p:txBody>
              <a:bodyPr/>
              <a:lstStyle/>
              <a:p>
                <a:endParaRPr lang="en-US"/>
              </a:p>
            </p:txBody>
          </p:sp>
          <p:sp>
            <p:nvSpPr>
              <p:cNvPr id="1767" name="Line 682"/>
              <p:cNvSpPr>
                <a:spLocks noChangeShapeType="1"/>
              </p:cNvSpPr>
              <p:nvPr/>
            </p:nvSpPr>
            <p:spPr bwMode="auto">
              <a:xfrm>
                <a:off x="4313238" y="41306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8" name="Freeform 683"/>
              <p:cNvSpPr>
                <a:spLocks/>
              </p:cNvSpPr>
              <p:nvPr/>
            </p:nvSpPr>
            <p:spPr bwMode="auto">
              <a:xfrm>
                <a:off x="4313238" y="4125913"/>
                <a:ext cx="23812" cy="25400"/>
              </a:xfrm>
              <a:custGeom>
                <a:avLst/>
                <a:gdLst>
                  <a:gd name="T0" fmla="*/ 0 w 65"/>
                  <a:gd name="T1" fmla="*/ 5492 h 74"/>
                  <a:gd name="T2" fmla="*/ 18683 w 65"/>
                  <a:gd name="T3" fmla="*/ 0 h 74"/>
                  <a:gd name="T4" fmla="*/ 23812 w 65"/>
                  <a:gd name="T5" fmla="*/ 20595 h 74"/>
                  <a:gd name="T6" fmla="*/ 5861 w 65"/>
                  <a:gd name="T7" fmla="*/ 25400 h 74"/>
                  <a:gd name="T8" fmla="*/ 0 w 65"/>
                  <a:gd name="T9" fmla="*/ 5492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74">
                    <a:moveTo>
                      <a:pt x="0" y="16"/>
                    </a:moveTo>
                    <a:lnTo>
                      <a:pt x="51" y="0"/>
                    </a:lnTo>
                    <a:lnTo>
                      <a:pt x="65" y="60"/>
                    </a:lnTo>
                    <a:lnTo>
                      <a:pt x="16" y="74"/>
                    </a:lnTo>
                    <a:lnTo>
                      <a:pt x="0" y="16"/>
                    </a:lnTo>
                    <a:close/>
                  </a:path>
                </a:pathLst>
              </a:custGeom>
              <a:solidFill>
                <a:srgbClr val="CC0000"/>
              </a:solidFill>
              <a:ln w="7938">
                <a:solidFill>
                  <a:srgbClr val="FE0000"/>
                </a:solidFill>
                <a:prstDash val="solid"/>
                <a:round/>
                <a:headEnd/>
                <a:tailEnd/>
              </a:ln>
            </p:spPr>
            <p:txBody>
              <a:bodyPr/>
              <a:lstStyle/>
              <a:p>
                <a:endParaRPr lang="en-US"/>
              </a:p>
            </p:txBody>
          </p:sp>
          <p:sp>
            <p:nvSpPr>
              <p:cNvPr id="1769" name="Line 684"/>
              <p:cNvSpPr>
                <a:spLocks noChangeShapeType="1"/>
              </p:cNvSpPr>
              <p:nvPr/>
            </p:nvSpPr>
            <p:spPr bwMode="auto">
              <a:xfrm>
                <a:off x="4395788" y="41100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0" name="Freeform 685"/>
              <p:cNvSpPr>
                <a:spLocks/>
              </p:cNvSpPr>
              <p:nvPr/>
            </p:nvSpPr>
            <p:spPr bwMode="auto">
              <a:xfrm>
                <a:off x="4395788" y="4103688"/>
                <a:ext cx="20637" cy="23812"/>
              </a:xfrm>
              <a:custGeom>
                <a:avLst/>
                <a:gdLst>
                  <a:gd name="T0" fmla="*/ 0 w 54"/>
                  <a:gd name="T1" fmla="*/ 5443 h 70"/>
                  <a:gd name="T2" fmla="*/ 15287 w 54"/>
                  <a:gd name="T3" fmla="*/ 0 h 70"/>
                  <a:gd name="T4" fmla="*/ 20637 w 54"/>
                  <a:gd name="T5" fmla="*/ 19730 h 70"/>
                  <a:gd name="T6" fmla="*/ 7261 w 54"/>
                  <a:gd name="T7" fmla="*/ 23812 h 70"/>
                  <a:gd name="T8" fmla="*/ 0 w 54"/>
                  <a:gd name="T9" fmla="*/ 5443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70">
                    <a:moveTo>
                      <a:pt x="0" y="16"/>
                    </a:moveTo>
                    <a:lnTo>
                      <a:pt x="40" y="0"/>
                    </a:lnTo>
                    <a:lnTo>
                      <a:pt x="54" y="58"/>
                    </a:lnTo>
                    <a:lnTo>
                      <a:pt x="19" y="70"/>
                    </a:lnTo>
                    <a:lnTo>
                      <a:pt x="0" y="16"/>
                    </a:lnTo>
                    <a:close/>
                  </a:path>
                </a:pathLst>
              </a:custGeom>
              <a:solidFill>
                <a:srgbClr val="CC0000"/>
              </a:solidFill>
              <a:ln w="7938">
                <a:solidFill>
                  <a:srgbClr val="FE0000"/>
                </a:solidFill>
                <a:prstDash val="solid"/>
                <a:round/>
                <a:headEnd/>
                <a:tailEnd/>
              </a:ln>
            </p:spPr>
            <p:txBody>
              <a:bodyPr/>
              <a:lstStyle/>
              <a:p>
                <a:endParaRPr lang="en-US"/>
              </a:p>
            </p:txBody>
          </p:sp>
          <p:sp>
            <p:nvSpPr>
              <p:cNvPr id="1771" name="Line 686"/>
              <p:cNvSpPr>
                <a:spLocks noChangeShapeType="1"/>
              </p:cNvSpPr>
              <p:nvPr/>
            </p:nvSpPr>
            <p:spPr bwMode="auto">
              <a:xfrm>
                <a:off x="4410075" y="41036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2" name="Freeform 687"/>
              <p:cNvSpPr>
                <a:spLocks/>
              </p:cNvSpPr>
              <p:nvPr/>
            </p:nvSpPr>
            <p:spPr bwMode="auto">
              <a:xfrm>
                <a:off x="4410075" y="4087813"/>
                <a:ext cx="55563" cy="34925"/>
              </a:xfrm>
              <a:custGeom>
                <a:avLst/>
                <a:gdLst>
                  <a:gd name="T0" fmla="*/ 0 w 152"/>
                  <a:gd name="T1" fmla="*/ 16252 h 101"/>
                  <a:gd name="T2" fmla="*/ 48618 w 152"/>
                  <a:gd name="T3" fmla="*/ 0 h 101"/>
                  <a:gd name="T4" fmla="*/ 55563 w 152"/>
                  <a:gd name="T5" fmla="*/ 18673 h 101"/>
                  <a:gd name="T6" fmla="*/ 6945 w 152"/>
                  <a:gd name="T7" fmla="*/ 34925 h 101"/>
                  <a:gd name="T8" fmla="*/ 0 w 152"/>
                  <a:gd name="T9" fmla="*/ 16252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101">
                    <a:moveTo>
                      <a:pt x="0" y="47"/>
                    </a:moveTo>
                    <a:lnTo>
                      <a:pt x="133" y="0"/>
                    </a:lnTo>
                    <a:lnTo>
                      <a:pt x="152" y="54"/>
                    </a:lnTo>
                    <a:lnTo>
                      <a:pt x="19" y="101"/>
                    </a:lnTo>
                    <a:lnTo>
                      <a:pt x="0" y="47"/>
                    </a:lnTo>
                    <a:close/>
                  </a:path>
                </a:pathLst>
              </a:custGeom>
              <a:solidFill>
                <a:srgbClr val="CC0000"/>
              </a:solidFill>
              <a:ln w="7938">
                <a:solidFill>
                  <a:srgbClr val="FE0000"/>
                </a:solidFill>
                <a:prstDash val="solid"/>
                <a:round/>
                <a:headEnd/>
                <a:tailEnd/>
              </a:ln>
            </p:spPr>
            <p:txBody>
              <a:bodyPr/>
              <a:lstStyle/>
              <a:p>
                <a:endParaRPr lang="en-US"/>
              </a:p>
            </p:txBody>
          </p:sp>
          <p:sp>
            <p:nvSpPr>
              <p:cNvPr id="1773" name="Line 688"/>
              <p:cNvSpPr>
                <a:spLocks noChangeShapeType="1"/>
              </p:cNvSpPr>
              <p:nvPr/>
            </p:nvSpPr>
            <p:spPr bwMode="auto">
              <a:xfrm>
                <a:off x="4457700" y="40878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4" name="Freeform 689"/>
              <p:cNvSpPr>
                <a:spLocks/>
              </p:cNvSpPr>
              <p:nvPr/>
            </p:nvSpPr>
            <p:spPr bwMode="auto">
              <a:xfrm>
                <a:off x="4457700" y="4087813"/>
                <a:ext cx="9525" cy="19050"/>
              </a:xfrm>
              <a:custGeom>
                <a:avLst/>
                <a:gdLst>
                  <a:gd name="T0" fmla="*/ 0 w 27"/>
                  <a:gd name="T1" fmla="*/ 1314 h 58"/>
                  <a:gd name="T2" fmla="*/ 2469 w 27"/>
                  <a:gd name="T3" fmla="*/ 0 h 58"/>
                  <a:gd name="T4" fmla="*/ 9525 w 27"/>
                  <a:gd name="T5" fmla="*/ 18065 h 58"/>
                  <a:gd name="T6" fmla="*/ 6703 w 27"/>
                  <a:gd name="T7" fmla="*/ 19050 h 58"/>
                  <a:gd name="T8" fmla="*/ 0 w 27"/>
                  <a:gd name="T9" fmla="*/ 1314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58">
                    <a:moveTo>
                      <a:pt x="0" y="4"/>
                    </a:moveTo>
                    <a:lnTo>
                      <a:pt x="7" y="0"/>
                    </a:lnTo>
                    <a:lnTo>
                      <a:pt x="27" y="55"/>
                    </a:lnTo>
                    <a:lnTo>
                      <a:pt x="19" y="58"/>
                    </a:lnTo>
                    <a:lnTo>
                      <a:pt x="0" y="4"/>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775" name="Line 690"/>
              <p:cNvSpPr>
                <a:spLocks noChangeShapeType="1"/>
              </p:cNvSpPr>
              <p:nvPr/>
            </p:nvSpPr>
            <p:spPr bwMode="auto">
              <a:xfrm>
                <a:off x="4522788" y="40624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6" name="Freeform 691"/>
              <p:cNvSpPr>
                <a:spLocks/>
              </p:cNvSpPr>
              <p:nvPr/>
            </p:nvSpPr>
            <p:spPr bwMode="auto">
              <a:xfrm>
                <a:off x="4522788" y="4051300"/>
                <a:ext cx="42862" cy="30163"/>
              </a:xfrm>
              <a:custGeom>
                <a:avLst/>
                <a:gdLst>
                  <a:gd name="T0" fmla="*/ 0 w 118"/>
                  <a:gd name="T1" fmla="*/ 11730 h 90"/>
                  <a:gd name="T2" fmla="*/ 33781 w 118"/>
                  <a:gd name="T3" fmla="*/ 0 h 90"/>
                  <a:gd name="T4" fmla="*/ 42862 w 118"/>
                  <a:gd name="T5" fmla="*/ 18433 h 90"/>
                  <a:gd name="T6" fmla="*/ 7265 w 118"/>
                  <a:gd name="T7" fmla="*/ 30163 h 90"/>
                  <a:gd name="T8" fmla="*/ 0 w 118"/>
                  <a:gd name="T9" fmla="*/ 11730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90">
                    <a:moveTo>
                      <a:pt x="0" y="35"/>
                    </a:moveTo>
                    <a:lnTo>
                      <a:pt x="93" y="0"/>
                    </a:lnTo>
                    <a:lnTo>
                      <a:pt x="118" y="55"/>
                    </a:lnTo>
                    <a:lnTo>
                      <a:pt x="20" y="90"/>
                    </a:lnTo>
                    <a:lnTo>
                      <a:pt x="0" y="35"/>
                    </a:lnTo>
                    <a:close/>
                  </a:path>
                </a:pathLst>
              </a:custGeom>
              <a:solidFill>
                <a:srgbClr val="CC0000"/>
              </a:solidFill>
              <a:ln w="7938">
                <a:solidFill>
                  <a:srgbClr val="FE0000"/>
                </a:solidFill>
                <a:prstDash val="solid"/>
                <a:round/>
                <a:headEnd/>
                <a:tailEnd/>
              </a:ln>
            </p:spPr>
            <p:txBody>
              <a:bodyPr/>
              <a:lstStyle/>
              <a:p>
                <a:endParaRPr lang="en-US"/>
              </a:p>
            </p:txBody>
          </p:sp>
          <p:sp>
            <p:nvSpPr>
              <p:cNvPr id="1777" name="Line 692"/>
              <p:cNvSpPr>
                <a:spLocks noChangeShapeType="1"/>
              </p:cNvSpPr>
              <p:nvPr/>
            </p:nvSpPr>
            <p:spPr bwMode="auto">
              <a:xfrm>
                <a:off x="4559300" y="405130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8" name="Freeform 693"/>
              <p:cNvSpPr>
                <a:spLocks/>
              </p:cNvSpPr>
              <p:nvPr/>
            </p:nvSpPr>
            <p:spPr bwMode="auto">
              <a:xfrm>
                <a:off x="4559300" y="4041775"/>
                <a:ext cx="34925" cy="26988"/>
              </a:xfrm>
              <a:custGeom>
                <a:avLst/>
                <a:gdLst>
                  <a:gd name="T0" fmla="*/ 0 w 97"/>
                  <a:gd name="T1" fmla="*/ 8663 h 81"/>
                  <a:gd name="T2" fmla="*/ 27724 w 97"/>
                  <a:gd name="T3" fmla="*/ 0 h 81"/>
                  <a:gd name="T4" fmla="*/ 34925 w 97"/>
                  <a:gd name="T5" fmla="*/ 19325 h 81"/>
                  <a:gd name="T6" fmla="*/ 5401 w 97"/>
                  <a:gd name="T7" fmla="*/ 26988 h 81"/>
                  <a:gd name="T8" fmla="*/ 0 w 97"/>
                  <a:gd name="T9" fmla="*/ 8663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81">
                    <a:moveTo>
                      <a:pt x="0" y="26"/>
                    </a:moveTo>
                    <a:lnTo>
                      <a:pt x="77" y="0"/>
                    </a:lnTo>
                    <a:lnTo>
                      <a:pt x="97" y="58"/>
                    </a:lnTo>
                    <a:lnTo>
                      <a:pt x="15" y="81"/>
                    </a:lnTo>
                    <a:lnTo>
                      <a:pt x="0" y="26"/>
                    </a:lnTo>
                    <a:close/>
                  </a:path>
                </a:pathLst>
              </a:custGeom>
              <a:solidFill>
                <a:srgbClr val="CC0000"/>
              </a:solidFill>
              <a:ln w="7938">
                <a:solidFill>
                  <a:srgbClr val="FE0000"/>
                </a:solidFill>
                <a:prstDash val="solid"/>
                <a:round/>
                <a:headEnd/>
                <a:tailEnd/>
              </a:ln>
            </p:spPr>
            <p:txBody>
              <a:bodyPr/>
              <a:lstStyle/>
              <a:p>
                <a:endParaRPr lang="en-US"/>
              </a:p>
            </p:txBody>
          </p:sp>
          <p:sp>
            <p:nvSpPr>
              <p:cNvPr id="1779" name="Line 694"/>
              <p:cNvSpPr>
                <a:spLocks noChangeShapeType="1"/>
              </p:cNvSpPr>
              <p:nvPr/>
            </p:nvSpPr>
            <p:spPr bwMode="auto">
              <a:xfrm>
                <a:off x="4651375" y="40227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0" name="Freeform 695"/>
              <p:cNvSpPr>
                <a:spLocks/>
              </p:cNvSpPr>
              <p:nvPr/>
            </p:nvSpPr>
            <p:spPr bwMode="auto">
              <a:xfrm>
                <a:off x="4651375" y="4002088"/>
                <a:ext cx="71438" cy="39687"/>
              </a:xfrm>
              <a:custGeom>
                <a:avLst/>
                <a:gdLst>
                  <a:gd name="T0" fmla="*/ 0 w 193"/>
                  <a:gd name="T1" fmla="*/ 20870 h 116"/>
                  <a:gd name="T2" fmla="*/ 64405 w 193"/>
                  <a:gd name="T3" fmla="*/ 0 h 116"/>
                  <a:gd name="T4" fmla="*/ 71438 w 193"/>
                  <a:gd name="T5" fmla="*/ 18475 h 116"/>
                  <a:gd name="T6" fmla="*/ 7033 w 193"/>
                  <a:gd name="T7" fmla="*/ 39687 h 116"/>
                  <a:gd name="T8" fmla="*/ 0 w 193"/>
                  <a:gd name="T9" fmla="*/ 20870 h 1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 h="116">
                    <a:moveTo>
                      <a:pt x="0" y="61"/>
                    </a:moveTo>
                    <a:lnTo>
                      <a:pt x="174" y="0"/>
                    </a:lnTo>
                    <a:lnTo>
                      <a:pt x="193" y="54"/>
                    </a:lnTo>
                    <a:lnTo>
                      <a:pt x="19" y="116"/>
                    </a:lnTo>
                    <a:lnTo>
                      <a:pt x="0" y="61"/>
                    </a:lnTo>
                    <a:close/>
                  </a:path>
                </a:pathLst>
              </a:custGeom>
              <a:solidFill>
                <a:srgbClr val="CC0000"/>
              </a:solidFill>
              <a:ln w="7938">
                <a:solidFill>
                  <a:srgbClr val="FE0000"/>
                </a:solidFill>
                <a:prstDash val="solid"/>
                <a:round/>
                <a:headEnd/>
                <a:tailEnd/>
              </a:ln>
            </p:spPr>
            <p:txBody>
              <a:bodyPr/>
              <a:lstStyle/>
              <a:p>
                <a:endParaRPr lang="en-US"/>
              </a:p>
            </p:txBody>
          </p:sp>
          <p:sp>
            <p:nvSpPr>
              <p:cNvPr id="1781" name="Line 696"/>
              <p:cNvSpPr>
                <a:spLocks noChangeShapeType="1"/>
              </p:cNvSpPr>
              <p:nvPr/>
            </p:nvSpPr>
            <p:spPr bwMode="auto">
              <a:xfrm>
                <a:off x="4778375" y="39782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2" name="Freeform 697"/>
              <p:cNvSpPr>
                <a:spLocks/>
              </p:cNvSpPr>
              <p:nvPr/>
            </p:nvSpPr>
            <p:spPr bwMode="auto">
              <a:xfrm>
                <a:off x="4778375" y="3960813"/>
                <a:ext cx="57150" cy="36512"/>
              </a:xfrm>
              <a:custGeom>
                <a:avLst/>
                <a:gdLst>
                  <a:gd name="T0" fmla="*/ 0 w 155"/>
                  <a:gd name="T1" fmla="*/ 18423 h 109"/>
                  <a:gd name="T2" fmla="*/ 48670 w 155"/>
                  <a:gd name="T3" fmla="*/ 0 h 109"/>
                  <a:gd name="T4" fmla="*/ 57150 w 155"/>
                  <a:gd name="T5" fmla="*/ 18423 h 109"/>
                  <a:gd name="T6" fmla="*/ 8480 w 155"/>
                  <a:gd name="T7" fmla="*/ 36512 h 109"/>
                  <a:gd name="T8" fmla="*/ 0 w 155"/>
                  <a:gd name="T9" fmla="*/ 18423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09">
                    <a:moveTo>
                      <a:pt x="0" y="55"/>
                    </a:moveTo>
                    <a:lnTo>
                      <a:pt x="132" y="0"/>
                    </a:lnTo>
                    <a:lnTo>
                      <a:pt x="155" y="55"/>
                    </a:lnTo>
                    <a:lnTo>
                      <a:pt x="23" y="109"/>
                    </a:lnTo>
                    <a:lnTo>
                      <a:pt x="0" y="55"/>
                    </a:lnTo>
                    <a:close/>
                  </a:path>
                </a:pathLst>
              </a:custGeom>
              <a:solidFill>
                <a:srgbClr val="CC0000"/>
              </a:solidFill>
              <a:ln w="7938">
                <a:solidFill>
                  <a:srgbClr val="FE0000"/>
                </a:solidFill>
                <a:prstDash val="solid"/>
                <a:round/>
                <a:headEnd/>
                <a:tailEnd/>
              </a:ln>
            </p:spPr>
            <p:txBody>
              <a:bodyPr/>
              <a:lstStyle/>
              <a:p>
                <a:endParaRPr lang="en-US"/>
              </a:p>
            </p:txBody>
          </p:sp>
          <p:sp>
            <p:nvSpPr>
              <p:cNvPr id="1783" name="Line 698"/>
              <p:cNvSpPr>
                <a:spLocks noChangeShapeType="1"/>
              </p:cNvSpPr>
              <p:nvPr/>
            </p:nvSpPr>
            <p:spPr bwMode="auto">
              <a:xfrm>
                <a:off x="4826000" y="39608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4" name="Freeform 699"/>
              <p:cNvSpPr>
                <a:spLocks/>
              </p:cNvSpPr>
              <p:nvPr/>
            </p:nvSpPr>
            <p:spPr bwMode="auto">
              <a:xfrm>
                <a:off x="4826000" y="3954463"/>
                <a:ext cx="23813" cy="23812"/>
              </a:xfrm>
              <a:custGeom>
                <a:avLst/>
                <a:gdLst>
                  <a:gd name="T0" fmla="*/ 0 w 62"/>
                  <a:gd name="T1" fmla="*/ 5103 h 70"/>
                  <a:gd name="T2" fmla="*/ 14979 w 62"/>
                  <a:gd name="T3" fmla="*/ 0 h 70"/>
                  <a:gd name="T4" fmla="*/ 23813 w 62"/>
                  <a:gd name="T5" fmla="*/ 18369 h 70"/>
                  <a:gd name="T6" fmla="*/ 8834 w 62"/>
                  <a:gd name="T7" fmla="*/ 23812 h 70"/>
                  <a:gd name="T8" fmla="*/ 0 w 62"/>
                  <a:gd name="T9" fmla="*/ 5103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 h="70">
                    <a:moveTo>
                      <a:pt x="0" y="15"/>
                    </a:moveTo>
                    <a:lnTo>
                      <a:pt x="39" y="0"/>
                    </a:lnTo>
                    <a:lnTo>
                      <a:pt x="62" y="54"/>
                    </a:lnTo>
                    <a:lnTo>
                      <a:pt x="23" y="70"/>
                    </a:lnTo>
                    <a:lnTo>
                      <a:pt x="0" y="15"/>
                    </a:lnTo>
                    <a:close/>
                  </a:path>
                </a:pathLst>
              </a:custGeom>
              <a:solidFill>
                <a:srgbClr val="CC0000"/>
              </a:solidFill>
              <a:ln w="7938">
                <a:solidFill>
                  <a:srgbClr val="FE0000"/>
                </a:solidFill>
                <a:prstDash val="solid"/>
                <a:round/>
                <a:headEnd/>
                <a:tailEnd/>
              </a:ln>
            </p:spPr>
            <p:txBody>
              <a:bodyPr/>
              <a:lstStyle/>
              <a:p>
                <a:endParaRPr lang="en-US"/>
              </a:p>
            </p:txBody>
          </p:sp>
          <p:sp>
            <p:nvSpPr>
              <p:cNvPr id="1785" name="Line 700"/>
              <p:cNvSpPr>
                <a:spLocks noChangeShapeType="1"/>
              </p:cNvSpPr>
              <p:nvPr/>
            </p:nvSpPr>
            <p:spPr bwMode="auto">
              <a:xfrm>
                <a:off x="4902200" y="392906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6" name="Freeform 701"/>
              <p:cNvSpPr>
                <a:spLocks/>
              </p:cNvSpPr>
              <p:nvPr/>
            </p:nvSpPr>
            <p:spPr bwMode="auto">
              <a:xfrm>
                <a:off x="4902200" y="3903663"/>
                <a:ext cx="68263" cy="44450"/>
              </a:xfrm>
              <a:custGeom>
                <a:avLst/>
                <a:gdLst>
                  <a:gd name="T0" fmla="*/ 0 w 190"/>
                  <a:gd name="T1" fmla="*/ 25698 h 128"/>
                  <a:gd name="T2" fmla="*/ 58562 w 190"/>
                  <a:gd name="T3" fmla="*/ 0 h 128"/>
                  <a:gd name="T4" fmla="*/ 68263 w 190"/>
                  <a:gd name="T5" fmla="*/ 19100 h 128"/>
                  <a:gd name="T6" fmla="*/ 8263 w 190"/>
                  <a:gd name="T7" fmla="*/ 44450 h 128"/>
                  <a:gd name="T8" fmla="*/ 0 w 190"/>
                  <a:gd name="T9" fmla="*/ 25698 h 1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128">
                    <a:moveTo>
                      <a:pt x="0" y="74"/>
                    </a:moveTo>
                    <a:lnTo>
                      <a:pt x="163" y="0"/>
                    </a:lnTo>
                    <a:lnTo>
                      <a:pt x="190" y="55"/>
                    </a:lnTo>
                    <a:lnTo>
                      <a:pt x="23" y="128"/>
                    </a:lnTo>
                    <a:lnTo>
                      <a:pt x="0" y="74"/>
                    </a:lnTo>
                    <a:close/>
                  </a:path>
                </a:pathLst>
              </a:custGeom>
              <a:solidFill>
                <a:srgbClr val="CC0000"/>
              </a:solidFill>
              <a:ln w="7938">
                <a:solidFill>
                  <a:srgbClr val="FE0000"/>
                </a:solidFill>
                <a:prstDash val="solid"/>
                <a:round/>
                <a:headEnd/>
                <a:tailEnd/>
              </a:ln>
            </p:spPr>
            <p:txBody>
              <a:bodyPr/>
              <a:lstStyle/>
              <a:p>
                <a:endParaRPr lang="en-US"/>
              </a:p>
            </p:txBody>
          </p:sp>
          <p:sp>
            <p:nvSpPr>
              <p:cNvPr id="1787" name="Line 702"/>
              <p:cNvSpPr>
                <a:spLocks noChangeShapeType="1"/>
              </p:cNvSpPr>
              <p:nvPr/>
            </p:nvSpPr>
            <p:spPr bwMode="auto">
              <a:xfrm>
                <a:off x="5029200" y="388620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8" name="Freeform 703"/>
              <p:cNvSpPr>
                <a:spLocks/>
              </p:cNvSpPr>
              <p:nvPr/>
            </p:nvSpPr>
            <p:spPr bwMode="auto">
              <a:xfrm>
                <a:off x="5029200" y="3881438"/>
                <a:ext cx="53975" cy="23812"/>
              </a:xfrm>
              <a:custGeom>
                <a:avLst/>
                <a:gdLst>
                  <a:gd name="T0" fmla="*/ 0 w 151"/>
                  <a:gd name="T1" fmla="*/ 4082 h 70"/>
                  <a:gd name="T2" fmla="*/ 52545 w 151"/>
                  <a:gd name="T3" fmla="*/ 0 h 70"/>
                  <a:gd name="T4" fmla="*/ 53975 w 151"/>
                  <a:gd name="T5" fmla="*/ 20070 h 70"/>
                  <a:gd name="T6" fmla="*/ 3217 w 151"/>
                  <a:gd name="T7" fmla="*/ 23812 h 70"/>
                  <a:gd name="T8" fmla="*/ 0 w 151"/>
                  <a:gd name="T9" fmla="*/ 4082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70">
                    <a:moveTo>
                      <a:pt x="0" y="12"/>
                    </a:moveTo>
                    <a:lnTo>
                      <a:pt x="147" y="0"/>
                    </a:lnTo>
                    <a:lnTo>
                      <a:pt x="151" y="59"/>
                    </a:lnTo>
                    <a:lnTo>
                      <a:pt x="9" y="70"/>
                    </a:lnTo>
                    <a:lnTo>
                      <a:pt x="0" y="12"/>
                    </a:lnTo>
                    <a:close/>
                  </a:path>
                </a:pathLst>
              </a:custGeom>
              <a:solidFill>
                <a:srgbClr val="CC0000"/>
              </a:solidFill>
              <a:ln w="7938">
                <a:solidFill>
                  <a:srgbClr val="FE0000"/>
                </a:solidFill>
                <a:prstDash val="solid"/>
                <a:round/>
                <a:headEnd/>
                <a:tailEnd/>
              </a:ln>
            </p:spPr>
            <p:txBody>
              <a:bodyPr/>
              <a:lstStyle/>
              <a:p>
                <a:endParaRPr lang="en-US"/>
              </a:p>
            </p:txBody>
          </p:sp>
          <p:sp>
            <p:nvSpPr>
              <p:cNvPr id="1789" name="Line 704"/>
              <p:cNvSpPr>
                <a:spLocks noChangeShapeType="1"/>
              </p:cNvSpPr>
              <p:nvPr/>
            </p:nvSpPr>
            <p:spPr bwMode="auto">
              <a:xfrm>
                <a:off x="5083175" y="388143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0" name="Freeform 705"/>
              <p:cNvSpPr>
                <a:spLocks/>
              </p:cNvSpPr>
              <p:nvPr/>
            </p:nvSpPr>
            <p:spPr bwMode="auto">
              <a:xfrm>
                <a:off x="5083175" y="3879850"/>
                <a:ext cx="17463" cy="20638"/>
              </a:xfrm>
              <a:custGeom>
                <a:avLst/>
                <a:gdLst>
                  <a:gd name="T0" fmla="*/ 0 w 51"/>
                  <a:gd name="T1" fmla="*/ 1310 h 63"/>
                  <a:gd name="T2" fmla="*/ 15066 w 51"/>
                  <a:gd name="T3" fmla="*/ 0 h 63"/>
                  <a:gd name="T4" fmla="*/ 17463 w 51"/>
                  <a:gd name="T5" fmla="*/ 18017 h 63"/>
                  <a:gd name="T6" fmla="*/ 1370 w 51"/>
                  <a:gd name="T7" fmla="*/ 20638 h 63"/>
                  <a:gd name="T8" fmla="*/ 0 w 51"/>
                  <a:gd name="T9" fmla="*/ 131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63">
                    <a:moveTo>
                      <a:pt x="0" y="4"/>
                    </a:moveTo>
                    <a:lnTo>
                      <a:pt x="44" y="0"/>
                    </a:lnTo>
                    <a:lnTo>
                      <a:pt x="51" y="55"/>
                    </a:lnTo>
                    <a:lnTo>
                      <a:pt x="4" y="63"/>
                    </a:lnTo>
                    <a:lnTo>
                      <a:pt x="0" y="4"/>
                    </a:lnTo>
                    <a:close/>
                  </a:path>
                </a:pathLst>
              </a:custGeom>
              <a:solidFill>
                <a:srgbClr val="CC0000"/>
              </a:solidFill>
              <a:ln w="7938">
                <a:solidFill>
                  <a:srgbClr val="FE0000"/>
                </a:solidFill>
                <a:prstDash val="solid"/>
                <a:round/>
                <a:headEnd/>
                <a:tailEnd/>
              </a:ln>
            </p:spPr>
            <p:txBody>
              <a:bodyPr/>
              <a:lstStyle/>
              <a:p>
                <a:endParaRPr lang="en-US"/>
              </a:p>
            </p:txBody>
          </p:sp>
          <p:sp>
            <p:nvSpPr>
              <p:cNvPr id="1791" name="Line 706"/>
              <p:cNvSpPr>
                <a:spLocks noChangeShapeType="1"/>
              </p:cNvSpPr>
              <p:nvPr/>
            </p:nvSpPr>
            <p:spPr bwMode="auto">
              <a:xfrm>
                <a:off x="5168900" y="38719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2" name="Freeform 707"/>
              <p:cNvSpPr>
                <a:spLocks/>
              </p:cNvSpPr>
              <p:nvPr/>
            </p:nvSpPr>
            <p:spPr bwMode="auto">
              <a:xfrm>
                <a:off x="5168900" y="3862388"/>
                <a:ext cx="71438" cy="28575"/>
              </a:xfrm>
              <a:custGeom>
                <a:avLst/>
                <a:gdLst>
                  <a:gd name="T0" fmla="*/ 0 w 198"/>
                  <a:gd name="T1" fmla="*/ 9077 h 85"/>
                  <a:gd name="T2" fmla="*/ 68552 w 198"/>
                  <a:gd name="T3" fmla="*/ 0 h 85"/>
                  <a:gd name="T4" fmla="*/ 71438 w 198"/>
                  <a:gd name="T5" fmla="*/ 19834 h 85"/>
                  <a:gd name="T6" fmla="*/ 2886 w 198"/>
                  <a:gd name="T7" fmla="*/ 28575 h 85"/>
                  <a:gd name="T8" fmla="*/ 0 w 198"/>
                  <a:gd name="T9" fmla="*/ 9077 h 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85">
                    <a:moveTo>
                      <a:pt x="0" y="27"/>
                    </a:moveTo>
                    <a:lnTo>
                      <a:pt x="190" y="0"/>
                    </a:lnTo>
                    <a:lnTo>
                      <a:pt x="198" y="59"/>
                    </a:lnTo>
                    <a:lnTo>
                      <a:pt x="8" y="85"/>
                    </a:lnTo>
                    <a:lnTo>
                      <a:pt x="0" y="27"/>
                    </a:lnTo>
                    <a:close/>
                  </a:path>
                </a:pathLst>
              </a:custGeom>
              <a:solidFill>
                <a:srgbClr val="CC0000"/>
              </a:solidFill>
              <a:ln w="7938">
                <a:solidFill>
                  <a:srgbClr val="FE0000"/>
                </a:solidFill>
                <a:prstDash val="solid"/>
                <a:round/>
                <a:headEnd/>
                <a:tailEnd/>
              </a:ln>
            </p:spPr>
            <p:txBody>
              <a:bodyPr/>
              <a:lstStyle/>
              <a:p>
                <a:endParaRPr lang="en-US"/>
              </a:p>
            </p:txBody>
          </p:sp>
          <p:sp>
            <p:nvSpPr>
              <p:cNvPr id="1793" name="Line 708"/>
              <p:cNvSpPr>
                <a:spLocks noChangeShapeType="1"/>
              </p:cNvSpPr>
              <p:nvPr/>
            </p:nvSpPr>
            <p:spPr bwMode="auto">
              <a:xfrm>
                <a:off x="5305425" y="385286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4" name="Freeform 709"/>
              <p:cNvSpPr>
                <a:spLocks/>
              </p:cNvSpPr>
              <p:nvPr/>
            </p:nvSpPr>
            <p:spPr bwMode="auto">
              <a:xfrm>
                <a:off x="5305425" y="3849688"/>
                <a:ext cx="26988" cy="23812"/>
              </a:xfrm>
              <a:custGeom>
                <a:avLst/>
                <a:gdLst>
                  <a:gd name="T0" fmla="*/ 0 w 74"/>
                  <a:gd name="T1" fmla="*/ 2564 h 65"/>
                  <a:gd name="T2" fmla="*/ 22612 w 74"/>
                  <a:gd name="T3" fmla="*/ 0 h 65"/>
                  <a:gd name="T4" fmla="*/ 26988 w 74"/>
                  <a:gd name="T5" fmla="*/ 19782 h 65"/>
                  <a:gd name="T6" fmla="*/ 4012 w 74"/>
                  <a:gd name="T7" fmla="*/ 23812 h 65"/>
                  <a:gd name="T8" fmla="*/ 0 w 74"/>
                  <a:gd name="T9" fmla="*/ 2564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65">
                    <a:moveTo>
                      <a:pt x="0" y="7"/>
                    </a:moveTo>
                    <a:lnTo>
                      <a:pt x="62" y="0"/>
                    </a:lnTo>
                    <a:lnTo>
                      <a:pt x="74" y="54"/>
                    </a:lnTo>
                    <a:lnTo>
                      <a:pt x="11" y="65"/>
                    </a:lnTo>
                    <a:lnTo>
                      <a:pt x="0" y="7"/>
                    </a:lnTo>
                    <a:close/>
                  </a:path>
                </a:pathLst>
              </a:custGeom>
              <a:solidFill>
                <a:srgbClr val="CC0000"/>
              </a:solidFill>
              <a:ln w="7938">
                <a:solidFill>
                  <a:srgbClr val="FE0000"/>
                </a:solidFill>
                <a:prstDash val="solid"/>
                <a:round/>
                <a:headEnd/>
                <a:tailEnd/>
              </a:ln>
            </p:spPr>
            <p:txBody>
              <a:bodyPr/>
              <a:lstStyle/>
              <a:p>
                <a:endParaRPr lang="en-US"/>
              </a:p>
            </p:txBody>
          </p:sp>
          <p:sp>
            <p:nvSpPr>
              <p:cNvPr id="1795" name="Line 710"/>
              <p:cNvSpPr>
                <a:spLocks noChangeShapeType="1"/>
              </p:cNvSpPr>
              <p:nvPr/>
            </p:nvSpPr>
            <p:spPr bwMode="auto">
              <a:xfrm>
                <a:off x="5327650" y="38496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6" name="Freeform 711"/>
              <p:cNvSpPr>
                <a:spLocks/>
              </p:cNvSpPr>
              <p:nvPr/>
            </p:nvSpPr>
            <p:spPr bwMode="auto">
              <a:xfrm>
                <a:off x="5327650" y="3841750"/>
                <a:ext cx="49213" cy="26988"/>
              </a:xfrm>
              <a:custGeom>
                <a:avLst/>
                <a:gdLst>
                  <a:gd name="T0" fmla="*/ 0 w 135"/>
                  <a:gd name="T1" fmla="*/ 8304 h 78"/>
                  <a:gd name="T2" fmla="*/ 45203 w 135"/>
                  <a:gd name="T3" fmla="*/ 0 h 78"/>
                  <a:gd name="T4" fmla="*/ 49213 w 135"/>
                  <a:gd name="T5" fmla="*/ 18684 h 78"/>
                  <a:gd name="T6" fmla="*/ 4374 w 135"/>
                  <a:gd name="T7" fmla="*/ 26988 h 78"/>
                  <a:gd name="T8" fmla="*/ 0 w 135"/>
                  <a:gd name="T9" fmla="*/ 8304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78">
                    <a:moveTo>
                      <a:pt x="0" y="24"/>
                    </a:moveTo>
                    <a:lnTo>
                      <a:pt x="124" y="0"/>
                    </a:lnTo>
                    <a:lnTo>
                      <a:pt x="135" y="54"/>
                    </a:lnTo>
                    <a:lnTo>
                      <a:pt x="12" y="78"/>
                    </a:lnTo>
                    <a:lnTo>
                      <a:pt x="0" y="24"/>
                    </a:lnTo>
                    <a:close/>
                  </a:path>
                </a:pathLst>
              </a:custGeom>
              <a:solidFill>
                <a:srgbClr val="CC0000"/>
              </a:solidFill>
              <a:ln w="7938">
                <a:solidFill>
                  <a:srgbClr val="FE0000"/>
                </a:solidFill>
                <a:prstDash val="solid"/>
                <a:round/>
                <a:headEnd/>
                <a:tailEnd/>
              </a:ln>
            </p:spPr>
            <p:txBody>
              <a:bodyPr/>
              <a:lstStyle/>
              <a:p>
                <a:endParaRPr lang="en-US"/>
              </a:p>
            </p:txBody>
          </p:sp>
          <p:sp>
            <p:nvSpPr>
              <p:cNvPr id="1797" name="Line 712"/>
              <p:cNvSpPr>
                <a:spLocks noChangeShapeType="1"/>
              </p:cNvSpPr>
              <p:nvPr/>
            </p:nvSpPr>
            <p:spPr bwMode="auto">
              <a:xfrm>
                <a:off x="5441950" y="382905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8" name="Freeform 713"/>
              <p:cNvSpPr>
                <a:spLocks/>
              </p:cNvSpPr>
              <p:nvPr/>
            </p:nvSpPr>
            <p:spPr bwMode="auto">
              <a:xfrm>
                <a:off x="5441950" y="3824288"/>
                <a:ext cx="39688" cy="23812"/>
              </a:xfrm>
              <a:custGeom>
                <a:avLst/>
                <a:gdLst>
                  <a:gd name="T0" fmla="*/ 0 w 112"/>
                  <a:gd name="T1" fmla="*/ 4893 h 73"/>
                  <a:gd name="T2" fmla="*/ 35436 w 112"/>
                  <a:gd name="T3" fmla="*/ 0 h 73"/>
                  <a:gd name="T4" fmla="*/ 39688 w 112"/>
                  <a:gd name="T5" fmla="*/ 17614 h 73"/>
                  <a:gd name="T6" fmla="*/ 4252 w 112"/>
                  <a:gd name="T7" fmla="*/ 23812 h 73"/>
                  <a:gd name="T8" fmla="*/ 0 w 112"/>
                  <a:gd name="T9" fmla="*/ 4893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 h="73">
                    <a:moveTo>
                      <a:pt x="0" y="15"/>
                    </a:moveTo>
                    <a:lnTo>
                      <a:pt x="100" y="0"/>
                    </a:lnTo>
                    <a:lnTo>
                      <a:pt x="112" y="54"/>
                    </a:lnTo>
                    <a:lnTo>
                      <a:pt x="12" y="73"/>
                    </a:lnTo>
                    <a:lnTo>
                      <a:pt x="0" y="15"/>
                    </a:lnTo>
                    <a:close/>
                  </a:path>
                </a:pathLst>
              </a:custGeom>
              <a:solidFill>
                <a:srgbClr val="CC0000"/>
              </a:solidFill>
              <a:ln w="7938">
                <a:solidFill>
                  <a:srgbClr val="FE0000"/>
                </a:solidFill>
                <a:prstDash val="solid"/>
                <a:round/>
                <a:headEnd/>
                <a:tailEnd/>
              </a:ln>
            </p:spPr>
            <p:txBody>
              <a:bodyPr/>
              <a:lstStyle/>
              <a:p>
                <a:endParaRPr lang="en-US"/>
              </a:p>
            </p:txBody>
          </p:sp>
          <p:sp>
            <p:nvSpPr>
              <p:cNvPr id="1799" name="Line 714"/>
              <p:cNvSpPr>
                <a:spLocks noChangeShapeType="1"/>
              </p:cNvSpPr>
              <p:nvPr/>
            </p:nvSpPr>
            <p:spPr bwMode="auto">
              <a:xfrm>
                <a:off x="5478463" y="38242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0" name="Freeform 715"/>
              <p:cNvSpPr>
                <a:spLocks/>
              </p:cNvSpPr>
              <p:nvPr/>
            </p:nvSpPr>
            <p:spPr bwMode="auto">
              <a:xfrm>
                <a:off x="5478463" y="3814763"/>
                <a:ext cx="34925" cy="26987"/>
              </a:xfrm>
              <a:custGeom>
                <a:avLst/>
                <a:gdLst>
                  <a:gd name="T0" fmla="*/ 0 w 98"/>
                  <a:gd name="T1" fmla="*/ 8061 h 77"/>
                  <a:gd name="T2" fmla="*/ 30648 w 98"/>
                  <a:gd name="T3" fmla="*/ 0 h 77"/>
                  <a:gd name="T4" fmla="*/ 34925 w 98"/>
                  <a:gd name="T5" fmla="*/ 19977 h 77"/>
                  <a:gd name="T6" fmla="*/ 4277 w 98"/>
                  <a:gd name="T7" fmla="*/ 26987 h 77"/>
                  <a:gd name="T8" fmla="*/ 0 w 98"/>
                  <a:gd name="T9" fmla="*/ 8061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 h="77">
                    <a:moveTo>
                      <a:pt x="0" y="23"/>
                    </a:moveTo>
                    <a:lnTo>
                      <a:pt x="86" y="0"/>
                    </a:lnTo>
                    <a:lnTo>
                      <a:pt x="98" y="57"/>
                    </a:lnTo>
                    <a:lnTo>
                      <a:pt x="12" y="77"/>
                    </a:lnTo>
                    <a:lnTo>
                      <a:pt x="0" y="23"/>
                    </a:lnTo>
                    <a:close/>
                  </a:path>
                </a:pathLst>
              </a:custGeom>
              <a:solidFill>
                <a:srgbClr val="CC0000"/>
              </a:solidFill>
              <a:ln w="7938">
                <a:solidFill>
                  <a:srgbClr val="FE0000"/>
                </a:solidFill>
                <a:prstDash val="solid"/>
                <a:round/>
                <a:headEnd/>
                <a:tailEnd/>
              </a:ln>
            </p:spPr>
            <p:txBody>
              <a:bodyPr/>
              <a:lstStyle/>
              <a:p>
                <a:endParaRPr lang="en-US"/>
              </a:p>
            </p:txBody>
          </p:sp>
          <p:sp>
            <p:nvSpPr>
              <p:cNvPr id="1801" name="Line 716"/>
              <p:cNvSpPr>
                <a:spLocks noChangeShapeType="1"/>
              </p:cNvSpPr>
              <p:nvPr/>
            </p:nvSpPr>
            <p:spPr bwMode="auto">
              <a:xfrm>
                <a:off x="5575300" y="380206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 name="Freeform 717"/>
              <p:cNvSpPr>
                <a:spLocks/>
              </p:cNvSpPr>
              <p:nvPr/>
            </p:nvSpPr>
            <p:spPr bwMode="auto">
              <a:xfrm>
                <a:off x="5575300" y="3786188"/>
                <a:ext cx="73025" cy="34925"/>
              </a:xfrm>
              <a:custGeom>
                <a:avLst/>
                <a:gdLst>
                  <a:gd name="T0" fmla="*/ 0 w 198"/>
                  <a:gd name="T1" fmla="*/ 14869 h 101"/>
                  <a:gd name="T2" fmla="*/ 68599 w 198"/>
                  <a:gd name="T3" fmla="*/ 0 h 101"/>
                  <a:gd name="T4" fmla="*/ 73025 w 198"/>
                  <a:gd name="T5" fmla="*/ 20402 h 101"/>
                  <a:gd name="T6" fmla="*/ 5901 w 198"/>
                  <a:gd name="T7" fmla="*/ 34925 h 101"/>
                  <a:gd name="T8" fmla="*/ 0 w 198"/>
                  <a:gd name="T9" fmla="*/ 14869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101">
                    <a:moveTo>
                      <a:pt x="0" y="43"/>
                    </a:moveTo>
                    <a:lnTo>
                      <a:pt x="186" y="0"/>
                    </a:lnTo>
                    <a:lnTo>
                      <a:pt x="198" y="59"/>
                    </a:lnTo>
                    <a:lnTo>
                      <a:pt x="16" y="101"/>
                    </a:lnTo>
                    <a:lnTo>
                      <a:pt x="0" y="43"/>
                    </a:lnTo>
                    <a:close/>
                  </a:path>
                </a:pathLst>
              </a:custGeom>
              <a:solidFill>
                <a:srgbClr val="CC0000"/>
              </a:solidFill>
              <a:ln w="7938">
                <a:solidFill>
                  <a:srgbClr val="FE0000"/>
                </a:solidFill>
                <a:prstDash val="solid"/>
                <a:round/>
                <a:headEnd/>
                <a:tailEnd/>
              </a:ln>
            </p:spPr>
            <p:txBody>
              <a:bodyPr/>
              <a:lstStyle/>
              <a:p>
                <a:endParaRPr lang="en-US"/>
              </a:p>
            </p:txBody>
          </p:sp>
          <p:sp>
            <p:nvSpPr>
              <p:cNvPr id="1803" name="Line 718"/>
              <p:cNvSpPr>
                <a:spLocks noChangeShapeType="1"/>
              </p:cNvSpPr>
              <p:nvPr/>
            </p:nvSpPr>
            <p:spPr bwMode="auto">
              <a:xfrm>
                <a:off x="5708650" y="37703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4" name="Freeform 719"/>
              <p:cNvSpPr>
                <a:spLocks/>
              </p:cNvSpPr>
              <p:nvPr/>
            </p:nvSpPr>
            <p:spPr bwMode="auto">
              <a:xfrm>
                <a:off x="5708650" y="3752850"/>
                <a:ext cx="73025" cy="38100"/>
              </a:xfrm>
              <a:custGeom>
                <a:avLst/>
                <a:gdLst>
                  <a:gd name="T0" fmla="*/ 0 w 198"/>
                  <a:gd name="T1" fmla="*/ 17827 h 109"/>
                  <a:gd name="T2" fmla="*/ 67124 w 198"/>
                  <a:gd name="T3" fmla="*/ 0 h 109"/>
                  <a:gd name="T4" fmla="*/ 73025 w 198"/>
                  <a:gd name="T5" fmla="*/ 20273 h 109"/>
                  <a:gd name="T6" fmla="*/ 5532 w 198"/>
                  <a:gd name="T7" fmla="*/ 38100 h 109"/>
                  <a:gd name="T8" fmla="*/ 0 w 198"/>
                  <a:gd name="T9" fmla="*/ 17827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109">
                    <a:moveTo>
                      <a:pt x="0" y="51"/>
                    </a:moveTo>
                    <a:lnTo>
                      <a:pt x="182" y="0"/>
                    </a:lnTo>
                    <a:lnTo>
                      <a:pt x="198" y="58"/>
                    </a:lnTo>
                    <a:lnTo>
                      <a:pt x="15" y="109"/>
                    </a:lnTo>
                    <a:lnTo>
                      <a:pt x="0" y="51"/>
                    </a:lnTo>
                    <a:close/>
                  </a:path>
                </a:pathLst>
              </a:custGeom>
              <a:solidFill>
                <a:srgbClr val="CC0000"/>
              </a:solidFill>
              <a:ln w="7938">
                <a:solidFill>
                  <a:srgbClr val="FE0000"/>
                </a:solidFill>
                <a:prstDash val="solid"/>
                <a:round/>
                <a:headEnd/>
                <a:tailEnd/>
              </a:ln>
            </p:spPr>
            <p:txBody>
              <a:bodyPr/>
              <a:lstStyle/>
              <a:p>
                <a:endParaRPr lang="en-US"/>
              </a:p>
            </p:txBody>
          </p:sp>
          <p:sp>
            <p:nvSpPr>
              <p:cNvPr id="1805" name="Line 720"/>
              <p:cNvSpPr>
                <a:spLocks noChangeShapeType="1"/>
              </p:cNvSpPr>
              <p:nvPr/>
            </p:nvSpPr>
            <p:spPr bwMode="auto">
              <a:xfrm>
                <a:off x="5842000" y="37353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6" name="Freeform 721"/>
              <p:cNvSpPr>
                <a:spLocks/>
              </p:cNvSpPr>
              <p:nvPr/>
            </p:nvSpPr>
            <p:spPr bwMode="auto">
              <a:xfrm>
                <a:off x="5842000" y="3733800"/>
                <a:ext cx="12700" cy="20638"/>
              </a:xfrm>
              <a:custGeom>
                <a:avLst/>
                <a:gdLst>
                  <a:gd name="T0" fmla="*/ 0 w 35"/>
                  <a:gd name="T1" fmla="*/ 1331 h 62"/>
                  <a:gd name="T2" fmla="*/ 6894 w 35"/>
                  <a:gd name="T3" fmla="*/ 0 h 62"/>
                  <a:gd name="T4" fmla="*/ 12700 w 35"/>
                  <a:gd name="T5" fmla="*/ 17975 h 62"/>
                  <a:gd name="T6" fmla="*/ 5806 w 35"/>
                  <a:gd name="T7" fmla="*/ 20638 h 62"/>
                  <a:gd name="T8" fmla="*/ 0 w 35"/>
                  <a:gd name="T9" fmla="*/ 1331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62">
                    <a:moveTo>
                      <a:pt x="0" y="4"/>
                    </a:moveTo>
                    <a:lnTo>
                      <a:pt x="19" y="0"/>
                    </a:lnTo>
                    <a:lnTo>
                      <a:pt x="35" y="54"/>
                    </a:lnTo>
                    <a:lnTo>
                      <a:pt x="16" y="62"/>
                    </a:lnTo>
                    <a:lnTo>
                      <a:pt x="0" y="4"/>
                    </a:lnTo>
                    <a:close/>
                  </a:path>
                </a:pathLst>
              </a:custGeom>
              <a:noFill/>
              <a:ln w="7938">
                <a:solidFill>
                  <a:srgbClr val="FE0000"/>
                </a:solidFill>
                <a:prstDash val="solid"/>
                <a:round/>
                <a:headEnd/>
                <a:tailEnd/>
              </a:ln>
              <a:extLst>
                <a:ext uri="{909E8E84-426E-40DD-AFC4-6F175D3DCCD1}">
                  <a14:hiddenFill xmlns:a14="http://schemas.microsoft.com/office/drawing/2010/main">
                    <a:solidFill>
                      <a:srgbClr val="FFF081"/>
                    </a:solidFill>
                  </a14:hiddenFill>
                </a:ext>
              </a:extLst>
            </p:spPr>
            <p:txBody>
              <a:bodyPr/>
              <a:lstStyle/>
              <a:p>
                <a:endParaRPr lang="en-US"/>
              </a:p>
            </p:txBody>
          </p:sp>
          <p:sp>
            <p:nvSpPr>
              <p:cNvPr id="1807" name="Line 722"/>
              <p:cNvSpPr>
                <a:spLocks noChangeShapeType="1"/>
              </p:cNvSpPr>
              <p:nvPr/>
            </p:nvSpPr>
            <p:spPr bwMode="auto">
              <a:xfrm>
                <a:off x="5849938" y="373380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8" name="Freeform 723"/>
              <p:cNvSpPr>
                <a:spLocks/>
              </p:cNvSpPr>
              <p:nvPr/>
            </p:nvSpPr>
            <p:spPr bwMode="auto">
              <a:xfrm>
                <a:off x="5849938" y="3716338"/>
                <a:ext cx="63500" cy="36512"/>
              </a:xfrm>
              <a:custGeom>
                <a:avLst/>
                <a:gdLst>
                  <a:gd name="T0" fmla="*/ 0 w 175"/>
                  <a:gd name="T1" fmla="*/ 17734 h 105"/>
                  <a:gd name="T2" fmla="*/ 56606 w 175"/>
                  <a:gd name="T3" fmla="*/ 0 h 105"/>
                  <a:gd name="T4" fmla="*/ 63500 w 175"/>
                  <a:gd name="T5" fmla="*/ 19125 h 105"/>
                  <a:gd name="T6" fmla="*/ 7257 w 175"/>
                  <a:gd name="T7" fmla="*/ 36512 h 105"/>
                  <a:gd name="T8" fmla="*/ 0 w 175"/>
                  <a:gd name="T9" fmla="*/ 17734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105">
                    <a:moveTo>
                      <a:pt x="0" y="51"/>
                    </a:moveTo>
                    <a:lnTo>
                      <a:pt x="156" y="0"/>
                    </a:lnTo>
                    <a:lnTo>
                      <a:pt x="175" y="55"/>
                    </a:lnTo>
                    <a:lnTo>
                      <a:pt x="20" y="105"/>
                    </a:lnTo>
                    <a:lnTo>
                      <a:pt x="0" y="51"/>
                    </a:lnTo>
                    <a:close/>
                  </a:path>
                </a:pathLst>
              </a:custGeom>
              <a:solidFill>
                <a:srgbClr val="CC0000"/>
              </a:solidFill>
              <a:ln w="7938">
                <a:solidFill>
                  <a:srgbClr val="FE0000"/>
                </a:solidFill>
                <a:prstDash val="solid"/>
                <a:round/>
                <a:headEnd/>
                <a:tailEnd/>
              </a:ln>
            </p:spPr>
            <p:txBody>
              <a:bodyPr/>
              <a:lstStyle/>
              <a:p>
                <a:endParaRPr lang="en-US"/>
              </a:p>
            </p:txBody>
          </p:sp>
          <p:sp>
            <p:nvSpPr>
              <p:cNvPr id="1809" name="Line 724"/>
              <p:cNvSpPr>
                <a:spLocks noChangeShapeType="1"/>
              </p:cNvSpPr>
              <p:nvPr/>
            </p:nvSpPr>
            <p:spPr bwMode="auto">
              <a:xfrm>
                <a:off x="5970588" y="36972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0" name="Freeform 725"/>
              <p:cNvSpPr>
                <a:spLocks/>
              </p:cNvSpPr>
              <p:nvPr/>
            </p:nvSpPr>
            <p:spPr bwMode="auto">
              <a:xfrm>
                <a:off x="5970588" y="3676650"/>
                <a:ext cx="71437" cy="38100"/>
              </a:xfrm>
              <a:custGeom>
                <a:avLst/>
                <a:gdLst>
                  <a:gd name="T0" fmla="*/ 0 w 194"/>
                  <a:gd name="T1" fmla="*/ 19730 h 112"/>
                  <a:gd name="T2" fmla="*/ 65545 w 194"/>
                  <a:gd name="T3" fmla="*/ 0 h 112"/>
                  <a:gd name="T4" fmla="*/ 71437 w 194"/>
                  <a:gd name="T5" fmla="*/ 19730 h 112"/>
                  <a:gd name="T6" fmla="*/ 5523 w 194"/>
                  <a:gd name="T7" fmla="*/ 38100 h 112"/>
                  <a:gd name="T8" fmla="*/ 0 w 194"/>
                  <a:gd name="T9" fmla="*/ 19730 h 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112">
                    <a:moveTo>
                      <a:pt x="0" y="58"/>
                    </a:moveTo>
                    <a:lnTo>
                      <a:pt x="178" y="0"/>
                    </a:lnTo>
                    <a:lnTo>
                      <a:pt x="194" y="58"/>
                    </a:lnTo>
                    <a:lnTo>
                      <a:pt x="15" y="112"/>
                    </a:lnTo>
                    <a:lnTo>
                      <a:pt x="0" y="58"/>
                    </a:lnTo>
                    <a:close/>
                  </a:path>
                </a:pathLst>
              </a:custGeom>
              <a:solidFill>
                <a:srgbClr val="CC0000"/>
              </a:solidFill>
              <a:ln w="7938">
                <a:solidFill>
                  <a:srgbClr val="FE0000"/>
                </a:solidFill>
                <a:prstDash val="solid"/>
                <a:round/>
                <a:headEnd/>
                <a:tailEnd/>
              </a:ln>
            </p:spPr>
            <p:txBody>
              <a:bodyPr/>
              <a:lstStyle/>
              <a:p>
                <a:endParaRPr lang="en-US"/>
              </a:p>
            </p:txBody>
          </p:sp>
          <p:sp>
            <p:nvSpPr>
              <p:cNvPr id="1811" name="Line 726"/>
              <p:cNvSpPr>
                <a:spLocks noChangeShapeType="1"/>
              </p:cNvSpPr>
              <p:nvPr/>
            </p:nvSpPr>
            <p:spPr bwMode="auto">
              <a:xfrm>
                <a:off x="6100763" y="365760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2" name="Freeform 727"/>
              <p:cNvSpPr>
                <a:spLocks/>
              </p:cNvSpPr>
              <p:nvPr/>
            </p:nvSpPr>
            <p:spPr bwMode="auto">
              <a:xfrm>
                <a:off x="6100763" y="3636963"/>
                <a:ext cx="71437" cy="39687"/>
              </a:xfrm>
              <a:custGeom>
                <a:avLst/>
                <a:gdLst>
                  <a:gd name="T0" fmla="*/ 0 w 197"/>
                  <a:gd name="T1" fmla="*/ 20370 h 113"/>
                  <a:gd name="T2" fmla="*/ 64547 w 197"/>
                  <a:gd name="T3" fmla="*/ 0 h 113"/>
                  <a:gd name="T4" fmla="*/ 71437 w 197"/>
                  <a:gd name="T5" fmla="*/ 19317 h 113"/>
                  <a:gd name="T6" fmla="*/ 7252 w 197"/>
                  <a:gd name="T7" fmla="*/ 39687 h 113"/>
                  <a:gd name="T8" fmla="*/ 0 w 197"/>
                  <a:gd name="T9" fmla="*/ 20370 h 1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113">
                    <a:moveTo>
                      <a:pt x="0" y="58"/>
                    </a:moveTo>
                    <a:lnTo>
                      <a:pt x="178" y="0"/>
                    </a:lnTo>
                    <a:lnTo>
                      <a:pt x="197" y="55"/>
                    </a:lnTo>
                    <a:lnTo>
                      <a:pt x="20" y="113"/>
                    </a:lnTo>
                    <a:lnTo>
                      <a:pt x="0" y="58"/>
                    </a:lnTo>
                    <a:close/>
                  </a:path>
                </a:pathLst>
              </a:custGeom>
              <a:solidFill>
                <a:srgbClr val="CC0000"/>
              </a:solidFill>
              <a:ln w="7938">
                <a:solidFill>
                  <a:srgbClr val="FE0000"/>
                </a:solidFill>
                <a:prstDash val="solid"/>
                <a:round/>
                <a:headEnd/>
                <a:tailEnd/>
              </a:ln>
            </p:spPr>
            <p:txBody>
              <a:bodyPr/>
              <a:lstStyle/>
              <a:p>
                <a:endParaRPr lang="en-US"/>
              </a:p>
            </p:txBody>
          </p:sp>
          <p:sp>
            <p:nvSpPr>
              <p:cNvPr id="1813" name="Line 728"/>
              <p:cNvSpPr>
                <a:spLocks noChangeShapeType="1"/>
              </p:cNvSpPr>
              <p:nvPr/>
            </p:nvSpPr>
            <p:spPr bwMode="auto">
              <a:xfrm>
                <a:off x="6230938" y="36179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4" name="Freeform 729"/>
              <p:cNvSpPr>
                <a:spLocks/>
              </p:cNvSpPr>
              <p:nvPr/>
            </p:nvSpPr>
            <p:spPr bwMode="auto">
              <a:xfrm>
                <a:off x="6230938" y="3608388"/>
                <a:ext cx="34925" cy="26987"/>
              </a:xfrm>
              <a:custGeom>
                <a:avLst/>
                <a:gdLst>
                  <a:gd name="T0" fmla="*/ 0 w 98"/>
                  <a:gd name="T1" fmla="*/ 8886 h 82"/>
                  <a:gd name="T2" fmla="*/ 27797 w 98"/>
                  <a:gd name="T3" fmla="*/ 0 h 82"/>
                  <a:gd name="T4" fmla="*/ 34925 w 98"/>
                  <a:gd name="T5" fmla="*/ 19088 h 82"/>
                  <a:gd name="T6" fmla="*/ 5702 w 98"/>
                  <a:gd name="T7" fmla="*/ 26987 h 82"/>
                  <a:gd name="T8" fmla="*/ 0 w 98"/>
                  <a:gd name="T9" fmla="*/ 8886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 h="82">
                    <a:moveTo>
                      <a:pt x="0" y="27"/>
                    </a:moveTo>
                    <a:lnTo>
                      <a:pt x="78" y="0"/>
                    </a:lnTo>
                    <a:lnTo>
                      <a:pt x="98" y="58"/>
                    </a:lnTo>
                    <a:lnTo>
                      <a:pt x="16" y="82"/>
                    </a:lnTo>
                    <a:lnTo>
                      <a:pt x="0" y="27"/>
                    </a:lnTo>
                    <a:close/>
                  </a:path>
                </a:pathLst>
              </a:custGeom>
              <a:solidFill>
                <a:srgbClr val="CC0000"/>
              </a:solidFill>
              <a:ln w="7938">
                <a:solidFill>
                  <a:srgbClr val="FE0000"/>
                </a:solidFill>
                <a:prstDash val="solid"/>
                <a:round/>
                <a:headEnd/>
                <a:tailEnd/>
              </a:ln>
            </p:spPr>
            <p:txBody>
              <a:bodyPr/>
              <a:lstStyle/>
              <a:p>
                <a:endParaRPr lang="en-US"/>
              </a:p>
            </p:txBody>
          </p:sp>
          <p:sp>
            <p:nvSpPr>
              <p:cNvPr id="1815" name="Line 730"/>
              <p:cNvSpPr>
                <a:spLocks noChangeShapeType="1"/>
              </p:cNvSpPr>
              <p:nvPr/>
            </p:nvSpPr>
            <p:spPr bwMode="auto">
              <a:xfrm>
                <a:off x="6257925" y="36083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6" name="Freeform 731"/>
              <p:cNvSpPr>
                <a:spLocks/>
              </p:cNvSpPr>
              <p:nvPr/>
            </p:nvSpPr>
            <p:spPr bwMode="auto">
              <a:xfrm>
                <a:off x="6257925" y="3597275"/>
                <a:ext cx="42863" cy="30163"/>
              </a:xfrm>
              <a:custGeom>
                <a:avLst/>
                <a:gdLst>
                  <a:gd name="T0" fmla="*/ 0 w 117"/>
                  <a:gd name="T1" fmla="*/ 10725 h 90"/>
                  <a:gd name="T2" fmla="*/ 35536 w 117"/>
                  <a:gd name="T3" fmla="*/ 0 h 90"/>
                  <a:gd name="T4" fmla="*/ 42863 w 117"/>
                  <a:gd name="T5" fmla="*/ 18433 h 90"/>
                  <a:gd name="T6" fmla="*/ 7327 w 117"/>
                  <a:gd name="T7" fmla="*/ 30163 h 90"/>
                  <a:gd name="T8" fmla="*/ 0 w 117"/>
                  <a:gd name="T9" fmla="*/ 10725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 h="90">
                    <a:moveTo>
                      <a:pt x="0" y="32"/>
                    </a:moveTo>
                    <a:lnTo>
                      <a:pt x="97" y="0"/>
                    </a:lnTo>
                    <a:lnTo>
                      <a:pt x="117" y="55"/>
                    </a:lnTo>
                    <a:lnTo>
                      <a:pt x="20" y="90"/>
                    </a:lnTo>
                    <a:lnTo>
                      <a:pt x="0" y="32"/>
                    </a:lnTo>
                    <a:close/>
                  </a:path>
                </a:pathLst>
              </a:custGeom>
              <a:solidFill>
                <a:srgbClr val="CC0000"/>
              </a:solidFill>
              <a:ln w="7938">
                <a:solidFill>
                  <a:srgbClr val="FE0000"/>
                </a:solidFill>
                <a:prstDash val="solid"/>
                <a:round/>
                <a:headEnd/>
                <a:tailEnd/>
              </a:ln>
            </p:spPr>
            <p:txBody>
              <a:bodyPr/>
              <a:lstStyle/>
              <a:p>
                <a:endParaRPr lang="en-US"/>
              </a:p>
            </p:txBody>
          </p:sp>
          <p:sp>
            <p:nvSpPr>
              <p:cNvPr id="1817" name="Line 732"/>
              <p:cNvSpPr>
                <a:spLocks noChangeShapeType="1"/>
              </p:cNvSpPr>
              <p:nvPr/>
            </p:nvSpPr>
            <p:spPr bwMode="auto">
              <a:xfrm>
                <a:off x="6357938" y="357505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8" name="Freeform 733"/>
              <p:cNvSpPr>
                <a:spLocks/>
              </p:cNvSpPr>
              <p:nvPr/>
            </p:nvSpPr>
            <p:spPr bwMode="auto">
              <a:xfrm>
                <a:off x="6357938" y="3552825"/>
                <a:ext cx="71437" cy="41275"/>
              </a:xfrm>
              <a:custGeom>
                <a:avLst/>
                <a:gdLst>
                  <a:gd name="T0" fmla="*/ 0 w 195"/>
                  <a:gd name="T1" fmla="*/ 21490 h 121"/>
                  <a:gd name="T2" fmla="*/ 64110 w 195"/>
                  <a:gd name="T3" fmla="*/ 0 h 121"/>
                  <a:gd name="T4" fmla="*/ 71437 w 195"/>
                  <a:gd name="T5" fmla="*/ 18761 h 121"/>
                  <a:gd name="T6" fmla="*/ 7327 w 195"/>
                  <a:gd name="T7" fmla="*/ 41275 h 121"/>
                  <a:gd name="T8" fmla="*/ 0 w 195"/>
                  <a:gd name="T9" fmla="*/ 21490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121">
                    <a:moveTo>
                      <a:pt x="0" y="63"/>
                    </a:moveTo>
                    <a:lnTo>
                      <a:pt x="175" y="0"/>
                    </a:lnTo>
                    <a:lnTo>
                      <a:pt x="195" y="55"/>
                    </a:lnTo>
                    <a:lnTo>
                      <a:pt x="20" y="121"/>
                    </a:lnTo>
                    <a:lnTo>
                      <a:pt x="0" y="63"/>
                    </a:lnTo>
                    <a:close/>
                  </a:path>
                </a:pathLst>
              </a:custGeom>
              <a:solidFill>
                <a:srgbClr val="CC0000"/>
              </a:solidFill>
              <a:ln w="7938">
                <a:solidFill>
                  <a:srgbClr val="FE0000"/>
                </a:solidFill>
                <a:prstDash val="solid"/>
                <a:round/>
                <a:headEnd/>
                <a:tailEnd/>
              </a:ln>
            </p:spPr>
            <p:txBody>
              <a:bodyPr/>
              <a:lstStyle/>
              <a:p>
                <a:endParaRPr lang="en-US"/>
              </a:p>
            </p:txBody>
          </p:sp>
          <p:sp>
            <p:nvSpPr>
              <p:cNvPr id="1819" name="Line 734"/>
              <p:cNvSpPr>
                <a:spLocks noChangeShapeType="1"/>
              </p:cNvSpPr>
              <p:nvPr/>
            </p:nvSpPr>
            <p:spPr bwMode="auto">
              <a:xfrm>
                <a:off x="6483350" y="35321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0" name="Freeform 735"/>
              <p:cNvSpPr>
                <a:spLocks/>
              </p:cNvSpPr>
              <p:nvPr/>
            </p:nvSpPr>
            <p:spPr bwMode="auto">
              <a:xfrm>
                <a:off x="6483350" y="3509963"/>
                <a:ext cx="71438" cy="39687"/>
              </a:xfrm>
              <a:custGeom>
                <a:avLst/>
                <a:gdLst>
                  <a:gd name="T0" fmla="*/ 0 w 194"/>
                  <a:gd name="T1" fmla="*/ 21212 h 116"/>
                  <a:gd name="T2" fmla="*/ 64441 w 194"/>
                  <a:gd name="T3" fmla="*/ 0 h 116"/>
                  <a:gd name="T4" fmla="*/ 71438 w 194"/>
                  <a:gd name="T5" fmla="*/ 18817 h 116"/>
                  <a:gd name="T6" fmla="*/ 8101 w 194"/>
                  <a:gd name="T7" fmla="*/ 39687 h 116"/>
                  <a:gd name="T8" fmla="*/ 0 w 194"/>
                  <a:gd name="T9" fmla="*/ 21212 h 1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116">
                    <a:moveTo>
                      <a:pt x="0" y="62"/>
                    </a:moveTo>
                    <a:lnTo>
                      <a:pt x="175" y="0"/>
                    </a:lnTo>
                    <a:lnTo>
                      <a:pt x="194" y="55"/>
                    </a:lnTo>
                    <a:lnTo>
                      <a:pt x="22" y="116"/>
                    </a:lnTo>
                    <a:lnTo>
                      <a:pt x="0" y="62"/>
                    </a:lnTo>
                    <a:close/>
                  </a:path>
                </a:pathLst>
              </a:custGeom>
              <a:solidFill>
                <a:srgbClr val="CC0000"/>
              </a:solidFill>
              <a:ln w="7938">
                <a:solidFill>
                  <a:srgbClr val="FE0000"/>
                </a:solidFill>
                <a:prstDash val="solid"/>
                <a:round/>
                <a:headEnd/>
                <a:tailEnd/>
              </a:ln>
            </p:spPr>
            <p:txBody>
              <a:bodyPr/>
              <a:lstStyle/>
              <a:p>
                <a:endParaRPr lang="en-US"/>
              </a:p>
            </p:txBody>
          </p:sp>
          <p:sp>
            <p:nvSpPr>
              <p:cNvPr id="1821" name="Line 736"/>
              <p:cNvSpPr>
                <a:spLocks noChangeShapeType="1"/>
              </p:cNvSpPr>
              <p:nvPr/>
            </p:nvSpPr>
            <p:spPr bwMode="auto">
              <a:xfrm>
                <a:off x="6611938" y="34893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2" name="Freeform 737"/>
              <p:cNvSpPr>
                <a:spLocks/>
              </p:cNvSpPr>
              <p:nvPr/>
            </p:nvSpPr>
            <p:spPr bwMode="auto">
              <a:xfrm>
                <a:off x="6611938" y="3476625"/>
                <a:ext cx="44450" cy="30163"/>
              </a:xfrm>
              <a:custGeom>
                <a:avLst/>
                <a:gdLst>
                  <a:gd name="T0" fmla="*/ 0 w 121"/>
                  <a:gd name="T1" fmla="*/ 11862 h 89"/>
                  <a:gd name="T2" fmla="*/ 37470 w 121"/>
                  <a:gd name="T3" fmla="*/ 0 h 89"/>
                  <a:gd name="T4" fmla="*/ 44450 w 121"/>
                  <a:gd name="T5" fmla="*/ 18301 h 89"/>
                  <a:gd name="T6" fmla="*/ 7347 w 121"/>
                  <a:gd name="T7" fmla="*/ 30163 h 89"/>
                  <a:gd name="T8" fmla="*/ 0 w 121"/>
                  <a:gd name="T9" fmla="*/ 11862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89">
                    <a:moveTo>
                      <a:pt x="0" y="35"/>
                    </a:moveTo>
                    <a:lnTo>
                      <a:pt x="102" y="0"/>
                    </a:lnTo>
                    <a:lnTo>
                      <a:pt x="121" y="54"/>
                    </a:lnTo>
                    <a:lnTo>
                      <a:pt x="20" y="89"/>
                    </a:lnTo>
                    <a:lnTo>
                      <a:pt x="0" y="35"/>
                    </a:lnTo>
                    <a:close/>
                  </a:path>
                </a:pathLst>
              </a:custGeom>
              <a:solidFill>
                <a:srgbClr val="CC0000"/>
              </a:solidFill>
              <a:ln w="7938">
                <a:solidFill>
                  <a:srgbClr val="FE0000"/>
                </a:solidFill>
                <a:prstDash val="solid"/>
                <a:round/>
                <a:headEnd/>
                <a:tailEnd/>
              </a:ln>
            </p:spPr>
            <p:txBody>
              <a:bodyPr/>
              <a:lstStyle/>
              <a:p>
                <a:endParaRPr lang="en-US"/>
              </a:p>
            </p:txBody>
          </p:sp>
          <p:sp>
            <p:nvSpPr>
              <p:cNvPr id="1823" name="Line 738"/>
              <p:cNvSpPr>
                <a:spLocks noChangeShapeType="1"/>
              </p:cNvSpPr>
              <p:nvPr/>
            </p:nvSpPr>
            <p:spPr bwMode="auto">
              <a:xfrm>
                <a:off x="6646863" y="34766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4" name="Freeform 739"/>
              <p:cNvSpPr>
                <a:spLocks/>
              </p:cNvSpPr>
              <p:nvPr/>
            </p:nvSpPr>
            <p:spPr bwMode="auto">
              <a:xfrm>
                <a:off x="6646863" y="3465513"/>
                <a:ext cx="34925" cy="30162"/>
              </a:xfrm>
              <a:custGeom>
                <a:avLst/>
                <a:gdLst>
                  <a:gd name="T0" fmla="*/ 0 w 97"/>
                  <a:gd name="T1" fmla="*/ 11000 h 85"/>
                  <a:gd name="T2" fmla="*/ 27724 w 97"/>
                  <a:gd name="T3" fmla="*/ 0 h 85"/>
                  <a:gd name="T4" fmla="*/ 34925 w 97"/>
                  <a:gd name="T5" fmla="*/ 19517 h 85"/>
                  <a:gd name="T6" fmla="*/ 8281 w 97"/>
                  <a:gd name="T7" fmla="*/ 30162 h 85"/>
                  <a:gd name="T8" fmla="*/ 0 w 97"/>
                  <a:gd name="T9" fmla="*/ 11000 h 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85">
                    <a:moveTo>
                      <a:pt x="0" y="31"/>
                    </a:moveTo>
                    <a:lnTo>
                      <a:pt x="77" y="0"/>
                    </a:lnTo>
                    <a:lnTo>
                      <a:pt x="97" y="55"/>
                    </a:lnTo>
                    <a:lnTo>
                      <a:pt x="23" y="85"/>
                    </a:lnTo>
                    <a:lnTo>
                      <a:pt x="0" y="31"/>
                    </a:lnTo>
                    <a:close/>
                  </a:path>
                </a:pathLst>
              </a:custGeom>
              <a:solidFill>
                <a:srgbClr val="CC0000"/>
              </a:solidFill>
              <a:ln w="7938">
                <a:solidFill>
                  <a:srgbClr val="FE0000"/>
                </a:solidFill>
                <a:prstDash val="solid"/>
                <a:round/>
                <a:headEnd/>
                <a:tailEnd/>
              </a:ln>
            </p:spPr>
            <p:txBody>
              <a:bodyPr/>
              <a:lstStyle/>
              <a:p>
                <a:endParaRPr lang="en-US"/>
              </a:p>
            </p:txBody>
          </p:sp>
          <p:sp>
            <p:nvSpPr>
              <p:cNvPr id="1825" name="Line 740"/>
              <p:cNvSpPr>
                <a:spLocks noChangeShapeType="1"/>
              </p:cNvSpPr>
              <p:nvPr/>
            </p:nvSpPr>
            <p:spPr bwMode="auto">
              <a:xfrm>
                <a:off x="6737350" y="34448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6" name="Freeform 741"/>
              <p:cNvSpPr>
                <a:spLocks/>
              </p:cNvSpPr>
              <p:nvPr/>
            </p:nvSpPr>
            <p:spPr bwMode="auto">
              <a:xfrm>
                <a:off x="6737350" y="3422650"/>
                <a:ext cx="73025" cy="41275"/>
              </a:xfrm>
              <a:custGeom>
                <a:avLst/>
                <a:gdLst>
                  <a:gd name="T0" fmla="*/ 0 w 194"/>
                  <a:gd name="T1" fmla="*/ 22545 h 119"/>
                  <a:gd name="T2" fmla="*/ 65873 w 194"/>
                  <a:gd name="T3" fmla="*/ 0 h 119"/>
                  <a:gd name="T4" fmla="*/ 73025 w 194"/>
                  <a:gd name="T5" fmla="*/ 18730 h 119"/>
                  <a:gd name="T6" fmla="*/ 8658 w 194"/>
                  <a:gd name="T7" fmla="*/ 41275 h 119"/>
                  <a:gd name="T8" fmla="*/ 0 w 194"/>
                  <a:gd name="T9" fmla="*/ 22545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119">
                    <a:moveTo>
                      <a:pt x="0" y="65"/>
                    </a:moveTo>
                    <a:lnTo>
                      <a:pt x="175" y="0"/>
                    </a:lnTo>
                    <a:lnTo>
                      <a:pt x="194" y="54"/>
                    </a:lnTo>
                    <a:lnTo>
                      <a:pt x="23" y="119"/>
                    </a:lnTo>
                    <a:lnTo>
                      <a:pt x="0" y="65"/>
                    </a:lnTo>
                    <a:close/>
                  </a:path>
                </a:pathLst>
              </a:custGeom>
              <a:solidFill>
                <a:srgbClr val="CC0000"/>
              </a:solidFill>
              <a:ln w="7938">
                <a:solidFill>
                  <a:srgbClr val="FE0000"/>
                </a:solidFill>
                <a:prstDash val="solid"/>
                <a:round/>
                <a:headEnd/>
                <a:tailEnd/>
              </a:ln>
            </p:spPr>
            <p:txBody>
              <a:bodyPr/>
              <a:lstStyle/>
              <a:p>
                <a:endParaRPr lang="en-US"/>
              </a:p>
            </p:txBody>
          </p:sp>
          <p:sp>
            <p:nvSpPr>
              <p:cNvPr id="1827" name="Line 742"/>
              <p:cNvSpPr>
                <a:spLocks noChangeShapeType="1"/>
              </p:cNvSpPr>
              <p:nvPr/>
            </p:nvSpPr>
            <p:spPr bwMode="auto">
              <a:xfrm>
                <a:off x="6865938" y="340042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8" name="Freeform 743"/>
              <p:cNvSpPr>
                <a:spLocks/>
              </p:cNvSpPr>
              <p:nvPr/>
            </p:nvSpPr>
            <p:spPr bwMode="auto">
              <a:xfrm>
                <a:off x="6865938" y="3394075"/>
                <a:ext cx="19050" cy="23813"/>
              </a:xfrm>
              <a:custGeom>
                <a:avLst/>
                <a:gdLst>
                  <a:gd name="T0" fmla="*/ 0 w 54"/>
                  <a:gd name="T1" fmla="*/ 5103 h 70"/>
                  <a:gd name="T2" fmla="*/ 12347 w 54"/>
                  <a:gd name="T3" fmla="*/ 0 h 70"/>
                  <a:gd name="T4" fmla="*/ 19050 w 54"/>
                  <a:gd name="T5" fmla="*/ 19391 h 70"/>
                  <a:gd name="T6" fmla="*/ 6703 w 54"/>
                  <a:gd name="T7" fmla="*/ 23813 h 70"/>
                  <a:gd name="T8" fmla="*/ 0 w 54"/>
                  <a:gd name="T9" fmla="*/ 5103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70">
                    <a:moveTo>
                      <a:pt x="0" y="15"/>
                    </a:moveTo>
                    <a:lnTo>
                      <a:pt x="35" y="0"/>
                    </a:lnTo>
                    <a:lnTo>
                      <a:pt x="54" y="57"/>
                    </a:lnTo>
                    <a:lnTo>
                      <a:pt x="19" y="70"/>
                    </a:lnTo>
                    <a:lnTo>
                      <a:pt x="0" y="15"/>
                    </a:lnTo>
                    <a:close/>
                  </a:path>
                </a:pathLst>
              </a:custGeom>
              <a:solidFill>
                <a:srgbClr val="CC0000"/>
              </a:solidFill>
              <a:ln w="7938">
                <a:solidFill>
                  <a:srgbClr val="FE0000"/>
                </a:solidFill>
                <a:prstDash val="solid"/>
                <a:round/>
                <a:headEnd/>
                <a:tailEnd/>
              </a:ln>
            </p:spPr>
            <p:txBody>
              <a:bodyPr/>
              <a:lstStyle/>
              <a:p>
                <a:endParaRPr lang="en-US"/>
              </a:p>
            </p:txBody>
          </p:sp>
          <p:sp>
            <p:nvSpPr>
              <p:cNvPr id="1829" name="Line 744"/>
              <p:cNvSpPr>
                <a:spLocks noChangeShapeType="1"/>
              </p:cNvSpPr>
              <p:nvPr/>
            </p:nvSpPr>
            <p:spPr bwMode="auto">
              <a:xfrm>
                <a:off x="6878638" y="339566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0" name="Freeform 745"/>
              <p:cNvSpPr>
                <a:spLocks/>
              </p:cNvSpPr>
              <p:nvPr/>
            </p:nvSpPr>
            <p:spPr bwMode="auto">
              <a:xfrm>
                <a:off x="6878638" y="3376613"/>
                <a:ext cx="57150" cy="36512"/>
              </a:xfrm>
              <a:custGeom>
                <a:avLst/>
                <a:gdLst>
                  <a:gd name="T0" fmla="*/ 0 w 155"/>
                  <a:gd name="T1" fmla="*/ 18256 h 108"/>
                  <a:gd name="T2" fmla="*/ 50145 w 155"/>
                  <a:gd name="T3" fmla="*/ 0 h 108"/>
                  <a:gd name="T4" fmla="*/ 57150 w 155"/>
                  <a:gd name="T5" fmla="*/ 18256 h 108"/>
                  <a:gd name="T6" fmla="*/ 7005 w 155"/>
                  <a:gd name="T7" fmla="*/ 36512 h 108"/>
                  <a:gd name="T8" fmla="*/ 0 w 155"/>
                  <a:gd name="T9" fmla="*/ 18256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08">
                    <a:moveTo>
                      <a:pt x="0" y="54"/>
                    </a:moveTo>
                    <a:lnTo>
                      <a:pt x="136" y="0"/>
                    </a:lnTo>
                    <a:lnTo>
                      <a:pt x="155" y="54"/>
                    </a:lnTo>
                    <a:lnTo>
                      <a:pt x="19" y="108"/>
                    </a:lnTo>
                    <a:lnTo>
                      <a:pt x="0" y="54"/>
                    </a:lnTo>
                    <a:close/>
                  </a:path>
                </a:pathLst>
              </a:custGeom>
              <a:solidFill>
                <a:srgbClr val="CC0000"/>
              </a:solidFill>
              <a:ln w="7938">
                <a:solidFill>
                  <a:srgbClr val="FE0000"/>
                </a:solidFill>
                <a:prstDash val="solid"/>
                <a:round/>
                <a:headEnd/>
                <a:tailEnd/>
              </a:ln>
            </p:spPr>
            <p:txBody>
              <a:bodyPr/>
              <a:lstStyle/>
              <a:p>
                <a:endParaRPr lang="en-US"/>
              </a:p>
            </p:txBody>
          </p:sp>
          <p:sp>
            <p:nvSpPr>
              <p:cNvPr id="1831" name="Line 746"/>
              <p:cNvSpPr>
                <a:spLocks noChangeShapeType="1"/>
              </p:cNvSpPr>
              <p:nvPr/>
            </p:nvSpPr>
            <p:spPr bwMode="auto">
              <a:xfrm>
                <a:off x="6991350" y="3354388"/>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2" name="Freeform 747"/>
              <p:cNvSpPr>
                <a:spLocks/>
              </p:cNvSpPr>
              <p:nvPr/>
            </p:nvSpPr>
            <p:spPr bwMode="auto">
              <a:xfrm>
                <a:off x="6991350" y="3330575"/>
                <a:ext cx="69850" cy="42863"/>
              </a:xfrm>
              <a:custGeom>
                <a:avLst/>
                <a:gdLst>
                  <a:gd name="T0" fmla="*/ 0 w 195"/>
                  <a:gd name="T1" fmla="*/ 23734 h 121"/>
                  <a:gd name="T2" fmla="*/ 60895 w 195"/>
                  <a:gd name="T3" fmla="*/ 0 h 121"/>
                  <a:gd name="T4" fmla="*/ 69850 w 195"/>
                  <a:gd name="T5" fmla="*/ 19483 h 121"/>
                  <a:gd name="T6" fmla="*/ 8239 w 195"/>
                  <a:gd name="T7" fmla="*/ 42863 h 121"/>
                  <a:gd name="T8" fmla="*/ 0 w 195"/>
                  <a:gd name="T9" fmla="*/ 23734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121">
                    <a:moveTo>
                      <a:pt x="0" y="67"/>
                    </a:moveTo>
                    <a:lnTo>
                      <a:pt x="170" y="0"/>
                    </a:lnTo>
                    <a:lnTo>
                      <a:pt x="195" y="55"/>
                    </a:lnTo>
                    <a:lnTo>
                      <a:pt x="23" y="121"/>
                    </a:lnTo>
                    <a:lnTo>
                      <a:pt x="0" y="67"/>
                    </a:lnTo>
                    <a:close/>
                  </a:path>
                </a:pathLst>
              </a:custGeom>
              <a:solidFill>
                <a:srgbClr val="CC0000"/>
              </a:solidFill>
              <a:ln w="7938">
                <a:solidFill>
                  <a:srgbClr val="FE0000"/>
                </a:solidFill>
                <a:prstDash val="solid"/>
                <a:round/>
                <a:headEnd/>
                <a:tailEnd/>
              </a:ln>
            </p:spPr>
            <p:txBody>
              <a:bodyPr/>
              <a:lstStyle/>
              <a:p>
                <a:endParaRPr lang="en-US"/>
              </a:p>
            </p:txBody>
          </p:sp>
          <p:sp>
            <p:nvSpPr>
              <p:cNvPr id="1833" name="Line 748"/>
              <p:cNvSpPr>
                <a:spLocks noChangeShapeType="1"/>
              </p:cNvSpPr>
              <p:nvPr/>
            </p:nvSpPr>
            <p:spPr bwMode="auto">
              <a:xfrm>
                <a:off x="7116763" y="3308350"/>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4" name="Freeform 749"/>
              <p:cNvSpPr>
                <a:spLocks/>
              </p:cNvSpPr>
              <p:nvPr/>
            </p:nvSpPr>
            <p:spPr bwMode="auto">
              <a:xfrm>
                <a:off x="7116763" y="3286125"/>
                <a:ext cx="68262" cy="41275"/>
              </a:xfrm>
              <a:custGeom>
                <a:avLst/>
                <a:gdLst>
                  <a:gd name="T0" fmla="*/ 0 w 190"/>
                  <a:gd name="T1" fmla="*/ 23300 h 124"/>
                  <a:gd name="T2" fmla="*/ 61436 w 190"/>
                  <a:gd name="T3" fmla="*/ 0 h 124"/>
                  <a:gd name="T4" fmla="*/ 68262 w 190"/>
                  <a:gd name="T5" fmla="*/ 18307 h 124"/>
                  <a:gd name="T6" fmla="*/ 7185 w 190"/>
                  <a:gd name="T7" fmla="*/ 41275 h 124"/>
                  <a:gd name="T8" fmla="*/ 0 w 190"/>
                  <a:gd name="T9" fmla="*/ 23300 h 1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124">
                    <a:moveTo>
                      <a:pt x="0" y="70"/>
                    </a:moveTo>
                    <a:lnTo>
                      <a:pt x="171" y="0"/>
                    </a:lnTo>
                    <a:lnTo>
                      <a:pt x="190" y="55"/>
                    </a:lnTo>
                    <a:lnTo>
                      <a:pt x="20" y="124"/>
                    </a:lnTo>
                    <a:lnTo>
                      <a:pt x="0" y="70"/>
                    </a:lnTo>
                    <a:close/>
                  </a:path>
                </a:pathLst>
              </a:custGeom>
              <a:solidFill>
                <a:srgbClr val="CC0000"/>
              </a:solidFill>
              <a:ln w="7938">
                <a:solidFill>
                  <a:srgbClr val="FE0000"/>
                </a:solidFill>
                <a:prstDash val="solid"/>
                <a:round/>
                <a:headEnd/>
                <a:tailEnd/>
              </a:ln>
            </p:spPr>
            <p:txBody>
              <a:bodyPr/>
              <a:lstStyle/>
              <a:p>
                <a:endParaRPr lang="en-US"/>
              </a:p>
            </p:txBody>
          </p:sp>
          <p:sp>
            <p:nvSpPr>
              <p:cNvPr id="1835" name="Line 750"/>
              <p:cNvSpPr>
                <a:spLocks noChangeShapeType="1"/>
              </p:cNvSpPr>
              <p:nvPr/>
            </p:nvSpPr>
            <p:spPr bwMode="auto">
              <a:xfrm>
                <a:off x="7240588" y="3262313"/>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6" name="Freeform 751"/>
              <p:cNvSpPr>
                <a:spLocks/>
              </p:cNvSpPr>
              <p:nvPr/>
            </p:nvSpPr>
            <p:spPr bwMode="auto">
              <a:xfrm>
                <a:off x="7240588" y="3240088"/>
                <a:ext cx="71437" cy="41275"/>
              </a:xfrm>
              <a:custGeom>
                <a:avLst/>
                <a:gdLst>
                  <a:gd name="T0" fmla="*/ 0 w 193"/>
                  <a:gd name="T1" fmla="*/ 22545 h 119"/>
                  <a:gd name="T2" fmla="*/ 62924 w 193"/>
                  <a:gd name="T3" fmla="*/ 0 h 119"/>
                  <a:gd name="T4" fmla="*/ 71437 w 193"/>
                  <a:gd name="T5" fmla="*/ 18730 h 119"/>
                  <a:gd name="T6" fmla="*/ 8513 w 193"/>
                  <a:gd name="T7" fmla="*/ 41275 h 119"/>
                  <a:gd name="T8" fmla="*/ 0 w 193"/>
                  <a:gd name="T9" fmla="*/ 22545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 h="119">
                    <a:moveTo>
                      <a:pt x="0" y="65"/>
                    </a:moveTo>
                    <a:lnTo>
                      <a:pt x="170" y="0"/>
                    </a:lnTo>
                    <a:lnTo>
                      <a:pt x="193" y="54"/>
                    </a:lnTo>
                    <a:lnTo>
                      <a:pt x="23" y="119"/>
                    </a:lnTo>
                    <a:lnTo>
                      <a:pt x="0" y="65"/>
                    </a:lnTo>
                    <a:close/>
                  </a:path>
                </a:pathLst>
              </a:custGeom>
              <a:solidFill>
                <a:srgbClr val="CC0000"/>
              </a:solidFill>
              <a:ln w="7938">
                <a:solidFill>
                  <a:srgbClr val="FE0000"/>
                </a:solidFill>
                <a:prstDash val="solid"/>
                <a:round/>
                <a:headEnd/>
                <a:tailEnd/>
              </a:ln>
            </p:spPr>
            <p:txBody>
              <a:bodyPr/>
              <a:lstStyle/>
              <a:p>
                <a:endParaRPr lang="en-US"/>
              </a:p>
            </p:txBody>
          </p:sp>
          <p:sp>
            <p:nvSpPr>
              <p:cNvPr id="1837" name="Line 752"/>
              <p:cNvSpPr>
                <a:spLocks noChangeShapeType="1"/>
              </p:cNvSpPr>
              <p:nvPr/>
            </p:nvSpPr>
            <p:spPr bwMode="auto">
              <a:xfrm>
                <a:off x="7367588" y="3216275"/>
                <a:ext cx="0" cy="0"/>
              </a:xfrm>
              <a:prstGeom prst="line">
                <a:avLst/>
              </a:prstGeom>
              <a:noFill/>
              <a:ln w="1588">
                <a:solidFill>
                  <a:srgbClr val="FE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8" name="Freeform 753"/>
              <p:cNvSpPr>
                <a:spLocks/>
              </p:cNvSpPr>
              <p:nvPr/>
            </p:nvSpPr>
            <p:spPr bwMode="auto">
              <a:xfrm>
                <a:off x="7367588" y="3200400"/>
                <a:ext cx="49212" cy="34925"/>
              </a:xfrm>
              <a:custGeom>
                <a:avLst/>
                <a:gdLst>
                  <a:gd name="T0" fmla="*/ 0 w 136"/>
                  <a:gd name="T1" fmla="*/ 16093 h 102"/>
                  <a:gd name="T2" fmla="*/ 41975 w 136"/>
                  <a:gd name="T3" fmla="*/ 0 h 102"/>
                  <a:gd name="T4" fmla="*/ 49212 w 136"/>
                  <a:gd name="T5" fmla="*/ 18832 h 102"/>
                  <a:gd name="T6" fmla="*/ 7237 w 136"/>
                  <a:gd name="T7" fmla="*/ 34925 h 102"/>
                  <a:gd name="T8" fmla="*/ 0 w 136"/>
                  <a:gd name="T9" fmla="*/ 1609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102">
                    <a:moveTo>
                      <a:pt x="0" y="47"/>
                    </a:moveTo>
                    <a:lnTo>
                      <a:pt x="116" y="0"/>
                    </a:lnTo>
                    <a:lnTo>
                      <a:pt x="136" y="55"/>
                    </a:lnTo>
                    <a:lnTo>
                      <a:pt x="20" y="102"/>
                    </a:lnTo>
                    <a:lnTo>
                      <a:pt x="0" y="47"/>
                    </a:lnTo>
                    <a:close/>
                  </a:path>
                </a:pathLst>
              </a:custGeom>
              <a:solidFill>
                <a:srgbClr val="CC0000"/>
              </a:solidFill>
              <a:ln w="7938">
                <a:solidFill>
                  <a:srgbClr val="FE0000"/>
                </a:solidFill>
                <a:prstDash val="solid"/>
                <a:round/>
                <a:headEnd/>
                <a:tailEnd/>
              </a:ln>
            </p:spPr>
            <p:txBody>
              <a:bodyPr/>
              <a:lstStyle/>
              <a:p>
                <a:endParaRPr lang="en-US"/>
              </a:p>
            </p:txBody>
          </p:sp>
          <p:sp>
            <p:nvSpPr>
              <p:cNvPr id="1839" name="Rectangle 754"/>
              <p:cNvSpPr>
                <a:spLocks noChangeArrowheads="1"/>
              </p:cNvSpPr>
              <p:nvPr/>
            </p:nvSpPr>
            <p:spPr bwMode="auto">
              <a:xfrm>
                <a:off x="2093913" y="2228850"/>
                <a:ext cx="5516562" cy="3551238"/>
              </a:xfrm>
              <a:prstGeom prst="rect">
                <a:avLst/>
              </a:prstGeom>
              <a:noFill/>
              <a:ln w="1588">
                <a:solidFill>
                  <a:srgbClr val="000000"/>
                </a:solidFill>
                <a:miter lim="800000"/>
                <a:headEnd/>
                <a:tailEnd/>
              </a:ln>
              <a:extLst>
                <a:ext uri="{909E8E84-426E-40DD-AFC4-6F175D3DCCD1}">
                  <a14:hiddenFill xmlns:a14="http://schemas.microsoft.com/office/drawing/2010/main">
                    <a:solidFill>
                      <a:srgbClr val="FFF081"/>
                    </a:solidFill>
                  </a14:hiddenFill>
                </a:ext>
              </a:extLst>
            </p:spPr>
            <p:txBody>
              <a:bodyPr/>
              <a:lstStyle/>
              <a:p>
                <a:endParaRPr lang="en-US"/>
              </a:p>
            </p:txBody>
          </p:sp>
        </p:grpSp>
        <p:sp>
          <p:nvSpPr>
            <p:cNvPr id="1503" name="Up Arrow 1502"/>
            <p:cNvSpPr/>
            <p:nvPr/>
          </p:nvSpPr>
          <p:spPr>
            <a:xfrm>
              <a:off x="2596418" y="2630571"/>
              <a:ext cx="295229" cy="198421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7" name="Picture 1"/>
          <p:cNvPicPr>
            <a:picLocks noChangeAspect="1" noChangeArrowheads="1"/>
          </p:cNvPicPr>
          <p:nvPr/>
        </p:nvPicPr>
        <p:blipFill>
          <a:blip r:embed="rId2"/>
          <a:srcRect/>
          <a:stretch>
            <a:fillRect/>
          </a:stretch>
        </p:blipFill>
        <p:spPr bwMode="auto">
          <a:xfrm>
            <a:off x="7010400" y="1752600"/>
            <a:ext cx="1828800" cy="1773238"/>
          </a:xfrm>
          <a:prstGeom prst="rect">
            <a:avLst/>
          </a:prstGeom>
          <a:noFill/>
          <a:ln w="9525">
            <a:noFill/>
            <a:miter lim="800000"/>
            <a:headEnd/>
            <a:tailEnd/>
          </a:ln>
        </p:spPr>
      </p:pic>
      <p:sp>
        <p:nvSpPr>
          <p:cNvPr id="674818" name="Rectangle 2"/>
          <p:cNvSpPr>
            <a:spLocks noGrp="1" noChangeArrowheads="1"/>
          </p:cNvSpPr>
          <p:nvPr>
            <p:ph type="title"/>
          </p:nvPr>
        </p:nvSpPr>
        <p:spPr/>
        <p:txBody>
          <a:bodyPr rtlCol="0">
            <a:noAutofit/>
          </a:bodyPr>
          <a:lstStyle/>
          <a:p>
            <a:pPr algn="l" fontAlgn="auto">
              <a:spcAft>
                <a:spcPts val="0"/>
              </a:spcAft>
              <a:defRPr/>
            </a:pPr>
            <a:r>
              <a:rPr lang="en-US" sz="3600" b="1" dirty="0" smtClean="0">
                <a:effectLst>
                  <a:outerShdw blurRad="38100" dist="38100" dir="2700000" algn="tl">
                    <a:srgbClr val="C0C0C0"/>
                  </a:outerShdw>
                </a:effectLst>
              </a:rPr>
              <a:t>Primary prevention </a:t>
            </a:r>
            <a:r>
              <a:rPr lang="en-US" sz="3600" b="1" dirty="0">
                <a:effectLst>
                  <a:outerShdw blurRad="38100" dist="38100" dir="2700000" algn="tl">
                    <a:srgbClr val="C0C0C0"/>
                  </a:outerShdw>
                </a:effectLst>
              </a:rPr>
              <a:t>r</a:t>
            </a:r>
            <a:r>
              <a:rPr lang="en-US" sz="3600" b="1" dirty="0" smtClean="0">
                <a:effectLst>
                  <a:outerShdw blurRad="38100" dist="38100" dir="2700000" algn="tl">
                    <a:srgbClr val="C0C0C0"/>
                  </a:outerShdw>
                </a:effectLst>
              </a:rPr>
              <a:t>ecommendations for children and adolescents:  Cholesterol </a:t>
            </a:r>
            <a:endParaRPr lang="en-US" sz="3600" b="1" dirty="0">
              <a:effectLst>
                <a:outerShdw blurRad="38100" dist="38100" dir="2700000" algn="tl">
                  <a:srgbClr val="C0C0C0"/>
                </a:outerShdw>
              </a:effectLst>
            </a:endParaRPr>
          </a:p>
        </p:txBody>
      </p:sp>
      <p:sp>
        <p:nvSpPr>
          <p:cNvPr id="198659" name="Rectangle 3"/>
          <p:cNvSpPr>
            <a:spLocks noGrp="1" noChangeArrowheads="1"/>
          </p:cNvSpPr>
          <p:nvPr>
            <p:ph type="body" sz="half" idx="1"/>
          </p:nvPr>
        </p:nvSpPr>
        <p:spPr>
          <a:xfrm>
            <a:off x="457200" y="1752600"/>
            <a:ext cx="8153400" cy="4525963"/>
          </a:xfrm>
        </p:spPr>
        <p:txBody>
          <a:bodyPr/>
          <a:lstStyle/>
          <a:p>
            <a:r>
              <a:rPr lang="en-US" sz="2800" b="1" dirty="0" smtClean="0"/>
              <a:t>Low fat diet </a:t>
            </a:r>
          </a:p>
          <a:p>
            <a:pPr lvl="1"/>
            <a:r>
              <a:rPr lang="en-US" sz="2400" dirty="0" smtClean="0"/>
              <a:t>All </a:t>
            </a:r>
            <a:r>
              <a:rPr lang="en-US" sz="2400" dirty="0" smtClean="0"/>
              <a:t>healthy children &gt; 2 years of age</a:t>
            </a:r>
          </a:p>
          <a:p>
            <a:pPr lvl="1"/>
            <a:r>
              <a:rPr lang="en-US" sz="2400" dirty="0" smtClean="0"/>
              <a:t>&lt; 300 mg/day cholesterol</a:t>
            </a:r>
          </a:p>
          <a:p>
            <a:r>
              <a:rPr lang="en-US" sz="2800" b="1" dirty="0" smtClean="0"/>
              <a:t>Selective cholesterol screening </a:t>
            </a:r>
            <a:r>
              <a:rPr lang="en-US" sz="2800" dirty="0" smtClean="0"/>
              <a:t>(</a:t>
            </a:r>
            <a:r>
              <a:rPr lang="en-US" sz="2800" dirty="0" err="1" smtClean="0"/>
              <a:t>FHx</a:t>
            </a:r>
            <a:r>
              <a:rPr lang="en-US" sz="2800" dirty="0" smtClean="0"/>
              <a:t>)</a:t>
            </a:r>
          </a:p>
          <a:p>
            <a:pPr lvl="1"/>
            <a:r>
              <a:rPr lang="en-US" sz="2400" dirty="0" smtClean="0"/>
              <a:t>LDL </a:t>
            </a:r>
            <a:r>
              <a:rPr lang="en-US" sz="2400" dirty="0" smtClean="0"/>
              <a:t>&gt; 130 mg/</a:t>
            </a:r>
            <a:r>
              <a:rPr lang="en-US" sz="2400" dirty="0" err="1" smtClean="0"/>
              <a:t>dL</a:t>
            </a:r>
            <a:r>
              <a:rPr lang="en-US" sz="2400" dirty="0" smtClean="0"/>
              <a:t> </a:t>
            </a:r>
            <a:r>
              <a:rPr lang="en-US" sz="2400" dirty="0" smtClean="0">
                <a:sym typeface="Wingdings" pitchFamily="2" charset="2"/>
              </a:rPr>
              <a:t> diet intervention x 6-12 months</a:t>
            </a:r>
          </a:p>
          <a:p>
            <a:r>
              <a:rPr lang="en-US" sz="2800" b="1" dirty="0" smtClean="0">
                <a:sym typeface="Wingdings" pitchFamily="2" charset="2"/>
              </a:rPr>
              <a:t>Cholesterol-lowering therapy</a:t>
            </a:r>
          </a:p>
          <a:p>
            <a:pPr lvl="1"/>
            <a:r>
              <a:rPr lang="en-US" sz="2400" dirty="0" smtClean="0">
                <a:sym typeface="Wingdings" pitchFamily="2" charset="2"/>
              </a:rPr>
              <a:t>LDL &gt; 190 mg/</a:t>
            </a:r>
            <a:r>
              <a:rPr lang="en-US" sz="2400" dirty="0" err="1" smtClean="0">
                <a:sym typeface="Wingdings" pitchFamily="2" charset="2"/>
              </a:rPr>
              <a:t>dL</a:t>
            </a:r>
            <a:r>
              <a:rPr lang="en-US" sz="2400" dirty="0" smtClean="0">
                <a:sym typeface="Wingdings" pitchFamily="2" charset="2"/>
              </a:rPr>
              <a:t> </a:t>
            </a:r>
          </a:p>
          <a:p>
            <a:pPr lvl="1"/>
            <a:r>
              <a:rPr lang="en-US" sz="2400" dirty="0" smtClean="0">
                <a:sym typeface="Wingdings" pitchFamily="2" charset="2"/>
              </a:rPr>
              <a:t>LDL &gt; 160 mg/</a:t>
            </a:r>
            <a:r>
              <a:rPr lang="en-US" sz="2400" dirty="0" err="1" smtClean="0">
                <a:sym typeface="Wingdings" pitchFamily="2" charset="2"/>
              </a:rPr>
              <a:t>dL</a:t>
            </a:r>
            <a:r>
              <a:rPr lang="en-US" sz="2400" dirty="0" smtClean="0">
                <a:sym typeface="Wingdings" pitchFamily="2" charset="2"/>
              </a:rPr>
              <a:t> with 2 or more RF</a:t>
            </a:r>
          </a:p>
          <a:p>
            <a:pPr lvl="1"/>
            <a:r>
              <a:rPr lang="en-US" sz="2400" dirty="0" smtClean="0">
                <a:sym typeface="Wingdings" pitchFamily="2" charset="2"/>
              </a:rPr>
              <a:t>Goal LDL &lt; 130 mg/</a:t>
            </a:r>
            <a:r>
              <a:rPr lang="en-US" sz="2400" dirty="0" err="1" smtClean="0">
                <a:sym typeface="Wingdings" pitchFamily="2" charset="2"/>
              </a:rPr>
              <a:t>dL</a:t>
            </a:r>
            <a:r>
              <a:rPr lang="en-US" sz="2400" dirty="0" smtClean="0">
                <a:sym typeface="Wingdings" pitchFamily="2" charset="2"/>
              </a:rPr>
              <a:t>, </a:t>
            </a:r>
            <a:r>
              <a:rPr lang="en-US" sz="2400" dirty="0" smtClean="0">
                <a:sym typeface="Wingdings" pitchFamily="2" charset="2"/>
              </a:rPr>
              <a:t>ideal </a:t>
            </a:r>
            <a:r>
              <a:rPr lang="en-US" sz="2400" dirty="0" smtClean="0">
                <a:sym typeface="Wingdings" pitchFamily="2" charset="2"/>
              </a:rPr>
              <a:t>LDL &lt; 110 mg/</a:t>
            </a:r>
            <a:r>
              <a:rPr lang="en-US" sz="2400" dirty="0" err="1" smtClean="0">
                <a:sym typeface="Wingdings" pitchFamily="2" charset="2"/>
              </a:rPr>
              <a:t>dL</a:t>
            </a:r>
            <a:endParaRPr lang="en-US" sz="2400" dirty="0" smtClean="0">
              <a:sym typeface="Wingdings" pitchFamily="2" charset="2"/>
            </a:endParaRPr>
          </a:p>
          <a:p>
            <a:pPr>
              <a:buFont typeface="Arial" charset="0"/>
              <a:buNone/>
            </a:pPr>
            <a:endParaRPr lang="en-US" sz="2800" dirty="0" smtClean="0"/>
          </a:p>
          <a:p>
            <a:endParaRPr lang="en-US" sz="2400" dirty="0" smtClean="0"/>
          </a:p>
          <a:p>
            <a:endParaRPr lang="en-US" sz="2400" dirty="0" smtClean="0"/>
          </a:p>
        </p:txBody>
      </p:sp>
      <p:sp>
        <p:nvSpPr>
          <p:cNvPr id="198660" name="Line 7"/>
          <p:cNvSpPr>
            <a:spLocks noChangeShapeType="1"/>
          </p:cNvSpPr>
          <p:nvPr/>
        </p:nvSpPr>
        <p:spPr bwMode="auto">
          <a:xfrm>
            <a:off x="533400" y="1524000"/>
            <a:ext cx="6705600" cy="0"/>
          </a:xfrm>
          <a:prstGeom prst="line">
            <a:avLst/>
          </a:prstGeom>
          <a:noFill/>
          <a:ln w="76200">
            <a:solidFill>
              <a:srgbClr val="CC0000"/>
            </a:solidFill>
            <a:round/>
            <a:headEnd/>
            <a:tailEnd/>
          </a:ln>
        </p:spPr>
        <p:txBody>
          <a:bodyPr/>
          <a:lstStyle/>
          <a:p>
            <a:endParaRPr lang="en-US"/>
          </a:p>
        </p:txBody>
      </p:sp>
      <p:sp>
        <p:nvSpPr>
          <p:cNvPr id="198661" name="TextBox 9"/>
          <p:cNvSpPr txBox="1">
            <a:spLocks noChangeArrowheads="1"/>
          </p:cNvSpPr>
          <p:nvPr/>
        </p:nvSpPr>
        <p:spPr bwMode="auto">
          <a:xfrm>
            <a:off x="7010400" y="5867400"/>
            <a:ext cx="1238250" cy="369888"/>
          </a:xfrm>
          <a:prstGeom prst="rect">
            <a:avLst/>
          </a:prstGeom>
          <a:noFill/>
          <a:ln w="9525">
            <a:noFill/>
            <a:miter lim="800000"/>
            <a:headEnd/>
            <a:tailEnd/>
          </a:ln>
        </p:spPr>
        <p:txBody>
          <a:bodyPr wrap="none">
            <a:spAutoFit/>
          </a:bodyPr>
          <a:lstStyle/>
          <a:p>
            <a:r>
              <a:rPr lang="en-US" dirty="0">
                <a:latin typeface="Calibri" pitchFamily="34" charset="0"/>
              </a:rPr>
              <a:t>NCEP, 2002</a:t>
            </a:r>
          </a:p>
        </p:txBody>
      </p:sp>
      <p:sp>
        <p:nvSpPr>
          <p:cNvPr id="2" name="Slide Number Placeholder 1"/>
          <p:cNvSpPr>
            <a:spLocks noGrp="1"/>
          </p:cNvSpPr>
          <p:nvPr>
            <p:ph type="sldNum" sz="quarter" idx="12"/>
          </p:nvPr>
        </p:nvSpPr>
        <p:spPr/>
        <p:txBody>
          <a:bodyPr/>
          <a:lstStyle/>
          <a:p>
            <a:pPr>
              <a:defRPr/>
            </a:pPr>
            <a:fld id="{D9974047-0B68-4C35-9C11-98C2A7E4476E}" type="slidenum">
              <a:rPr lang="en-US" smtClean="0"/>
              <a:pPr>
                <a:defRPr/>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lgn="l" fontAlgn="auto">
              <a:spcAft>
                <a:spcPts val="0"/>
              </a:spcAft>
              <a:defRPr/>
            </a:pPr>
            <a:r>
              <a:rPr lang="en-US" b="1" dirty="0" smtClean="0">
                <a:effectLst>
                  <a:outerShdw blurRad="38100" dist="38100" dir="2700000" algn="tl">
                    <a:srgbClr val="000000">
                      <a:alpha val="43137"/>
                    </a:srgbClr>
                  </a:outerShdw>
                </a:effectLst>
              </a:rPr>
              <a:t>Objectives</a:t>
            </a:r>
            <a:endParaRPr lang="en-US" b="1" dirty="0">
              <a:effectLst>
                <a:outerShdw blurRad="38100" dist="38100" dir="2700000" algn="tl">
                  <a:srgbClr val="000000">
                    <a:alpha val="43137"/>
                  </a:srgbClr>
                </a:outerShdw>
              </a:effectLst>
            </a:endParaRPr>
          </a:p>
        </p:txBody>
      </p:sp>
      <p:sp>
        <p:nvSpPr>
          <p:cNvPr id="18434" name="TextBox 2"/>
          <p:cNvSpPr txBox="1">
            <a:spLocks noChangeArrowheads="1"/>
          </p:cNvSpPr>
          <p:nvPr/>
        </p:nvSpPr>
        <p:spPr bwMode="auto">
          <a:xfrm>
            <a:off x="635000" y="1676400"/>
            <a:ext cx="7975600" cy="3540125"/>
          </a:xfrm>
          <a:prstGeom prst="rect">
            <a:avLst/>
          </a:prstGeom>
          <a:noFill/>
          <a:ln w="9525">
            <a:noFill/>
            <a:miter lim="800000"/>
            <a:headEnd/>
            <a:tailEnd/>
          </a:ln>
        </p:spPr>
        <p:txBody>
          <a:bodyPr>
            <a:spAutoFit/>
          </a:bodyPr>
          <a:lstStyle/>
          <a:p>
            <a:pPr>
              <a:buFont typeface="Arial" charset="0"/>
              <a:buChar char="•"/>
            </a:pPr>
            <a:r>
              <a:rPr lang="en-US" sz="2800" dirty="0">
                <a:latin typeface="Calibri" pitchFamily="34" charset="0"/>
              </a:rPr>
              <a:t>  Identify cardiovascular outcomes and outcome  </a:t>
            </a:r>
          </a:p>
          <a:p>
            <a:r>
              <a:rPr lang="en-US" sz="2800" dirty="0">
                <a:latin typeface="Calibri" pitchFamily="34" charset="0"/>
              </a:rPr>
              <a:t>    measures in </a:t>
            </a:r>
            <a:r>
              <a:rPr lang="en-US" sz="2800" dirty="0" smtClean="0">
                <a:latin typeface="Calibri" pitchFamily="34" charset="0"/>
              </a:rPr>
              <a:t>pediatric  SLE</a:t>
            </a:r>
            <a:endParaRPr lang="en-US" sz="2800" dirty="0">
              <a:latin typeface="Calibri" pitchFamily="34" charset="0"/>
            </a:endParaRPr>
          </a:p>
          <a:p>
            <a:pPr>
              <a:buFont typeface="Arial" charset="0"/>
              <a:buChar char="•"/>
            </a:pPr>
            <a:endParaRPr lang="en-US" sz="2800" dirty="0">
              <a:latin typeface="Calibri" pitchFamily="34" charset="0"/>
            </a:endParaRPr>
          </a:p>
          <a:p>
            <a:pPr>
              <a:buFont typeface="Arial" charset="0"/>
              <a:buChar char="•"/>
            </a:pPr>
            <a:r>
              <a:rPr lang="en-US" sz="2800" dirty="0">
                <a:latin typeface="Calibri" pitchFamily="34" charset="0"/>
              </a:rPr>
              <a:t>  Highlight role of inflammation in CV events in      </a:t>
            </a:r>
          </a:p>
          <a:p>
            <a:r>
              <a:rPr lang="en-US" sz="2800" dirty="0">
                <a:latin typeface="Calibri" pitchFamily="34" charset="0"/>
              </a:rPr>
              <a:t>    </a:t>
            </a:r>
            <a:r>
              <a:rPr lang="en-US" sz="2800" dirty="0" smtClean="0">
                <a:latin typeface="Calibri" pitchFamily="34" charset="0"/>
              </a:rPr>
              <a:t>SLE</a:t>
            </a:r>
            <a:endParaRPr lang="en-US" sz="2800" dirty="0">
              <a:latin typeface="Calibri" pitchFamily="34" charset="0"/>
            </a:endParaRPr>
          </a:p>
          <a:p>
            <a:pPr>
              <a:buFont typeface="Arial" charset="0"/>
              <a:buChar char="•"/>
            </a:pPr>
            <a:endParaRPr lang="en-US" sz="2800" dirty="0">
              <a:latin typeface="Calibri" pitchFamily="34" charset="0"/>
            </a:endParaRPr>
          </a:p>
          <a:p>
            <a:pPr>
              <a:buFont typeface="Arial" charset="0"/>
              <a:buChar char="•"/>
            </a:pPr>
            <a:r>
              <a:rPr lang="en-US" sz="2800" dirty="0">
                <a:latin typeface="Calibri" pitchFamily="34" charset="0"/>
              </a:rPr>
              <a:t> Discuss strategies for intervention that may reduce </a:t>
            </a:r>
          </a:p>
          <a:p>
            <a:r>
              <a:rPr lang="en-US" sz="2800" dirty="0">
                <a:latin typeface="Calibri" pitchFamily="34" charset="0"/>
              </a:rPr>
              <a:t>   risk of future CV events</a:t>
            </a:r>
          </a:p>
        </p:txBody>
      </p:sp>
      <p:sp>
        <p:nvSpPr>
          <p:cNvPr id="18435" name="Line 4"/>
          <p:cNvSpPr>
            <a:spLocks noChangeShapeType="1"/>
          </p:cNvSpPr>
          <p:nvPr/>
        </p:nvSpPr>
        <p:spPr bwMode="auto">
          <a:xfrm>
            <a:off x="381000" y="1371600"/>
            <a:ext cx="6705600" cy="0"/>
          </a:xfrm>
          <a:prstGeom prst="line">
            <a:avLst/>
          </a:prstGeom>
          <a:noFill/>
          <a:ln w="76200">
            <a:solidFill>
              <a:srgbClr val="CC0000"/>
            </a:solidFill>
            <a:round/>
            <a:headEnd/>
            <a:tailEnd/>
          </a:ln>
        </p:spPr>
        <p:txBody>
          <a:bodyPr/>
          <a:lstStyle/>
          <a:p>
            <a:endParaRPr lang="en-US"/>
          </a:p>
        </p:txBody>
      </p:sp>
      <p:sp>
        <p:nvSpPr>
          <p:cNvPr id="3" name="Slide Number Placeholder 2"/>
          <p:cNvSpPr>
            <a:spLocks noGrp="1"/>
          </p:cNvSpPr>
          <p:nvPr>
            <p:ph type="sldNum" sz="quarter" idx="12"/>
          </p:nvPr>
        </p:nvSpPr>
        <p:spPr/>
        <p:txBody>
          <a:bodyPr/>
          <a:lstStyle/>
          <a:p>
            <a:pPr>
              <a:defRPr/>
            </a:pPr>
            <a:fld id="{11175046-DC76-4DAA-B819-813ECD430A05}"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p:txBody>
          <a:bodyPr rtlCol="0">
            <a:noAutofit/>
          </a:bodyPr>
          <a:lstStyle/>
          <a:p>
            <a:pPr algn="l" fontAlgn="auto">
              <a:spcAft>
                <a:spcPts val="0"/>
              </a:spcAft>
              <a:defRPr/>
            </a:pPr>
            <a:r>
              <a:rPr lang="en-US" sz="3600" b="1" dirty="0" smtClean="0">
                <a:effectLst>
                  <a:outerShdw blurRad="38100" dist="38100" dir="2700000" algn="tl">
                    <a:srgbClr val="C0C0C0"/>
                  </a:outerShdw>
                </a:effectLst>
              </a:rPr>
              <a:t>Primary prevention </a:t>
            </a:r>
            <a:r>
              <a:rPr lang="en-US" sz="3600" b="1" dirty="0">
                <a:effectLst>
                  <a:outerShdw blurRad="38100" dist="38100" dir="2700000" algn="tl">
                    <a:srgbClr val="C0C0C0"/>
                  </a:outerShdw>
                </a:effectLst>
              </a:rPr>
              <a:t>r</a:t>
            </a:r>
            <a:r>
              <a:rPr lang="en-US" sz="3600" b="1" dirty="0" smtClean="0">
                <a:effectLst>
                  <a:outerShdw blurRad="38100" dist="38100" dir="2700000" algn="tl">
                    <a:srgbClr val="C0C0C0"/>
                  </a:outerShdw>
                </a:effectLst>
              </a:rPr>
              <a:t>ecommendations for children and adolescents:  Other</a:t>
            </a:r>
            <a:endParaRPr lang="en-US" sz="3600" b="1" dirty="0">
              <a:effectLst>
                <a:outerShdw blurRad="38100" dist="38100" dir="2700000" algn="tl">
                  <a:srgbClr val="C0C0C0"/>
                </a:outerShdw>
              </a:effectLst>
            </a:endParaRPr>
          </a:p>
        </p:txBody>
      </p:sp>
      <p:sp>
        <p:nvSpPr>
          <p:cNvPr id="674819" name="Rectangle 3"/>
          <p:cNvSpPr>
            <a:spLocks noGrp="1" noChangeArrowheads="1"/>
          </p:cNvSpPr>
          <p:nvPr>
            <p:ph type="body" sz="half" idx="1"/>
          </p:nvPr>
        </p:nvSpPr>
        <p:spPr>
          <a:xfrm>
            <a:off x="457200" y="1752601"/>
            <a:ext cx="6858000" cy="4038600"/>
          </a:xfrm>
        </p:spPr>
        <p:txBody>
          <a:bodyPr rtlCol="0">
            <a:normAutofit lnSpcReduction="10000"/>
          </a:bodyPr>
          <a:lstStyle/>
          <a:p>
            <a:pPr fontAlgn="auto">
              <a:spcBef>
                <a:spcPts val="1200"/>
              </a:spcBef>
              <a:spcAft>
                <a:spcPts val="600"/>
              </a:spcAft>
              <a:buFont typeface="Arial" pitchFamily="34" charset="0"/>
              <a:buChar char="•"/>
              <a:defRPr/>
            </a:pPr>
            <a:r>
              <a:rPr lang="en-US" b="1" dirty="0" smtClean="0"/>
              <a:t>BP screening </a:t>
            </a:r>
          </a:p>
          <a:p>
            <a:pPr lvl="1" fontAlgn="auto">
              <a:spcBef>
                <a:spcPts val="1200"/>
              </a:spcBef>
              <a:spcAft>
                <a:spcPts val="600"/>
              </a:spcAft>
              <a:buFont typeface="Arial" pitchFamily="34" charset="0"/>
              <a:buChar char="–"/>
              <a:defRPr/>
            </a:pPr>
            <a:r>
              <a:rPr lang="en-US" dirty="0" smtClean="0"/>
              <a:t>Healthy children </a:t>
            </a:r>
            <a:r>
              <a:rPr lang="en-US" u="sng" dirty="0" smtClean="0"/>
              <a:t>&gt;</a:t>
            </a:r>
            <a:r>
              <a:rPr lang="en-US" dirty="0" smtClean="0"/>
              <a:t> 3 years of age</a:t>
            </a:r>
          </a:p>
          <a:p>
            <a:pPr fontAlgn="auto">
              <a:spcBef>
                <a:spcPts val="1200"/>
              </a:spcBef>
              <a:spcAft>
                <a:spcPts val="600"/>
              </a:spcAft>
              <a:buFont typeface="Arial" pitchFamily="34" charset="0"/>
              <a:buChar char="•"/>
              <a:defRPr/>
            </a:pPr>
            <a:r>
              <a:rPr lang="en-US" b="1" dirty="0" smtClean="0"/>
              <a:t>Daily exercise</a:t>
            </a:r>
          </a:p>
          <a:p>
            <a:pPr lvl="1" fontAlgn="auto">
              <a:spcBef>
                <a:spcPts val="1200"/>
              </a:spcBef>
              <a:spcAft>
                <a:spcPts val="600"/>
              </a:spcAft>
              <a:buFont typeface="Arial" pitchFamily="34" charset="0"/>
              <a:buChar char="–"/>
              <a:defRPr/>
            </a:pPr>
            <a:r>
              <a:rPr lang="en-US" dirty="0" smtClean="0"/>
              <a:t>60 minutes moderate-vigorous activity</a:t>
            </a:r>
          </a:p>
          <a:p>
            <a:pPr fontAlgn="auto">
              <a:spcBef>
                <a:spcPts val="1200"/>
              </a:spcBef>
              <a:spcAft>
                <a:spcPts val="600"/>
              </a:spcAft>
              <a:buFont typeface="Arial" pitchFamily="34" charset="0"/>
              <a:buChar char="•"/>
              <a:defRPr/>
            </a:pPr>
            <a:r>
              <a:rPr lang="en-US" b="1" dirty="0" smtClean="0"/>
              <a:t>Achieve/maintain normal BMI</a:t>
            </a:r>
          </a:p>
          <a:p>
            <a:pPr lvl="1" fontAlgn="auto">
              <a:spcBef>
                <a:spcPts val="1200"/>
              </a:spcBef>
              <a:spcAft>
                <a:spcPts val="600"/>
              </a:spcAft>
              <a:buFont typeface="Arial" pitchFamily="34" charset="0"/>
              <a:buChar char="–"/>
              <a:defRPr/>
            </a:pPr>
            <a:r>
              <a:rPr lang="en-US" dirty="0" smtClean="0"/>
              <a:t>Assess BMI in at risk family age &gt; 2 y</a:t>
            </a:r>
            <a:endParaRPr lang="en-US" sz="1800" dirty="0" smtClean="0"/>
          </a:p>
          <a:p>
            <a:pPr algn="ctr" fontAlgn="auto">
              <a:spcAft>
                <a:spcPts val="0"/>
              </a:spcAft>
              <a:buFont typeface="Arial" pitchFamily="34" charset="0"/>
              <a:buNone/>
              <a:defRPr/>
            </a:pPr>
            <a:endParaRPr lang="en-US" sz="1800" b="1" dirty="0" smtClean="0">
              <a:solidFill>
                <a:srgbClr val="FF0000"/>
              </a:solidFill>
            </a:endParaRPr>
          </a:p>
          <a:p>
            <a:pPr fontAlgn="auto">
              <a:spcAft>
                <a:spcPts val="0"/>
              </a:spcAft>
              <a:buFont typeface="Arial" pitchFamily="34" charset="0"/>
              <a:buChar char="•"/>
              <a:defRPr/>
            </a:pPr>
            <a:endParaRPr lang="en-US" sz="1600" dirty="0"/>
          </a:p>
        </p:txBody>
      </p:sp>
      <p:sp>
        <p:nvSpPr>
          <p:cNvPr id="199683" name="Line 7"/>
          <p:cNvSpPr>
            <a:spLocks noChangeShapeType="1"/>
          </p:cNvSpPr>
          <p:nvPr/>
        </p:nvSpPr>
        <p:spPr bwMode="auto">
          <a:xfrm>
            <a:off x="533400" y="1524000"/>
            <a:ext cx="6705600" cy="0"/>
          </a:xfrm>
          <a:prstGeom prst="line">
            <a:avLst/>
          </a:prstGeom>
          <a:noFill/>
          <a:ln w="76200">
            <a:solidFill>
              <a:srgbClr val="CC0000"/>
            </a:solidFill>
            <a:round/>
            <a:headEnd/>
            <a:tailEnd/>
          </a:ln>
        </p:spPr>
        <p:txBody>
          <a:bodyPr/>
          <a:lstStyle/>
          <a:p>
            <a:endParaRPr lang="en-US"/>
          </a:p>
        </p:txBody>
      </p:sp>
      <p:sp>
        <p:nvSpPr>
          <p:cNvPr id="199684" name="TextBox 9"/>
          <p:cNvSpPr txBox="1">
            <a:spLocks noChangeArrowheads="1"/>
          </p:cNvSpPr>
          <p:nvPr/>
        </p:nvSpPr>
        <p:spPr bwMode="auto">
          <a:xfrm>
            <a:off x="6872288" y="5638800"/>
            <a:ext cx="2271712" cy="830263"/>
          </a:xfrm>
          <a:prstGeom prst="rect">
            <a:avLst/>
          </a:prstGeom>
          <a:noFill/>
          <a:ln w="9525">
            <a:noFill/>
            <a:miter lim="800000"/>
            <a:headEnd/>
            <a:tailEnd/>
          </a:ln>
        </p:spPr>
        <p:txBody>
          <a:bodyPr wrap="none">
            <a:spAutoFit/>
          </a:bodyPr>
          <a:lstStyle/>
          <a:p>
            <a:r>
              <a:rPr lang="en-US" sz="1600" dirty="0">
                <a:latin typeface="Calibri" pitchFamily="34" charset="0"/>
              </a:rPr>
              <a:t>NCEP, 2002</a:t>
            </a:r>
          </a:p>
          <a:p>
            <a:r>
              <a:rPr lang="en-US" sz="1600" dirty="0">
                <a:latin typeface="Calibri" pitchFamily="34" charset="0"/>
              </a:rPr>
              <a:t>NHLBI</a:t>
            </a:r>
          </a:p>
          <a:p>
            <a:r>
              <a:rPr lang="en-US" sz="1600" dirty="0">
                <a:latin typeface="Calibri" pitchFamily="34" charset="0"/>
              </a:rPr>
              <a:t>US Prevention Task Force</a:t>
            </a:r>
          </a:p>
        </p:txBody>
      </p:sp>
      <p:pic>
        <p:nvPicPr>
          <p:cNvPr id="199685" name="Picture 2" descr="http://www.active.com/Assets/Baseball/How+to+Get+Your+Kids+to+Exercise.jpg"/>
          <p:cNvPicPr>
            <a:picLocks noChangeAspect="1" noChangeArrowheads="1"/>
          </p:cNvPicPr>
          <p:nvPr/>
        </p:nvPicPr>
        <p:blipFill>
          <a:blip r:embed="rId2"/>
          <a:srcRect/>
          <a:stretch>
            <a:fillRect/>
          </a:stretch>
        </p:blipFill>
        <p:spPr bwMode="auto">
          <a:xfrm>
            <a:off x="6934200" y="1676400"/>
            <a:ext cx="1892300" cy="1905000"/>
          </a:xfrm>
          <a:prstGeom prst="rect">
            <a:avLst/>
          </a:prstGeom>
          <a:noFill/>
          <a:ln w="9525">
            <a:noFill/>
            <a:miter lim="800000"/>
            <a:headEnd/>
            <a:tailEnd/>
          </a:ln>
        </p:spPr>
      </p:pic>
      <p:pic>
        <p:nvPicPr>
          <p:cNvPr id="199686" name="Picture 4" descr="http://t0.gstatic.com/images?q=tbn:ANd9GcRR-l83B6jKkEN61DRKrw0pvtpW794WS19N7HiuRFmNhECv1r1GEQBt5OiGEA"/>
          <p:cNvPicPr>
            <a:picLocks noChangeAspect="1" noChangeArrowheads="1"/>
          </p:cNvPicPr>
          <p:nvPr/>
        </p:nvPicPr>
        <p:blipFill>
          <a:blip r:embed="rId3"/>
          <a:srcRect/>
          <a:stretch>
            <a:fillRect/>
          </a:stretch>
        </p:blipFill>
        <p:spPr bwMode="auto">
          <a:xfrm>
            <a:off x="6934200" y="3810000"/>
            <a:ext cx="1905000" cy="1712913"/>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D9974047-0B68-4C35-9C11-98C2A7E4476E}" type="slidenum">
              <a:rPr lang="en-US" smtClean="0"/>
              <a:pPr>
                <a:defRPr/>
              </a:pPr>
              <a:t>30</a:t>
            </a:fld>
            <a:endParaRPr lang="en-US"/>
          </a:p>
        </p:txBody>
      </p:sp>
      <p:sp>
        <p:nvSpPr>
          <p:cNvPr id="3" name="TextBox 2"/>
          <p:cNvSpPr txBox="1"/>
          <p:nvPr/>
        </p:nvSpPr>
        <p:spPr>
          <a:xfrm>
            <a:off x="990600" y="5486400"/>
            <a:ext cx="5881688" cy="1231106"/>
          </a:xfrm>
          <a:prstGeom prst="rect">
            <a:avLst/>
          </a:prstGeom>
          <a:noFill/>
        </p:spPr>
        <p:txBody>
          <a:bodyPr wrap="square" rtlCol="0">
            <a:spAutoFit/>
          </a:bodyPr>
          <a:lstStyle/>
          <a:p>
            <a:pPr algn="ctr" fontAlgn="auto">
              <a:spcAft>
                <a:spcPts val="0"/>
              </a:spcAft>
              <a:buFont typeface="Arial" pitchFamily="34" charset="0"/>
              <a:buNone/>
              <a:defRPr/>
            </a:pPr>
            <a:r>
              <a:rPr lang="en-US" sz="2800" b="1" dirty="0">
                <a:solidFill>
                  <a:srgbClr val="CC0000"/>
                </a:solidFill>
              </a:rPr>
              <a:t>Are these guidelines sufficient</a:t>
            </a:r>
          </a:p>
          <a:p>
            <a:pPr algn="ctr" fontAlgn="auto">
              <a:spcAft>
                <a:spcPts val="0"/>
              </a:spcAft>
              <a:buFont typeface="Arial" pitchFamily="34" charset="0"/>
              <a:buNone/>
              <a:defRPr/>
            </a:pPr>
            <a:r>
              <a:rPr lang="en-US" sz="2800" b="1" dirty="0">
                <a:solidFill>
                  <a:srgbClr val="CC0000"/>
                </a:solidFill>
              </a:rPr>
              <a:t> for children with SLE?</a:t>
            </a: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l" eaLnBrk="1" hangingPunct="1">
              <a:tabLst>
                <a:tab pos="2228850" algn="l"/>
              </a:tabLst>
            </a:pPr>
            <a:r>
              <a:rPr lang="en-US" b="1" dirty="0" smtClean="0"/>
              <a:t>Revisiting Nicole</a:t>
            </a:r>
          </a:p>
        </p:txBody>
      </p:sp>
      <p:sp>
        <p:nvSpPr>
          <p:cNvPr id="28675" name="Line 3"/>
          <p:cNvSpPr>
            <a:spLocks noChangeShapeType="1"/>
          </p:cNvSpPr>
          <p:nvPr/>
        </p:nvSpPr>
        <p:spPr bwMode="auto">
          <a:xfrm>
            <a:off x="381000" y="1295400"/>
            <a:ext cx="6705600" cy="0"/>
          </a:xfrm>
          <a:prstGeom prst="line">
            <a:avLst/>
          </a:prstGeom>
          <a:noFill/>
          <a:ln w="762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76" name="Rectangle 4"/>
          <p:cNvSpPr>
            <a:spLocks noChangeArrowheads="1"/>
          </p:cNvSpPr>
          <p:nvPr/>
        </p:nvSpPr>
        <p:spPr bwMode="auto">
          <a:xfrm>
            <a:off x="228600" y="1524000"/>
            <a:ext cx="80010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857250" lvl="1" indent="-285750">
              <a:spcBef>
                <a:spcPct val="20000"/>
              </a:spcBef>
              <a:buFontTx/>
              <a:buChar char="–"/>
            </a:pPr>
            <a:endParaRPr lang="en-US" sz="2800"/>
          </a:p>
        </p:txBody>
      </p:sp>
      <p:pic>
        <p:nvPicPr>
          <p:cNvPr id="28677" name="Picture 7" descr="2007-6-4-mv-lupus"/>
          <p:cNvPicPr>
            <a:picLocks noChangeAspect="1" noChangeArrowheads="1"/>
          </p:cNvPicPr>
          <p:nvPr/>
        </p:nvPicPr>
        <p:blipFill>
          <a:blip r:embed="rId3">
            <a:extLst>
              <a:ext uri="{28A0092B-C50C-407E-A947-70E740481C1C}">
                <a14:useLocalDpi xmlns:a14="http://schemas.microsoft.com/office/drawing/2010/main" val="0"/>
              </a:ext>
            </a:extLst>
          </a:blip>
          <a:srcRect l="12189" t="8922" r="57961" b="38104"/>
          <a:stretch>
            <a:fillRect/>
          </a:stretch>
        </p:blipFill>
        <p:spPr bwMode="auto">
          <a:xfrm>
            <a:off x="762000" y="2209800"/>
            <a:ext cx="2309813" cy="2743200"/>
          </a:xfrm>
          <a:prstGeom prst="rect">
            <a:avLst/>
          </a:prstGeom>
          <a:noFill/>
          <a:ln w="38100">
            <a:solidFill>
              <a:srgbClr val="CC0000"/>
            </a:solidFill>
            <a:miter lim="800000"/>
            <a:headEnd/>
            <a:tailEnd/>
          </a:ln>
          <a:extLst>
            <a:ext uri="{909E8E84-426E-40DD-AFC4-6F175D3DCCD1}">
              <a14:hiddenFill xmlns:a14="http://schemas.microsoft.com/office/drawing/2010/main">
                <a:solidFill>
                  <a:srgbClr val="FFFFFF"/>
                </a:solidFill>
              </a14:hiddenFill>
            </a:ext>
          </a:extLst>
        </p:spPr>
      </p:pic>
      <p:sp>
        <p:nvSpPr>
          <p:cNvPr id="28678" name="Text Box 8"/>
          <p:cNvSpPr txBox="1">
            <a:spLocks noChangeArrowheads="1"/>
          </p:cNvSpPr>
          <p:nvPr/>
        </p:nvSpPr>
        <p:spPr bwMode="auto">
          <a:xfrm>
            <a:off x="3505200" y="1371600"/>
            <a:ext cx="5105400"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800" b="1"/>
              <a:t>What can be done to prevent atherosclerosis-related cardiovascular morbidity in children and adults with SLE?</a:t>
            </a:r>
          </a:p>
        </p:txBody>
      </p:sp>
      <p:sp>
        <p:nvSpPr>
          <p:cNvPr id="28679" name="Text Box 9"/>
          <p:cNvSpPr txBox="1">
            <a:spLocks noChangeArrowheads="1"/>
          </p:cNvSpPr>
          <p:nvPr/>
        </p:nvSpPr>
        <p:spPr bwMode="auto">
          <a:xfrm>
            <a:off x="4114800" y="3657600"/>
            <a:ext cx="480060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Tx/>
              <a:buChar char="•"/>
            </a:pPr>
            <a:r>
              <a:rPr lang="en-US" sz="2400" b="1"/>
              <a:t> </a:t>
            </a:r>
            <a:r>
              <a:rPr lang="en-US" sz="2400"/>
              <a:t>Manage hypertension</a:t>
            </a:r>
          </a:p>
          <a:p>
            <a:pPr eaLnBrk="1" hangingPunct="1">
              <a:buFontTx/>
              <a:buChar char="•"/>
            </a:pPr>
            <a:r>
              <a:rPr lang="en-US" sz="2400"/>
              <a:t> Detect and treat dyslipidemia</a:t>
            </a:r>
          </a:p>
          <a:p>
            <a:pPr eaLnBrk="1" hangingPunct="1">
              <a:buFontTx/>
              <a:buChar char="•"/>
            </a:pPr>
            <a:r>
              <a:rPr lang="en-US" sz="2400"/>
              <a:t> Control disease activity</a:t>
            </a:r>
          </a:p>
          <a:p>
            <a:pPr eaLnBrk="1" hangingPunct="1">
              <a:buFontTx/>
              <a:buChar char="•"/>
            </a:pPr>
            <a:r>
              <a:rPr lang="en-US" sz="2400"/>
              <a:t> Limit steroid exposure</a:t>
            </a:r>
          </a:p>
          <a:p>
            <a:pPr eaLnBrk="1" hangingPunct="1">
              <a:buFontTx/>
              <a:buChar char="•"/>
            </a:pPr>
            <a:r>
              <a:rPr lang="en-US" sz="2400"/>
              <a:t> Smoking cessation</a:t>
            </a:r>
            <a:endParaRPr lang="en-US" sz="2400" b="1"/>
          </a:p>
        </p:txBody>
      </p:sp>
      <p:sp>
        <p:nvSpPr>
          <p:cNvPr id="580620" name="Text Box 12"/>
          <p:cNvSpPr txBox="1">
            <a:spLocks noChangeArrowheads="1"/>
          </p:cNvSpPr>
          <p:nvPr/>
        </p:nvSpPr>
        <p:spPr bwMode="auto">
          <a:xfrm>
            <a:off x="1828800" y="5791200"/>
            <a:ext cx="7010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800" b="1">
                <a:solidFill>
                  <a:srgbClr val="CC0000"/>
                </a:solidFill>
              </a:rPr>
              <a:t>…What about prophylactic statins??</a:t>
            </a:r>
            <a:endParaRPr lang="en-US" sz="2800"/>
          </a:p>
        </p:txBody>
      </p:sp>
    </p:spTree>
    <p:extLst>
      <p:ext uri="{BB962C8B-B14F-4D97-AF65-F5344CB8AC3E}">
        <p14:creationId xmlns:p14="http://schemas.microsoft.com/office/powerpoint/2010/main" val="9965165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06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p:txBody>
          <a:bodyPr rtlCol="0">
            <a:normAutofit/>
          </a:bodyPr>
          <a:lstStyle/>
          <a:p>
            <a:pPr algn="l" fontAlgn="auto">
              <a:spcAft>
                <a:spcPts val="0"/>
              </a:spcAft>
              <a:defRPr/>
            </a:pPr>
            <a:r>
              <a:rPr lang="en-US" b="1" dirty="0" smtClean="0">
                <a:effectLst>
                  <a:outerShdw blurRad="38100" dist="38100" dir="2700000" algn="tl">
                    <a:srgbClr val="C0C0C0"/>
                  </a:outerShdw>
                </a:effectLst>
              </a:rPr>
              <a:t>Prevention:  Statins</a:t>
            </a:r>
            <a:endParaRPr lang="en-US" b="1" dirty="0">
              <a:effectLst>
                <a:outerShdw blurRad="38100" dist="38100" dir="2700000" algn="tl">
                  <a:srgbClr val="C0C0C0"/>
                </a:outerShdw>
              </a:effectLst>
            </a:endParaRPr>
          </a:p>
        </p:txBody>
      </p:sp>
      <p:sp>
        <p:nvSpPr>
          <p:cNvPr id="674819" name="Rectangle 3"/>
          <p:cNvSpPr>
            <a:spLocks noGrp="1" noChangeArrowheads="1"/>
          </p:cNvSpPr>
          <p:nvPr>
            <p:ph type="body" sz="half" idx="1"/>
          </p:nvPr>
        </p:nvSpPr>
        <p:spPr>
          <a:xfrm>
            <a:off x="457200" y="1447800"/>
            <a:ext cx="8382000" cy="5105400"/>
          </a:xfrm>
        </p:spPr>
        <p:txBody>
          <a:bodyPr rtlCol="0">
            <a:normAutofit/>
          </a:bodyPr>
          <a:lstStyle/>
          <a:p>
            <a:pPr fontAlgn="auto">
              <a:spcAft>
                <a:spcPts val="0"/>
              </a:spcAft>
              <a:buFont typeface="Arial" pitchFamily="34" charset="0"/>
              <a:buChar char="•"/>
              <a:defRPr/>
            </a:pPr>
            <a:r>
              <a:rPr lang="en-US" sz="2800" dirty="0" smtClean="0"/>
              <a:t>Effective primary and secondary atherosclerosis prevention</a:t>
            </a:r>
            <a:endParaRPr lang="en-US" sz="2800" dirty="0"/>
          </a:p>
          <a:p>
            <a:pPr fontAlgn="auto">
              <a:spcAft>
                <a:spcPts val="0"/>
              </a:spcAft>
              <a:buFont typeface="Arial" pitchFamily="34" charset="0"/>
              <a:buChar char="•"/>
              <a:defRPr/>
            </a:pPr>
            <a:r>
              <a:rPr lang="en-US" sz="2800" dirty="0" smtClean="0"/>
              <a:t>Pleiotropic anti-inflammatory effects</a:t>
            </a:r>
          </a:p>
          <a:p>
            <a:pPr lvl="1" fontAlgn="auto">
              <a:spcAft>
                <a:spcPts val="0"/>
              </a:spcAft>
              <a:buFont typeface="Arial" pitchFamily="34" charset="0"/>
              <a:buChar char="–"/>
              <a:defRPr/>
            </a:pPr>
            <a:r>
              <a:rPr lang="en-US" sz="2400" dirty="0" smtClean="0"/>
              <a:t>Reduce </a:t>
            </a:r>
            <a:r>
              <a:rPr lang="en-US" sz="2400" dirty="0" err="1" smtClean="0"/>
              <a:t>hsCRP</a:t>
            </a:r>
            <a:endParaRPr lang="en-US" sz="2400" dirty="0" smtClean="0"/>
          </a:p>
          <a:p>
            <a:pPr lvl="1" fontAlgn="auto">
              <a:spcAft>
                <a:spcPts val="0"/>
              </a:spcAft>
              <a:buFont typeface="Arial" pitchFamily="34" charset="0"/>
              <a:buChar char="–"/>
              <a:defRPr/>
            </a:pPr>
            <a:r>
              <a:rPr lang="en-US" sz="2400" dirty="0" smtClean="0"/>
              <a:t>Increase EPC</a:t>
            </a:r>
          </a:p>
          <a:p>
            <a:pPr lvl="1" fontAlgn="auto">
              <a:spcAft>
                <a:spcPts val="0"/>
              </a:spcAft>
              <a:buFont typeface="Arial" pitchFamily="34" charset="0"/>
              <a:buChar char="–"/>
              <a:defRPr/>
            </a:pPr>
            <a:r>
              <a:rPr lang="en-US" sz="2400" dirty="0" smtClean="0"/>
              <a:t>Reduce leukocyte cytokine release</a:t>
            </a:r>
          </a:p>
          <a:p>
            <a:pPr lvl="1" fontAlgn="auto">
              <a:spcAft>
                <a:spcPts val="0"/>
              </a:spcAft>
              <a:buFont typeface="Arial" pitchFamily="34" charset="0"/>
              <a:buChar char="–"/>
              <a:defRPr/>
            </a:pPr>
            <a:r>
              <a:rPr lang="en-US" sz="2400" dirty="0" smtClean="0"/>
              <a:t>Reduce production of reactive oxygen species</a:t>
            </a:r>
          </a:p>
          <a:p>
            <a:pPr fontAlgn="auto">
              <a:spcAft>
                <a:spcPts val="0"/>
              </a:spcAft>
              <a:buFont typeface="Arial" pitchFamily="34" charset="0"/>
              <a:buChar char="•"/>
              <a:defRPr/>
            </a:pPr>
            <a:r>
              <a:rPr lang="en-US" sz="2800" dirty="0" smtClean="0"/>
              <a:t>Reduce disease activity RA (TARA)</a:t>
            </a:r>
          </a:p>
          <a:p>
            <a:pPr fontAlgn="auto">
              <a:spcAft>
                <a:spcPts val="0"/>
              </a:spcAft>
              <a:buFont typeface="Arial" pitchFamily="34" charset="0"/>
              <a:buChar char="•"/>
              <a:defRPr/>
            </a:pPr>
            <a:r>
              <a:rPr lang="en-US" sz="2800" dirty="0" smtClean="0"/>
              <a:t>Statin withdrawal in RA linked to MI</a:t>
            </a:r>
            <a:endParaRPr lang="en-US" sz="2800" dirty="0"/>
          </a:p>
        </p:txBody>
      </p:sp>
      <p:sp>
        <p:nvSpPr>
          <p:cNvPr id="200707" name="Line 7"/>
          <p:cNvSpPr>
            <a:spLocks noChangeShapeType="1"/>
          </p:cNvSpPr>
          <p:nvPr/>
        </p:nvSpPr>
        <p:spPr bwMode="auto">
          <a:xfrm>
            <a:off x="381000" y="1295400"/>
            <a:ext cx="6705600" cy="0"/>
          </a:xfrm>
          <a:prstGeom prst="line">
            <a:avLst/>
          </a:prstGeom>
          <a:noFill/>
          <a:ln w="76200">
            <a:solidFill>
              <a:srgbClr val="CC0000"/>
            </a:solidFill>
            <a:round/>
            <a:headEnd/>
            <a:tailEnd/>
          </a:ln>
        </p:spPr>
        <p:txBody>
          <a:bodyPr/>
          <a:lstStyle/>
          <a:p>
            <a:endParaRPr lang="en-US"/>
          </a:p>
        </p:txBody>
      </p:sp>
      <p:sp>
        <p:nvSpPr>
          <p:cNvPr id="200708" name="TextBox 4"/>
          <p:cNvSpPr txBox="1">
            <a:spLocks noChangeArrowheads="1"/>
          </p:cNvSpPr>
          <p:nvPr/>
        </p:nvSpPr>
        <p:spPr bwMode="auto">
          <a:xfrm>
            <a:off x="5562600" y="5638800"/>
            <a:ext cx="3733800" cy="646331"/>
          </a:xfrm>
          <a:prstGeom prst="rect">
            <a:avLst/>
          </a:prstGeom>
          <a:noFill/>
          <a:ln w="9525">
            <a:noFill/>
            <a:miter lim="800000"/>
            <a:headEnd/>
            <a:tailEnd/>
          </a:ln>
        </p:spPr>
        <p:txBody>
          <a:bodyPr>
            <a:spAutoFit/>
          </a:bodyPr>
          <a:lstStyle/>
          <a:p>
            <a:r>
              <a:rPr lang="en-US" i="1" dirty="0" err="1">
                <a:latin typeface="Calibri" pitchFamily="34" charset="0"/>
              </a:rPr>
              <a:t>McCarey</a:t>
            </a:r>
            <a:r>
              <a:rPr lang="en-US" i="1" dirty="0">
                <a:latin typeface="Calibri" pitchFamily="34" charset="0"/>
              </a:rPr>
              <a:t> et al Lancet 2004</a:t>
            </a:r>
          </a:p>
          <a:p>
            <a:r>
              <a:rPr lang="en-US" i="1" dirty="0">
                <a:latin typeface="Calibri" pitchFamily="34" charset="0"/>
              </a:rPr>
              <a:t>De Vera et al Ann Rheum Dis </a:t>
            </a:r>
            <a:r>
              <a:rPr lang="en-US" i="1" dirty="0" smtClean="0">
                <a:latin typeface="Calibri" pitchFamily="34" charset="0"/>
              </a:rPr>
              <a:t>2011</a:t>
            </a:r>
            <a:endParaRPr lang="en-US" i="1" dirty="0">
              <a:latin typeface="Calibri" pitchFamily="34" charset="0"/>
            </a:endParaRPr>
          </a:p>
        </p:txBody>
      </p:sp>
      <p:sp>
        <p:nvSpPr>
          <p:cNvPr id="200709" name="TextBox 5"/>
          <p:cNvSpPr txBox="1">
            <a:spLocks noChangeArrowheads="1"/>
          </p:cNvSpPr>
          <p:nvPr/>
        </p:nvSpPr>
        <p:spPr bwMode="auto">
          <a:xfrm>
            <a:off x="5791200" y="2895600"/>
            <a:ext cx="2874963" cy="1200150"/>
          </a:xfrm>
          <a:prstGeom prst="rect">
            <a:avLst/>
          </a:prstGeom>
          <a:noFill/>
          <a:ln w="9525">
            <a:noFill/>
            <a:miter lim="800000"/>
            <a:headEnd/>
            <a:tailEnd/>
          </a:ln>
        </p:spPr>
        <p:txBody>
          <a:bodyPr>
            <a:spAutoFit/>
          </a:bodyPr>
          <a:lstStyle/>
          <a:p>
            <a:r>
              <a:rPr lang="en-US" i="1" dirty="0">
                <a:latin typeface="Calibri" pitchFamily="34" charset="0"/>
              </a:rPr>
              <a:t>Ardoin et al  A&amp;R 2011</a:t>
            </a:r>
          </a:p>
          <a:p>
            <a:r>
              <a:rPr lang="en-US" i="1" dirty="0">
                <a:latin typeface="Calibri" pitchFamily="34" charset="0"/>
              </a:rPr>
              <a:t>Schanberg et al A&amp;R  2010</a:t>
            </a:r>
          </a:p>
          <a:p>
            <a:r>
              <a:rPr lang="en-US" i="1" dirty="0" err="1">
                <a:latin typeface="Calibri" pitchFamily="34" charset="0"/>
              </a:rPr>
              <a:t>Palinski</a:t>
            </a:r>
            <a:r>
              <a:rPr lang="en-US" i="1" dirty="0">
                <a:latin typeface="Calibri" pitchFamily="34" charset="0"/>
              </a:rPr>
              <a:t> et al </a:t>
            </a:r>
            <a:r>
              <a:rPr lang="en-US" i="1" dirty="0" err="1">
                <a:latin typeface="Calibri" pitchFamily="34" charset="0"/>
              </a:rPr>
              <a:t>Aterioscler</a:t>
            </a:r>
            <a:r>
              <a:rPr lang="en-US" i="1" dirty="0">
                <a:latin typeface="Calibri" pitchFamily="34" charset="0"/>
              </a:rPr>
              <a:t> </a:t>
            </a:r>
            <a:r>
              <a:rPr lang="en-US" i="1" dirty="0" err="1">
                <a:latin typeface="Calibri" pitchFamily="34" charset="0"/>
              </a:rPr>
              <a:t>Thromb</a:t>
            </a:r>
            <a:r>
              <a:rPr lang="en-US" i="1" dirty="0">
                <a:latin typeface="Calibri" pitchFamily="34" charset="0"/>
              </a:rPr>
              <a:t> </a:t>
            </a:r>
            <a:r>
              <a:rPr lang="en-US" i="1" dirty="0" err="1">
                <a:latin typeface="Calibri" pitchFamily="34" charset="0"/>
              </a:rPr>
              <a:t>Vasc</a:t>
            </a:r>
            <a:r>
              <a:rPr lang="en-US" i="1" dirty="0">
                <a:latin typeface="Calibri" pitchFamily="34" charset="0"/>
              </a:rPr>
              <a:t> </a:t>
            </a:r>
            <a:r>
              <a:rPr lang="en-US" i="1" dirty="0" err="1">
                <a:latin typeface="Calibri" pitchFamily="34" charset="0"/>
              </a:rPr>
              <a:t>Biol</a:t>
            </a:r>
            <a:r>
              <a:rPr lang="en-US" i="1" dirty="0">
                <a:latin typeface="Calibri" pitchFamily="34" charset="0"/>
              </a:rPr>
              <a:t> 2002</a:t>
            </a:r>
          </a:p>
        </p:txBody>
      </p:sp>
      <p:sp>
        <p:nvSpPr>
          <p:cNvPr id="2" name="Slide Number Placeholder 1"/>
          <p:cNvSpPr>
            <a:spLocks noGrp="1"/>
          </p:cNvSpPr>
          <p:nvPr>
            <p:ph type="sldNum" sz="quarter" idx="12"/>
          </p:nvPr>
        </p:nvSpPr>
        <p:spPr/>
        <p:txBody>
          <a:bodyPr/>
          <a:lstStyle/>
          <a:p>
            <a:pPr>
              <a:defRPr/>
            </a:pPr>
            <a:fld id="{D9974047-0B68-4C35-9C11-98C2A7E4476E}" type="slidenum">
              <a:rPr lang="en-US" smtClean="0"/>
              <a:pPr>
                <a:defRPr/>
              </a:pPr>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Line 2"/>
          <p:cNvSpPr>
            <a:spLocks noChangeShapeType="1"/>
          </p:cNvSpPr>
          <p:nvPr/>
        </p:nvSpPr>
        <p:spPr bwMode="auto">
          <a:xfrm>
            <a:off x="762000" y="2057400"/>
            <a:ext cx="0" cy="534988"/>
          </a:xfrm>
          <a:prstGeom prst="line">
            <a:avLst/>
          </a:prstGeom>
          <a:noFill/>
          <a:ln w="9525">
            <a:noFill/>
            <a:round/>
            <a:headEnd/>
            <a:tailEnd/>
          </a:ln>
        </p:spPr>
        <p:txBody>
          <a:bodyPr/>
          <a:lstStyle/>
          <a:p>
            <a:endParaRPr lang="en-US"/>
          </a:p>
        </p:txBody>
      </p:sp>
      <p:sp>
        <p:nvSpPr>
          <p:cNvPr id="208898" name="Line 3"/>
          <p:cNvSpPr>
            <a:spLocks noChangeShapeType="1"/>
          </p:cNvSpPr>
          <p:nvPr/>
        </p:nvSpPr>
        <p:spPr bwMode="auto">
          <a:xfrm>
            <a:off x="2259013" y="2901950"/>
            <a:ext cx="4503737" cy="3175"/>
          </a:xfrm>
          <a:prstGeom prst="line">
            <a:avLst/>
          </a:prstGeom>
          <a:noFill/>
          <a:ln w="28575">
            <a:solidFill>
              <a:schemeClr val="tx1"/>
            </a:solidFill>
            <a:round/>
            <a:headEnd/>
            <a:tailEnd/>
          </a:ln>
        </p:spPr>
        <p:txBody>
          <a:bodyPr/>
          <a:lstStyle/>
          <a:p>
            <a:endParaRPr lang="en-US"/>
          </a:p>
        </p:txBody>
      </p:sp>
      <p:sp>
        <p:nvSpPr>
          <p:cNvPr id="620548" name="Rectangle 4"/>
          <p:cNvSpPr>
            <a:spLocks noGrp="1" noChangeArrowheads="1"/>
          </p:cNvSpPr>
          <p:nvPr>
            <p:ph type="title"/>
          </p:nvPr>
        </p:nvSpPr>
        <p:spPr>
          <a:xfrm>
            <a:off x="1368425" y="381000"/>
            <a:ext cx="6251575" cy="469900"/>
          </a:xfrm>
        </p:spPr>
        <p:txBody>
          <a:bodyPr rtlCol="0">
            <a:noAutofit/>
          </a:bodyPr>
          <a:lstStyle/>
          <a:p>
            <a:pPr fontAlgn="auto">
              <a:spcAft>
                <a:spcPts val="0"/>
              </a:spcAft>
              <a:defRPr/>
            </a:pPr>
            <a:r>
              <a:rPr lang="en-US" sz="2800" b="1" dirty="0" smtClean="0">
                <a:effectLst>
                  <a:outerShdw blurRad="38100" dist="38100" dir="2700000" algn="tl">
                    <a:srgbClr val="C0C0C0"/>
                  </a:outerShdw>
                </a:effectLst>
              </a:rPr>
              <a:t>Atherosclerosis Prevention in Pediatric Lupus Erythematosus Study </a:t>
            </a:r>
            <a:r>
              <a:rPr lang="en-US" sz="2800" b="1" dirty="0">
                <a:effectLst>
                  <a:outerShdw blurRad="38100" dist="38100" dir="2700000" algn="tl">
                    <a:srgbClr val="C0C0C0"/>
                  </a:outerShdw>
                </a:effectLst>
              </a:rPr>
              <a:t>Design</a:t>
            </a:r>
          </a:p>
        </p:txBody>
      </p:sp>
      <p:sp>
        <p:nvSpPr>
          <p:cNvPr id="208900" name="Line 5"/>
          <p:cNvSpPr>
            <a:spLocks noChangeShapeType="1"/>
          </p:cNvSpPr>
          <p:nvPr/>
        </p:nvSpPr>
        <p:spPr bwMode="auto">
          <a:xfrm>
            <a:off x="1693863" y="5249863"/>
            <a:ext cx="1582737" cy="741362"/>
          </a:xfrm>
          <a:prstGeom prst="line">
            <a:avLst/>
          </a:prstGeom>
          <a:noFill/>
          <a:ln w="9525">
            <a:noFill/>
            <a:round/>
            <a:headEnd/>
            <a:tailEnd type="triangle" w="med" len="med"/>
          </a:ln>
        </p:spPr>
        <p:txBody>
          <a:bodyPr/>
          <a:lstStyle/>
          <a:p>
            <a:endParaRPr lang="en-US"/>
          </a:p>
        </p:txBody>
      </p:sp>
      <p:sp>
        <p:nvSpPr>
          <p:cNvPr id="208901" name="Line 6"/>
          <p:cNvSpPr>
            <a:spLocks noChangeShapeType="1"/>
          </p:cNvSpPr>
          <p:nvPr/>
        </p:nvSpPr>
        <p:spPr bwMode="auto">
          <a:xfrm>
            <a:off x="4527550" y="1631950"/>
            <a:ext cx="0" cy="1295400"/>
          </a:xfrm>
          <a:prstGeom prst="line">
            <a:avLst/>
          </a:prstGeom>
          <a:noFill/>
          <a:ln w="28575">
            <a:solidFill>
              <a:schemeClr val="tx1"/>
            </a:solidFill>
            <a:round/>
            <a:headEnd/>
            <a:tailEnd/>
          </a:ln>
        </p:spPr>
        <p:txBody>
          <a:bodyPr/>
          <a:lstStyle/>
          <a:p>
            <a:endParaRPr lang="en-US"/>
          </a:p>
        </p:txBody>
      </p:sp>
      <p:sp>
        <p:nvSpPr>
          <p:cNvPr id="208902" name="Rectangle 7"/>
          <p:cNvSpPr>
            <a:spLocks noChangeArrowheads="1"/>
          </p:cNvSpPr>
          <p:nvPr/>
        </p:nvSpPr>
        <p:spPr bwMode="auto">
          <a:xfrm>
            <a:off x="2667000" y="1447800"/>
            <a:ext cx="3505200" cy="676275"/>
          </a:xfrm>
          <a:prstGeom prst="rect">
            <a:avLst/>
          </a:prstGeom>
          <a:solidFill>
            <a:srgbClr val="F0685A">
              <a:alpha val="96861"/>
            </a:srgbClr>
          </a:solidFill>
          <a:ln w="38100">
            <a:solidFill>
              <a:schemeClr val="tx1"/>
            </a:solidFill>
            <a:miter lim="800000"/>
            <a:headEnd/>
            <a:tailEnd/>
          </a:ln>
        </p:spPr>
        <p:txBody>
          <a:bodyPr lIns="90487" tIns="44450" rIns="90487" bIns="44450" anchor="ctr" anchorCtr="1">
            <a:spAutoFit/>
          </a:bodyPr>
          <a:lstStyle/>
          <a:p>
            <a:pPr algn="ctr" eaLnBrk="0" hangingPunct="0"/>
            <a:r>
              <a:rPr lang="en-US" b="1">
                <a:latin typeface="Calibri" pitchFamily="34" charset="0"/>
                <a:sym typeface="Symbol" pitchFamily="18" charset="2"/>
              </a:rPr>
              <a:t>Pediatric SLE (</a:t>
            </a:r>
            <a:r>
              <a:rPr lang="en-US" b="1" u="sng">
                <a:latin typeface="Calibri" pitchFamily="34" charset="0"/>
                <a:sym typeface="Symbol" pitchFamily="18" charset="2"/>
              </a:rPr>
              <a:t>&gt;</a:t>
            </a:r>
            <a:r>
              <a:rPr lang="en-US" b="1">
                <a:latin typeface="Calibri" pitchFamily="34" charset="0"/>
                <a:sym typeface="Symbol" pitchFamily="18" charset="2"/>
              </a:rPr>
              <a:t>10 and &lt;21)</a:t>
            </a:r>
          </a:p>
          <a:p>
            <a:pPr algn="ctr" eaLnBrk="0" hangingPunct="0"/>
            <a:r>
              <a:rPr lang="en-US" b="1">
                <a:latin typeface="Calibri" pitchFamily="34" charset="0"/>
              </a:rPr>
              <a:t>(n = 221)</a:t>
            </a:r>
          </a:p>
        </p:txBody>
      </p:sp>
      <p:sp>
        <p:nvSpPr>
          <p:cNvPr id="620552" name="Rectangle 8"/>
          <p:cNvSpPr>
            <a:spLocks noChangeArrowheads="1"/>
          </p:cNvSpPr>
          <p:nvPr/>
        </p:nvSpPr>
        <p:spPr bwMode="auto">
          <a:xfrm>
            <a:off x="1238250" y="4330700"/>
            <a:ext cx="6578600" cy="577850"/>
          </a:xfrm>
          <a:prstGeom prst="rect">
            <a:avLst/>
          </a:prstGeom>
          <a:solidFill>
            <a:srgbClr val="AC2100"/>
          </a:solidFill>
          <a:ln w="28575" algn="ctr">
            <a:solidFill>
              <a:schemeClr val="tx1"/>
            </a:solidFill>
            <a:miter lim="800000"/>
            <a:headEnd type="none" w="sm" len="sm"/>
            <a:tailEnd type="none" w="sm" len="sm"/>
          </a:ln>
          <a:effectLst/>
        </p:spPr>
        <p:txBody>
          <a:bodyPr tIns="91440" bIns="91440" anchor="ctr" anchorCtr="1">
            <a:spAutoFit/>
          </a:bodyPr>
          <a:lstStyle/>
          <a:p>
            <a:pPr algn="ctr" eaLnBrk="0" fontAlgn="auto" hangingPunct="0">
              <a:spcBef>
                <a:spcPts val="0"/>
              </a:spcBef>
              <a:spcAft>
                <a:spcPts val="0"/>
              </a:spcAft>
              <a:defRPr/>
            </a:pPr>
            <a:r>
              <a:rPr lang="en-US" sz="2400" b="1">
                <a:solidFill>
                  <a:schemeClr val="bg1"/>
                </a:solidFill>
                <a:effectLst>
                  <a:outerShdw blurRad="38100" dist="38100" dir="2700000" algn="tl">
                    <a:srgbClr val="000000"/>
                  </a:outerShdw>
                </a:effectLst>
                <a:latin typeface="+mn-lt"/>
                <a:sym typeface="Symbol" pitchFamily="18" charset="2"/>
              </a:rPr>
              <a:t>Primary Endpoint: IMT progression</a:t>
            </a:r>
            <a:r>
              <a:rPr lang="en-US" sz="2400" b="1">
                <a:solidFill>
                  <a:srgbClr val="AC2100"/>
                </a:solidFill>
                <a:effectLst>
                  <a:outerShdw blurRad="38100" dist="38100" dir="2700000" algn="tl">
                    <a:srgbClr val="000000"/>
                  </a:outerShdw>
                </a:effectLst>
                <a:latin typeface="+mn-lt"/>
                <a:sym typeface="Symbol" pitchFamily="18" charset="2"/>
              </a:rPr>
              <a:t> </a:t>
            </a:r>
          </a:p>
        </p:txBody>
      </p:sp>
      <p:sp>
        <p:nvSpPr>
          <p:cNvPr id="208904" name="Freeform 9"/>
          <p:cNvSpPr>
            <a:spLocks/>
          </p:cNvSpPr>
          <p:nvPr/>
        </p:nvSpPr>
        <p:spPr bwMode="auto">
          <a:xfrm>
            <a:off x="6732588" y="2909888"/>
            <a:ext cx="49212" cy="1425575"/>
          </a:xfrm>
          <a:custGeom>
            <a:avLst/>
            <a:gdLst>
              <a:gd name="T0" fmla="*/ 0 w 31"/>
              <a:gd name="T1" fmla="*/ 0 h 1024"/>
              <a:gd name="T2" fmla="*/ 31 w 31"/>
              <a:gd name="T3" fmla="*/ 1024 h 1024"/>
              <a:gd name="T4" fmla="*/ 0 60000 65536"/>
              <a:gd name="T5" fmla="*/ 0 60000 65536"/>
              <a:gd name="T6" fmla="*/ 0 w 31"/>
              <a:gd name="T7" fmla="*/ 0 h 1024"/>
              <a:gd name="T8" fmla="*/ 31 w 31"/>
              <a:gd name="T9" fmla="*/ 1024 h 1024"/>
            </a:gdLst>
            <a:ahLst/>
            <a:cxnLst>
              <a:cxn ang="T4">
                <a:pos x="T0" y="T1"/>
              </a:cxn>
              <a:cxn ang="T5">
                <a:pos x="T2" y="T3"/>
              </a:cxn>
            </a:cxnLst>
            <a:rect l="T6" t="T7" r="T8" b="T9"/>
            <a:pathLst>
              <a:path w="31" h="1024">
                <a:moveTo>
                  <a:pt x="0" y="0"/>
                </a:moveTo>
                <a:cubicBezTo>
                  <a:pt x="5" y="171"/>
                  <a:pt x="25" y="811"/>
                  <a:pt x="31" y="1024"/>
                </a:cubicBezTo>
              </a:path>
            </a:pathLst>
          </a:custGeom>
          <a:noFill/>
          <a:ln w="28575">
            <a:solidFill>
              <a:schemeClr val="tx1"/>
            </a:solidFill>
            <a:round/>
            <a:headEnd/>
            <a:tailEnd type="triangle" w="med" len="med"/>
          </a:ln>
        </p:spPr>
        <p:txBody>
          <a:bodyPr/>
          <a:lstStyle/>
          <a:p>
            <a:endParaRPr lang="en-US"/>
          </a:p>
        </p:txBody>
      </p:sp>
      <p:sp>
        <p:nvSpPr>
          <p:cNvPr id="208905" name="Line 10"/>
          <p:cNvSpPr>
            <a:spLocks noChangeShapeType="1"/>
          </p:cNvSpPr>
          <p:nvPr/>
        </p:nvSpPr>
        <p:spPr bwMode="auto">
          <a:xfrm>
            <a:off x="2244725" y="2889250"/>
            <a:ext cx="41275" cy="1425575"/>
          </a:xfrm>
          <a:prstGeom prst="line">
            <a:avLst/>
          </a:prstGeom>
          <a:noFill/>
          <a:ln w="28575">
            <a:solidFill>
              <a:schemeClr val="tx1"/>
            </a:solidFill>
            <a:round/>
            <a:headEnd/>
            <a:tailEnd type="triangle" w="med" len="med"/>
          </a:ln>
        </p:spPr>
        <p:txBody>
          <a:bodyPr/>
          <a:lstStyle/>
          <a:p>
            <a:endParaRPr lang="en-US"/>
          </a:p>
        </p:txBody>
      </p:sp>
      <p:sp>
        <p:nvSpPr>
          <p:cNvPr id="208906" name="Rectangle 11"/>
          <p:cNvSpPr>
            <a:spLocks noChangeArrowheads="1"/>
          </p:cNvSpPr>
          <p:nvPr/>
        </p:nvSpPr>
        <p:spPr bwMode="auto">
          <a:xfrm>
            <a:off x="4714875" y="3074988"/>
            <a:ext cx="4124325" cy="831850"/>
          </a:xfrm>
          <a:prstGeom prst="rect">
            <a:avLst/>
          </a:prstGeom>
          <a:solidFill>
            <a:srgbClr val="F8B9B2"/>
          </a:solidFill>
          <a:ln w="38100">
            <a:solidFill>
              <a:schemeClr val="tx1"/>
            </a:solidFill>
            <a:miter lim="800000"/>
            <a:headEnd/>
            <a:tailEnd/>
          </a:ln>
        </p:spPr>
        <p:txBody>
          <a:bodyPr tIns="91440" bIns="91440" anchor="ctr" anchorCtr="1">
            <a:spAutoFit/>
          </a:bodyPr>
          <a:lstStyle/>
          <a:p>
            <a:pPr algn="ctr" eaLnBrk="0" hangingPunct="0"/>
            <a:r>
              <a:rPr lang="en-US" sz="2000">
                <a:latin typeface="Calibri" pitchFamily="34" charset="0"/>
              </a:rPr>
              <a:t>hydroxychloroquine, ASA, </a:t>
            </a:r>
          </a:p>
          <a:p>
            <a:pPr algn="ctr" eaLnBrk="0" hangingPunct="0"/>
            <a:r>
              <a:rPr lang="en-US" sz="2000">
                <a:latin typeface="Calibri" pitchFamily="34" charset="0"/>
              </a:rPr>
              <a:t>folate, AHA TLC diet +</a:t>
            </a:r>
            <a:r>
              <a:rPr lang="en-US" sz="2000">
                <a:solidFill>
                  <a:schemeClr val="tx2"/>
                </a:solidFill>
                <a:latin typeface="Calibri" pitchFamily="34" charset="0"/>
              </a:rPr>
              <a:t> </a:t>
            </a:r>
            <a:r>
              <a:rPr lang="en-US" sz="2000" b="1">
                <a:solidFill>
                  <a:srgbClr val="CC0000"/>
                </a:solidFill>
                <a:latin typeface="Calibri" pitchFamily="34" charset="0"/>
              </a:rPr>
              <a:t>placebo</a:t>
            </a:r>
          </a:p>
        </p:txBody>
      </p:sp>
      <p:sp>
        <p:nvSpPr>
          <p:cNvPr id="208907" name="Rectangle 12"/>
          <p:cNvSpPr>
            <a:spLocks noChangeArrowheads="1"/>
          </p:cNvSpPr>
          <p:nvPr/>
        </p:nvSpPr>
        <p:spPr bwMode="auto">
          <a:xfrm>
            <a:off x="152400" y="3074988"/>
            <a:ext cx="4419600" cy="831850"/>
          </a:xfrm>
          <a:prstGeom prst="rect">
            <a:avLst/>
          </a:prstGeom>
          <a:solidFill>
            <a:srgbClr val="F8B9B2"/>
          </a:solidFill>
          <a:ln w="38100">
            <a:solidFill>
              <a:schemeClr val="tx1"/>
            </a:solidFill>
            <a:miter lim="800000"/>
            <a:headEnd/>
            <a:tailEnd/>
          </a:ln>
        </p:spPr>
        <p:txBody>
          <a:bodyPr tIns="91440" bIns="91440" anchor="ctr" anchorCtr="1">
            <a:spAutoFit/>
          </a:bodyPr>
          <a:lstStyle/>
          <a:p>
            <a:pPr algn="ctr" eaLnBrk="0" hangingPunct="0"/>
            <a:r>
              <a:rPr lang="en-US" sz="2000">
                <a:latin typeface="Calibri" pitchFamily="34" charset="0"/>
              </a:rPr>
              <a:t>hydroxychloroquine, ASA, </a:t>
            </a:r>
          </a:p>
          <a:p>
            <a:pPr algn="ctr" eaLnBrk="0" hangingPunct="0"/>
            <a:r>
              <a:rPr lang="en-US" sz="2000">
                <a:latin typeface="Calibri" pitchFamily="34" charset="0"/>
              </a:rPr>
              <a:t>folate, AHA TLC diet +</a:t>
            </a:r>
            <a:r>
              <a:rPr lang="en-US" sz="2000">
                <a:solidFill>
                  <a:srgbClr val="CC0000"/>
                </a:solidFill>
                <a:latin typeface="Calibri" pitchFamily="34" charset="0"/>
              </a:rPr>
              <a:t> </a:t>
            </a:r>
            <a:r>
              <a:rPr lang="en-US" sz="2000" b="1">
                <a:solidFill>
                  <a:srgbClr val="CC0000"/>
                </a:solidFill>
                <a:latin typeface="Calibri" pitchFamily="34" charset="0"/>
              </a:rPr>
              <a:t>atorvastatin</a:t>
            </a:r>
          </a:p>
        </p:txBody>
      </p:sp>
      <p:sp>
        <p:nvSpPr>
          <p:cNvPr id="208908" name="Rectangle 13"/>
          <p:cNvSpPr>
            <a:spLocks noChangeArrowheads="1"/>
          </p:cNvSpPr>
          <p:nvPr/>
        </p:nvSpPr>
        <p:spPr bwMode="auto">
          <a:xfrm>
            <a:off x="2736850" y="2373313"/>
            <a:ext cx="3581400" cy="401637"/>
          </a:xfrm>
          <a:prstGeom prst="rect">
            <a:avLst/>
          </a:prstGeom>
          <a:solidFill>
            <a:srgbClr val="F49288">
              <a:alpha val="96861"/>
            </a:srgbClr>
          </a:solidFill>
          <a:ln w="38100">
            <a:solidFill>
              <a:schemeClr val="tx1"/>
            </a:solidFill>
            <a:miter lim="800000"/>
            <a:headEnd/>
            <a:tailEnd/>
          </a:ln>
        </p:spPr>
        <p:txBody>
          <a:bodyPr lIns="90487" tIns="44450" rIns="90487" bIns="44450" anchor="ctr" anchorCtr="1">
            <a:spAutoFit/>
          </a:bodyPr>
          <a:lstStyle/>
          <a:p>
            <a:pPr algn="ctr" eaLnBrk="0" hangingPunct="0"/>
            <a:r>
              <a:rPr lang="en-US" b="1">
                <a:latin typeface="Calibri" pitchFamily="34" charset="0"/>
                <a:sym typeface="Symbol" pitchFamily="18" charset="2"/>
              </a:rPr>
              <a:t>Standard therapy</a:t>
            </a:r>
            <a:endParaRPr lang="en-US" i="1">
              <a:latin typeface="Calibri" pitchFamily="34" charset="0"/>
            </a:endParaRPr>
          </a:p>
        </p:txBody>
      </p:sp>
      <p:sp>
        <p:nvSpPr>
          <p:cNvPr id="208909" name="Text Box 14"/>
          <p:cNvSpPr txBox="1">
            <a:spLocks noChangeArrowheads="1"/>
          </p:cNvSpPr>
          <p:nvPr/>
        </p:nvSpPr>
        <p:spPr bwMode="auto">
          <a:xfrm>
            <a:off x="7680325" y="4924425"/>
            <a:ext cx="1082675" cy="457200"/>
          </a:xfrm>
          <a:prstGeom prst="rect">
            <a:avLst/>
          </a:prstGeom>
          <a:noFill/>
          <a:ln w="9525">
            <a:noFill/>
            <a:miter lim="800000"/>
            <a:headEnd/>
            <a:tailEnd/>
          </a:ln>
        </p:spPr>
        <p:txBody>
          <a:bodyPr>
            <a:spAutoFit/>
          </a:bodyPr>
          <a:lstStyle/>
          <a:p>
            <a:pPr eaLnBrk="0" hangingPunct="0"/>
            <a:endParaRPr lang="en-US" sz="2400">
              <a:latin typeface="Times New Roman" pitchFamily="18" charset="0"/>
            </a:endParaRPr>
          </a:p>
        </p:txBody>
      </p:sp>
      <p:sp>
        <p:nvSpPr>
          <p:cNvPr id="620559" name="Rectangle 15"/>
          <p:cNvSpPr>
            <a:spLocks noChangeArrowheads="1"/>
          </p:cNvSpPr>
          <p:nvPr/>
        </p:nvSpPr>
        <p:spPr bwMode="auto">
          <a:xfrm>
            <a:off x="1238250" y="4832350"/>
            <a:ext cx="6578600" cy="1492250"/>
          </a:xfrm>
          <a:prstGeom prst="rect">
            <a:avLst/>
          </a:prstGeom>
          <a:solidFill>
            <a:srgbClr val="AC2100"/>
          </a:solidFill>
          <a:ln w="28575" algn="ctr">
            <a:solidFill>
              <a:schemeClr val="tx1"/>
            </a:solidFill>
            <a:miter lim="800000"/>
            <a:headEnd type="none" w="sm" len="sm"/>
            <a:tailEnd type="none" w="sm" len="sm"/>
          </a:ln>
          <a:effectLst/>
        </p:spPr>
        <p:txBody>
          <a:bodyPr tIns="91440" bIns="91440" anchor="ctr" anchorCtr="1">
            <a:spAutoFit/>
          </a:bodyPr>
          <a:lstStyle/>
          <a:p>
            <a:pPr algn="ctr" eaLnBrk="0" fontAlgn="auto" hangingPunct="0">
              <a:spcBef>
                <a:spcPts val="0"/>
              </a:spcBef>
              <a:spcAft>
                <a:spcPts val="0"/>
              </a:spcAft>
              <a:defRPr/>
            </a:pPr>
            <a:r>
              <a:rPr lang="en-US" sz="2000" b="1">
                <a:solidFill>
                  <a:schemeClr val="bg1"/>
                </a:solidFill>
                <a:latin typeface="+mn-lt"/>
                <a:sym typeface="Symbol" pitchFamily="18" charset="2"/>
              </a:rPr>
              <a:t>Secondary Endpoints: </a:t>
            </a:r>
          </a:p>
          <a:p>
            <a:pPr algn="ctr" eaLnBrk="0" fontAlgn="auto" hangingPunct="0">
              <a:spcBef>
                <a:spcPts val="0"/>
              </a:spcBef>
              <a:spcAft>
                <a:spcPts val="0"/>
              </a:spcAft>
              <a:defRPr/>
            </a:pPr>
            <a:r>
              <a:rPr lang="en-US" sz="2000" b="1">
                <a:solidFill>
                  <a:schemeClr val="bg1"/>
                </a:solidFill>
                <a:latin typeface="+mn-lt"/>
                <a:sym typeface="Symbol" pitchFamily="18" charset="2"/>
              </a:rPr>
              <a:t>Disease Severity (SLEDAI, SLICC)</a:t>
            </a:r>
          </a:p>
          <a:p>
            <a:pPr algn="ctr" eaLnBrk="0" fontAlgn="auto" hangingPunct="0">
              <a:spcBef>
                <a:spcPts val="0"/>
              </a:spcBef>
              <a:spcAft>
                <a:spcPts val="0"/>
              </a:spcAft>
              <a:defRPr/>
            </a:pPr>
            <a:r>
              <a:rPr lang="en-US" sz="2000" b="1">
                <a:solidFill>
                  <a:schemeClr val="bg1"/>
                </a:solidFill>
                <a:latin typeface="+mn-lt"/>
                <a:sym typeface="Symbol" pitchFamily="18" charset="2"/>
              </a:rPr>
              <a:t>Quality of Life (PedsQL)</a:t>
            </a:r>
          </a:p>
          <a:p>
            <a:pPr algn="ctr" eaLnBrk="0" fontAlgn="auto" hangingPunct="0">
              <a:spcBef>
                <a:spcPts val="0"/>
              </a:spcBef>
              <a:spcAft>
                <a:spcPts val="0"/>
              </a:spcAft>
              <a:defRPr/>
            </a:pPr>
            <a:r>
              <a:rPr lang="en-US" sz="2000" b="1">
                <a:solidFill>
                  <a:schemeClr val="bg1"/>
                </a:solidFill>
                <a:latin typeface="+mn-lt"/>
                <a:sym typeface="Symbol" pitchFamily="18" charset="2"/>
              </a:rPr>
              <a:t>Inflammatory Mediators (hs-CRP</a:t>
            </a:r>
            <a:r>
              <a:rPr lang="en-US" sz="2400" b="1">
                <a:solidFill>
                  <a:schemeClr val="bg1"/>
                </a:solidFill>
                <a:effectLst>
                  <a:outerShdw blurRad="38100" dist="38100" dir="2700000" algn="tl">
                    <a:srgbClr val="000000"/>
                  </a:outerShdw>
                </a:effectLst>
                <a:latin typeface="+mn-lt"/>
                <a:sym typeface="Symbol" pitchFamily="18" charset="2"/>
              </a:rPr>
              <a:t>)</a:t>
            </a:r>
          </a:p>
        </p:txBody>
      </p:sp>
      <p:grpSp>
        <p:nvGrpSpPr>
          <p:cNvPr id="208911" name="Group 11"/>
          <p:cNvGrpSpPr>
            <a:grpSpLocks/>
          </p:cNvGrpSpPr>
          <p:nvPr/>
        </p:nvGrpSpPr>
        <p:grpSpPr bwMode="auto">
          <a:xfrm>
            <a:off x="7772400" y="0"/>
            <a:ext cx="1371600" cy="1447800"/>
            <a:chOff x="3744" y="2208"/>
            <a:chExt cx="624" cy="588"/>
          </a:xfrm>
        </p:grpSpPr>
        <p:sp>
          <p:nvSpPr>
            <p:cNvPr id="208915" name="Text Box 12"/>
            <p:cNvSpPr txBox="1">
              <a:spLocks noChangeArrowheads="1"/>
            </p:cNvSpPr>
            <p:nvPr/>
          </p:nvSpPr>
          <p:spPr bwMode="auto">
            <a:xfrm>
              <a:off x="3744" y="2208"/>
              <a:ext cx="624" cy="187"/>
            </a:xfrm>
            <a:prstGeom prst="rect">
              <a:avLst/>
            </a:prstGeom>
            <a:noFill/>
            <a:ln w="9525">
              <a:noFill/>
              <a:miter lim="800000"/>
              <a:headEnd/>
              <a:tailEnd/>
            </a:ln>
          </p:spPr>
          <p:txBody>
            <a:bodyPr>
              <a:spAutoFit/>
            </a:bodyPr>
            <a:lstStyle/>
            <a:p>
              <a:pPr algn="ctr"/>
              <a:r>
                <a:rPr lang="en-US" sz="2400" b="1">
                  <a:latin typeface="Comic Sans MS" pitchFamily="66" charset="0"/>
                </a:rPr>
                <a:t>APPLE</a:t>
              </a:r>
              <a:endParaRPr lang="en-US" sz="2400">
                <a:latin typeface="Calibri" pitchFamily="34" charset="0"/>
              </a:endParaRPr>
            </a:p>
          </p:txBody>
        </p:sp>
        <p:grpSp>
          <p:nvGrpSpPr>
            <p:cNvPr id="208916" name="Group 13"/>
            <p:cNvGrpSpPr>
              <a:grpSpLocks/>
            </p:cNvGrpSpPr>
            <p:nvPr/>
          </p:nvGrpSpPr>
          <p:grpSpPr bwMode="auto">
            <a:xfrm>
              <a:off x="3840" y="2352"/>
              <a:ext cx="480" cy="444"/>
              <a:chOff x="106889550" y="105884437"/>
              <a:chExt cx="627907" cy="615990"/>
            </a:xfrm>
          </p:grpSpPr>
          <p:pic>
            <p:nvPicPr>
              <p:cNvPr id="208917" name="Picture 14" descr="na01086_[1]"/>
              <p:cNvPicPr>
                <a:picLocks noChangeAspect="1" noChangeArrowheads="1"/>
              </p:cNvPicPr>
              <p:nvPr/>
            </p:nvPicPr>
            <p:blipFill>
              <a:blip r:embed="rId3"/>
              <a:srcRect/>
              <a:stretch>
                <a:fillRect/>
              </a:stretch>
            </p:blipFill>
            <p:spPr bwMode="auto">
              <a:xfrm>
                <a:off x="106889550" y="105884437"/>
                <a:ext cx="627907" cy="615990"/>
              </a:xfrm>
              <a:prstGeom prst="rect">
                <a:avLst/>
              </a:prstGeom>
              <a:noFill/>
              <a:ln w="9525" algn="in">
                <a:noFill/>
                <a:miter lim="800000"/>
                <a:headEnd/>
                <a:tailEnd/>
              </a:ln>
            </p:spPr>
          </p:pic>
          <p:sp>
            <p:nvSpPr>
              <p:cNvPr id="208918" name="Freeform 15"/>
              <p:cNvSpPr>
                <a:spLocks/>
              </p:cNvSpPr>
              <p:nvPr/>
            </p:nvSpPr>
            <p:spPr bwMode="auto">
              <a:xfrm>
                <a:off x="107207050" y="105956100"/>
                <a:ext cx="114300" cy="107950"/>
              </a:xfrm>
              <a:custGeom>
                <a:avLst/>
                <a:gdLst>
                  <a:gd name="T0" fmla="*/ 6350 w 114300"/>
                  <a:gd name="T1" fmla="*/ 107950 h 107950"/>
                  <a:gd name="T2" fmla="*/ 0 w 114300"/>
                  <a:gd name="T3" fmla="*/ 88900 h 107950"/>
                  <a:gd name="T4" fmla="*/ 12700 w 114300"/>
                  <a:gd name="T5" fmla="*/ 38100 h 107950"/>
                  <a:gd name="T6" fmla="*/ 31750 w 114300"/>
                  <a:gd name="T7" fmla="*/ 25400 h 107950"/>
                  <a:gd name="T8" fmla="*/ 76200 w 114300"/>
                  <a:gd name="T9" fmla="*/ 12700 h 107950"/>
                  <a:gd name="T10" fmla="*/ 114300 w 114300"/>
                  <a:gd name="T11" fmla="*/ 0 h 107950"/>
                  <a:gd name="T12" fmla="*/ 107950 w 114300"/>
                  <a:gd name="T13" fmla="*/ 19050 h 107950"/>
                  <a:gd name="T14" fmla="*/ 88900 w 114300"/>
                  <a:gd name="T15" fmla="*/ 31750 h 107950"/>
                  <a:gd name="T16" fmla="*/ 63500 w 114300"/>
                  <a:gd name="T17" fmla="*/ 88900 h 107950"/>
                  <a:gd name="T18" fmla="*/ 44450 w 114300"/>
                  <a:gd name="T19" fmla="*/ 95250 h 107950"/>
                  <a:gd name="T20" fmla="*/ 6350 w 114300"/>
                  <a:gd name="T21" fmla="*/ 107950 h 1079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300"/>
                  <a:gd name="T34" fmla="*/ 0 h 107950"/>
                  <a:gd name="T35" fmla="*/ 114300 w 114300"/>
                  <a:gd name="T36" fmla="*/ 107950 h 1079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300" h="107950">
                    <a:moveTo>
                      <a:pt x="6350" y="107950"/>
                    </a:moveTo>
                    <a:cubicBezTo>
                      <a:pt x="4233" y="101600"/>
                      <a:pt x="0" y="95593"/>
                      <a:pt x="0" y="88900"/>
                    </a:cubicBezTo>
                    <a:cubicBezTo>
                      <a:pt x="0" y="87714"/>
                      <a:pt x="7689" y="44364"/>
                      <a:pt x="12700" y="38100"/>
                    </a:cubicBezTo>
                    <a:cubicBezTo>
                      <a:pt x="17468" y="32141"/>
                      <a:pt x="24924" y="28813"/>
                      <a:pt x="31750" y="25400"/>
                    </a:cubicBezTo>
                    <a:cubicBezTo>
                      <a:pt x="42420" y="20065"/>
                      <a:pt x="66027" y="15752"/>
                      <a:pt x="76200" y="12700"/>
                    </a:cubicBezTo>
                    <a:cubicBezTo>
                      <a:pt x="89022" y="8853"/>
                      <a:pt x="114300" y="0"/>
                      <a:pt x="114300" y="0"/>
                    </a:cubicBezTo>
                    <a:cubicBezTo>
                      <a:pt x="114300" y="0"/>
                      <a:pt x="113519" y="15337"/>
                      <a:pt x="107950" y="19050"/>
                    </a:cubicBezTo>
                    <a:cubicBezTo>
                      <a:pt x="101600" y="23283"/>
                      <a:pt x="95250" y="27517"/>
                      <a:pt x="88900" y="31750"/>
                    </a:cubicBezTo>
                    <a:cubicBezTo>
                      <a:pt x="85019" y="43392"/>
                      <a:pt x="77222" y="77922"/>
                      <a:pt x="63500" y="88900"/>
                    </a:cubicBezTo>
                    <a:cubicBezTo>
                      <a:pt x="58273" y="93081"/>
                      <a:pt x="50800" y="93133"/>
                      <a:pt x="44450" y="95250"/>
                    </a:cubicBezTo>
                    <a:cubicBezTo>
                      <a:pt x="31750" y="99483"/>
                      <a:pt x="19050" y="103717"/>
                      <a:pt x="6350" y="107950"/>
                    </a:cubicBezTo>
                    <a:close/>
                  </a:path>
                </a:pathLst>
              </a:custGeom>
              <a:solidFill>
                <a:srgbClr val="009900"/>
              </a:solidFill>
              <a:ln w="9525">
                <a:solidFill>
                  <a:srgbClr val="000000"/>
                </a:solidFill>
                <a:round/>
                <a:headEnd/>
                <a:tailEnd/>
              </a:ln>
            </p:spPr>
            <p:txBody>
              <a:bodyPr/>
              <a:lstStyle/>
              <a:p>
                <a:endParaRPr lang="en-US"/>
              </a:p>
            </p:txBody>
          </p:sp>
        </p:grpSp>
      </p:grpSp>
      <p:sp>
        <p:nvSpPr>
          <p:cNvPr id="208912" name="TextBox 21"/>
          <p:cNvSpPr txBox="1">
            <a:spLocks noChangeArrowheads="1"/>
          </p:cNvSpPr>
          <p:nvPr/>
        </p:nvSpPr>
        <p:spPr bwMode="auto">
          <a:xfrm>
            <a:off x="6324600" y="1676400"/>
            <a:ext cx="2587625" cy="523875"/>
          </a:xfrm>
          <a:prstGeom prst="rect">
            <a:avLst/>
          </a:prstGeom>
          <a:noFill/>
          <a:ln w="9525">
            <a:noFill/>
            <a:miter lim="800000"/>
            <a:headEnd/>
            <a:tailEnd/>
          </a:ln>
        </p:spPr>
        <p:txBody>
          <a:bodyPr wrap="none">
            <a:spAutoFit/>
          </a:bodyPr>
          <a:lstStyle/>
          <a:p>
            <a:r>
              <a:rPr lang="en-US" sz="2800" b="1">
                <a:latin typeface="Calibri" pitchFamily="34" charset="0"/>
              </a:rPr>
              <a:t>3 year follow up</a:t>
            </a:r>
          </a:p>
        </p:txBody>
      </p:sp>
      <p:sp>
        <p:nvSpPr>
          <p:cNvPr id="208913" name="TextBox 22"/>
          <p:cNvSpPr txBox="1">
            <a:spLocks noChangeArrowheads="1"/>
          </p:cNvSpPr>
          <p:nvPr/>
        </p:nvSpPr>
        <p:spPr bwMode="auto">
          <a:xfrm>
            <a:off x="228600" y="1143000"/>
            <a:ext cx="1901825" cy="1908175"/>
          </a:xfrm>
          <a:prstGeom prst="rect">
            <a:avLst/>
          </a:prstGeom>
          <a:noFill/>
          <a:ln w="9525">
            <a:noFill/>
            <a:miter lim="800000"/>
            <a:headEnd/>
            <a:tailEnd/>
          </a:ln>
        </p:spPr>
        <p:txBody>
          <a:bodyPr wrap="none">
            <a:spAutoFit/>
          </a:bodyPr>
          <a:lstStyle/>
          <a:p>
            <a:r>
              <a:rPr lang="en-US" sz="2000">
                <a:latin typeface="Calibri" pitchFamily="34" charset="0"/>
              </a:rPr>
              <a:t>Mean age 15.7 y</a:t>
            </a:r>
          </a:p>
          <a:p>
            <a:r>
              <a:rPr lang="en-US" sz="2000">
                <a:latin typeface="Calibri" pitchFamily="34" charset="0"/>
              </a:rPr>
              <a:t>Nonwhite 65%</a:t>
            </a:r>
          </a:p>
          <a:p>
            <a:r>
              <a:rPr lang="en-US" sz="2000">
                <a:latin typeface="Calibri" pitchFamily="34" charset="0"/>
              </a:rPr>
              <a:t>SLEDAI  4.7</a:t>
            </a:r>
          </a:p>
          <a:p>
            <a:r>
              <a:rPr lang="en-US" sz="2000">
                <a:latin typeface="Calibri" pitchFamily="34" charset="0"/>
              </a:rPr>
              <a:t>LDL 86</a:t>
            </a:r>
          </a:p>
          <a:p>
            <a:r>
              <a:rPr lang="en-US" sz="2000">
                <a:latin typeface="Calibri" pitchFamily="34" charset="0"/>
              </a:rPr>
              <a:t>HSCRP 3.6</a:t>
            </a:r>
          </a:p>
          <a:p>
            <a:endParaRPr lang="en-US">
              <a:latin typeface="Calibri" pitchFamily="34" charset="0"/>
            </a:endParaRPr>
          </a:p>
        </p:txBody>
      </p:sp>
      <p:sp>
        <p:nvSpPr>
          <p:cNvPr id="208914" name="TextBox 23"/>
          <p:cNvSpPr txBox="1">
            <a:spLocks noChangeArrowheads="1"/>
          </p:cNvSpPr>
          <p:nvPr/>
        </p:nvSpPr>
        <p:spPr bwMode="auto">
          <a:xfrm>
            <a:off x="6083300" y="6400800"/>
            <a:ext cx="2955925" cy="307975"/>
          </a:xfrm>
          <a:prstGeom prst="rect">
            <a:avLst/>
          </a:prstGeom>
          <a:noFill/>
          <a:ln w="9525">
            <a:noFill/>
            <a:miter lim="800000"/>
            <a:headEnd/>
            <a:tailEnd/>
          </a:ln>
        </p:spPr>
        <p:txBody>
          <a:bodyPr wrap="none">
            <a:spAutoFit/>
          </a:bodyPr>
          <a:lstStyle/>
          <a:p>
            <a:r>
              <a:rPr lang="en-US" sz="1400" i="1">
                <a:latin typeface="Calibri" pitchFamily="34" charset="0"/>
              </a:rPr>
              <a:t>Schanberg et al, Arthritis Rheum 2012</a:t>
            </a:r>
          </a:p>
        </p:txBody>
      </p:sp>
      <p:sp>
        <p:nvSpPr>
          <p:cNvPr id="2" name="Slide Number Placeholder 1"/>
          <p:cNvSpPr>
            <a:spLocks noGrp="1"/>
          </p:cNvSpPr>
          <p:nvPr>
            <p:ph type="sldNum" sz="quarter" idx="12"/>
          </p:nvPr>
        </p:nvSpPr>
        <p:spPr/>
        <p:txBody>
          <a:bodyPr/>
          <a:lstStyle/>
          <a:p>
            <a:pPr>
              <a:defRPr/>
            </a:pPr>
            <a:fld id="{11175046-DC76-4DAA-B819-813ECD430A05}" type="slidenum">
              <a:rPr lang="en-US" smtClean="0"/>
              <a:pPr>
                <a:defRPr/>
              </a:pPr>
              <a:t>33</a:t>
            </a:fld>
            <a:endParaRPr lang="en-US"/>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8229600" cy="1143000"/>
          </a:xfrm>
        </p:spPr>
        <p:txBody>
          <a:bodyPr rtlCol="0">
            <a:normAutofit fontScale="90000"/>
          </a:bodyPr>
          <a:lstStyle/>
          <a:p>
            <a:pPr fontAlgn="auto">
              <a:spcBef>
                <a:spcPts val="0"/>
              </a:spcBef>
              <a:spcAft>
                <a:spcPts val="0"/>
              </a:spcAft>
              <a:defRPr/>
            </a:pPr>
            <a:r>
              <a:rPr lang="en-US" sz="3600" b="1" dirty="0" smtClean="0">
                <a:effectLst>
                  <a:outerShdw blurRad="38100" dist="38100" dir="2700000" algn="tl">
                    <a:srgbClr val="000000">
                      <a:alpha val="43137"/>
                    </a:srgbClr>
                  </a:outerShdw>
                </a:effectLst>
              </a:rPr>
              <a:t>APPLE Results: CIMT Endpoints</a:t>
            </a:r>
            <a:r>
              <a:rPr lang="en-US" dirty="0">
                <a:effectLst>
                  <a:outerShdw blurRad="38100" dist="38100" dir="2700000" algn="tl">
                    <a:srgbClr val="000000">
                      <a:alpha val="43137"/>
                    </a:srgbClr>
                  </a:outerShdw>
                </a:effectLst>
              </a:rPr>
              <a:t/>
            </a:r>
            <a:br>
              <a:rPr lang="en-US" dirty="0">
                <a:effectLst>
                  <a:outerShdw blurRad="38100" dist="38100" dir="2700000" algn="tl">
                    <a:srgbClr val="000000">
                      <a:alpha val="43137"/>
                    </a:srgbClr>
                  </a:outerShdw>
                </a:effectLst>
              </a:rPr>
            </a:br>
            <a:endParaRPr lang="en-US" dirty="0">
              <a:effectLst>
                <a:outerShdw blurRad="38100" dist="38100" dir="2700000" algn="tl">
                  <a:srgbClr val="000000">
                    <a:alpha val="43137"/>
                  </a:srgbClr>
                </a:outerShdw>
              </a:effectLst>
            </a:endParaRPr>
          </a:p>
        </p:txBody>
      </p:sp>
      <p:grpSp>
        <p:nvGrpSpPr>
          <p:cNvPr id="210946" name="Group 4"/>
          <p:cNvGrpSpPr>
            <a:grpSpLocks noChangeAspect="1"/>
          </p:cNvGrpSpPr>
          <p:nvPr/>
        </p:nvGrpSpPr>
        <p:grpSpPr bwMode="auto">
          <a:xfrm>
            <a:off x="0" y="1706563"/>
            <a:ext cx="8493125" cy="4962525"/>
            <a:chOff x="0" y="947"/>
            <a:chExt cx="5568" cy="3253"/>
          </a:xfrm>
        </p:grpSpPr>
        <p:sp>
          <p:nvSpPr>
            <p:cNvPr id="210957" name="AutoShape 3"/>
            <p:cNvSpPr>
              <a:spLocks noChangeAspect="1" noChangeArrowheads="1" noTextEdit="1"/>
            </p:cNvSpPr>
            <p:nvPr/>
          </p:nvSpPr>
          <p:spPr bwMode="auto">
            <a:xfrm>
              <a:off x="0" y="960"/>
              <a:ext cx="5568" cy="3216"/>
            </a:xfrm>
            <a:prstGeom prst="rect">
              <a:avLst/>
            </a:prstGeom>
            <a:noFill/>
            <a:ln w="9525">
              <a:noFill/>
              <a:miter lim="800000"/>
              <a:headEnd/>
              <a:tailEnd/>
            </a:ln>
          </p:spPr>
          <p:txBody>
            <a:bodyPr/>
            <a:lstStyle/>
            <a:p>
              <a:endParaRPr lang="en-US"/>
            </a:p>
          </p:txBody>
        </p:sp>
        <p:grpSp>
          <p:nvGrpSpPr>
            <p:cNvPr id="210958" name="Group 205"/>
            <p:cNvGrpSpPr>
              <a:grpSpLocks/>
            </p:cNvGrpSpPr>
            <p:nvPr/>
          </p:nvGrpSpPr>
          <p:grpSpPr bwMode="auto">
            <a:xfrm>
              <a:off x="385" y="947"/>
              <a:ext cx="4648" cy="2940"/>
              <a:chOff x="385" y="947"/>
              <a:chExt cx="4648" cy="2940"/>
            </a:xfrm>
          </p:grpSpPr>
          <p:sp>
            <p:nvSpPr>
              <p:cNvPr id="211000" name="Line 5"/>
              <p:cNvSpPr>
                <a:spLocks noChangeShapeType="1"/>
              </p:cNvSpPr>
              <p:nvPr/>
            </p:nvSpPr>
            <p:spPr bwMode="auto">
              <a:xfrm>
                <a:off x="3720" y="1250"/>
                <a:ext cx="0" cy="0"/>
              </a:xfrm>
              <a:prstGeom prst="line">
                <a:avLst/>
              </a:prstGeom>
              <a:noFill/>
              <a:ln w="1">
                <a:solidFill>
                  <a:srgbClr val="000000"/>
                </a:solidFill>
                <a:round/>
                <a:headEnd/>
                <a:tailEnd/>
              </a:ln>
            </p:spPr>
            <p:txBody>
              <a:bodyPr/>
              <a:lstStyle/>
              <a:p>
                <a:endParaRPr lang="en-US"/>
              </a:p>
            </p:txBody>
          </p:sp>
          <p:sp>
            <p:nvSpPr>
              <p:cNvPr id="211001" name="Rectangle 6"/>
              <p:cNvSpPr>
                <a:spLocks noChangeArrowheads="1"/>
              </p:cNvSpPr>
              <p:nvPr/>
            </p:nvSpPr>
            <p:spPr bwMode="auto">
              <a:xfrm>
                <a:off x="3720" y="1250"/>
                <a:ext cx="863"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02" name="Line 7"/>
              <p:cNvSpPr>
                <a:spLocks noChangeShapeType="1"/>
              </p:cNvSpPr>
              <p:nvPr/>
            </p:nvSpPr>
            <p:spPr bwMode="auto">
              <a:xfrm>
                <a:off x="3721" y="1230"/>
                <a:ext cx="0" cy="0"/>
              </a:xfrm>
              <a:prstGeom prst="line">
                <a:avLst/>
              </a:prstGeom>
              <a:noFill/>
              <a:ln w="1">
                <a:solidFill>
                  <a:srgbClr val="000000"/>
                </a:solidFill>
                <a:round/>
                <a:headEnd/>
                <a:tailEnd/>
              </a:ln>
            </p:spPr>
            <p:txBody>
              <a:bodyPr/>
              <a:lstStyle/>
              <a:p>
                <a:endParaRPr lang="en-US"/>
              </a:p>
            </p:txBody>
          </p:sp>
          <p:sp>
            <p:nvSpPr>
              <p:cNvPr id="211003" name="Rectangle 8"/>
              <p:cNvSpPr>
                <a:spLocks noChangeArrowheads="1"/>
              </p:cNvSpPr>
              <p:nvPr/>
            </p:nvSpPr>
            <p:spPr bwMode="auto">
              <a:xfrm>
                <a:off x="3719" y="1230"/>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04" name="Line 9"/>
              <p:cNvSpPr>
                <a:spLocks noChangeShapeType="1"/>
              </p:cNvSpPr>
              <p:nvPr/>
            </p:nvSpPr>
            <p:spPr bwMode="auto">
              <a:xfrm>
                <a:off x="4583" y="1230"/>
                <a:ext cx="0" cy="0"/>
              </a:xfrm>
              <a:prstGeom prst="line">
                <a:avLst/>
              </a:prstGeom>
              <a:noFill/>
              <a:ln w="1">
                <a:solidFill>
                  <a:srgbClr val="000000"/>
                </a:solidFill>
                <a:round/>
                <a:headEnd/>
                <a:tailEnd/>
              </a:ln>
            </p:spPr>
            <p:txBody>
              <a:bodyPr/>
              <a:lstStyle/>
              <a:p>
                <a:endParaRPr lang="en-US"/>
              </a:p>
            </p:txBody>
          </p:sp>
          <p:sp>
            <p:nvSpPr>
              <p:cNvPr id="211005" name="Rectangle 10"/>
              <p:cNvSpPr>
                <a:spLocks noChangeArrowheads="1"/>
              </p:cNvSpPr>
              <p:nvPr/>
            </p:nvSpPr>
            <p:spPr bwMode="auto">
              <a:xfrm>
                <a:off x="4582" y="1230"/>
                <a:ext cx="1"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06" name="Line 11"/>
              <p:cNvSpPr>
                <a:spLocks noChangeShapeType="1"/>
              </p:cNvSpPr>
              <p:nvPr/>
            </p:nvSpPr>
            <p:spPr bwMode="auto">
              <a:xfrm>
                <a:off x="4174" y="1250"/>
                <a:ext cx="0" cy="0"/>
              </a:xfrm>
              <a:prstGeom prst="line">
                <a:avLst/>
              </a:prstGeom>
              <a:noFill/>
              <a:ln w="1">
                <a:solidFill>
                  <a:srgbClr val="000000"/>
                </a:solidFill>
                <a:round/>
                <a:headEnd/>
                <a:tailEnd/>
              </a:ln>
            </p:spPr>
            <p:txBody>
              <a:bodyPr/>
              <a:lstStyle/>
              <a:p>
                <a:endParaRPr lang="en-US"/>
              </a:p>
            </p:txBody>
          </p:sp>
          <p:sp>
            <p:nvSpPr>
              <p:cNvPr id="211007" name="Freeform 12"/>
              <p:cNvSpPr>
                <a:spLocks/>
              </p:cNvSpPr>
              <p:nvPr/>
            </p:nvSpPr>
            <p:spPr bwMode="auto">
              <a:xfrm>
                <a:off x="4130" y="1234"/>
                <a:ext cx="44" cy="33"/>
              </a:xfrm>
              <a:custGeom>
                <a:avLst/>
                <a:gdLst>
                  <a:gd name="T0" fmla="*/ 15 w 132"/>
                  <a:gd name="T1" fmla="*/ 4 h 131"/>
                  <a:gd name="T2" fmla="*/ 14 w 132"/>
                  <a:gd name="T3" fmla="*/ 3 h 131"/>
                  <a:gd name="T4" fmla="*/ 14 w 132"/>
                  <a:gd name="T5" fmla="*/ 3 h 131"/>
                  <a:gd name="T6" fmla="*/ 13 w 132"/>
                  <a:gd name="T7" fmla="*/ 2 h 131"/>
                  <a:gd name="T8" fmla="*/ 13 w 132"/>
                  <a:gd name="T9" fmla="*/ 2 h 131"/>
                  <a:gd name="T10" fmla="*/ 12 w 132"/>
                  <a:gd name="T11" fmla="*/ 1 h 131"/>
                  <a:gd name="T12" fmla="*/ 11 w 132"/>
                  <a:gd name="T13" fmla="*/ 1 h 131"/>
                  <a:gd name="T14" fmla="*/ 10 w 132"/>
                  <a:gd name="T15" fmla="*/ 0 h 131"/>
                  <a:gd name="T16" fmla="*/ 9 w 132"/>
                  <a:gd name="T17" fmla="*/ 0 h 131"/>
                  <a:gd name="T18" fmla="*/ 7 w 132"/>
                  <a:gd name="T19" fmla="*/ 0 h 131"/>
                  <a:gd name="T20" fmla="*/ 6 w 132"/>
                  <a:gd name="T21" fmla="*/ 0 h 131"/>
                  <a:gd name="T22" fmla="*/ 5 w 132"/>
                  <a:gd name="T23" fmla="*/ 0 h 131"/>
                  <a:gd name="T24" fmla="*/ 4 w 132"/>
                  <a:gd name="T25" fmla="*/ 1 h 131"/>
                  <a:gd name="T26" fmla="*/ 3 w 132"/>
                  <a:gd name="T27" fmla="*/ 1 h 131"/>
                  <a:gd name="T28" fmla="*/ 2 w 132"/>
                  <a:gd name="T29" fmla="*/ 2 h 131"/>
                  <a:gd name="T30" fmla="*/ 1 w 132"/>
                  <a:gd name="T31" fmla="*/ 2 h 131"/>
                  <a:gd name="T32" fmla="*/ 1 w 132"/>
                  <a:gd name="T33" fmla="*/ 3 h 131"/>
                  <a:gd name="T34" fmla="*/ 0 w 132"/>
                  <a:gd name="T35" fmla="*/ 3 h 131"/>
                  <a:gd name="T36" fmla="*/ 0 w 132"/>
                  <a:gd name="T37" fmla="*/ 4 h 131"/>
                  <a:gd name="T38" fmla="*/ 0 w 132"/>
                  <a:gd name="T39" fmla="*/ 5 h 131"/>
                  <a:gd name="T40" fmla="*/ 1 w 132"/>
                  <a:gd name="T41" fmla="*/ 6 h 131"/>
                  <a:gd name="T42" fmla="*/ 1 w 132"/>
                  <a:gd name="T43" fmla="*/ 6 h 131"/>
                  <a:gd name="T44" fmla="*/ 2 w 132"/>
                  <a:gd name="T45" fmla="*/ 7 h 131"/>
                  <a:gd name="T46" fmla="*/ 3 w 132"/>
                  <a:gd name="T47" fmla="*/ 7 h 131"/>
                  <a:gd name="T48" fmla="*/ 4 w 132"/>
                  <a:gd name="T49" fmla="*/ 8 h 131"/>
                  <a:gd name="T50" fmla="*/ 5 w 132"/>
                  <a:gd name="T51" fmla="*/ 8 h 131"/>
                  <a:gd name="T52" fmla="*/ 6 w 132"/>
                  <a:gd name="T53" fmla="*/ 8 h 131"/>
                  <a:gd name="T54" fmla="*/ 9 w 132"/>
                  <a:gd name="T55" fmla="*/ 8 h 131"/>
                  <a:gd name="T56" fmla="*/ 10 w 132"/>
                  <a:gd name="T57" fmla="*/ 8 h 131"/>
                  <a:gd name="T58" fmla="*/ 11 w 132"/>
                  <a:gd name="T59" fmla="*/ 8 h 131"/>
                  <a:gd name="T60" fmla="*/ 12 w 132"/>
                  <a:gd name="T61" fmla="*/ 7 h 131"/>
                  <a:gd name="T62" fmla="*/ 13 w 132"/>
                  <a:gd name="T63" fmla="*/ 7 h 131"/>
                  <a:gd name="T64" fmla="*/ 13 w 132"/>
                  <a:gd name="T65" fmla="*/ 6 h 131"/>
                  <a:gd name="T66" fmla="*/ 14 w 132"/>
                  <a:gd name="T67" fmla="*/ 6 h 131"/>
                  <a:gd name="T68" fmla="*/ 14 w 132"/>
                  <a:gd name="T69" fmla="*/ 5 h 131"/>
                  <a:gd name="T70" fmla="*/ 15 w 132"/>
                  <a:gd name="T71" fmla="*/ 4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2"/>
                  <a:gd name="T109" fmla="*/ 0 h 131"/>
                  <a:gd name="T110" fmla="*/ 132 w 132"/>
                  <a:gd name="T111" fmla="*/ 131 h 13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2" h="131">
                    <a:moveTo>
                      <a:pt x="132" y="65"/>
                    </a:moveTo>
                    <a:lnTo>
                      <a:pt x="129" y="53"/>
                    </a:lnTo>
                    <a:lnTo>
                      <a:pt x="127" y="43"/>
                    </a:lnTo>
                    <a:lnTo>
                      <a:pt x="121" y="33"/>
                    </a:lnTo>
                    <a:lnTo>
                      <a:pt x="116" y="26"/>
                    </a:lnTo>
                    <a:lnTo>
                      <a:pt x="108" y="16"/>
                    </a:lnTo>
                    <a:lnTo>
                      <a:pt x="99" y="11"/>
                    </a:lnTo>
                    <a:lnTo>
                      <a:pt x="89" y="5"/>
                    </a:lnTo>
                    <a:lnTo>
                      <a:pt x="79" y="2"/>
                    </a:lnTo>
                    <a:lnTo>
                      <a:pt x="65" y="0"/>
                    </a:lnTo>
                    <a:lnTo>
                      <a:pt x="53" y="2"/>
                    </a:lnTo>
                    <a:lnTo>
                      <a:pt x="43" y="5"/>
                    </a:lnTo>
                    <a:lnTo>
                      <a:pt x="33" y="11"/>
                    </a:lnTo>
                    <a:lnTo>
                      <a:pt x="23" y="16"/>
                    </a:lnTo>
                    <a:lnTo>
                      <a:pt x="15" y="26"/>
                    </a:lnTo>
                    <a:lnTo>
                      <a:pt x="10" y="33"/>
                    </a:lnTo>
                    <a:lnTo>
                      <a:pt x="5" y="43"/>
                    </a:lnTo>
                    <a:lnTo>
                      <a:pt x="2" y="53"/>
                    </a:lnTo>
                    <a:lnTo>
                      <a:pt x="0" y="65"/>
                    </a:lnTo>
                    <a:lnTo>
                      <a:pt x="2" y="79"/>
                    </a:lnTo>
                    <a:lnTo>
                      <a:pt x="5" y="89"/>
                    </a:lnTo>
                    <a:lnTo>
                      <a:pt x="10" y="99"/>
                    </a:lnTo>
                    <a:lnTo>
                      <a:pt x="15" y="108"/>
                    </a:lnTo>
                    <a:lnTo>
                      <a:pt x="23" y="116"/>
                    </a:lnTo>
                    <a:lnTo>
                      <a:pt x="33" y="121"/>
                    </a:lnTo>
                    <a:lnTo>
                      <a:pt x="43" y="126"/>
                    </a:lnTo>
                    <a:lnTo>
                      <a:pt x="53" y="131"/>
                    </a:lnTo>
                    <a:lnTo>
                      <a:pt x="79" y="131"/>
                    </a:lnTo>
                    <a:lnTo>
                      <a:pt x="89" y="126"/>
                    </a:lnTo>
                    <a:lnTo>
                      <a:pt x="99" y="121"/>
                    </a:lnTo>
                    <a:lnTo>
                      <a:pt x="108" y="116"/>
                    </a:lnTo>
                    <a:lnTo>
                      <a:pt x="116" y="108"/>
                    </a:lnTo>
                    <a:lnTo>
                      <a:pt x="121" y="99"/>
                    </a:lnTo>
                    <a:lnTo>
                      <a:pt x="127" y="89"/>
                    </a:lnTo>
                    <a:lnTo>
                      <a:pt x="129" y="79"/>
                    </a:lnTo>
                    <a:lnTo>
                      <a:pt x="132" y="65"/>
                    </a:lnTo>
                    <a:close/>
                  </a:path>
                </a:pathLst>
              </a:custGeom>
              <a:solidFill>
                <a:srgbClr val="000000"/>
              </a:solidFill>
              <a:ln w="5">
                <a:solidFill>
                  <a:srgbClr val="000000"/>
                </a:solidFill>
                <a:prstDash val="solid"/>
                <a:round/>
                <a:headEnd/>
                <a:tailEnd/>
              </a:ln>
            </p:spPr>
            <p:txBody>
              <a:bodyPr/>
              <a:lstStyle/>
              <a:p>
                <a:endParaRPr lang="en-US"/>
              </a:p>
            </p:txBody>
          </p:sp>
          <p:sp>
            <p:nvSpPr>
              <p:cNvPr id="211008" name="Line 13"/>
              <p:cNvSpPr>
                <a:spLocks noChangeShapeType="1"/>
              </p:cNvSpPr>
              <p:nvPr/>
            </p:nvSpPr>
            <p:spPr bwMode="auto">
              <a:xfrm>
                <a:off x="3327" y="1472"/>
                <a:ext cx="0" cy="0"/>
              </a:xfrm>
              <a:prstGeom prst="line">
                <a:avLst/>
              </a:prstGeom>
              <a:noFill/>
              <a:ln w="1">
                <a:solidFill>
                  <a:srgbClr val="000000"/>
                </a:solidFill>
                <a:round/>
                <a:headEnd/>
                <a:tailEnd/>
              </a:ln>
            </p:spPr>
            <p:txBody>
              <a:bodyPr/>
              <a:lstStyle/>
              <a:p>
                <a:endParaRPr lang="en-US"/>
              </a:p>
            </p:txBody>
          </p:sp>
          <p:sp>
            <p:nvSpPr>
              <p:cNvPr id="211009" name="Rectangle 14"/>
              <p:cNvSpPr>
                <a:spLocks noChangeArrowheads="1"/>
              </p:cNvSpPr>
              <p:nvPr/>
            </p:nvSpPr>
            <p:spPr bwMode="auto">
              <a:xfrm>
                <a:off x="3327" y="1472"/>
                <a:ext cx="1162"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10" name="Line 15"/>
              <p:cNvSpPr>
                <a:spLocks noChangeShapeType="1"/>
              </p:cNvSpPr>
              <p:nvPr/>
            </p:nvSpPr>
            <p:spPr bwMode="auto">
              <a:xfrm>
                <a:off x="3328" y="1452"/>
                <a:ext cx="0" cy="0"/>
              </a:xfrm>
              <a:prstGeom prst="line">
                <a:avLst/>
              </a:prstGeom>
              <a:noFill/>
              <a:ln w="1">
                <a:solidFill>
                  <a:srgbClr val="000000"/>
                </a:solidFill>
                <a:round/>
                <a:headEnd/>
                <a:tailEnd/>
              </a:ln>
            </p:spPr>
            <p:txBody>
              <a:bodyPr/>
              <a:lstStyle/>
              <a:p>
                <a:endParaRPr lang="en-US"/>
              </a:p>
            </p:txBody>
          </p:sp>
          <p:sp>
            <p:nvSpPr>
              <p:cNvPr id="211011" name="Rectangle 16"/>
              <p:cNvSpPr>
                <a:spLocks noChangeArrowheads="1"/>
              </p:cNvSpPr>
              <p:nvPr/>
            </p:nvSpPr>
            <p:spPr bwMode="auto">
              <a:xfrm>
                <a:off x="3327" y="1452"/>
                <a:ext cx="1"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12" name="Line 17"/>
              <p:cNvSpPr>
                <a:spLocks noChangeShapeType="1"/>
              </p:cNvSpPr>
              <p:nvPr/>
            </p:nvSpPr>
            <p:spPr bwMode="auto">
              <a:xfrm>
                <a:off x="4490" y="1452"/>
                <a:ext cx="0" cy="0"/>
              </a:xfrm>
              <a:prstGeom prst="line">
                <a:avLst/>
              </a:prstGeom>
              <a:noFill/>
              <a:ln w="1">
                <a:solidFill>
                  <a:srgbClr val="000000"/>
                </a:solidFill>
                <a:round/>
                <a:headEnd/>
                <a:tailEnd/>
              </a:ln>
            </p:spPr>
            <p:txBody>
              <a:bodyPr/>
              <a:lstStyle/>
              <a:p>
                <a:endParaRPr lang="en-US"/>
              </a:p>
            </p:txBody>
          </p:sp>
          <p:sp>
            <p:nvSpPr>
              <p:cNvPr id="211013" name="Rectangle 18"/>
              <p:cNvSpPr>
                <a:spLocks noChangeArrowheads="1"/>
              </p:cNvSpPr>
              <p:nvPr/>
            </p:nvSpPr>
            <p:spPr bwMode="auto">
              <a:xfrm>
                <a:off x="4488" y="1452"/>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14" name="Line 19"/>
              <p:cNvSpPr>
                <a:spLocks noChangeShapeType="1"/>
              </p:cNvSpPr>
              <p:nvPr/>
            </p:nvSpPr>
            <p:spPr bwMode="auto">
              <a:xfrm>
                <a:off x="3930" y="1472"/>
                <a:ext cx="0" cy="0"/>
              </a:xfrm>
              <a:prstGeom prst="line">
                <a:avLst/>
              </a:prstGeom>
              <a:noFill/>
              <a:ln w="1">
                <a:solidFill>
                  <a:srgbClr val="000000"/>
                </a:solidFill>
                <a:round/>
                <a:headEnd/>
                <a:tailEnd/>
              </a:ln>
            </p:spPr>
            <p:txBody>
              <a:bodyPr/>
              <a:lstStyle/>
              <a:p>
                <a:endParaRPr lang="en-US"/>
              </a:p>
            </p:txBody>
          </p:sp>
          <p:sp>
            <p:nvSpPr>
              <p:cNvPr id="211015" name="Freeform 20"/>
              <p:cNvSpPr>
                <a:spLocks/>
              </p:cNvSpPr>
              <p:nvPr/>
            </p:nvSpPr>
            <p:spPr bwMode="auto">
              <a:xfrm>
                <a:off x="3887" y="1456"/>
                <a:ext cx="43" cy="33"/>
              </a:xfrm>
              <a:custGeom>
                <a:avLst/>
                <a:gdLst>
                  <a:gd name="T0" fmla="*/ 14 w 129"/>
                  <a:gd name="T1" fmla="*/ 4 h 130"/>
                  <a:gd name="T2" fmla="*/ 14 w 129"/>
                  <a:gd name="T3" fmla="*/ 3 h 130"/>
                  <a:gd name="T4" fmla="*/ 14 w 129"/>
                  <a:gd name="T5" fmla="*/ 3 h 130"/>
                  <a:gd name="T6" fmla="*/ 13 w 129"/>
                  <a:gd name="T7" fmla="*/ 2 h 130"/>
                  <a:gd name="T8" fmla="*/ 13 w 129"/>
                  <a:gd name="T9" fmla="*/ 2 h 130"/>
                  <a:gd name="T10" fmla="*/ 12 w 129"/>
                  <a:gd name="T11" fmla="*/ 1 h 130"/>
                  <a:gd name="T12" fmla="*/ 11 w 129"/>
                  <a:gd name="T13" fmla="*/ 1 h 130"/>
                  <a:gd name="T14" fmla="*/ 10 w 129"/>
                  <a:gd name="T15" fmla="*/ 0 h 130"/>
                  <a:gd name="T16" fmla="*/ 8 w 129"/>
                  <a:gd name="T17" fmla="*/ 0 h 130"/>
                  <a:gd name="T18" fmla="*/ 6 w 129"/>
                  <a:gd name="T19" fmla="*/ 0 h 130"/>
                  <a:gd name="T20" fmla="*/ 5 w 129"/>
                  <a:gd name="T21" fmla="*/ 0 h 130"/>
                  <a:gd name="T22" fmla="*/ 3 w 129"/>
                  <a:gd name="T23" fmla="*/ 1 h 130"/>
                  <a:gd name="T24" fmla="*/ 3 w 129"/>
                  <a:gd name="T25" fmla="*/ 1 h 130"/>
                  <a:gd name="T26" fmla="*/ 1 w 129"/>
                  <a:gd name="T27" fmla="*/ 2 h 130"/>
                  <a:gd name="T28" fmla="*/ 1 w 129"/>
                  <a:gd name="T29" fmla="*/ 2 h 130"/>
                  <a:gd name="T30" fmla="*/ 0 w 129"/>
                  <a:gd name="T31" fmla="*/ 3 h 130"/>
                  <a:gd name="T32" fmla="*/ 0 w 129"/>
                  <a:gd name="T33" fmla="*/ 3 h 130"/>
                  <a:gd name="T34" fmla="*/ 0 w 129"/>
                  <a:gd name="T35" fmla="*/ 5 h 130"/>
                  <a:gd name="T36" fmla="*/ 0 w 129"/>
                  <a:gd name="T37" fmla="*/ 6 h 130"/>
                  <a:gd name="T38" fmla="*/ 1 w 129"/>
                  <a:gd name="T39" fmla="*/ 6 h 130"/>
                  <a:gd name="T40" fmla="*/ 1 w 129"/>
                  <a:gd name="T41" fmla="*/ 7 h 130"/>
                  <a:gd name="T42" fmla="*/ 3 w 129"/>
                  <a:gd name="T43" fmla="*/ 7 h 130"/>
                  <a:gd name="T44" fmla="*/ 3 w 129"/>
                  <a:gd name="T45" fmla="*/ 8 h 130"/>
                  <a:gd name="T46" fmla="*/ 5 w 129"/>
                  <a:gd name="T47" fmla="*/ 8 h 130"/>
                  <a:gd name="T48" fmla="*/ 6 w 129"/>
                  <a:gd name="T49" fmla="*/ 8 h 130"/>
                  <a:gd name="T50" fmla="*/ 8 w 129"/>
                  <a:gd name="T51" fmla="*/ 8 h 130"/>
                  <a:gd name="T52" fmla="*/ 10 w 129"/>
                  <a:gd name="T53" fmla="*/ 8 h 130"/>
                  <a:gd name="T54" fmla="*/ 11 w 129"/>
                  <a:gd name="T55" fmla="*/ 8 h 130"/>
                  <a:gd name="T56" fmla="*/ 12 w 129"/>
                  <a:gd name="T57" fmla="*/ 7 h 130"/>
                  <a:gd name="T58" fmla="*/ 13 w 129"/>
                  <a:gd name="T59" fmla="*/ 7 h 130"/>
                  <a:gd name="T60" fmla="*/ 13 w 129"/>
                  <a:gd name="T61" fmla="*/ 6 h 130"/>
                  <a:gd name="T62" fmla="*/ 14 w 129"/>
                  <a:gd name="T63" fmla="*/ 6 h 130"/>
                  <a:gd name="T64" fmla="*/ 14 w 129"/>
                  <a:gd name="T65" fmla="*/ 5 h 130"/>
                  <a:gd name="T66" fmla="*/ 14 w 129"/>
                  <a:gd name="T67" fmla="*/ 4 h 1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9"/>
                  <a:gd name="T103" fmla="*/ 0 h 130"/>
                  <a:gd name="T104" fmla="*/ 129 w 129"/>
                  <a:gd name="T105" fmla="*/ 130 h 1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9" h="130">
                    <a:moveTo>
                      <a:pt x="129" y="63"/>
                    </a:moveTo>
                    <a:lnTo>
                      <a:pt x="129" y="53"/>
                    </a:lnTo>
                    <a:lnTo>
                      <a:pt x="123" y="41"/>
                    </a:lnTo>
                    <a:lnTo>
                      <a:pt x="121" y="31"/>
                    </a:lnTo>
                    <a:lnTo>
                      <a:pt x="114" y="23"/>
                    </a:lnTo>
                    <a:lnTo>
                      <a:pt x="106" y="16"/>
                    </a:lnTo>
                    <a:lnTo>
                      <a:pt x="96" y="8"/>
                    </a:lnTo>
                    <a:lnTo>
                      <a:pt x="86" y="3"/>
                    </a:lnTo>
                    <a:lnTo>
                      <a:pt x="76" y="0"/>
                    </a:lnTo>
                    <a:lnTo>
                      <a:pt x="53" y="0"/>
                    </a:lnTo>
                    <a:lnTo>
                      <a:pt x="41" y="3"/>
                    </a:lnTo>
                    <a:lnTo>
                      <a:pt x="31" y="8"/>
                    </a:lnTo>
                    <a:lnTo>
                      <a:pt x="23" y="16"/>
                    </a:lnTo>
                    <a:lnTo>
                      <a:pt x="12" y="23"/>
                    </a:lnTo>
                    <a:lnTo>
                      <a:pt x="7" y="31"/>
                    </a:lnTo>
                    <a:lnTo>
                      <a:pt x="2" y="41"/>
                    </a:lnTo>
                    <a:lnTo>
                      <a:pt x="0" y="53"/>
                    </a:lnTo>
                    <a:lnTo>
                      <a:pt x="0" y="76"/>
                    </a:lnTo>
                    <a:lnTo>
                      <a:pt x="2" y="86"/>
                    </a:lnTo>
                    <a:lnTo>
                      <a:pt x="7" y="96"/>
                    </a:lnTo>
                    <a:lnTo>
                      <a:pt x="12" y="106"/>
                    </a:lnTo>
                    <a:lnTo>
                      <a:pt x="23" y="114"/>
                    </a:lnTo>
                    <a:lnTo>
                      <a:pt x="31" y="121"/>
                    </a:lnTo>
                    <a:lnTo>
                      <a:pt x="41" y="126"/>
                    </a:lnTo>
                    <a:lnTo>
                      <a:pt x="53" y="130"/>
                    </a:lnTo>
                    <a:lnTo>
                      <a:pt x="76" y="130"/>
                    </a:lnTo>
                    <a:lnTo>
                      <a:pt x="86" y="126"/>
                    </a:lnTo>
                    <a:lnTo>
                      <a:pt x="96" y="121"/>
                    </a:lnTo>
                    <a:lnTo>
                      <a:pt x="106" y="114"/>
                    </a:lnTo>
                    <a:lnTo>
                      <a:pt x="114" y="106"/>
                    </a:lnTo>
                    <a:lnTo>
                      <a:pt x="121" y="96"/>
                    </a:lnTo>
                    <a:lnTo>
                      <a:pt x="123" y="86"/>
                    </a:lnTo>
                    <a:lnTo>
                      <a:pt x="129" y="76"/>
                    </a:lnTo>
                    <a:lnTo>
                      <a:pt x="129" y="63"/>
                    </a:lnTo>
                    <a:close/>
                  </a:path>
                </a:pathLst>
              </a:custGeom>
              <a:solidFill>
                <a:srgbClr val="000000"/>
              </a:solidFill>
              <a:ln w="5">
                <a:solidFill>
                  <a:srgbClr val="000000"/>
                </a:solidFill>
                <a:prstDash val="solid"/>
                <a:round/>
                <a:headEnd/>
                <a:tailEnd/>
              </a:ln>
            </p:spPr>
            <p:txBody>
              <a:bodyPr/>
              <a:lstStyle/>
              <a:p>
                <a:endParaRPr lang="en-US"/>
              </a:p>
            </p:txBody>
          </p:sp>
          <p:sp>
            <p:nvSpPr>
              <p:cNvPr id="211016" name="Line 21"/>
              <p:cNvSpPr>
                <a:spLocks noChangeShapeType="1"/>
              </p:cNvSpPr>
              <p:nvPr/>
            </p:nvSpPr>
            <p:spPr bwMode="auto">
              <a:xfrm>
                <a:off x="3740" y="1693"/>
                <a:ext cx="0" cy="0"/>
              </a:xfrm>
              <a:prstGeom prst="line">
                <a:avLst/>
              </a:prstGeom>
              <a:noFill/>
              <a:ln w="1">
                <a:solidFill>
                  <a:srgbClr val="000000"/>
                </a:solidFill>
                <a:round/>
                <a:headEnd/>
                <a:tailEnd/>
              </a:ln>
            </p:spPr>
            <p:txBody>
              <a:bodyPr/>
              <a:lstStyle/>
              <a:p>
                <a:endParaRPr lang="en-US"/>
              </a:p>
            </p:txBody>
          </p:sp>
          <p:sp>
            <p:nvSpPr>
              <p:cNvPr id="211017" name="Rectangle 22"/>
              <p:cNvSpPr>
                <a:spLocks noChangeArrowheads="1"/>
              </p:cNvSpPr>
              <p:nvPr/>
            </p:nvSpPr>
            <p:spPr bwMode="auto">
              <a:xfrm>
                <a:off x="3740" y="1693"/>
                <a:ext cx="768" cy="2"/>
              </a:xfrm>
              <a:prstGeom prst="rect">
                <a:avLst/>
              </a:prstGeom>
              <a:solidFill>
                <a:srgbClr val="000000"/>
              </a:solidFill>
              <a:ln w="12700">
                <a:solidFill>
                  <a:srgbClr val="000000"/>
                </a:solidFill>
                <a:miter lim="800000"/>
                <a:headEnd/>
                <a:tailEnd/>
              </a:ln>
            </p:spPr>
            <p:txBody>
              <a:bodyPr/>
              <a:lstStyle/>
              <a:p>
                <a:pPr algn="ctr"/>
                <a:endParaRPr lang="en-US">
                  <a:latin typeface="Calibri" pitchFamily="34" charset="0"/>
                </a:endParaRPr>
              </a:p>
            </p:txBody>
          </p:sp>
          <p:sp>
            <p:nvSpPr>
              <p:cNvPr id="211018" name="Line 23"/>
              <p:cNvSpPr>
                <a:spLocks noChangeShapeType="1"/>
              </p:cNvSpPr>
              <p:nvPr/>
            </p:nvSpPr>
            <p:spPr bwMode="auto">
              <a:xfrm>
                <a:off x="3741" y="1674"/>
                <a:ext cx="0" cy="0"/>
              </a:xfrm>
              <a:prstGeom prst="line">
                <a:avLst/>
              </a:prstGeom>
              <a:noFill/>
              <a:ln w="1">
                <a:solidFill>
                  <a:srgbClr val="000000"/>
                </a:solidFill>
                <a:round/>
                <a:headEnd/>
                <a:tailEnd/>
              </a:ln>
            </p:spPr>
            <p:txBody>
              <a:bodyPr/>
              <a:lstStyle/>
              <a:p>
                <a:endParaRPr lang="en-US"/>
              </a:p>
            </p:txBody>
          </p:sp>
          <p:sp>
            <p:nvSpPr>
              <p:cNvPr id="211019" name="Rectangle 24"/>
              <p:cNvSpPr>
                <a:spLocks noChangeArrowheads="1"/>
              </p:cNvSpPr>
              <p:nvPr/>
            </p:nvSpPr>
            <p:spPr bwMode="auto">
              <a:xfrm>
                <a:off x="3739" y="1674"/>
                <a:ext cx="2" cy="4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20" name="Line 25"/>
              <p:cNvSpPr>
                <a:spLocks noChangeShapeType="1"/>
              </p:cNvSpPr>
              <p:nvPr/>
            </p:nvSpPr>
            <p:spPr bwMode="auto">
              <a:xfrm>
                <a:off x="4508" y="1674"/>
                <a:ext cx="0" cy="0"/>
              </a:xfrm>
              <a:prstGeom prst="line">
                <a:avLst/>
              </a:prstGeom>
              <a:noFill/>
              <a:ln w="1">
                <a:solidFill>
                  <a:srgbClr val="000000"/>
                </a:solidFill>
                <a:round/>
                <a:headEnd/>
                <a:tailEnd/>
              </a:ln>
            </p:spPr>
            <p:txBody>
              <a:bodyPr/>
              <a:lstStyle/>
              <a:p>
                <a:endParaRPr lang="en-US"/>
              </a:p>
            </p:txBody>
          </p:sp>
          <p:sp>
            <p:nvSpPr>
              <p:cNvPr id="211021" name="Rectangle 26"/>
              <p:cNvSpPr>
                <a:spLocks noChangeArrowheads="1"/>
              </p:cNvSpPr>
              <p:nvPr/>
            </p:nvSpPr>
            <p:spPr bwMode="auto">
              <a:xfrm>
                <a:off x="4507" y="1674"/>
                <a:ext cx="1" cy="4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22" name="Line 27"/>
              <p:cNvSpPr>
                <a:spLocks noChangeShapeType="1"/>
              </p:cNvSpPr>
              <p:nvPr/>
            </p:nvSpPr>
            <p:spPr bwMode="auto">
              <a:xfrm>
                <a:off x="4135" y="1694"/>
                <a:ext cx="0" cy="0"/>
              </a:xfrm>
              <a:prstGeom prst="line">
                <a:avLst/>
              </a:prstGeom>
              <a:noFill/>
              <a:ln w="1">
                <a:solidFill>
                  <a:srgbClr val="000000"/>
                </a:solidFill>
                <a:round/>
                <a:headEnd/>
                <a:tailEnd/>
              </a:ln>
            </p:spPr>
            <p:txBody>
              <a:bodyPr/>
              <a:lstStyle/>
              <a:p>
                <a:endParaRPr lang="en-US"/>
              </a:p>
            </p:txBody>
          </p:sp>
          <p:sp>
            <p:nvSpPr>
              <p:cNvPr id="211023" name="Freeform 28"/>
              <p:cNvSpPr>
                <a:spLocks/>
              </p:cNvSpPr>
              <p:nvPr/>
            </p:nvSpPr>
            <p:spPr bwMode="auto">
              <a:xfrm>
                <a:off x="4093" y="1678"/>
                <a:ext cx="42" cy="32"/>
              </a:xfrm>
              <a:custGeom>
                <a:avLst/>
                <a:gdLst>
                  <a:gd name="T0" fmla="*/ 14 w 128"/>
                  <a:gd name="T1" fmla="*/ 4 h 128"/>
                  <a:gd name="T2" fmla="*/ 14 w 128"/>
                  <a:gd name="T3" fmla="*/ 3 h 128"/>
                  <a:gd name="T4" fmla="*/ 13 w 128"/>
                  <a:gd name="T5" fmla="*/ 2 h 128"/>
                  <a:gd name="T6" fmla="*/ 13 w 128"/>
                  <a:gd name="T7" fmla="*/ 2 h 128"/>
                  <a:gd name="T8" fmla="*/ 12 w 128"/>
                  <a:gd name="T9" fmla="*/ 1 h 128"/>
                  <a:gd name="T10" fmla="*/ 11 w 128"/>
                  <a:gd name="T11" fmla="*/ 1 h 128"/>
                  <a:gd name="T12" fmla="*/ 11 w 128"/>
                  <a:gd name="T13" fmla="*/ 1 h 128"/>
                  <a:gd name="T14" fmla="*/ 9 w 128"/>
                  <a:gd name="T15" fmla="*/ 0 h 128"/>
                  <a:gd name="T16" fmla="*/ 8 w 128"/>
                  <a:gd name="T17" fmla="*/ 0 h 128"/>
                  <a:gd name="T18" fmla="*/ 6 w 128"/>
                  <a:gd name="T19" fmla="*/ 0 h 128"/>
                  <a:gd name="T20" fmla="*/ 5 w 128"/>
                  <a:gd name="T21" fmla="*/ 0 h 128"/>
                  <a:gd name="T22" fmla="*/ 4 w 128"/>
                  <a:gd name="T23" fmla="*/ 1 h 128"/>
                  <a:gd name="T24" fmla="*/ 2 w 128"/>
                  <a:gd name="T25" fmla="*/ 1 h 128"/>
                  <a:gd name="T26" fmla="*/ 2 w 128"/>
                  <a:gd name="T27" fmla="*/ 1 h 128"/>
                  <a:gd name="T28" fmla="*/ 1 w 128"/>
                  <a:gd name="T29" fmla="*/ 2 h 128"/>
                  <a:gd name="T30" fmla="*/ 0 w 128"/>
                  <a:gd name="T31" fmla="*/ 2 h 128"/>
                  <a:gd name="T32" fmla="*/ 0 w 128"/>
                  <a:gd name="T33" fmla="*/ 3 h 128"/>
                  <a:gd name="T34" fmla="*/ 0 w 128"/>
                  <a:gd name="T35" fmla="*/ 5 h 128"/>
                  <a:gd name="T36" fmla="*/ 0 w 128"/>
                  <a:gd name="T37" fmla="*/ 5 h 128"/>
                  <a:gd name="T38" fmla="*/ 1 w 128"/>
                  <a:gd name="T39" fmla="*/ 6 h 128"/>
                  <a:gd name="T40" fmla="*/ 2 w 128"/>
                  <a:gd name="T41" fmla="*/ 6 h 128"/>
                  <a:gd name="T42" fmla="*/ 2 w 128"/>
                  <a:gd name="T43" fmla="*/ 7 h 128"/>
                  <a:gd name="T44" fmla="*/ 4 w 128"/>
                  <a:gd name="T45" fmla="*/ 7 h 128"/>
                  <a:gd name="T46" fmla="*/ 5 w 128"/>
                  <a:gd name="T47" fmla="*/ 8 h 128"/>
                  <a:gd name="T48" fmla="*/ 6 w 128"/>
                  <a:gd name="T49" fmla="*/ 8 h 128"/>
                  <a:gd name="T50" fmla="*/ 8 w 128"/>
                  <a:gd name="T51" fmla="*/ 8 h 128"/>
                  <a:gd name="T52" fmla="*/ 9 w 128"/>
                  <a:gd name="T53" fmla="*/ 8 h 128"/>
                  <a:gd name="T54" fmla="*/ 11 w 128"/>
                  <a:gd name="T55" fmla="*/ 7 h 128"/>
                  <a:gd name="T56" fmla="*/ 11 w 128"/>
                  <a:gd name="T57" fmla="*/ 7 h 128"/>
                  <a:gd name="T58" fmla="*/ 12 w 128"/>
                  <a:gd name="T59" fmla="*/ 6 h 128"/>
                  <a:gd name="T60" fmla="*/ 13 w 128"/>
                  <a:gd name="T61" fmla="*/ 6 h 128"/>
                  <a:gd name="T62" fmla="*/ 13 w 128"/>
                  <a:gd name="T63" fmla="*/ 5 h 128"/>
                  <a:gd name="T64" fmla="*/ 14 w 128"/>
                  <a:gd name="T65" fmla="*/ 5 h 128"/>
                  <a:gd name="T66" fmla="*/ 14 w 128"/>
                  <a:gd name="T67" fmla="*/ 4 h 1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8"/>
                  <a:gd name="T103" fmla="*/ 0 h 128"/>
                  <a:gd name="T104" fmla="*/ 128 w 128"/>
                  <a:gd name="T105" fmla="*/ 128 h 12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8" h="128">
                    <a:moveTo>
                      <a:pt x="128" y="63"/>
                    </a:moveTo>
                    <a:lnTo>
                      <a:pt x="128" y="52"/>
                    </a:lnTo>
                    <a:lnTo>
                      <a:pt x="126" y="42"/>
                    </a:lnTo>
                    <a:lnTo>
                      <a:pt x="121" y="32"/>
                    </a:lnTo>
                    <a:lnTo>
                      <a:pt x="113" y="22"/>
                    </a:lnTo>
                    <a:lnTo>
                      <a:pt x="106" y="15"/>
                    </a:lnTo>
                    <a:lnTo>
                      <a:pt x="98" y="7"/>
                    </a:lnTo>
                    <a:lnTo>
                      <a:pt x="86" y="5"/>
                    </a:lnTo>
                    <a:lnTo>
                      <a:pt x="75" y="0"/>
                    </a:lnTo>
                    <a:lnTo>
                      <a:pt x="53" y="0"/>
                    </a:lnTo>
                    <a:lnTo>
                      <a:pt x="43" y="5"/>
                    </a:lnTo>
                    <a:lnTo>
                      <a:pt x="33" y="7"/>
                    </a:lnTo>
                    <a:lnTo>
                      <a:pt x="22" y="15"/>
                    </a:lnTo>
                    <a:lnTo>
                      <a:pt x="14" y="22"/>
                    </a:lnTo>
                    <a:lnTo>
                      <a:pt x="7" y="32"/>
                    </a:lnTo>
                    <a:lnTo>
                      <a:pt x="2" y="42"/>
                    </a:lnTo>
                    <a:lnTo>
                      <a:pt x="0" y="52"/>
                    </a:lnTo>
                    <a:lnTo>
                      <a:pt x="0" y="75"/>
                    </a:lnTo>
                    <a:lnTo>
                      <a:pt x="2" y="88"/>
                    </a:lnTo>
                    <a:lnTo>
                      <a:pt x="7" y="98"/>
                    </a:lnTo>
                    <a:lnTo>
                      <a:pt x="14" y="105"/>
                    </a:lnTo>
                    <a:lnTo>
                      <a:pt x="22" y="115"/>
                    </a:lnTo>
                    <a:lnTo>
                      <a:pt x="33" y="120"/>
                    </a:lnTo>
                    <a:lnTo>
                      <a:pt x="43" y="126"/>
                    </a:lnTo>
                    <a:lnTo>
                      <a:pt x="53" y="128"/>
                    </a:lnTo>
                    <a:lnTo>
                      <a:pt x="75" y="128"/>
                    </a:lnTo>
                    <a:lnTo>
                      <a:pt x="86" y="126"/>
                    </a:lnTo>
                    <a:lnTo>
                      <a:pt x="98" y="120"/>
                    </a:lnTo>
                    <a:lnTo>
                      <a:pt x="106" y="115"/>
                    </a:lnTo>
                    <a:lnTo>
                      <a:pt x="113" y="105"/>
                    </a:lnTo>
                    <a:lnTo>
                      <a:pt x="121" y="98"/>
                    </a:lnTo>
                    <a:lnTo>
                      <a:pt x="126" y="88"/>
                    </a:lnTo>
                    <a:lnTo>
                      <a:pt x="128" y="75"/>
                    </a:lnTo>
                    <a:lnTo>
                      <a:pt x="128" y="63"/>
                    </a:lnTo>
                    <a:close/>
                  </a:path>
                </a:pathLst>
              </a:custGeom>
              <a:solidFill>
                <a:srgbClr val="000000"/>
              </a:solidFill>
              <a:ln w="5">
                <a:solidFill>
                  <a:srgbClr val="000000"/>
                </a:solidFill>
                <a:prstDash val="solid"/>
                <a:round/>
                <a:headEnd/>
                <a:tailEnd/>
              </a:ln>
            </p:spPr>
            <p:txBody>
              <a:bodyPr/>
              <a:lstStyle/>
              <a:p>
                <a:endParaRPr lang="en-US"/>
              </a:p>
            </p:txBody>
          </p:sp>
          <p:sp>
            <p:nvSpPr>
              <p:cNvPr id="211024" name="Line 29"/>
              <p:cNvSpPr>
                <a:spLocks noChangeShapeType="1"/>
              </p:cNvSpPr>
              <p:nvPr/>
            </p:nvSpPr>
            <p:spPr bwMode="auto">
              <a:xfrm>
                <a:off x="3740" y="1916"/>
                <a:ext cx="0" cy="0"/>
              </a:xfrm>
              <a:prstGeom prst="line">
                <a:avLst/>
              </a:prstGeom>
              <a:noFill/>
              <a:ln w="1">
                <a:solidFill>
                  <a:srgbClr val="000000"/>
                </a:solidFill>
                <a:round/>
                <a:headEnd/>
                <a:tailEnd/>
              </a:ln>
            </p:spPr>
            <p:txBody>
              <a:bodyPr/>
              <a:lstStyle/>
              <a:p>
                <a:endParaRPr lang="en-US"/>
              </a:p>
            </p:txBody>
          </p:sp>
          <p:sp>
            <p:nvSpPr>
              <p:cNvPr id="211025" name="Rectangle 30"/>
              <p:cNvSpPr>
                <a:spLocks noChangeArrowheads="1"/>
              </p:cNvSpPr>
              <p:nvPr/>
            </p:nvSpPr>
            <p:spPr bwMode="auto">
              <a:xfrm>
                <a:off x="3740" y="1916"/>
                <a:ext cx="1292" cy="1"/>
              </a:xfrm>
              <a:prstGeom prst="rect">
                <a:avLst/>
              </a:prstGeom>
              <a:solidFill>
                <a:srgbClr val="000000"/>
              </a:solidFill>
              <a:ln w="6350">
                <a:solidFill>
                  <a:srgbClr val="000000"/>
                </a:solidFill>
                <a:miter lim="800000"/>
                <a:headEnd/>
                <a:tailEnd/>
              </a:ln>
            </p:spPr>
            <p:txBody>
              <a:bodyPr/>
              <a:lstStyle/>
              <a:p>
                <a:pPr algn="ctr"/>
                <a:endParaRPr lang="en-US">
                  <a:latin typeface="Calibri" pitchFamily="34" charset="0"/>
                </a:endParaRPr>
              </a:p>
            </p:txBody>
          </p:sp>
          <p:sp>
            <p:nvSpPr>
              <p:cNvPr id="211026" name="Line 31"/>
              <p:cNvSpPr>
                <a:spLocks noChangeShapeType="1"/>
              </p:cNvSpPr>
              <p:nvPr/>
            </p:nvSpPr>
            <p:spPr bwMode="auto">
              <a:xfrm>
                <a:off x="3741" y="1897"/>
                <a:ext cx="0" cy="0"/>
              </a:xfrm>
              <a:prstGeom prst="line">
                <a:avLst/>
              </a:prstGeom>
              <a:noFill/>
              <a:ln w="1">
                <a:solidFill>
                  <a:srgbClr val="000000"/>
                </a:solidFill>
                <a:round/>
                <a:headEnd/>
                <a:tailEnd/>
              </a:ln>
            </p:spPr>
            <p:txBody>
              <a:bodyPr/>
              <a:lstStyle/>
              <a:p>
                <a:endParaRPr lang="en-US"/>
              </a:p>
            </p:txBody>
          </p:sp>
          <p:sp>
            <p:nvSpPr>
              <p:cNvPr id="211027" name="Rectangle 32"/>
              <p:cNvSpPr>
                <a:spLocks noChangeArrowheads="1"/>
              </p:cNvSpPr>
              <p:nvPr/>
            </p:nvSpPr>
            <p:spPr bwMode="auto">
              <a:xfrm>
                <a:off x="3739" y="1897"/>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28" name="Line 33"/>
              <p:cNvSpPr>
                <a:spLocks noChangeShapeType="1"/>
              </p:cNvSpPr>
              <p:nvPr/>
            </p:nvSpPr>
            <p:spPr bwMode="auto">
              <a:xfrm>
                <a:off x="5033" y="1897"/>
                <a:ext cx="0" cy="0"/>
              </a:xfrm>
              <a:prstGeom prst="line">
                <a:avLst/>
              </a:prstGeom>
              <a:noFill/>
              <a:ln w="1">
                <a:solidFill>
                  <a:srgbClr val="000000"/>
                </a:solidFill>
                <a:round/>
                <a:headEnd/>
                <a:tailEnd/>
              </a:ln>
            </p:spPr>
            <p:txBody>
              <a:bodyPr/>
              <a:lstStyle/>
              <a:p>
                <a:endParaRPr lang="en-US"/>
              </a:p>
            </p:txBody>
          </p:sp>
          <p:sp>
            <p:nvSpPr>
              <p:cNvPr id="211029" name="Rectangle 34"/>
              <p:cNvSpPr>
                <a:spLocks noChangeArrowheads="1"/>
              </p:cNvSpPr>
              <p:nvPr/>
            </p:nvSpPr>
            <p:spPr bwMode="auto">
              <a:xfrm>
                <a:off x="5031" y="1897"/>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30" name="Line 35"/>
              <p:cNvSpPr>
                <a:spLocks noChangeShapeType="1"/>
              </p:cNvSpPr>
              <p:nvPr/>
            </p:nvSpPr>
            <p:spPr bwMode="auto">
              <a:xfrm>
                <a:off x="4398" y="1917"/>
                <a:ext cx="0" cy="0"/>
              </a:xfrm>
              <a:prstGeom prst="line">
                <a:avLst/>
              </a:prstGeom>
              <a:noFill/>
              <a:ln w="1">
                <a:solidFill>
                  <a:srgbClr val="000000"/>
                </a:solidFill>
                <a:round/>
                <a:headEnd/>
                <a:tailEnd/>
              </a:ln>
            </p:spPr>
            <p:txBody>
              <a:bodyPr/>
              <a:lstStyle/>
              <a:p>
                <a:endParaRPr lang="en-US"/>
              </a:p>
            </p:txBody>
          </p:sp>
          <p:sp>
            <p:nvSpPr>
              <p:cNvPr id="211031" name="Freeform 36"/>
              <p:cNvSpPr>
                <a:spLocks/>
              </p:cNvSpPr>
              <p:nvPr/>
            </p:nvSpPr>
            <p:spPr bwMode="auto">
              <a:xfrm>
                <a:off x="4355" y="1900"/>
                <a:ext cx="43" cy="33"/>
              </a:xfrm>
              <a:custGeom>
                <a:avLst/>
                <a:gdLst>
                  <a:gd name="T0" fmla="*/ 14 w 130"/>
                  <a:gd name="T1" fmla="*/ 4 h 132"/>
                  <a:gd name="T2" fmla="*/ 14 w 130"/>
                  <a:gd name="T3" fmla="*/ 3 h 132"/>
                  <a:gd name="T4" fmla="*/ 14 w 130"/>
                  <a:gd name="T5" fmla="*/ 3 h 132"/>
                  <a:gd name="T6" fmla="*/ 13 w 130"/>
                  <a:gd name="T7" fmla="*/ 2 h 132"/>
                  <a:gd name="T8" fmla="*/ 13 w 130"/>
                  <a:gd name="T9" fmla="*/ 1 h 132"/>
                  <a:gd name="T10" fmla="*/ 12 w 130"/>
                  <a:gd name="T11" fmla="*/ 1 h 132"/>
                  <a:gd name="T12" fmla="*/ 11 w 130"/>
                  <a:gd name="T13" fmla="*/ 1 h 132"/>
                  <a:gd name="T14" fmla="*/ 10 w 130"/>
                  <a:gd name="T15" fmla="*/ 0 h 132"/>
                  <a:gd name="T16" fmla="*/ 8 w 130"/>
                  <a:gd name="T17" fmla="*/ 0 h 132"/>
                  <a:gd name="T18" fmla="*/ 7 w 130"/>
                  <a:gd name="T19" fmla="*/ 0 h 132"/>
                  <a:gd name="T20" fmla="*/ 6 w 130"/>
                  <a:gd name="T21" fmla="*/ 0 h 132"/>
                  <a:gd name="T22" fmla="*/ 5 w 130"/>
                  <a:gd name="T23" fmla="*/ 0 h 132"/>
                  <a:gd name="T24" fmla="*/ 3 w 130"/>
                  <a:gd name="T25" fmla="*/ 1 h 132"/>
                  <a:gd name="T26" fmla="*/ 3 w 130"/>
                  <a:gd name="T27" fmla="*/ 1 h 132"/>
                  <a:gd name="T28" fmla="*/ 2 w 130"/>
                  <a:gd name="T29" fmla="*/ 1 h 132"/>
                  <a:gd name="T30" fmla="*/ 1 w 130"/>
                  <a:gd name="T31" fmla="*/ 2 h 132"/>
                  <a:gd name="T32" fmla="*/ 0 w 130"/>
                  <a:gd name="T33" fmla="*/ 3 h 132"/>
                  <a:gd name="T34" fmla="*/ 0 w 130"/>
                  <a:gd name="T35" fmla="*/ 3 h 132"/>
                  <a:gd name="T36" fmla="*/ 0 w 130"/>
                  <a:gd name="T37" fmla="*/ 5 h 132"/>
                  <a:gd name="T38" fmla="*/ 0 w 130"/>
                  <a:gd name="T39" fmla="*/ 5 h 132"/>
                  <a:gd name="T40" fmla="*/ 1 w 130"/>
                  <a:gd name="T41" fmla="*/ 6 h 132"/>
                  <a:gd name="T42" fmla="*/ 2 w 130"/>
                  <a:gd name="T43" fmla="*/ 7 h 132"/>
                  <a:gd name="T44" fmla="*/ 3 w 130"/>
                  <a:gd name="T45" fmla="*/ 7 h 132"/>
                  <a:gd name="T46" fmla="*/ 3 w 130"/>
                  <a:gd name="T47" fmla="*/ 7 h 132"/>
                  <a:gd name="T48" fmla="*/ 5 w 130"/>
                  <a:gd name="T49" fmla="*/ 8 h 132"/>
                  <a:gd name="T50" fmla="*/ 6 w 130"/>
                  <a:gd name="T51" fmla="*/ 8 h 132"/>
                  <a:gd name="T52" fmla="*/ 7 w 130"/>
                  <a:gd name="T53" fmla="*/ 8 h 132"/>
                  <a:gd name="T54" fmla="*/ 8 w 130"/>
                  <a:gd name="T55" fmla="*/ 8 h 132"/>
                  <a:gd name="T56" fmla="*/ 10 w 130"/>
                  <a:gd name="T57" fmla="*/ 8 h 132"/>
                  <a:gd name="T58" fmla="*/ 11 w 130"/>
                  <a:gd name="T59" fmla="*/ 7 h 132"/>
                  <a:gd name="T60" fmla="*/ 12 w 130"/>
                  <a:gd name="T61" fmla="*/ 7 h 132"/>
                  <a:gd name="T62" fmla="*/ 13 w 130"/>
                  <a:gd name="T63" fmla="*/ 7 h 132"/>
                  <a:gd name="T64" fmla="*/ 13 w 130"/>
                  <a:gd name="T65" fmla="*/ 6 h 132"/>
                  <a:gd name="T66" fmla="*/ 14 w 130"/>
                  <a:gd name="T67" fmla="*/ 5 h 132"/>
                  <a:gd name="T68" fmla="*/ 14 w 130"/>
                  <a:gd name="T69" fmla="*/ 5 h 132"/>
                  <a:gd name="T70" fmla="*/ 14 w 130"/>
                  <a:gd name="T71" fmla="*/ 4 h 1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0"/>
                  <a:gd name="T109" fmla="*/ 0 h 132"/>
                  <a:gd name="T110" fmla="*/ 130 w 130"/>
                  <a:gd name="T111" fmla="*/ 132 h 13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0" h="132">
                    <a:moveTo>
                      <a:pt x="130" y="66"/>
                    </a:moveTo>
                    <a:lnTo>
                      <a:pt x="130" y="53"/>
                    </a:lnTo>
                    <a:lnTo>
                      <a:pt x="128" y="43"/>
                    </a:lnTo>
                    <a:lnTo>
                      <a:pt x="122" y="33"/>
                    </a:lnTo>
                    <a:lnTo>
                      <a:pt x="114" y="23"/>
                    </a:lnTo>
                    <a:lnTo>
                      <a:pt x="107" y="15"/>
                    </a:lnTo>
                    <a:lnTo>
                      <a:pt x="97" y="10"/>
                    </a:lnTo>
                    <a:lnTo>
                      <a:pt x="87" y="5"/>
                    </a:lnTo>
                    <a:lnTo>
                      <a:pt x="77" y="3"/>
                    </a:lnTo>
                    <a:lnTo>
                      <a:pt x="66" y="0"/>
                    </a:lnTo>
                    <a:lnTo>
                      <a:pt x="54" y="3"/>
                    </a:lnTo>
                    <a:lnTo>
                      <a:pt x="41" y="5"/>
                    </a:lnTo>
                    <a:lnTo>
                      <a:pt x="31" y="10"/>
                    </a:lnTo>
                    <a:lnTo>
                      <a:pt x="24" y="15"/>
                    </a:lnTo>
                    <a:lnTo>
                      <a:pt x="15" y="23"/>
                    </a:lnTo>
                    <a:lnTo>
                      <a:pt x="8" y="33"/>
                    </a:lnTo>
                    <a:lnTo>
                      <a:pt x="3" y="43"/>
                    </a:lnTo>
                    <a:lnTo>
                      <a:pt x="0" y="53"/>
                    </a:lnTo>
                    <a:lnTo>
                      <a:pt x="0" y="78"/>
                    </a:lnTo>
                    <a:lnTo>
                      <a:pt x="3" y="88"/>
                    </a:lnTo>
                    <a:lnTo>
                      <a:pt x="8" y="98"/>
                    </a:lnTo>
                    <a:lnTo>
                      <a:pt x="15" y="108"/>
                    </a:lnTo>
                    <a:lnTo>
                      <a:pt x="24" y="116"/>
                    </a:lnTo>
                    <a:lnTo>
                      <a:pt x="31" y="122"/>
                    </a:lnTo>
                    <a:lnTo>
                      <a:pt x="41" y="127"/>
                    </a:lnTo>
                    <a:lnTo>
                      <a:pt x="54" y="129"/>
                    </a:lnTo>
                    <a:lnTo>
                      <a:pt x="66" y="132"/>
                    </a:lnTo>
                    <a:lnTo>
                      <a:pt x="77" y="129"/>
                    </a:lnTo>
                    <a:lnTo>
                      <a:pt x="87" y="127"/>
                    </a:lnTo>
                    <a:lnTo>
                      <a:pt x="97" y="122"/>
                    </a:lnTo>
                    <a:lnTo>
                      <a:pt x="107" y="116"/>
                    </a:lnTo>
                    <a:lnTo>
                      <a:pt x="114" y="108"/>
                    </a:lnTo>
                    <a:lnTo>
                      <a:pt x="122" y="98"/>
                    </a:lnTo>
                    <a:lnTo>
                      <a:pt x="128" y="88"/>
                    </a:lnTo>
                    <a:lnTo>
                      <a:pt x="130" y="78"/>
                    </a:lnTo>
                    <a:lnTo>
                      <a:pt x="130" y="66"/>
                    </a:lnTo>
                    <a:close/>
                  </a:path>
                </a:pathLst>
              </a:custGeom>
              <a:solidFill>
                <a:srgbClr val="000000"/>
              </a:solidFill>
              <a:ln w="5">
                <a:solidFill>
                  <a:srgbClr val="000000"/>
                </a:solidFill>
                <a:prstDash val="solid"/>
                <a:round/>
                <a:headEnd/>
                <a:tailEnd/>
              </a:ln>
            </p:spPr>
            <p:txBody>
              <a:bodyPr/>
              <a:lstStyle/>
              <a:p>
                <a:endParaRPr lang="en-US"/>
              </a:p>
            </p:txBody>
          </p:sp>
          <p:sp>
            <p:nvSpPr>
              <p:cNvPr id="211032" name="Line 37"/>
              <p:cNvSpPr>
                <a:spLocks noChangeShapeType="1"/>
              </p:cNvSpPr>
              <p:nvPr/>
            </p:nvSpPr>
            <p:spPr bwMode="auto">
              <a:xfrm>
                <a:off x="2391" y="2138"/>
                <a:ext cx="0" cy="0"/>
              </a:xfrm>
              <a:prstGeom prst="line">
                <a:avLst/>
              </a:prstGeom>
              <a:noFill/>
              <a:ln w="1">
                <a:solidFill>
                  <a:srgbClr val="000000"/>
                </a:solidFill>
                <a:round/>
                <a:headEnd/>
                <a:tailEnd/>
              </a:ln>
            </p:spPr>
            <p:txBody>
              <a:bodyPr/>
              <a:lstStyle/>
              <a:p>
                <a:endParaRPr lang="en-US"/>
              </a:p>
            </p:txBody>
          </p:sp>
          <p:sp>
            <p:nvSpPr>
              <p:cNvPr id="211033" name="Rectangle 38"/>
              <p:cNvSpPr>
                <a:spLocks noChangeArrowheads="1"/>
              </p:cNvSpPr>
              <p:nvPr/>
            </p:nvSpPr>
            <p:spPr bwMode="auto">
              <a:xfrm>
                <a:off x="2391" y="2138"/>
                <a:ext cx="2004" cy="1"/>
              </a:xfrm>
              <a:prstGeom prst="rect">
                <a:avLst/>
              </a:prstGeom>
              <a:solidFill>
                <a:srgbClr val="000000"/>
              </a:solidFill>
              <a:ln w="12700">
                <a:solidFill>
                  <a:srgbClr val="C00000"/>
                </a:solidFill>
                <a:miter lim="800000"/>
                <a:headEnd/>
                <a:tailEnd/>
              </a:ln>
            </p:spPr>
            <p:txBody>
              <a:bodyPr/>
              <a:lstStyle/>
              <a:p>
                <a:pPr algn="ctr"/>
                <a:endParaRPr lang="en-US">
                  <a:solidFill>
                    <a:srgbClr val="C00000"/>
                  </a:solidFill>
                  <a:latin typeface="Calibri" pitchFamily="34" charset="0"/>
                </a:endParaRPr>
              </a:p>
            </p:txBody>
          </p:sp>
          <p:sp>
            <p:nvSpPr>
              <p:cNvPr id="211034" name="Line 39"/>
              <p:cNvSpPr>
                <a:spLocks noChangeShapeType="1"/>
              </p:cNvSpPr>
              <p:nvPr/>
            </p:nvSpPr>
            <p:spPr bwMode="auto">
              <a:xfrm>
                <a:off x="2392" y="2118"/>
                <a:ext cx="0" cy="0"/>
              </a:xfrm>
              <a:prstGeom prst="line">
                <a:avLst/>
              </a:prstGeom>
              <a:noFill/>
              <a:ln w="1">
                <a:solidFill>
                  <a:srgbClr val="000000"/>
                </a:solidFill>
                <a:round/>
                <a:headEnd/>
                <a:tailEnd/>
              </a:ln>
            </p:spPr>
            <p:txBody>
              <a:bodyPr/>
              <a:lstStyle/>
              <a:p>
                <a:endParaRPr lang="en-US"/>
              </a:p>
            </p:txBody>
          </p:sp>
          <p:sp>
            <p:nvSpPr>
              <p:cNvPr id="211035" name="Rectangle 40"/>
              <p:cNvSpPr>
                <a:spLocks noChangeArrowheads="1"/>
              </p:cNvSpPr>
              <p:nvPr/>
            </p:nvSpPr>
            <p:spPr bwMode="auto">
              <a:xfrm>
                <a:off x="2390" y="2118"/>
                <a:ext cx="2" cy="4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36" name="Line 41"/>
              <p:cNvSpPr>
                <a:spLocks noChangeShapeType="1"/>
              </p:cNvSpPr>
              <p:nvPr/>
            </p:nvSpPr>
            <p:spPr bwMode="auto">
              <a:xfrm>
                <a:off x="4396" y="2118"/>
                <a:ext cx="0" cy="0"/>
              </a:xfrm>
              <a:prstGeom prst="line">
                <a:avLst/>
              </a:prstGeom>
              <a:noFill/>
              <a:ln w="1">
                <a:solidFill>
                  <a:srgbClr val="000000"/>
                </a:solidFill>
                <a:round/>
                <a:headEnd/>
                <a:tailEnd/>
              </a:ln>
            </p:spPr>
            <p:txBody>
              <a:bodyPr/>
              <a:lstStyle/>
              <a:p>
                <a:endParaRPr lang="en-US"/>
              </a:p>
            </p:txBody>
          </p:sp>
          <p:sp>
            <p:nvSpPr>
              <p:cNvPr id="211037" name="Rectangle 42"/>
              <p:cNvSpPr>
                <a:spLocks noChangeArrowheads="1"/>
              </p:cNvSpPr>
              <p:nvPr/>
            </p:nvSpPr>
            <p:spPr bwMode="auto">
              <a:xfrm>
                <a:off x="4394" y="2118"/>
                <a:ext cx="2" cy="4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38" name="Line 43"/>
              <p:cNvSpPr>
                <a:spLocks noChangeShapeType="1"/>
              </p:cNvSpPr>
              <p:nvPr/>
            </p:nvSpPr>
            <p:spPr bwMode="auto">
              <a:xfrm>
                <a:off x="3423" y="2139"/>
                <a:ext cx="0" cy="0"/>
              </a:xfrm>
              <a:prstGeom prst="line">
                <a:avLst/>
              </a:prstGeom>
              <a:noFill/>
              <a:ln w="1">
                <a:solidFill>
                  <a:srgbClr val="000000"/>
                </a:solidFill>
                <a:round/>
                <a:headEnd/>
                <a:tailEnd/>
              </a:ln>
            </p:spPr>
            <p:txBody>
              <a:bodyPr/>
              <a:lstStyle/>
              <a:p>
                <a:endParaRPr lang="en-US"/>
              </a:p>
            </p:txBody>
          </p:sp>
          <p:sp>
            <p:nvSpPr>
              <p:cNvPr id="211039" name="Freeform 44"/>
              <p:cNvSpPr>
                <a:spLocks/>
              </p:cNvSpPr>
              <p:nvPr/>
            </p:nvSpPr>
            <p:spPr bwMode="auto">
              <a:xfrm>
                <a:off x="3380" y="2123"/>
                <a:ext cx="43" cy="32"/>
              </a:xfrm>
              <a:custGeom>
                <a:avLst/>
                <a:gdLst>
                  <a:gd name="T0" fmla="*/ 14 w 129"/>
                  <a:gd name="T1" fmla="*/ 4 h 128"/>
                  <a:gd name="T2" fmla="*/ 14 w 129"/>
                  <a:gd name="T3" fmla="*/ 3 h 128"/>
                  <a:gd name="T4" fmla="*/ 14 w 129"/>
                  <a:gd name="T5" fmla="*/ 2 h 128"/>
                  <a:gd name="T6" fmla="*/ 14 w 129"/>
                  <a:gd name="T7" fmla="*/ 2 h 128"/>
                  <a:gd name="T8" fmla="*/ 13 w 129"/>
                  <a:gd name="T9" fmla="*/ 1 h 128"/>
                  <a:gd name="T10" fmla="*/ 12 w 129"/>
                  <a:gd name="T11" fmla="*/ 1 h 128"/>
                  <a:gd name="T12" fmla="*/ 11 w 129"/>
                  <a:gd name="T13" fmla="*/ 1 h 128"/>
                  <a:gd name="T14" fmla="*/ 10 w 129"/>
                  <a:gd name="T15" fmla="*/ 0 h 128"/>
                  <a:gd name="T16" fmla="*/ 8 w 129"/>
                  <a:gd name="T17" fmla="*/ 0 h 128"/>
                  <a:gd name="T18" fmla="*/ 6 w 129"/>
                  <a:gd name="T19" fmla="*/ 0 h 128"/>
                  <a:gd name="T20" fmla="*/ 5 w 129"/>
                  <a:gd name="T21" fmla="*/ 0 h 128"/>
                  <a:gd name="T22" fmla="*/ 4 w 129"/>
                  <a:gd name="T23" fmla="*/ 1 h 128"/>
                  <a:gd name="T24" fmla="*/ 3 w 129"/>
                  <a:gd name="T25" fmla="*/ 1 h 128"/>
                  <a:gd name="T26" fmla="*/ 2 w 129"/>
                  <a:gd name="T27" fmla="*/ 1 h 128"/>
                  <a:gd name="T28" fmla="*/ 1 w 129"/>
                  <a:gd name="T29" fmla="*/ 2 h 128"/>
                  <a:gd name="T30" fmla="*/ 0 w 129"/>
                  <a:gd name="T31" fmla="*/ 2 h 128"/>
                  <a:gd name="T32" fmla="*/ 0 w 129"/>
                  <a:gd name="T33" fmla="*/ 3 h 128"/>
                  <a:gd name="T34" fmla="*/ 0 w 129"/>
                  <a:gd name="T35" fmla="*/ 5 h 128"/>
                  <a:gd name="T36" fmla="*/ 0 w 129"/>
                  <a:gd name="T37" fmla="*/ 5 h 128"/>
                  <a:gd name="T38" fmla="*/ 1 w 129"/>
                  <a:gd name="T39" fmla="*/ 6 h 128"/>
                  <a:gd name="T40" fmla="*/ 2 w 129"/>
                  <a:gd name="T41" fmla="*/ 6 h 128"/>
                  <a:gd name="T42" fmla="*/ 3 w 129"/>
                  <a:gd name="T43" fmla="*/ 7 h 128"/>
                  <a:gd name="T44" fmla="*/ 4 w 129"/>
                  <a:gd name="T45" fmla="*/ 7 h 128"/>
                  <a:gd name="T46" fmla="*/ 5 w 129"/>
                  <a:gd name="T47" fmla="*/ 8 h 128"/>
                  <a:gd name="T48" fmla="*/ 6 w 129"/>
                  <a:gd name="T49" fmla="*/ 8 h 128"/>
                  <a:gd name="T50" fmla="*/ 8 w 129"/>
                  <a:gd name="T51" fmla="*/ 8 h 128"/>
                  <a:gd name="T52" fmla="*/ 10 w 129"/>
                  <a:gd name="T53" fmla="*/ 8 h 128"/>
                  <a:gd name="T54" fmla="*/ 11 w 129"/>
                  <a:gd name="T55" fmla="*/ 7 h 128"/>
                  <a:gd name="T56" fmla="*/ 12 w 129"/>
                  <a:gd name="T57" fmla="*/ 7 h 128"/>
                  <a:gd name="T58" fmla="*/ 13 w 129"/>
                  <a:gd name="T59" fmla="*/ 6 h 128"/>
                  <a:gd name="T60" fmla="*/ 14 w 129"/>
                  <a:gd name="T61" fmla="*/ 6 h 128"/>
                  <a:gd name="T62" fmla="*/ 14 w 129"/>
                  <a:gd name="T63" fmla="*/ 5 h 128"/>
                  <a:gd name="T64" fmla="*/ 14 w 129"/>
                  <a:gd name="T65" fmla="*/ 5 h 128"/>
                  <a:gd name="T66" fmla="*/ 14 w 129"/>
                  <a:gd name="T67" fmla="*/ 4 h 1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9"/>
                  <a:gd name="T103" fmla="*/ 0 h 128"/>
                  <a:gd name="T104" fmla="*/ 129 w 129"/>
                  <a:gd name="T105" fmla="*/ 128 h 12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9" h="128">
                    <a:moveTo>
                      <a:pt x="129" y="63"/>
                    </a:moveTo>
                    <a:lnTo>
                      <a:pt x="129" y="53"/>
                    </a:lnTo>
                    <a:lnTo>
                      <a:pt x="127" y="39"/>
                    </a:lnTo>
                    <a:lnTo>
                      <a:pt x="122" y="30"/>
                    </a:lnTo>
                    <a:lnTo>
                      <a:pt x="114" y="22"/>
                    </a:lnTo>
                    <a:lnTo>
                      <a:pt x="107" y="15"/>
                    </a:lnTo>
                    <a:lnTo>
                      <a:pt x="99" y="7"/>
                    </a:lnTo>
                    <a:lnTo>
                      <a:pt x="89" y="2"/>
                    </a:lnTo>
                    <a:lnTo>
                      <a:pt x="76" y="0"/>
                    </a:lnTo>
                    <a:lnTo>
                      <a:pt x="54" y="0"/>
                    </a:lnTo>
                    <a:lnTo>
                      <a:pt x="44" y="2"/>
                    </a:lnTo>
                    <a:lnTo>
                      <a:pt x="34" y="7"/>
                    </a:lnTo>
                    <a:lnTo>
                      <a:pt x="23" y="15"/>
                    </a:lnTo>
                    <a:lnTo>
                      <a:pt x="15" y="22"/>
                    </a:lnTo>
                    <a:lnTo>
                      <a:pt x="8" y="30"/>
                    </a:lnTo>
                    <a:lnTo>
                      <a:pt x="3" y="39"/>
                    </a:lnTo>
                    <a:lnTo>
                      <a:pt x="0" y="53"/>
                    </a:lnTo>
                    <a:lnTo>
                      <a:pt x="0" y="75"/>
                    </a:lnTo>
                    <a:lnTo>
                      <a:pt x="3" y="85"/>
                    </a:lnTo>
                    <a:lnTo>
                      <a:pt x="8" y="95"/>
                    </a:lnTo>
                    <a:lnTo>
                      <a:pt x="15" y="105"/>
                    </a:lnTo>
                    <a:lnTo>
                      <a:pt x="23" y="113"/>
                    </a:lnTo>
                    <a:lnTo>
                      <a:pt x="34" y="121"/>
                    </a:lnTo>
                    <a:lnTo>
                      <a:pt x="44" y="126"/>
                    </a:lnTo>
                    <a:lnTo>
                      <a:pt x="54" y="128"/>
                    </a:lnTo>
                    <a:lnTo>
                      <a:pt x="76" y="128"/>
                    </a:lnTo>
                    <a:lnTo>
                      <a:pt x="89" y="126"/>
                    </a:lnTo>
                    <a:lnTo>
                      <a:pt x="99" y="121"/>
                    </a:lnTo>
                    <a:lnTo>
                      <a:pt x="107" y="113"/>
                    </a:lnTo>
                    <a:lnTo>
                      <a:pt x="114" y="105"/>
                    </a:lnTo>
                    <a:lnTo>
                      <a:pt x="122" y="95"/>
                    </a:lnTo>
                    <a:lnTo>
                      <a:pt x="127" y="85"/>
                    </a:lnTo>
                    <a:lnTo>
                      <a:pt x="129" y="75"/>
                    </a:lnTo>
                    <a:lnTo>
                      <a:pt x="129" y="63"/>
                    </a:lnTo>
                    <a:close/>
                  </a:path>
                </a:pathLst>
              </a:custGeom>
              <a:solidFill>
                <a:srgbClr val="000000"/>
              </a:solidFill>
              <a:ln w="5">
                <a:solidFill>
                  <a:srgbClr val="000000"/>
                </a:solidFill>
                <a:prstDash val="solid"/>
                <a:round/>
                <a:headEnd/>
                <a:tailEnd/>
              </a:ln>
            </p:spPr>
            <p:txBody>
              <a:bodyPr/>
              <a:lstStyle/>
              <a:p>
                <a:endParaRPr lang="en-US"/>
              </a:p>
            </p:txBody>
          </p:sp>
          <p:sp>
            <p:nvSpPr>
              <p:cNvPr id="211040" name="Line 45"/>
              <p:cNvSpPr>
                <a:spLocks noChangeShapeType="1"/>
              </p:cNvSpPr>
              <p:nvPr/>
            </p:nvSpPr>
            <p:spPr bwMode="auto">
              <a:xfrm>
                <a:off x="3421" y="2360"/>
                <a:ext cx="0" cy="0"/>
              </a:xfrm>
              <a:prstGeom prst="line">
                <a:avLst/>
              </a:prstGeom>
              <a:noFill/>
              <a:ln w="1">
                <a:solidFill>
                  <a:srgbClr val="000000"/>
                </a:solidFill>
                <a:round/>
                <a:headEnd/>
                <a:tailEnd/>
              </a:ln>
            </p:spPr>
            <p:txBody>
              <a:bodyPr/>
              <a:lstStyle/>
              <a:p>
                <a:endParaRPr lang="en-US"/>
              </a:p>
            </p:txBody>
          </p:sp>
          <p:sp>
            <p:nvSpPr>
              <p:cNvPr id="211041" name="Rectangle 46"/>
              <p:cNvSpPr>
                <a:spLocks noChangeArrowheads="1"/>
              </p:cNvSpPr>
              <p:nvPr/>
            </p:nvSpPr>
            <p:spPr bwMode="auto">
              <a:xfrm>
                <a:off x="3421" y="2360"/>
                <a:ext cx="1386"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42" name="Line 47"/>
              <p:cNvSpPr>
                <a:spLocks noChangeShapeType="1"/>
              </p:cNvSpPr>
              <p:nvPr/>
            </p:nvSpPr>
            <p:spPr bwMode="auto">
              <a:xfrm>
                <a:off x="3422" y="2340"/>
                <a:ext cx="0" cy="0"/>
              </a:xfrm>
              <a:prstGeom prst="line">
                <a:avLst/>
              </a:prstGeom>
              <a:noFill/>
              <a:ln w="1">
                <a:solidFill>
                  <a:srgbClr val="000000"/>
                </a:solidFill>
                <a:round/>
                <a:headEnd/>
                <a:tailEnd/>
              </a:ln>
            </p:spPr>
            <p:txBody>
              <a:bodyPr/>
              <a:lstStyle/>
              <a:p>
                <a:endParaRPr lang="en-US"/>
              </a:p>
            </p:txBody>
          </p:sp>
          <p:sp>
            <p:nvSpPr>
              <p:cNvPr id="211043" name="Rectangle 48"/>
              <p:cNvSpPr>
                <a:spLocks noChangeArrowheads="1"/>
              </p:cNvSpPr>
              <p:nvPr/>
            </p:nvSpPr>
            <p:spPr bwMode="auto">
              <a:xfrm>
                <a:off x="3420" y="2340"/>
                <a:ext cx="2" cy="4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44" name="Line 49"/>
              <p:cNvSpPr>
                <a:spLocks noChangeShapeType="1"/>
              </p:cNvSpPr>
              <p:nvPr/>
            </p:nvSpPr>
            <p:spPr bwMode="auto">
              <a:xfrm>
                <a:off x="4808" y="2340"/>
                <a:ext cx="0" cy="0"/>
              </a:xfrm>
              <a:prstGeom prst="line">
                <a:avLst/>
              </a:prstGeom>
              <a:noFill/>
              <a:ln w="1">
                <a:solidFill>
                  <a:srgbClr val="000000"/>
                </a:solidFill>
                <a:round/>
                <a:headEnd/>
                <a:tailEnd/>
              </a:ln>
            </p:spPr>
            <p:txBody>
              <a:bodyPr/>
              <a:lstStyle/>
              <a:p>
                <a:endParaRPr lang="en-US"/>
              </a:p>
            </p:txBody>
          </p:sp>
          <p:sp>
            <p:nvSpPr>
              <p:cNvPr id="211045" name="Rectangle 50"/>
              <p:cNvSpPr>
                <a:spLocks noChangeArrowheads="1"/>
              </p:cNvSpPr>
              <p:nvPr/>
            </p:nvSpPr>
            <p:spPr bwMode="auto">
              <a:xfrm>
                <a:off x="4806" y="2340"/>
                <a:ext cx="2" cy="4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46" name="Line 51"/>
              <p:cNvSpPr>
                <a:spLocks noChangeShapeType="1"/>
              </p:cNvSpPr>
              <p:nvPr/>
            </p:nvSpPr>
            <p:spPr bwMode="auto">
              <a:xfrm>
                <a:off x="4135" y="2361"/>
                <a:ext cx="0" cy="0"/>
              </a:xfrm>
              <a:prstGeom prst="line">
                <a:avLst/>
              </a:prstGeom>
              <a:noFill/>
              <a:ln w="1">
                <a:solidFill>
                  <a:srgbClr val="000000"/>
                </a:solidFill>
                <a:round/>
                <a:headEnd/>
                <a:tailEnd/>
              </a:ln>
            </p:spPr>
            <p:txBody>
              <a:bodyPr/>
              <a:lstStyle/>
              <a:p>
                <a:endParaRPr lang="en-US"/>
              </a:p>
            </p:txBody>
          </p:sp>
          <p:sp>
            <p:nvSpPr>
              <p:cNvPr id="211047" name="Freeform 52"/>
              <p:cNvSpPr>
                <a:spLocks/>
              </p:cNvSpPr>
              <p:nvPr/>
            </p:nvSpPr>
            <p:spPr bwMode="auto">
              <a:xfrm>
                <a:off x="4093" y="2345"/>
                <a:ext cx="42" cy="32"/>
              </a:xfrm>
              <a:custGeom>
                <a:avLst/>
                <a:gdLst>
                  <a:gd name="T0" fmla="*/ 14 w 128"/>
                  <a:gd name="T1" fmla="*/ 4 h 129"/>
                  <a:gd name="T2" fmla="*/ 14 w 128"/>
                  <a:gd name="T3" fmla="*/ 3 h 129"/>
                  <a:gd name="T4" fmla="*/ 13 w 128"/>
                  <a:gd name="T5" fmla="*/ 3 h 129"/>
                  <a:gd name="T6" fmla="*/ 13 w 128"/>
                  <a:gd name="T7" fmla="*/ 2 h 129"/>
                  <a:gd name="T8" fmla="*/ 12 w 128"/>
                  <a:gd name="T9" fmla="*/ 1 h 129"/>
                  <a:gd name="T10" fmla="*/ 11 w 128"/>
                  <a:gd name="T11" fmla="*/ 1 h 129"/>
                  <a:gd name="T12" fmla="*/ 11 w 128"/>
                  <a:gd name="T13" fmla="*/ 0 h 129"/>
                  <a:gd name="T14" fmla="*/ 9 w 128"/>
                  <a:gd name="T15" fmla="*/ 0 h 129"/>
                  <a:gd name="T16" fmla="*/ 8 w 128"/>
                  <a:gd name="T17" fmla="*/ 0 h 129"/>
                  <a:gd name="T18" fmla="*/ 6 w 128"/>
                  <a:gd name="T19" fmla="*/ 0 h 129"/>
                  <a:gd name="T20" fmla="*/ 5 w 128"/>
                  <a:gd name="T21" fmla="*/ 0 h 129"/>
                  <a:gd name="T22" fmla="*/ 4 w 128"/>
                  <a:gd name="T23" fmla="*/ 0 h 129"/>
                  <a:gd name="T24" fmla="*/ 2 w 128"/>
                  <a:gd name="T25" fmla="*/ 1 h 129"/>
                  <a:gd name="T26" fmla="*/ 2 w 128"/>
                  <a:gd name="T27" fmla="*/ 1 h 129"/>
                  <a:gd name="T28" fmla="*/ 1 w 128"/>
                  <a:gd name="T29" fmla="*/ 2 h 129"/>
                  <a:gd name="T30" fmla="*/ 0 w 128"/>
                  <a:gd name="T31" fmla="*/ 3 h 129"/>
                  <a:gd name="T32" fmla="*/ 0 w 128"/>
                  <a:gd name="T33" fmla="*/ 3 h 129"/>
                  <a:gd name="T34" fmla="*/ 0 w 128"/>
                  <a:gd name="T35" fmla="*/ 5 h 129"/>
                  <a:gd name="T36" fmla="*/ 0 w 128"/>
                  <a:gd name="T37" fmla="*/ 5 h 129"/>
                  <a:gd name="T38" fmla="*/ 1 w 128"/>
                  <a:gd name="T39" fmla="*/ 6 h 129"/>
                  <a:gd name="T40" fmla="*/ 2 w 128"/>
                  <a:gd name="T41" fmla="*/ 7 h 129"/>
                  <a:gd name="T42" fmla="*/ 2 w 128"/>
                  <a:gd name="T43" fmla="*/ 7 h 129"/>
                  <a:gd name="T44" fmla="*/ 4 w 128"/>
                  <a:gd name="T45" fmla="*/ 7 h 129"/>
                  <a:gd name="T46" fmla="*/ 5 w 128"/>
                  <a:gd name="T47" fmla="*/ 8 h 129"/>
                  <a:gd name="T48" fmla="*/ 6 w 128"/>
                  <a:gd name="T49" fmla="*/ 8 h 129"/>
                  <a:gd name="T50" fmla="*/ 8 w 128"/>
                  <a:gd name="T51" fmla="*/ 8 h 129"/>
                  <a:gd name="T52" fmla="*/ 9 w 128"/>
                  <a:gd name="T53" fmla="*/ 8 h 129"/>
                  <a:gd name="T54" fmla="*/ 11 w 128"/>
                  <a:gd name="T55" fmla="*/ 7 h 129"/>
                  <a:gd name="T56" fmla="*/ 11 w 128"/>
                  <a:gd name="T57" fmla="*/ 7 h 129"/>
                  <a:gd name="T58" fmla="*/ 12 w 128"/>
                  <a:gd name="T59" fmla="*/ 7 h 129"/>
                  <a:gd name="T60" fmla="*/ 13 w 128"/>
                  <a:gd name="T61" fmla="*/ 6 h 129"/>
                  <a:gd name="T62" fmla="*/ 13 w 128"/>
                  <a:gd name="T63" fmla="*/ 5 h 129"/>
                  <a:gd name="T64" fmla="*/ 14 w 128"/>
                  <a:gd name="T65" fmla="*/ 5 h 129"/>
                  <a:gd name="T66" fmla="*/ 14 w 128"/>
                  <a:gd name="T67" fmla="*/ 4 h 12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8"/>
                  <a:gd name="T103" fmla="*/ 0 h 129"/>
                  <a:gd name="T104" fmla="*/ 128 w 128"/>
                  <a:gd name="T105" fmla="*/ 129 h 12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8" h="129">
                    <a:moveTo>
                      <a:pt x="128" y="64"/>
                    </a:moveTo>
                    <a:lnTo>
                      <a:pt x="128" y="54"/>
                    </a:lnTo>
                    <a:lnTo>
                      <a:pt x="126" y="44"/>
                    </a:lnTo>
                    <a:lnTo>
                      <a:pt x="121" y="33"/>
                    </a:lnTo>
                    <a:lnTo>
                      <a:pt x="113" y="23"/>
                    </a:lnTo>
                    <a:lnTo>
                      <a:pt x="106" y="15"/>
                    </a:lnTo>
                    <a:lnTo>
                      <a:pt x="98" y="8"/>
                    </a:lnTo>
                    <a:lnTo>
                      <a:pt x="86" y="3"/>
                    </a:lnTo>
                    <a:lnTo>
                      <a:pt x="75" y="0"/>
                    </a:lnTo>
                    <a:lnTo>
                      <a:pt x="53" y="0"/>
                    </a:lnTo>
                    <a:lnTo>
                      <a:pt x="43" y="3"/>
                    </a:lnTo>
                    <a:lnTo>
                      <a:pt x="33" y="8"/>
                    </a:lnTo>
                    <a:lnTo>
                      <a:pt x="22" y="15"/>
                    </a:lnTo>
                    <a:lnTo>
                      <a:pt x="14" y="23"/>
                    </a:lnTo>
                    <a:lnTo>
                      <a:pt x="7" y="33"/>
                    </a:lnTo>
                    <a:lnTo>
                      <a:pt x="2" y="44"/>
                    </a:lnTo>
                    <a:lnTo>
                      <a:pt x="0" y="54"/>
                    </a:lnTo>
                    <a:lnTo>
                      <a:pt x="0" y="76"/>
                    </a:lnTo>
                    <a:lnTo>
                      <a:pt x="2" y="88"/>
                    </a:lnTo>
                    <a:lnTo>
                      <a:pt x="7" y="98"/>
                    </a:lnTo>
                    <a:lnTo>
                      <a:pt x="14" y="107"/>
                    </a:lnTo>
                    <a:lnTo>
                      <a:pt x="22" y="114"/>
                    </a:lnTo>
                    <a:lnTo>
                      <a:pt x="33" y="122"/>
                    </a:lnTo>
                    <a:lnTo>
                      <a:pt x="43" y="127"/>
                    </a:lnTo>
                    <a:lnTo>
                      <a:pt x="53" y="129"/>
                    </a:lnTo>
                    <a:lnTo>
                      <a:pt x="75" y="129"/>
                    </a:lnTo>
                    <a:lnTo>
                      <a:pt x="86" y="127"/>
                    </a:lnTo>
                    <a:lnTo>
                      <a:pt x="98" y="122"/>
                    </a:lnTo>
                    <a:lnTo>
                      <a:pt x="106" y="114"/>
                    </a:lnTo>
                    <a:lnTo>
                      <a:pt x="113" y="107"/>
                    </a:lnTo>
                    <a:lnTo>
                      <a:pt x="121" y="98"/>
                    </a:lnTo>
                    <a:lnTo>
                      <a:pt x="126" y="88"/>
                    </a:lnTo>
                    <a:lnTo>
                      <a:pt x="128" y="76"/>
                    </a:lnTo>
                    <a:lnTo>
                      <a:pt x="128" y="64"/>
                    </a:lnTo>
                    <a:close/>
                  </a:path>
                </a:pathLst>
              </a:custGeom>
              <a:solidFill>
                <a:srgbClr val="000000"/>
              </a:solidFill>
              <a:ln w="5">
                <a:solidFill>
                  <a:srgbClr val="000000"/>
                </a:solidFill>
                <a:prstDash val="solid"/>
                <a:round/>
                <a:headEnd/>
                <a:tailEnd/>
              </a:ln>
            </p:spPr>
            <p:txBody>
              <a:bodyPr/>
              <a:lstStyle/>
              <a:p>
                <a:endParaRPr lang="en-US"/>
              </a:p>
            </p:txBody>
          </p:sp>
          <p:sp>
            <p:nvSpPr>
              <p:cNvPr id="211048" name="Line 53"/>
              <p:cNvSpPr>
                <a:spLocks noChangeShapeType="1"/>
              </p:cNvSpPr>
              <p:nvPr/>
            </p:nvSpPr>
            <p:spPr bwMode="auto">
              <a:xfrm>
                <a:off x="2841" y="2582"/>
                <a:ext cx="0" cy="0"/>
              </a:xfrm>
              <a:prstGeom prst="line">
                <a:avLst/>
              </a:prstGeom>
              <a:noFill/>
              <a:ln w="1">
                <a:solidFill>
                  <a:srgbClr val="000000"/>
                </a:solidFill>
                <a:round/>
                <a:headEnd/>
                <a:tailEnd/>
              </a:ln>
            </p:spPr>
            <p:txBody>
              <a:bodyPr/>
              <a:lstStyle/>
              <a:p>
                <a:endParaRPr lang="en-US"/>
              </a:p>
            </p:txBody>
          </p:sp>
          <p:sp>
            <p:nvSpPr>
              <p:cNvPr id="211049" name="Rectangle 54"/>
              <p:cNvSpPr>
                <a:spLocks noChangeArrowheads="1"/>
              </p:cNvSpPr>
              <p:nvPr/>
            </p:nvSpPr>
            <p:spPr bwMode="auto">
              <a:xfrm>
                <a:off x="2841" y="2582"/>
                <a:ext cx="1667" cy="2"/>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50" name="Line 55"/>
              <p:cNvSpPr>
                <a:spLocks noChangeShapeType="1"/>
              </p:cNvSpPr>
              <p:nvPr/>
            </p:nvSpPr>
            <p:spPr bwMode="auto">
              <a:xfrm>
                <a:off x="2841" y="2563"/>
                <a:ext cx="0" cy="0"/>
              </a:xfrm>
              <a:prstGeom prst="line">
                <a:avLst/>
              </a:prstGeom>
              <a:noFill/>
              <a:ln w="1">
                <a:solidFill>
                  <a:srgbClr val="000000"/>
                </a:solidFill>
                <a:round/>
                <a:headEnd/>
                <a:tailEnd/>
              </a:ln>
            </p:spPr>
            <p:txBody>
              <a:bodyPr/>
              <a:lstStyle/>
              <a:p>
                <a:endParaRPr lang="en-US"/>
              </a:p>
            </p:txBody>
          </p:sp>
          <p:sp>
            <p:nvSpPr>
              <p:cNvPr id="211051" name="Rectangle 56"/>
              <p:cNvSpPr>
                <a:spLocks noChangeArrowheads="1"/>
              </p:cNvSpPr>
              <p:nvPr/>
            </p:nvSpPr>
            <p:spPr bwMode="auto">
              <a:xfrm>
                <a:off x="2840" y="2563"/>
                <a:ext cx="1"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52" name="Line 57"/>
              <p:cNvSpPr>
                <a:spLocks noChangeShapeType="1"/>
              </p:cNvSpPr>
              <p:nvPr/>
            </p:nvSpPr>
            <p:spPr bwMode="auto">
              <a:xfrm>
                <a:off x="4508" y="2563"/>
                <a:ext cx="0" cy="0"/>
              </a:xfrm>
              <a:prstGeom prst="line">
                <a:avLst/>
              </a:prstGeom>
              <a:noFill/>
              <a:ln w="1">
                <a:solidFill>
                  <a:srgbClr val="000000"/>
                </a:solidFill>
                <a:round/>
                <a:headEnd/>
                <a:tailEnd/>
              </a:ln>
            </p:spPr>
            <p:txBody>
              <a:bodyPr/>
              <a:lstStyle/>
              <a:p>
                <a:endParaRPr lang="en-US"/>
              </a:p>
            </p:txBody>
          </p:sp>
          <p:sp>
            <p:nvSpPr>
              <p:cNvPr id="211053" name="Rectangle 58"/>
              <p:cNvSpPr>
                <a:spLocks noChangeArrowheads="1"/>
              </p:cNvSpPr>
              <p:nvPr/>
            </p:nvSpPr>
            <p:spPr bwMode="auto">
              <a:xfrm>
                <a:off x="4507" y="2563"/>
                <a:ext cx="1"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54" name="Line 59"/>
              <p:cNvSpPr>
                <a:spLocks noChangeShapeType="1"/>
              </p:cNvSpPr>
              <p:nvPr/>
            </p:nvSpPr>
            <p:spPr bwMode="auto">
              <a:xfrm>
                <a:off x="3686" y="2583"/>
                <a:ext cx="0" cy="0"/>
              </a:xfrm>
              <a:prstGeom prst="line">
                <a:avLst/>
              </a:prstGeom>
              <a:noFill/>
              <a:ln w="1">
                <a:solidFill>
                  <a:srgbClr val="000000"/>
                </a:solidFill>
                <a:round/>
                <a:headEnd/>
                <a:tailEnd/>
              </a:ln>
            </p:spPr>
            <p:txBody>
              <a:bodyPr/>
              <a:lstStyle/>
              <a:p>
                <a:endParaRPr lang="en-US"/>
              </a:p>
            </p:txBody>
          </p:sp>
          <p:sp>
            <p:nvSpPr>
              <p:cNvPr id="211055" name="Freeform 60"/>
              <p:cNvSpPr>
                <a:spLocks/>
              </p:cNvSpPr>
              <p:nvPr/>
            </p:nvSpPr>
            <p:spPr bwMode="auto">
              <a:xfrm>
                <a:off x="3643" y="2567"/>
                <a:ext cx="43" cy="32"/>
              </a:xfrm>
              <a:custGeom>
                <a:avLst/>
                <a:gdLst>
                  <a:gd name="T0" fmla="*/ 14 w 129"/>
                  <a:gd name="T1" fmla="*/ 4 h 131"/>
                  <a:gd name="T2" fmla="*/ 14 w 129"/>
                  <a:gd name="T3" fmla="*/ 3 h 131"/>
                  <a:gd name="T4" fmla="*/ 14 w 129"/>
                  <a:gd name="T5" fmla="*/ 3 h 131"/>
                  <a:gd name="T6" fmla="*/ 14 w 129"/>
                  <a:gd name="T7" fmla="*/ 2 h 131"/>
                  <a:gd name="T8" fmla="*/ 13 w 129"/>
                  <a:gd name="T9" fmla="*/ 1 h 131"/>
                  <a:gd name="T10" fmla="*/ 12 w 129"/>
                  <a:gd name="T11" fmla="*/ 1 h 131"/>
                  <a:gd name="T12" fmla="*/ 11 w 129"/>
                  <a:gd name="T13" fmla="*/ 0 h 131"/>
                  <a:gd name="T14" fmla="*/ 10 w 129"/>
                  <a:gd name="T15" fmla="*/ 0 h 131"/>
                  <a:gd name="T16" fmla="*/ 8 w 129"/>
                  <a:gd name="T17" fmla="*/ 0 h 131"/>
                  <a:gd name="T18" fmla="*/ 7 w 129"/>
                  <a:gd name="T19" fmla="*/ 0 h 131"/>
                  <a:gd name="T20" fmla="*/ 6 w 129"/>
                  <a:gd name="T21" fmla="*/ 0 h 131"/>
                  <a:gd name="T22" fmla="*/ 5 w 129"/>
                  <a:gd name="T23" fmla="*/ 0 h 131"/>
                  <a:gd name="T24" fmla="*/ 4 w 129"/>
                  <a:gd name="T25" fmla="*/ 0 h 131"/>
                  <a:gd name="T26" fmla="*/ 3 w 129"/>
                  <a:gd name="T27" fmla="*/ 1 h 131"/>
                  <a:gd name="T28" fmla="*/ 2 w 129"/>
                  <a:gd name="T29" fmla="*/ 1 h 131"/>
                  <a:gd name="T30" fmla="*/ 1 w 129"/>
                  <a:gd name="T31" fmla="*/ 2 h 131"/>
                  <a:gd name="T32" fmla="*/ 0 w 129"/>
                  <a:gd name="T33" fmla="*/ 3 h 131"/>
                  <a:gd name="T34" fmla="*/ 0 w 129"/>
                  <a:gd name="T35" fmla="*/ 3 h 131"/>
                  <a:gd name="T36" fmla="*/ 0 w 129"/>
                  <a:gd name="T37" fmla="*/ 5 h 131"/>
                  <a:gd name="T38" fmla="*/ 0 w 129"/>
                  <a:gd name="T39" fmla="*/ 5 h 131"/>
                  <a:gd name="T40" fmla="*/ 1 w 129"/>
                  <a:gd name="T41" fmla="*/ 6 h 131"/>
                  <a:gd name="T42" fmla="*/ 2 w 129"/>
                  <a:gd name="T43" fmla="*/ 7 h 131"/>
                  <a:gd name="T44" fmla="*/ 3 w 129"/>
                  <a:gd name="T45" fmla="*/ 7 h 131"/>
                  <a:gd name="T46" fmla="*/ 4 w 129"/>
                  <a:gd name="T47" fmla="*/ 7 h 131"/>
                  <a:gd name="T48" fmla="*/ 5 w 129"/>
                  <a:gd name="T49" fmla="*/ 8 h 131"/>
                  <a:gd name="T50" fmla="*/ 6 w 129"/>
                  <a:gd name="T51" fmla="*/ 8 h 131"/>
                  <a:gd name="T52" fmla="*/ 7 w 129"/>
                  <a:gd name="T53" fmla="*/ 8 h 131"/>
                  <a:gd name="T54" fmla="*/ 8 w 129"/>
                  <a:gd name="T55" fmla="*/ 8 h 131"/>
                  <a:gd name="T56" fmla="*/ 10 w 129"/>
                  <a:gd name="T57" fmla="*/ 8 h 131"/>
                  <a:gd name="T58" fmla="*/ 11 w 129"/>
                  <a:gd name="T59" fmla="*/ 7 h 131"/>
                  <a:gd name="T60" fmla="*/ 12 w 129"/>
                  <a:gd name="T61" fmla="*/ 7 h 131"/>
                  <a:gd name="T62" fmla="*/ 13 w 129"/>
                  <a:gd name="T63" fmla="*/ 7 h 131"/>
                  <a:gd name="T64" fmla="*/ 14 w 129"/>
                  <a:gd name="T65" fmla="*/ 6 h 131"/>
                  <a:gd name="T66" fmla="*/ 14 w 129"/>
                  <a:gd name="T67" fmla="*/ 5 h 131"/>
                  <a:gd name="T68" fmla="*/ 14 w 129"/>
                  <a:gd name="T69" fmla="*/ 5 h 131"/>
                  <a:gd name="T70" fmla="*/ 14 w 129"/>
                  <a:gd name="T71" fmla="*/ 4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9"/>
                  <a:gd name="T109" fmla="*/ 0 h 131"/>
                  <a:gd name="T110" fmla="*/ 129 w 129"/>
                  <a:gd name="T111" fmla="*/ 131 h 13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9" h="131">
                    <a:moveTo>
                      <a:pt x="129" y="66"/>
                    </a:moveTo>
                    <a:lnTo>
                      <a:pt x="129" y="53"/>
                    </a:lnTo>
                    <a:lnTo>
                      <a:pt x="127" y="43"/>
                    </a:lnTo>
                    <a:lnTo>
                      <a:pt x="122" y="33"/>
                    </a:lnTo>
                    <a:lnTo>
                      <a:pt x="114" y="23"/>
                    </a:lnTo>
                    <a:lnTo>
                      <a:pt x="107" y="15"/>
                    </a:lnTo>
                    <a:lnTo>
                      <a:pt x="99" y="10"/>
                    </a:lnTo>
                    <a:lnTo>
                      <a:pt x="89" y="5"/>
                    </a:lnTo>
                    <a:lnTo>
                      <a:pt x="76" y="3"/>
                    </a:lnTo>
                    <a:lnTo>
                      <a:pt x="66" y="0"/>
                    </a:lnTo>
                    <a:lnTo>
                      <a:pt x="54" y="3"/>
                    </a:lnTo>
                    <a:lnTo>
                      <a:pt x="44" y="5"/>
                    </a:lnTo>
                    <a:lnTo>
                      <a:pt x="34" y="10"/>
                    </a:lnTo>
                    <a:lnTo>
                      <a:pt x="23" y="15"/>
                    </a:lnTo>
                    <a:lnTo>
                      <a:pt x="15" y="23"/>
                    </a:lnTo>
                    <a:lnTo>
                      <a:pt x="8" y="33"/>
                    </a:lnTo>
                    <a:lnTo>
                      <a:pt x="3" y="43"/>
                    </a:lnTo>
                    <a:lnTo>
                      <a:pt x="0" y="53"/>
                    </a:lnTo>
                    <a:lnTo>
                      <a:pt x="0" y="78"/>
                    </a:lnTo>
                    <a:lnTo>
                      <a:pt x="3" y="88"/>
                    </a:lnTo>
                    <a:lnTo>
                      <a:pt x="8" y="98"/>
                    </a:lnTo>
                    <a:lnTo>
                      <a:pt x="15" y="109"/>
                    </a:lnTo>
                    <a:lnTo>
                      <a:pt x="23" y="116"/>
                    </a:lnTo>
                    <a:lnTo>
                      <a:pt x="34" y="121"/>
                    </a:lnTo>
                    <a:lnTo>
                      <a:pt x="44" y="126"/>
                    </a:lnTo>
                    <a:lnTo>
                      <a:pt x="54" y="129"/>
                    </a:lnTo>
                    <a:lnTo>
                      <a:pt x="66" y="131"/>
                    </a:lnTo>
                    <a:lnTo>
                      <a:pt x="76" y="129"/>
                    </a:lnTo>
                    <a:lnTo>
                      <a:pt x="89" y="126"/>
                    </a:lnTo>
                    <a:lnTo>
                      <a:pt x="99" y="121"/>
                    </a:lnTo>
                    <a:lnTo>
                      <a:pt x="107" y="116"/>
                    </a:lnTo>
                    <a:lnTo>
                      <a:pt x="114" y="109"/>
                    </a:lnTo>
                    <a:lnTo>
                      <a:pt x="122" y="98"/>
                    </a:lnTo>
                    <a:lnTo>
                      <a:pt x="127" y="88"/>
                    </a:lnTo>
                    <a:lnTo>
                      <a:pt x="129" y="78"/>
                    </a:lnTo>
                    <a:lnTo>
                      <a:pt x="129" y="66"/>
                    </a:lnTo>
                    <a:close/>
                  </a:path>
                </a:pathLst>
              </a:custGeom>
              <a:solidFill>
                <a:srgbClr val="000000"/>
              </a:solidFill>
              <a:ln w="5">
                <a:solidFill>
                  <a:srgbClr val="000000"/>
                </a:solidFill>
                <a:prstDash val="solid"/>
                <a:round/>
                <a:headEnd/>
                <a:tailEnd/>
              </a:ln>
            </p:spPr>
            <p:txBody>
              <a:bodyPr/>
              <a:lstStyle/>
              <a:p>
                <a:endParaRPr lang="en-US"/>
              </a:p>
            </p:txBody>
          </p:sp>
          <p:sp>
            <p:nvSpPr>
              <p:cNvPr id="211056" name="Line 61"/>
              <p:cNvSpPr>
                <a:spLocks noChangeShapeType="1"/>
              </p:cNvSpPr>
              <p:nvPr/>
            </p:nvSpPr>
            <p:spPr bwMode="auto">
              <a:xfrm>
                <a:off x="3402" y="2805"/>
                <a:ext cx="0" cy="0"/>
              </a:xfrm>
              <a:prstGeom prst="line">
                <a:avLst/>
              </a:prstGeom>
              <a:noFill/>
              <a:ln w="1">
                <a:solidFill>
                  <a:srgbClr val="000000"/>
                </a:solidFill>
                <a:round/>
                <a:headEnd/>
                <a:tailEnd/>
              </a:ln>
            </p:spPr>
            <p:txBody>
              <a:bodyPr/>
              <a:lstStyle/>
              <a:p>
                <a:endParaRPr lang="en-US"/>
              </a:p>
            </p:txBody>
          </p:sp>
          <p:sp>
            <p:nvSpPr>
              <p:cNvPr id="211057" name="Rectangle 62"/>
              <p:cNvSpPr>
                <a:spLocks noChangeArrowheads="1"/>
              </p:cNvSpPr>
              <p:nvPr/>
            </p:nvSpPr>
            <p:spPr bwMode="auto">
              <a:xfrm>
                <a:off x="3402" y="2805"/>
                <a:ext cx="1069"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58" name="Line 63"/>
              <p:cNvSpPr>
                <a:spLocks noChangeShapeType="1"/>
              </p:cNvSpPr>
              <p:nvPr/>
            </p:nvSpPr>
            <p:spPr bwMode="auto">
              <a:xfrm>
                <a:off x="3403" y="2785"/>
                <a:ext cx="0" cy="0"/>
              </a:xfrm>
              <a:prstGeom prst="line">
                <a:avLst/>
              </a:prstGeom>
              <a:noFill/>
              <a:ln w="1">
                <a:solidFill>
                  <a:srgbClr val="000000"/>
                </a:solidFill>
                <a:round/>
                <a:headEnd/>
                <a:tailEnd/>
              </a:ln>
            </p:spPr>
            <p:txBody>
              <a:bodyPr/>
              <a:lstStyle/>
              <a:p>
                <a:endParaRPr lang="en-US"/>
              </a:p>
            </p:txBody>
          </p:sp>
          <p:sp>
            <p:nvSpPr>
              <p:cNvPr id="211059" name="Rectangle 64"/>
              <p:cNvSpPr>
                <a:spLocks noChangeArrowheads="1"/>
              </p:cNvSpPr>
              <p:nvPr/>
            </p:nvSpPr>
            <p:spPr bwMode="auto">
              <a:xfrm>
                <a:off x="3402" y="2785"/>
                <a:ext cx="1"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60" name="Line 65"/>
              <p:cNvSpPr>
                <a:spLocks noChangeShapeType="1"/>
              </p:cNvSpPr>
              <p:nvPr/>
            </p:nvSpPr>
            <p:spPr bwMode="auto">
              <a:xfrm>
                <a:off x="4471" y="2785"/>
                <a:ext cx="0" cy="0"/>
              </a:xfrm>
              <a:prstGeom prst="line">
                <a:avLst/>
              </a:prstGeom>
              <a:noFill/>
              <a:ln w="1">
                <a:solidFill>
                  <a:srgbClr val="000000"/>
                </a:solidFill>
                <a:round/>
                <a:headEnd/>
                <a:tailEnd/>
              </a:ln>
            </p:spPr>
            <p:txBody>
              <a:bodyPr/>
              <a:lstStyle/>
              <a:p>
                <a:endParaRPr lang="en-US"/>
              </a:p>
            </p:txBody>
          </p:sp>
          <p:sp>
            <p:nvSpPr>
              <p:cNvPr id="211061" name="Rectangle 66"/>
              <p:cNvSpPr>
                <a:spLocks noChangeArrowheads="1"/>
              </p:cNvSpPr>
              <p:nvPr/>
            </p:nvSpPr>
            <p:spPr bwMode="auto">
              <a:xfrm>
                <a:off x="4470" y="2785"/>
                <a:ext cx="1"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62" name="Line 67"/>
              <p:cNvSpPr>
                <a:spLocks noChangeShapeType="1"/>
              </p:cNvSpPr>
              <p:nvPr/>
            </p:nvSpPr>
            <p:spPr bwMode="auto">
              <a:xfrm>
                <a:off x="3948" y="2805"/>
                <a:ext cx="0" cy="0"/>
              </a:xfrm>
              <a:prstGeom prst="line">
                <a:avLst/>
              </a:prstGeom>
              <a:noFill/>
              <a:ln w="1">
                <a:solidFill>
                  <a:srgbClr val="000000"/>
                </a:solidFill>
                <a:round/>
                <a:headEnd/>
                <a:tailEnd/>
              </a:ln>
            </p:spPr>
            <p:txBody>
              <a:bodyPr/>
              <a:lstStyle/>
              <a:p>
                <a:endParaRPr lang="en-US"/>
              </a:p>
            </p:txBody>
          </p:sp>
          <p:sp>
            <p:nvSpPr>
              <p:cNvPr id="211063" name="Freeform 68"/>
              <p:cNvSpPr>
                <a:spLocks/>
              </p:cNvSpPr>
              <p:nvPr/>
            </p:nvSpPr>
            <p:spPr bwMode="auto">
              <a:xfrm>
                <a:off x="3905" y="2789"/>
                <a:ext cx="43" cy="33"/>
              </a:xfrm>
              <a:custGeom>
                <a:avLst/>
                <a:gdLst>
                  <a:gd name="T0" fmla="*/ 14 w 130"/>
                  <a:gd name="T1" fmla="*/ 4 h 131"/>
                  <a:gd name="T2" fmla="*/ 14 w 130"/>
                  <a:gd name="T3" fmla="*/ 4 h 131"/>
                  <a:gd name="T4" fmla="*/ 14 w 130"/>
                  <a:gd name="T5" fmla="*/ 3 h 131"/>
                  <a:gd name="T6" fmla="*/ 13 w 130"/>
                  <a:gd name="T7" fmla="*/ 2 h 131"/>
                  <a:gd name="T8" fmla="*/ 13 w 130"/>
                  <a:gd name="T9" fmla="*/ 2 h 131"/>
                  <a:gd name="T10" fmla="*/ 12 w 130"/>
                  <a:gd name="T11" fmla="*/ 1 h 131"/>
                  <a:gd name="T12" fmla="*/ 11 w 130"/>
                  <a:gd name="T13" fmla="*/ 1 h 131"/>
                  <a:gd name="T14" fmla="*/ 10 w 130"/>
                  <a:gd name="T15" fmla="*/ 0 h 131"/>
                  <a:gd name="T16" fmla="*/ 8 w 130"/>
                  <a:gd name="T17" fmla="*/ 0 h 131"/>
                  <a:gd name="T18" fmla="*/ 7 w 130"/>
                  <a:gd name="T19" fmla="*/ 0 h 131"/>
                  <a:gd name="T20" fmla="*/ 6 w 130"/>
                  <a:gd name="T21" fmla="*/ 0 h 131"/>
                  <a:gd name="T22" fmla="*/ 5 w 130"/>
                  <a:gd name="T23" fmla="*/ 0 h 131"/>
                  <a:gd name="T24" fmla="*/ 3 w 130"/>
                  <a:gd name="T25" fmla="*/ 1 h 131"/>
                  <a:gd name="T26" fmla="*/ 3 w 130"/>
                  <a:gd name="T27" fmla="*/ 1 h 131"/>
                  <a:gd name="T28" fmla="*/ 2 w 130"/>
                  <a:gd name="T29" fmla="*/ 2 h 131"/>
                  <a:gd name="T30" fmla="*/ 1 w 130"/>
                  <a:gd name="T31" fmla="*/ 2 h 131"/>
                  <a:gd name="T32" fmla="*/ 0 w 130"/>
                  <a:gd name="T33" fmla="*/ 3 h 131"/>
                  <a:gd name="T34" fmla="*/ 0 w 130"/>
                  <a:gd name="T35" fmla="*/ 4 h 131"/>
                  <a:gd name="T36" fmla="*/ 0 w 130"/>
                  <a:gd name="T37" fmla="*/ 5 h 131"/>
                  <a:gd name="T38" fmla="*/ 0 w 130"/>
                  <a:gd name="T39" fmla="*/ 6 h 131"/>
                  <a:gd name="T40" fmla="*/ 1 w 130"/>
                  <a:gd name="T41" fmla="*/ 6 h 131"/>
                  <a:gd name="T42" fmla="*/ 2 w 130"/>
                  <a:gd name="T43" fmla="*/ 7 h 131"/>
                  <a:gd name="T44" fmla="*/ 3 w 130"/>
                  <a:gd name="T45" fmla="*/ 7 h 131"/>
                  <a:gd name="T46" fmla="*/ 3 w 130"/>
                  <a:gd name="T47" fmla="*/ 8 h 131"/>
                  <a:gd name="T48" fmla="*/ 5 w 130"/>
                  <a:gd name="T49" fmla="*/ 8 h 131"/>
                  <a:gd name="T50" fmla="*/ 6 w 130"/>
                  <a:gd name="T51" fmla="*/ 8 h 131"/>
                  <a:gd name="T52" fmla="*/ 8 w 130"/>
                  <a:gd name="T53" fmla="*/ 8 h 131"/>
                  <a:gd name="T54" fmla="*/ 10 w 130"/>
                  <a:gd name="T55" fmla="*/ 8 h 131"/>
                  <a:gd name="T56" fmla="*/ 11 w 130"/>
                  <a:gd name="T57" fmla="*/ 8 h 131"/>
                  <a:gd name="T58" fmla="*/ 12 w 130"/>
                  <a:gd name="T59" fmla="*/ 7 h 131"/>
                  <a:gd name="T60" fmla="*/ 13 w 130"/>
                  <a:gd name="T61" fmla="*/ 7 h 131"/>
                  <a:gd name="T62" fmla="*/ 13 w 130"/>
                  <a:gd name="T63" fmla="*/ 6 h 131"/>
                  <a:gd name="T64" fmla="*/ 14 w 130"/>
                  <a:gd name="T65" fmla="*/ 6 h 131"/>
                  <a:gd name="T66" fmla="*/ 14 w 130"/>
                  <a:gd name="T67" fmla="*/ 5 h 131"/>
                  <a:gd name="T68" fmla="*/ 14 w 130"/>
                  <a:gd name="T69" fmla="*/ 4 h 1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0"/>
                  <a:gd name="T106" fmla="*/ 0 h 131"/>
                  <a:gd name="T107" fmla="*/ 130 w 130"/>
                  <a:gd name="T108" fmla="*/ 131 h 1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0" h="131">
                    <a:moveTo>
                      <a:pt x="130" y="66"/>
                    </a:moveTo>
                    <a:lnTo>
                      <a:pt x="130" y="56"/>
                    </a:lnTo>
                    <a:lnTo>
                      <a:pt x="128" y="43"/>
                    </a:lnTo>
                    <a:lnTo>
                      <a:pt x="122" y="33"/>
                    </a:lnTo>
                    <a:lnTo>
                      <a:pt x="114" y="25"/>
                    </a:lnTo>
                    <a:lnTo>
                      <a:pt x="107" y="15"/>
                    </a:lnTo>
                    <a:lnTo>
                      <a:pt x="97" y="10"/>
                    </a:lnTo>
                    <a:lnTo>
                      <a:pt x="87" y="5"/>
                    </a:lnTo>
                    <a:lnTo>
                      <a:pt x="77" y="2"/>
                    </a:lnTo>
                    <a:lnTo>
                      <a:pt x="66" y="0"/>
                    </a:lnTo>
                    <a:lnTo>
                      <a:pt x="54" y="2"/>
                    </a:lnTo>
                    <a:lnTo>
                      <a:pt x="41" y="5"/>
                    </a:lnTo>
                    <a:lnTo>
                      <a:pt x="31" y="10"/>
                    </a:lnTo>
                    <a:lnTo>
                      <a:pt x="24" y="15"/>
                    </a:lnTo>
                    <a:lnTo>
                      <a:pt x="15" y="25"/>
                    </a:lnTo>
                    <a:lnTo>
                      <a:pt x="8" y="33"/>
                    </a:lnTo>
                    <a:lnTo>
                      <a:pt x="3" y="43"/>
                    </a:lnTo>
                    <a:lnTo>
                      <a:pt x="0" y="56"/>
                    </a:lnTo>
                    <a:lnTo>
                      <a:pt x="0" y="78"/>
                    </a:lnTo>
                    <a:lnTo>
                      <a:pt x="3" y="88"/>
                    </a:lnTo>
                    <a:lnTo>
                      <a:pt x="8" y="99"/>
                    </a:lnTo>
                    <a:lnTo>
                      <a:pt x="15" y="109"/>
                    </a:lnTo>
                    <a:lnTo>
                      <a:pt x="24" y="116"/>
                    </a:lnTo>
                    <a:lnTo>
                      <a:pt x="31" y="124"/>
                    </a:lnTo>
                    <a:lnTo>
                      <a:pt x="41" y="126"/>
                    </a:lnTo>
                    <a:lnTo>
                      <a:pt x="54" y="131"/>
                    </a:lnTo>
                    <a:lnTo>
                      <a:pt x="77" y="131"/>
                    </a:lnTo>
                    <a:lnTo>
                      <a:pt x="87" y="126"/>
                    </a:lnTo>
                    <a:lnTo>
                      <a:pt x="97" y="124"/>
                    </a:lnTo>
                    <a:lnTo>
                      <a:pt x="107" y="116"/>
                    </a:lnTo>
                    <a:lnTo>
                      <a:pt x="114" y="109"/>
                    </a:lnTo>
                    <a:lnTo>
                      <a:pt x="122" y="99"/>
                    </a:lnTo>
                    <a:lnTo>
                      <a:pt x="128" y="88"/>
                    </a:lnTo>
                    <a:lnTo>
                      <a:pt x="130" y="78"/>
                    </a:lnTo>
                    <a:lnTo>
                      <a:pt x="130" y="66"/>
                    </a:lnTo>
                    <a:close/>
                  </a:path>
                </a:pathLst>
              </a:custGeom>
              <a:solidFill>
                <a:srgbClr val="000000"/>
              </a:solidFill>
              <a:ln w="5">
                <a:solidFill>
                  <a:srgbClr val="000000"/>
                </a:solidFill>
                <a:prstDash val="solid"/>
                <a:round/>
                <a:headEnd/>
                <a:tailEnd/>
              </a:ln>
            </p:spPr>
            <p:txBody>
              <a:bodyPr/>
              <a:lstStyle/>
              <a:p>
                <a:endParaRPr lang="en-US"/>
              </a:p>
            </p:txBody>
          </p:sp>
          <p:sp>
            <p:nvSpPr>
              <p:cNvPr id="211064" name="Line 69"/>
              <p:cNvSpPr>
                <a:spLocks noChangeShapeType="1"/>
              </p:cNvSpPr>
              <p:nvPr/>
            </p:nvSpPr>
            <p:spPr bwMode="auto">
              <a:xfrm>
                <a:off x="3009" y="3027"/>
                <a:ext cx="0" cy="0"/>
              </a:xfrm>
              <a:prstGeom prst="line">
                <a:avLst/>
              </a:prstGeom>
              <a:noFill/>
              <a:ln w="1">
                <a:solidFill>
                  <a:srgbClr val="000000"/>
                </a:solidFill>
                <a:round/>
                <a:headEnd/>
                <a:tailEnd/>
              </a:ln>
            </p:spPr>
            <p:txBody>
              <a:bodyPr/>
              <a:lstStyle/>
              <a:p>
                <a:endParaRPr lang="en-US"/>
              </a:p>
            </p:txBody>
          </p:sp>
          <p:sp>
            <p:nvSpPr>
              <p:cNvPr id="211065" name="Rectangle 70"/>
              <p:cNvSpPr>
                <a:spLocks noChangeArrowheads="1"/>
              </p:cNvSpPr>
              <p:nvPr/>
            </p:nvSpPr>
            <p:spPr bwMode="auto">
              <a:xfrm>
                <a:off x="3009" y="3027"/>
                <a:ext cx="1424"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66" name="Line 71"/>
              <p:cNvSpPr>
                <a:spLocks noChangeShapeType="1"/>
              </p:cNvSpPr>
              <p:nvPr/>
            </p:nvSpPr>
            <p:spPr bwMode="auto">
              <a:xfrm>
                <a:off x="3010" y="3007"/>
                <a:ext cx="0" cy="0"/>
              </a:xfrm>
              <a:prstGeom prst="line">
                <a:avLst/>
              </a:prstGeom>
              <a:noFill/>
              <a:ln w="1">
                <a:solidFill>
                  <a:srgbClr val="000000"/>
                </a:solidFill>
                <a:round/>
                <a:headEnd/>
                <a:tailEnd/>
              </a:ln>
            </p:spPr>
            <p:txBody>
              <a:bodyPr/>
              <a:lstStyle/>
              <a:p>
                <a:endParaRPr lang="en-US"/>
              </a:p>
            </p:txBody>
          </p:sp>
          <p:sp>
            <p:nvSpPr>
              <p:cNvPr id="211067" name="Rectangle 72"/>
              <p:cNvSpPr>
                <a:spLocks noChangeArrowheads="1"/>
              </p:cNvSpPr>
              <p:nvPr/>
            </p:nvSpPr>
            <p:spPr bwMode="auto">
              <a:xfrm>
                <a:off x="3008" y="3007"/>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68" name="Line 73"/>
              <p:cNvSpPr>
                <a:spLocks noChangeShapeType="1"/>
              </p:cNvSpPr>
              <p:nvPr/>
            </p:nvSpPr>
            <p:spPr bwMode="auto">
              <a:xfrm>
                <a:off x="4433" y="3007"/>
                <a:ext cx="0" cy="0"/>
              </a:xfrm>
              <a:prstGeom prst="line">
                <a:avLst/>
              </a:prstGeom>
              <a:noFill/>
              <a:ln w="1">
                <a:solidFill>
                  <a:srgbClr val="000000"/>
                </a:solidFill>
                <a:round/>
                <a:headEnd/>
                <a:tailEnd/>
              </a:ln>
            </p:spPr>
            <p:txBody>
              <a:bodyPr/>
              <a:lstStyle/>
              <a:p>
                <a:endParaRPr lang="en-US"/>
              </a:p>
            </p:txBody>
          </p:sp>
          <p:sp>
            <p:nvSpPr>
              <p:cNvPr id="211069" name="Rectangle 74"/>
              <p:cNvSpPr>
                <a:spLocks noChangeArrowheads="1"/>
              </p:cNvSpPr>
              <p:nvPr/>
            </p:nvSpPr>
            <p:spPr bwMode="auto">
              <a:xfrm>
                <a:off x="4431" y="3007"/>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70" name="Line 75"/>
              <p:cNvSpPr>
                <a:spLocks noChangeShapeType="1"/>
              </p:cNvSpPr>
              <p:nvPr/>
            </p:nvSpPr>
            <p:spPr bwMode="auto">
              <a:xfrm>
                <a:off x="3742" y="3027"/>
                <a:ext cx="0" cy="0"/>
              </a:xfrm>
              <a:prstGeom prst="line">
                <a:avLst/>
              </a:prstGeom>
              <a:noFill/>
              <a:ln w="1">
                <a:solidFill>
                  <a:srgbClr val="000000"/>
                </a:solidFill>
                <a:round/>
                <a:headEnd/>
                <a:tailEnd/>
              </a:ln>
            </p:spPr>
            <p:txBody>
              <a:bodyPr/>
              <a:lstStyle/>
              <a:p>
                <a:endParaRPr lang="en-US"/>
              </a:p>
            </p:txBody>
          </p:sp>
          <p:sp>
            <p:nvSpPr>
              <p:cNvPr id="211071" name="Freeform 76"/>
              <p:cNvSpPr>
                <a:spLocks/>
              </p:cNvSpPr>
              <p:nvPr/>
            </p:nvSpPr>
            <p:spPr bwMode="auto">
              <a:xfrm>
                <a:off x="3698" y="3011"/>
                <a:ext cx="44" cy="33"/>
              </a:xfrm>
              <a:custGeom>
                <a:avLst/>
                <a:gdLst>
                  <a:gd name="T0" fmla="*/ 15 w 132"/>
                  <a:gd name="T1" fmla="*/ 4 h 129"/>
                  <a:gd name="T2" fmla="*/ 15 w 132"/>
                  <a:gd name="T3" fmla="*/ 4 h 129"/>
                  <a:gd name="T4" fmla="*/ 14 w 132"/>
                  <a:gd name="T5" fmla="*/ 3 h 129"/>
                  <a:gd name="T6" fmla="*/ 14 w 132"/>
                  <a:gd name="T7" fmla="*/ 2 h 129"/>
                  <a:gd name="T8" fmla="*/ 13 w 132"/>
                  <a:gd name="T9" fmla="*/ 2 h 129"/>
                  <a:gd name="T10" fmla="*/ 12 w 132"/>
                  <a:gd name="T11" fmla="*/ 1 h 129"/>
                  <a:gd name="T12" fmla="*/ 11 w 132"/>
                  <a:gd name="T13" fmla="*/ 1 h 129"/>
                  <a:gd name="T14" fmla="*/ 10 w 132"/>
                  <a:gd name="T15" fmla="*/ 0 h 129"/>
                  <a:gd name="T16" fmla="*/ 9 w 132"/>
                  <a:gd name="T17" fmla="*/ 0 h 129"/>
                  <a:gd name="T18" fmla="*/ 6 w 132"/>
                  <a:gd name="T19" fmla="*/ 0 h 129"/>
                  <a:gd name="T20" fmla="*/ 5 w 132"/>
                  <a:gd name="T21" fmla="*/ 0 h 129"/>
                  <a:gd name="T22" fmla="*/ 4 w 132"/>
                  <a:gd name="T23" fmla="*/ 1 h 129"/>
                  <a:gd name="T24" fmla="*/ 3 w 132"/>
                  <a:gd name="T25" fmla="*/ 1 h 129"/>
                  <a:gd name="T26" fmla="*/ 2 w 132"/>
                  <a:gd name="T27" fmla="*/ 2 h 129"/>
                  <a:gd name="T28" fmla="*/ 1 w 132"/>
                  <a:gd name="T29" fmla="*/ 2 h 129"/>
                  <a:gd name="T30" fmla="*/ 1 w 132"/>
                  <a:gd name="T31" fmla="*/ 3 h 129"/>
                  <a:gd name="T32" fmla="*/ 0 w 132"/>
                  <a:gd name="T33" fmla="*/ 4 h 129"/>
                  <a:gd name="T34" fmla="*/ 0 w 132"/>
                  <a:gd name="T35" fmla="*/ 4 h 129"/>
                  <a:gd name="T36" fmla="*/ 0 w 132"/>
                  <a:gd name="T37" fmla="*/ 5 h 129"/>
                  <a:gd name="T38" fmla="*/ 1 w 132"/>
                  <a:gd name="T39" fmla="*/ 6 h 129"/>
                  <a:gd name="T40" fmla="*/ 1 w 132"/>
                  <a:gd name="T41" fmla="*/ 6 h 129"/>
                  <a:gd name="T42" fmla="*/ 2 w 132"/>
                  <a:gd name="T43" fmla="*/ 7 h 129"/>
                  <a:gd name="T44" fmla="*/ 3 w 132"/>
                  <a:gd name="T45" fmla="*/ 7 h 129"/>
                  <a:gd name="T46" fmla="*/ 4 w 132"/>
                  <a:gd name="T47" fmla="*/ 8 h 129"/>
                  <a:gd name="T48" fmla="*/ 5 w 132"/>
                  <a:gd name="T49" fmla="*/ 8 h 129"/>
                  <a:gd name="T50" fmla="*/ 6 w 132"/>
                  <a:gd name="T51" fmla="*/ 8 h 129"/>
                  <a:gd name="T52" fmla="*/ 9 w 132"/>
                  <a:gd name="T53" fmla="*/ 8 h 129"/>
                  <a:gd name="T54" fmla="*/ 10 w 132"/>
                  <a:gd name="T55" fmla="*/ 8 h 129"/>
                  <a:gd name="T56" fmla="*/ 11 w 132"/>
                  <a:gd name="T57" fmla="*/ 8 h 129"/>
                  <a:gd name="T58" fmla="*/ 12 w 132"/>
                  <a:gd name="T59" fmla="*/ 7 h 129"/>
                  <a:gd name="T60" fmla="*/ 13 w 132"/>
                  <a:gd name="T61" fmla="*/ 7 h 129"/>
                  <a:gd name="T62" fmla="*/ 14 w 132"/>
                  <a:gd name="T63" fmla="*/ 6 h 129"/>
                  <a:gd name="T64" fmla="*/ 14 w 132"/>
                  <a:gd name="T65" fmla="*/ 6 h 129"/>
                  <a:gd name="T66" fmla="*/ 15 w 132"/>
                  <a:gd name="T67" fmla="*/ 5 h 129"/>
                  <a:gd name="T68" fmla="*/ 15 w 132"/>
                  <a:gd name="T69" fmla="*/ 4 h 1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
                  <a:gd name="T106" fmla="*/ 0 h 129"/>
                  <a:gd name="T107" fmla="*/ 132 w 132"/>
                  <a:gd name="T108" fmla="*/ 129 h 1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 h="129">
                    <a:moveTo>
                      <a:pt x="132" y="63"/>
                    </a:moveTo>
                    <a:lnTo>
                      <a:pt x="132" y="53"/>
                    </a:lnTo>
                    <a:lnTo>
                      <a:pt x="127" y="43"/>
                    </a:lnTo>
                    <a:lnTo>
                      <a:pt x="125" y="34"/>
                    </a:lnTo>
                    <a:lnTo>
                      <a:pt x="116" y="23"/>
                    </a:lnTo>
                    <a:lnTo>
                      <a:pt x="109" y="15"/>
                    </a:lnTo>
                    <a:lnTo>
                      <a:pt x="99" y="8"/>
                    </a:lnTo>
                    <a:lnTo>
                      <a:pt x="89" y="3"/>
                    </a:lnTo>
                    <a:lnTo>
                      <a:pt x="79" y="0"/>
                    </a:lnTo>
                    <a:lnTo>
                      <a:pt x="56" y="0"/>
                    </a:lnTo>
                    <a:lnTo>
                      <a:pt x="43" y="3"/>
                    </a:lnTo>
                    <a:lnTo>
                      <a:pt x="34" y="8"/>
                    </a:lnTo>
                    <a:lnTo>
                      <a:pt x="26" y="15"/>
                    </a:lnTo>
                    <a:lnTo>
                      <a:pt x="16" y="23"/>
                    </a:lnTo>
                    <a:lnTo>
                      <a:pt x="10" y="34"/>
                    </a:lnTo>
                    <a:lnTo>
                      <a:pt x="5" y="43"/>
                    </a:lnTo>
                    <a:lnTo>
                      <a:pt x="3" y="53"/>
                    </a:lnTo>
                    <a:lnTo>
                      <a:pt x="0" y="63"/>
                    </a:lnTo>
                    <a:lnTo>
                      <a:pt x="3" y="76"/>
                    </a:lnTo>
                    <a:lnTo>
                      <a:pt x="5" y="86"/>
                    </a:lnTo>
                    <a:lnTo>
                      <a:pt x="10" y="99"/>
                    </a:lnTo>
                    <a:lnTo>
                      <a:pt x="16" y="106"/>
                    </a:lnTo>
                    <a:lnTo>
                      <a:pt x="26" y="114"/>
                    </a:lnTo>
                    <a:lnTo>
                      <a:pt x="34" y="121"/>
                    </a:lnTo>
                    <a:lnTo>
                      <a:pt x="43" y="126"/>
                    </a:lnTo>
                    <a:lnTo>
                      <a:pt x="56" y="129"/>
                    </a:lnTo>
                    <a:lnTo>
                      <a:pt x="79" y="129"/>
                    </a:lnTo>
                    <a:lnTo>
                      <a:pt x="89" y="126"/>
                    </a:lnTo>
                    <a:lnTo>
                      <a:pt x="99" y="121"/>
                    </a:lnTo>
                    <a:lnTo>
                      <a:pt x="109" y="114"/>
                    </a:lnTo>
                    <a:lnTo>
                      <a:pt x="116" y="106"/>
                    </a:lnTo>
                    <a:lnTo>
                      <a:pt x="125" y="99"/>
                    </a:lnTo>
                    <a:lnTo>
                      <a:pt x="127" y="86"/>
                    </a:lnTo>
                    <a:lnTo>
                      <a:pt x="132" y="76"/>
                    </a:lnTo>
                    <a:lnTo>
                      <a:pt x="132" y="63"/>
                    </a:lnTo>
                    <a:close/>
                  </a:path>
                </a:pathLst>
              </a:custGeom>
              <a:solidFill>
                <a:srgbClr val="000000"/>
              </a:solidFill>
              <a:ln w="5">
                <a:solidFill>
                  <a:srgbClr val="000000"/>
                </a:solidFill>
                <a:prstDash val="solid"/>
                <a:round/>
                <a:headEnd/>
                <a:tailEnd/>
              </a:ln>
            </p:spPr>
            <p:txBody>
              <a:bodyPr/>
              <a:lstStyle/>
              <a:p>
                <a:endParaRPr lang="en-US"/>
              </a:p>
            </p:txBody>
          </p:sp>
          <p:sp>
            <p:nvSpPr>
              <p:cNvPr id="211072" name="Line 77"/>
              <p:cNvSpPr>
                <a:spLocks noChangeShapeType="1"/>
              </p:cNvSpPr>
              <p:nvPr/>
            </p:nvSpPr>
            <p:spPr bwMode="auto">
              <a:xfrm>
                <a:off x="3553" y="3249"/>
                <a:ext cx="0" cy="0"/>
              </a:xfrm>
              <a:prstGeom prst="line">
                <a:avLst/>
              </a:prstGeom>
              <a:noFill/>
              <a:ln w="1">
                <a:solidFill>
                  <a:srgbClr val="000000"/>
                </a:solidFill>
                <a:round/>
                <a:headEnd/>
                <a:tailEnd/>
              </a:ln>
            </p:spPr>
            <p:txBody>
              <a:bodyPr/>
              <a:lstStyle/>
              <a:p>
                <a:endParaRPr lang="en-US"/>
              </a:p>
            </p:txBody>
          </p:sp>
          <p:sp>
            <p:nvSpPr>
              <p:cNvPr id="211073" name="Rectangle 78"/>
              <p:cNvSpPr>
                <a:spLocks noChangeArrowheads="1"/>
              </p:cNvSpPr>
              <p:nvPr/>
            </p:nvSpPr>
            <p:spPr bwMode="auto">
              <a:xfrm>
                <a:off x="3553" y="3249"/>
                <a:ext cx="918"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74" name="Line 79"/>
              <p:cNvSpPr>
                <a:spLocks noChangeShapeType="1"/>
              </p:cNvSpPr>
              <p:nvPr/>
            </p:nvSpPr>
            <p:spPr bwMode="auto">
              <a:xfrm>
                <a:off x="3553" y="3229"/>
                <a:ext cx="0" cy="0"/>
              </a:xfrm>
              <a:prstGeom prst="line">
                <a:avLst/>
              </a:prstGeom>
              <a:noFill/>
              <a:ln w="1">
                <a:solidFill>
                  <a:srgbClr val="000000"/>
                </a:solidFill>
                <a:round/>
                <a:headEnd/>
                <a:tailEnd/>
              </a:ln>
            </p:spPr>
            <p:txBody>
              <a:bodyPr/>
              <a:lstStyle/>
              <a:p>
                <a:endParaRPr lang="en-US"/>
              </a:p>
            </p:txBody>
          </p:sp>
          <p:sp>
            <p:nvSpPr>
              <p:cNvPr id="211075" name="Rectangle 80"/>
              <p:cNvSpPr>
                <a:spLocks noChangeArrowheads="1"/>
              </p:cNvSpPr>
              <p:nvPr/>
            </p:nvSpPr>
            <p:spPr bwMode="auto">
              <a:xfrm>
                <a:off x="3552" y="3229"/>
                <a:ext cx="1" cy="4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76" name="Line 81"/>
              <p:cNvSpPr>
                <a:spLocks noChangeShapeType="1"/>
              </p:cNvSpPr>
              <p:nvPr/>
            </p:nvSpPr>
            <p:spPr bwMode="auto">
              <a:xfrm>
                <a:off x="4471" y="3229"/>
                <a:ext cx="0" cy="0"/>
              </a:xfrm>
              <a:prstGeom prst="line">
                <a:avLst/>
              </a:prstGeom>
              <a:noFill/>
              <a:ln w="1">
                <a:solidFill>
                  <a:srgbClr val="000000"/>
                </a:solidFill>
                <a:round/>
                <a:headEnd/>
                <a:tailEnd/>
              </a:ln>
            </p:spPr>
            <p:txBody>
              <a:bodyPr/>
              <a:lstStyle/>
              <a:p>
                <a:endParaRPr lang="en-US"/>
              </a:p>
            </p:txBody>
          </p:sp>
          <p:sp>
            <p:nvSpPr>
              <p:cNvPr id="211077" name="Rectangle 82"/>
              <p:cNvSpPr>
                <a:spLocks noChangeArrowheads="1"/>
              </p:cNvSpPr>
              <p:nvPr/>
            </p:nvSpPr>
            <p:spPr bwMode="auto">
              <a:xfrm>
                <a:off x="4470" y="3229"/>
                <a:ext cx="1" cy="4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78" name="Line 83"/>
              <p:cNvSpPr>
                <a:spLocks noChangeShapeType="1"/>
              </p:cNvSpPr>
              <p:nvPr/>
            </p:nvSpPr>
            <p:spPr bwMode="auto">
              <a:xfrm>
                <a:off x="4023" y="3250"/>
                <a:ext cx="0" cy="0"/>
              </a:xfrm>
              <a:prstGeom prst="line">
                <a:avLst/>
              </a:prstGeom>
              <a:noFill/>
              <a:ln w="1">
                <a:solidFill>
                  <a:srgbClr val="000000"/>
                </a:solidFill>
                <a:round/>
                <a:headEnd/>
                <a:tailEnd/>
              </a:ln>
            </p:spPr>
            <p:txBody>
              <a:bodyPr/>
              <a:lstStyle/>
              <a:p>
                <a:endParaRPr lang="en-US"/>
              </a:p>
            </p:txBody>
          </p:sp>
          <p:sp>
            <p:nvSpPr>
              <p:cNvPr id="211079" name="Freeform 84"/>
              <p:cNvSpPr>
                <a:spLocks/>
              </p:cNvSpPr>
              <p:nvPr/>
            </p:nvSpPr>
            <p:spPr bwMode="auto">
              <a:xfrm>
                <a:off x="3980" y="3233"/>
                <a:ext cx="43" cy="33"/>
              </a:xfrm>
              <a:custGeom>
                <a:avLst/>
                <a:gdLst>
                  <a:gd name="T0" fmla="*/ 14 w 130"/>
                  <a:gd name="T1" fmla="*/ 4 h 131"/>
                  <a:gd name="T2" fmla="*/ 14 w 130"/>
                  <a:gd name="T3" fmla="*/ 3 h 131"/>
                  <a:gd name="T4" fmla="*/ 14 w 130"/>
                  <a:gd name="T5" fmla="*/ 3 h 131"/>
                  <a:gd name="T6" fmla="*/ 14 w 130"/>
                  <a:gd name="T7" fmla="*/ 2 h 131"/>
                  <a:gd name="T8" fmla="*/ 13 w 130"/>
                  <a:gd name="T9" fmla="*/ 2 h 131"/>
                  <a:gd name="T10" fmla="*/ 12 w 130"/>
                  <a:gd name="T11" fmla="*/ 1 h 131"/>
                  <a:gd name="T12" fmla="*/ 11 w 130"/>
                  <a:gd name="T13" fmla="*/ 1 h 131"/>
                  <a:gd name="T14" fmla="*/ 10 w 130"/>
                  <a:gd name="T15" fmla="*/ 0 h 131"/>
                  <a:gd name="T16" fmla="*/ 8 w 130"/>
                  <a:gd name="T17" fmla="*/ 0 h 131"/>
                  <a:gd name="T18" fmla="*/ 6 w 130"/>
                  <a:gd name="T19" fmla="*/ 0 h 131"/>
                  <a:gd name="T20" fmla="*/ 5 w 130"/>
                  <a:gd name="T21" fmla="*/ 0 h 131"/>
                  <a:gd name="T22" fmla="*/ 3 w 130"/>
                  <a:gd name="T23" fmla="*/ 1 h 131"/>
                  <a:gd name="T24" fmla="*/ 3 w 130"/>
                  <a:gd name="T25" fmla="*/ 1 h 131"/>
                  <a:gd name="T26" fmla="*/ 2 w 130"/>
                  <a:gd name="T27" fmla="*/ 2 h 131"/>
                  <a:gd name="T28" fmla="*/ 1 w 130"/>
                  <a:gd name="T29" fmla="*/ 2 h 131"/>
                  <a:gd name="T30" fmla="*/ 0 w 130"/>
                  <a:gd name="T31" fmla="*/ 3 h 131"/>
                  <a:gd name="T32" fmla="*/ 0 w 130"/>
                  <a:gd name="T33" fmla="*/ 3 h 131"/>
                  <a:gd name="T34" fmla="*/ 0 w 130"/>
                  <a:gd name="T35" fmla="*/ 5 h 131"/>
                  <a:gd name="T36" fmla="*/ 0 w 130"/>
                  <a:gd name="T37" fmla="*/ 6 h 131"/>
                  <a:gd name="T38" fmla="*/ 1 w 130"/>
                  <a:gd name="T39" fmla="*/ 6 h 131"/>
                  <a:gd name="T40" fmla="*/ 2 w 130"/>
                  <a:gd name="T41" fmla="*/ 7 h 131"/>
                  <a:gd name="T42" fmla="*/ 3 w 130"/>
                  <a:gd name="T43" fmla="*/ 7 h 131"/>
                  <a:gd name="T44" fmla="*/ 3 w 130"/>
                  <a:gd name="T45" fmla="*/ 8 h 131"/>
                  <a:gd name="T46" fmla="*/ 5 w 130"/>
                  <a:gd name="T47" fmla="*/ 8 h 131"/>
                  <a:gd name="T48" fmla="*/ 6 w 130"/>
                  <a:gd name="T49" fmla="*/ 8 h 131"/>
                  <a:gd name="T50" fmla="*/ 7 w 130"/>
                  <a:gd name="T51" fmla="*/ 8 h 131"/>
                  <a:gd name="T52" fmla="*/ 8 w 130"/>
                  <a:gd name="T53" fmla="*/ 8 h 131"/>
                  <a:gd name="T54" fmla="*/ 10 w 130"/>
                  <a:gd name="T55" fmla="*/ 8 h 131"/>
                  <a:gd name="T56" fmla="*/ 11 w 130"/>
                  <a:gd name="T57" fmla="*/ 8 h 131"/>
                  <a:gd name="T58" fmla="*/ 12 w 130"/>
                  <a:gd name="T59" fmla="*/ 7 h 131"/>
                  <a:gd name="T60" fmla="*/ 13 w 130"/>
                  <a:gd name="T61" fmla="*/ 7 h 131"/>
                  <a:gd name="T62" fmla="*/ 14 w 130"/>
                  <a:gd name="T63" fmla="*/ 6 h 131"/>
                  <a:gd name="T64" fmla="*/ 14 w 130"/>
                  <a:gd name="T65" fmla="*/ 6 h 131"/>
                  <a:gd name="T66" fmla="*/ 14 w 130"/>
                  <a:gd name="T67" fmla="*/ 5 h 131"/>
                  <a:gd name="T68" fmla="*/ 14 w 130"/>
                  <a:gd name="T69" fmla="*/ 4 h 1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0"/>
                  <a:gd name="T106" fmla="*/ 0 h 131"/>
                  <a:gd name="T107" fmla="*/ 130 w 130"/>
                  <a:gd name="T108" fmla="*/ 131 h 1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0" h="131">
                    <a:moveTo>
                      <a:pt x="130" y="66"/>
                    </a:moveTo>
                    <a:lnTo>
                      <a:pt x="130" y="53"/>
                    </a:lnTo>
                    <a:lnTo>
                      <a:pt x="125" y="43"/>
                    </a:lnTo>
                    <a:lnTo>
                      <a:pt x="123" y="33"/>
                    </a:lnTo>
                    <a:lnTo>
                      <a:pt x="115" y="23"/>
                    </a:lnTo>
                    <a:lnTo>
                      <a:pt x="108" y="15"/>
                    </a:lnTo>
                    <a:lnTo>
                      <a:pt x="97" y="7"/>
                    </a:lnTo>
                    <a:lnTo>
                      <a:pt x="87" y="5"/>
                    </a:lnTo>
                    <a:lnTo>
                      <a:pt x="77" y="0"/>
                    </a:lnTo>
                    <a:lnTo>
                      <a:pt x="53" y="0"/>
                    </a:lnTo>
                    <a:lnTo>
                      <a:pt x="41" y="5"/>
                    </a:lnTo>
                    <a:lnTo>
                      <a:pt x="31" y="7"/>
                    </a:lnTo>
                    <a:lnTo>
                      <a:pt x="24" y="15"/>
                    </a:lnTo>
                    <a:lnTo>
                      <a:pt x="14" y="23"/>
                    </a:lnTo>
                    <a:lnTo>
                      <a:pt x="9" y="33"/>
                    </a:lnTo>
                    <a:lnTo>
                      <a:pt x="4" y="43"/>
                    </a:lnTo>
                    <a:lnTo>
                      <a:pt x="0" y="53"/>
                    </a:lnTo>
                    <a:lnTo>
                      <a:pt x="0" y="75"/>
                    </a:lnTo>
                    <a:lnTo>
                      <a:pt x="4" y="89"/>
                    </a:lnTo>
                    <a:lnTo>
                      <a:pt x="9" y="99"/>
                    </a:lnTo>
                    <a:lnTo>
                      <a:pt x="14" y="106"/>
                    </a:lnTo>
                    <a:lnTo>
                      <a:pt x="24" y="116"/>
                    </a:lnTo>
                    <a:lnTo>
                      <a:pt x="31" y="121"/>
                    </a:lnTo>
                    <a:lnTo>
                      <a:pt x="41" y="126"/>
                    </a:lnTo>
                    <a:lnTo>
                      <a:pt x="53" y="129"/>
                    </a:lnTo>
                    <a:lnTo>
                      <a:pt x="67" y="131"/>
                    </a:lnTo>
                    <a:lnTo>
                      <a:pt x="77" y="129"/>
                    </a:lnTo>
                    <a:lnTo>
                      <a:pt x="87" y="126"/>
                    </a:lnTo>
                    <a:lnTo>
                      <a:pt x="97" y="121"/>
                    </a:lnTo>
                    <a:lnTo>
                      <a:pt x="108" y="116"/>
                    </a:lnTo>
                    <a:lnTo>
                      <a:pt x="115" y="106"/>
                    </a:lnTo>
                    <a:lnTo>
                      <a:pt x="123" y="99"/>
                    </a:lnTo>
                    <a:lnTo>
                      <a:pt x="125" y="89"/>
                    </a:lnTo>
                    <a:lnTo>
                      <a:pt x="130" y="75"/>
                    </a:lnTo>
                    <a:lnTo>
                      <a:pt x="130" y="66"/>
                    </a:lnTo>
                    <a:close/>
                  </a:path>
                </a:pathLst>
              </a:custGeom>
              <a:solidFill>
                <a:srgbClr val="000000"/>
              </a:solidFill>
              <a:ln w="5">
                <a:solidFill>
                  <a:srgbClr val="000000"/>
                </a:solidFill>
                <a:prstDash val="solid"/>
                <a:round/>
                <a:headEnd/>
                <a:tailEnd/>
              </a:ln>
            </p:spPr>
            <p:txBody>
              <a:bodyPr/>
              <a:lstStyle/>
              <a:p>
                <a:endParaRPr lang="en-US"/>
              </a:p>
            </p:txBody>
          </p:sp>
          <p:sp>
            <p:nvSpPr>
              <p:cNvPr id="211080" name="Line 85"/>
              <p:cNvSpPr>
                <a:spLocks noChangeShapeType="1"/>
              </p:cNvSpPr>
              <p:nvPr/>
            </p:nvSpPr>
            <p:spPr bwMode="auto">
              <a:xfrm>
                <a:off x="3421" y="3471"/>
                <a:ext cx="0" cy="0"/>
              </a:xfrm>
              <a:prstGeom prst="line">
                <a:avLst/>
              </a:prstGeom>
              <a:noFill/>
              <a:ln w="1">
                <a:solidFill>
                  <a:srgbClr val="000000"/>
                </a:solidFill>
                <a:round/>
                <a:headEnd/>
                <a:tailEnd/>
              </a:ln>
            </p:spPr>
            <p:txBody>
              <a:bodyPr/>
              <a:lstStyle/>
              <a:p>
                <a:endParaRPr lang="en-US"/>
              </a:p>
            </p:txBody>
          </p:sp>
          <p:sp>
            <p:nvSpPr>
              <p:cNvPr id="211081" name="Rectangle 86"/>
              <p:cNvSpPr>
                <a:spLocks noChangeArrowheads="1"/>
              </p:cNvSpPr>
              <p:nvPr/>
            </p:nvSpPr>
            <p:spPr bwMode="auto">
              <a:xfrm>
                <a:off x="3421" y="3471"/>
                <a:ext cx="1461"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82" name="Line 87"/>
              <p:cNvSpPr>
                <a:spLocks noChangeShapeType="1"/>
              </p:cNvSpPr>
              <p:nvPr/>
            </p:nvSpPr>
            <p:spPr bwMode="auto">
              <a:xfrm>
                <a:off x="3422" y="3452"/>
                <a:ext cx="0" cy="0"/>
              </a:xfrm>
              <a:prstGeom prst="line">
                <a:avLst/>
              </a:prstGeom>
              <a:noFill/>
              <a:ln w="1">
                <a:solidFill>
                  <a:srgbClr val="000000"/>
                </a:solidFill>
                <a:round/>
                <a:headEnd/>
                <a:tailEnd/>
              </a:ln>
            </p:spPr>
            <p:txBody>
              <a:bodyPr/>
              <a:lstStyle/>
              <a:p>
                <a:endParaRPr lang="en-US"/>
              </a:p>
            </p:txBody>
          </p:sp>
          <p:sp>
            <p:nvSpPr>
              <p:cNvPr id="211083" name="Rectangle 88"/>
              <p:cNvSpPr>
                <a:spLocks noChangeArrowheads="1"/>
              </p:cNvSpPr>
              <p:nvPr/>
            </p:nvSpPr>
            <p:spPr bwMode="auto">
              <a:xfrm>
                <a:off x="3420" y="3452"/>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84" name="Line 89"/>
              <p:cNvSpPr>
                <a:spLocks noChangeShapeType="1"/>
              </p:cNvSpPr>
              <p:nvPr/>
            </p:nvSpPr>
            <p:spPr bwMode="auto">
              <a:xfrm>
                <a:off x="4883" y="3452"/>
                <a:ext cx="0" cy="0"/>
              </a:xfrm>
              <a:prstGeom prst="line">
                <a:avLst/>
              </a:prstGeom>
              <a:noFill/>
              <a:ln w="1">
                <a:solidFill>
                  <a:srgbClr val="000000"/>
                </a:solidFill>
                <a:round/>
                <a:headEnd/>
                <a:tailEnd/>
              </a:ln>
            </p:spPr>
            <p:txBody>
              <a:bodyPr/>
              <a:lstStyle/>
              <a:p>
                <a:endParaRPr lang="en-US"/>
              </a:p>
            </p:txBody>
          </p:sp>
          <p:sp>
            <p:nvSpPr>
              <p:cNvPr id="211085" name="Rectangle 90"/>
              <p:cNvSpPr>
                <a:spLocks noChangeArrowheads="1"/>
              </p:cNvSpPr>
              <p:nvPr/>
            </p:nvSpPr>
            <p:spPr bwMode="auto">
              <a:xfrm>
                <a:off x="4881" y="3452"/>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86" name="Line 91"/>
              <p:cNvSpPr>
                <a:spLocks noChangeShapeType="1"/>
              </p:cNvSpPr>
              <p:nvPr/>
            </p:nvSpPr>
            <p:spPr bwMode="auto">
              <a:xfrm>
                <a:off x="4174" y="3472"/>
                <a:ext cx="0" cy="0"/>
              </a:xfrm>
              <a:prstGeom prst="line">
                <a:avLst/>
              </a:prstGeom>
              <a:noFill/>
              <a:ln w="1">
                <a:solidFill>
                  <a:srgbClr val="000000"/>
                </a:solidFill>
                <a:round/>
                <a:headEnd/>
                <a:tailEnd/>
              </a:ln>
            </p:spPr>
            <p:txBody>
              <a:bodyPr/>
              <a:lstStyle/>
              <a:p>
                <a:endParaRPr lang="en-US"/>
              </a:p>
            </p:txBody>
          </p:sp>
          <p:sp>
            <p:nvSpPr>
              <p:cNvPr id="211087" name="Freeform 92"/>
              <p:cNvSpPr>
                <a:spLocks/>
              </p:cNvSpPr>
              <p:nvPr/>
            </p:nvSpPr>
            <p:spPr bwMode="auto">
              <a:xfrm>
                <a:off x="4130" y="3455"/>
                <a:ext cx="44" cy="33"/>
              </a:xfrm>
              <a:custGeom>
                <a:avLst/>
                <a:gdLst>
                  <a:gd name="T0" fmla="*/ 15 w 132"/>
                  <a:gd name="T1" fmla="*/ 4 h 131"/>
                  <a:gd name="T2" fmla="*/ 14 w 132"/>
                  <a:gd name="T3" fmla="*/ 3 h 131"/>
                  <a:gd name="T4" fmla="*/ 14 w 132"/>
                  <a:gd name="T5" fmla="*/ 3 h 131"/>
                  <a:gd name="T6" fmla="*/ 13 w 132"/>
                  <a:gd name="T7" fmla="*/ 2 h 131"/>
                  <a:gd name="T8" fmla="*/ 13 w 132"/>
                  <a:gd name="T9" fmla="*/ 2 h 131"/>
                  <a:gd name="T10" fmla="*/ 12 w 132"/>
                  <a:gd name="T11" fmla="*/ 1 h 131"/>
                  <a:gd name="T12" fmla="*/ 11 w 132"/>
                  <a:gd name="T13" fmla="*/ 1 h 131"/>
                  <a:gd name="T14" fmla="*/ 10 w 132"/>
                  <a:gd name="T15" fmla="*/ 0 h 131"/>
                  <a:gd name="T16" fmla="*/ 9 w 132"/>
                  <a:gd name="T17" fmla="*/ 0 h 131"/>
                  <a:gd name="T18" fmla="*/ 7 w 132"/>
                  <a:gd name="T19" fmla="*/ 0 h 131"/>
                  <a:gd name="T20" fmla="*/ 6 w 132"/>
                  <a:gd name="T21" fmla="*/ 0 h 131"/>
                  <a:gd name="T22" fmla="*/ 5 w 132"/>
                  <a:gd name="T23" fmla="*/ 0 h 131"/>
                  <a:gd name="T24" fmla="*/ 4 w 132"/>
                  <a:gd name="T25" fmla="*/ 1 h 131"/>
                  <a:gd name="T26" fmla="*/ 3 w 132"/>
                  <a:gd name="T27" fmla="*/ 1 h 131"/>
                  <a:gd name="T28" fmla="*/ 2 w 132"/>
                  <a:gd name="T29" fmla="*/ 2 h 131"/>
                  <a:gd name="T30" fmla="*/ 1 w 132"/>
                  <a:gd name="T31" fmla="*/ 2 h 131"/>
                  <a:gd name="T32" fmla="*/ 1 w 132"/>
                  <a:gd name="T33" fmla="*/ 3 h 131"/>
                  <a:gd name="T34" fmla="*/ 0 w 132"/>
                  <a:gd name="T35" fmla="*/ 3 h 131"/>
                  <a:gd name="T36" fmla="*/ 0 w 132"/>
                  <a:gd name="T37" fmla="*/ 4 h 131"/>
                  <a:gd name="T38" fmla="*/ 0 w 132"/>
                  <a:gd name="T39" fmla="*/ 5 h 131"/>
                  <a:gd name="T40" fmla="*/ 1 w 132"/>
                  <a:gd name="T41" fmla="*/ 6 h 131"/>
                  <a:gd name="T42" fmla="*/ 1 w 132"/>
                  <a:gd name="T43" fmla="*/ 6 h 131"/>
                  <a:gd name="T44" fmla="*/ 2 w 132"/>
                  <a:gd name="T45" fmla="*/ 7 h 131"/>
                  <a:gd name="T46" fmla="*/ 3 w 132"/>
                  <a:gd name="T47" fmla="*/ 7 h 131"/>
                  <a:gd name="T48" fmla="*/ 4 w 132"/>
                  <a:gd name="T49" fmla="*/ 8 h 131"/>
                  <a:gd name="T50" fmla="*/ 5 w 132"/>
                  <a:gd name="T51" fmla="*/ 8 h 131"/>
                  <a:gd name="T52" fmla="*/ 6 w 132"/>
                  <a:gd name="T53" fmla="*/ 8 h 131"/>
                  <a:gd name="T54" fmla="*/ 7 w 132"/>
                  <a:gd name="T55" fmla="*/ 8 h 131"/>
                  <a:gd name="T56" fmla="*/ 9 w 132"/>
                  <a:gd name="T57" fmla="*/ 8 h 131"/>
                  <a:gd name="T58" fmla="*/ 10 w 132"/>
                  <a:gd name="T59" fmla="*/ 8 h 131"/>
                  <a:gd name="T60" fmla="*/ 11 w 132"/>
                  <a:gd name="T61" fmla="*/ 8 h 131"/>
                  <a:gd name="T62" fmla="*/ 12 w 132"/>
                  <a:gd name="T63" fmla="*/ 7 h 131"/>
                  <a:gd name="T64" fmla="*/ 13 w 132"/>
                  <a:gd name="T65" fmla="*/ 7 h 131"/>
                  <a:gd name="T66" fmla="*/ 13 w 132"/>
                  <a:gd name="T67" fmla="*/ 6 h 131"/>
                  <a:gd name="T68" fmla="*/ 14 w 132"/>
                  <a:gd name="T69" fmla="*/ 6 h 131"/>
                  <a:gd name="T70" fmla="*/ 14 w 132"/>
                  <a:gd name="T71" fmla="*/ 5 h 131"/>
                  <a:gd name="T72" fmla="*/ 15 w 132"/>
                  <a:gd name="T73" fmla="*/ 4 h 13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2"/>
                  <a:gd name="T112" fmla="*/ 0 h 131"/>
                  <a:gd name="T113" fmla="*/ 132 w 132"/>
                  <a:gd name="T114" fmla="*/ 131 h 13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2" h="131">
                    <a:moveTo>
                      <a:pt x="132" y="65"/>
                    </a:moveTo>
                    <a:lnTo>
                      <a:pt x="129" y="53"/>
                    </a:lnTo>
                    <a:lnTo>
                      <a:pt x="127" y="43"/>
                    </a:lnTo>
                    <a:lnTo>
                      <a:pt x="121" y="33"/>
                    </a:lnTo>
                    <a:lnTo>
                      <a:pt x="116" y="23"/>
                    </a:lnTo>
                    <a:lnTo>
                      <a:pt x="108" y="16"/>
                    </a:lnTo>
                    <a:lnTo>
                      <a:pt x="99" y="10"/>
                    </a:lnTo>
                    <a:lnTo>
                      <a:pt x="89" y="5"/>
                    </a:lnTo>
                    <a:lnTo>
                      <a:pt x="79" y="2"/>
                    </a:lnTo>
                    <a:lnTo>
                      <a:pt x="65" y="0"/>
                    </a:lnTo>
                    <a:lnTo>
                      <a:pt x="53" y="2"/>
                    </a:lnTo>
                    <a:lnTo>
                      <a:pt x="43" y="5"/>
                    </a:lnTo>
                    <a:lnTo>
                      <a:pt x="33" y="10"/>
                    </a:lnTo>
                    <a:lnTo>
                      <a:pt x="23" y="16"/>
                    </a:lnTo>
                    <a:lnTo>
                      <a:pt x="15" y="23"/>
                    </a:lnTo>
                    <a:lnTo>
                      <a:pt x="10" y="33"/>
                    </a:lnTo>
                    <a:lnTo>
                      <a:pt x="5" y="43"/>
                    </a:lnTo>
                    <a:lnTo>
                      <a:pt x="2" y="53"/>
                    </a:lnTo>
                    <a:lnTo>
                      <a:pt x="0" y="65"/>
                    </a:lnTo>
                    <a:lnTo>
                      <a:pt x="2" y="79"/>
                    </a:lnTo>
                    <a:lnTo>
                      <a:pt x="5" y="89"/>
                    </a:lnTo>
                    <a:lnTo>
                      <a:pt x="10" y="99"/>
                    </a:lnTo>
                    <a:lnTo>
                      <a:pt x="15" y="109"/>
                    </a:lnTo>
                    <a:lnTo>
                      <a:pt x="23" y="116"/>
                    </a:lnTo>
                    <a:lnTo>
                      <a:pt x="33" y="121"/>
                    </a:lnTo>
                    <a:lnTo>
                      <a:pt x="43" y="126"/>
                    </a:lnTo>
                    <a:lnTo>
                      <a:pt x="53" y="128"/>
                    </a:lnTo>
                    <a:lnTo>
                      <a:pt x="65" y="131"/>
                    </a:lnTo>
                    <a:lnTo>
                      <a:pt x="79" y="128"/>
                    </a:lnTo>
                    <a:lnTo>
                      <a:pt x="89" y="126"/>
                    </a:lnTo>
                    <a:lnTo>
                      <a:pt x="99" y="121"/>
                    </a:lnTo>
                    <a:lnTo>
                      <a:pt x="108" y="116"/>
                    </a:lnTo>
                    <a:lnTo>
                      <a:pt x="116" y="109"/>
                    </a:lnTo>
                    <a:lnTo>
                      <a:pt x="121" y="99"/>
                    </a:lnTo>
                    <a:lnTo>
                      <a:pt x="127" y="89"/>
                    </a:lnTo>
                    <a:lnTo>
                      <a:pt x="129" y="79"/>
                    </a:lnTo>
                    <a:lnTo>
                      <a:pt x="132" y="65"/>
                    </a:lnTo>
                    <a:close/>
                  </a:path>
                </a:pathLst>
              </a:custGeom>
              <a:solidFill>
                <a:srgbClr val="000000"/>
              </a:solidFill>
              <a:ln w="5">
                <a:solidFill>
                  <a:srgbClr val="000000"/>
                </a:solidFill>
                <a:prstDash val="solid"/>
                <a:round/>
                <a:headEnd/>
                <a:tailEnd/>
              </a:ln>
            </p:spPr>
            <p:txBody>
              <a:bodyPr/>
              <a:lstStyle/>
              <a:p>
                <a:endParaRPr lang="en-US"/>
              </a:p>
            </p:txBody>
          </p:sp>
          <p:sp>
            <p:nvSpPr>
              <p:cNvPr id="211088" name="Line 93"/>
              <p:cNvSpPr>
                <a:spLocks noChangeShapeType="1"/>
              </p:cNvSpPr>
              <p:nvPr/>
            </p:nvSpPr>
            <p:spPr bwMode="auto">
              <a:xfrm>
                <a:off x="3777" y="3693"/>
                <a:ext cx="0" cy="0"/>
              </a:xfrm>
              <a:prstGeom prst="line">
                <a:avLst/>
              </a:prstGeom>
              <a:noFill/>
              <a:ln w="1">
                <a:solidFill>
                  <a:srgbClr val="000000"/>
                </a:solidFill>
                <a:round/>
                <a:headEnd/>
                <a:tailEnd/>
              </a:ln>
            </p:spPr>
            <p:txBody>
              <a:bodyPr/>
              <a:lstStyle/>
              <a:p>
                <a:endParaRPr lang="en-US"/>
              </a:p>
            </p:txBody>
          </p:sp>
          <p:sp>
            <p:nvSpPr>
              <p:cNvPr id="211089" name="Rectangle 94"/>
              <p:cNvSpPr>
                <a:spLocks noChangeArrowheads="1"/>
              </p:cNvSpPr>
              <p:nvPr/>
            </p:nvSpPr>
            <p:spPr bwMode="auto">
              <a:xfrm>
                <a:off x="3777" y="3693"/>
                <a:ext cx="1030"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90" name="Line 95"/>
              <p:cNvSpPr>
                <a:spLocks noChangeShapeType="1"/>
              </p:cNvSpPr>
              <p:nvPr/>
            </p:nvSpPr>
            <p:spPr bwMode="auto">
              <a:xfrm>
                <a:off x="3778" y="3674"/>
                <a:ext cx="0" cy="0"/>
              </a:xfrm>
              <a:prstGeom prst="line">
                <a:avLst/>
              </a:prstGeom>
              <a:noFill/>
              <a:ln w="1">
                <a:solidFill>
                  <a:srgbClr val="000000"/>
                </a:solidFill>
                <a:round/>
                <a:headEnd/>
                <a:tailEnd/>
              </a:ln>
            </p:spPr>
            <p:txBody>
              <a:bodyPr/>
              <a:lstStyle/>
              <a:p>
                <a:endParaRPr lang="en-US"/>
              </a:p>
            </p:txBody>
          </p:sp>
          <p:sp>
            <p:nvSpPr>
              <p:cNvPr id="211091" name="Rectangle 96"/>
              <p:cNvSpPr>
                <a:spLocks noChangeArrowheads="1"/>
              </p:cNvSpPr>
              <p:nvPr/>
            </p:nvSpPr>
            <p:spPr bwMode="auto">
              <a:xfrm>
                <a:off x="3776" y="3674"/>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92" name="Line 97"/>
              <p:cNvSpPr>
                <a:spLocks noChangeShapeType="1"/>
              </p:cNvSpPr>
              <p:nvPr/>
            </p:nvSpPr>
            <p:spPr bwMode="auto">
              <a:xfrm>
                <a:off x="4808" y="3674"/>
                <a:ext cx="0" cy="0"/>
              </a:xfrm>
              <a:prstGeom prst="line">
                <a:avLst/>
              </a:prstGeom>
              <a:noFill/>
              <a:ln w="1">
                <a:solidFill>
                  <a:srgbClr val="000000"/>
                </a:solidFill>
                <a:round/>
                <a:headEnd/>
                <a:tailEnd/>
              </a:ln>
            </p:spPr>
            <p:txBody>
              <a:bodyPr/>
              <a:lstStyle/>
              <a:p>
                <a:endParaRPr lang="en-US"/>
              </a:p>
            </p:txBody>
          </p:sp>
          <p:sp>
            <p:nvSpPr>
              <p:cNvPr id="211093" name="Rectangle 98"/>
              <p:cNvSpPr>
                <a:spLocks noChangeArrowheads="1"/>
              </p:cNvSpPr>
              <p:nvPr/>
            </p:nvSpPr>
            <p:spPr bwMode="auto">
              <a:xfrm>
                <a:off x="4806" y="3674"/>
                <a:ext cx="2" cy="40"/>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1094" name="Line 99"/>
              <p:cNvSpPr>
                <a:spLocks noChangeShapeType="1"/>
              </p:cNvSpPr>
              <p:nvPr/>
            </p:nvSpPr>
            <p:spPr bwMode="auto">
              <a:xfrm>
                <a:off x="4323" y="3694"/>
                <a:ext cx="0" cy="0"/>
              </a:xfrm>
              <a:prstGeom prst="line">
                <a:avLst/>
              </a:prstGeom>
              <a:noFill/>
              <a:ln w="1">
                <a:solidFill>
                  <a:srgbClr val="000000"/>
                </a:solidFill>
                <a:round/>
                <a:headEnd/>
                <a:tailEnd/>
              </a:ln>
            </p:spPr>
            <p:txBody>
              <a:bodyPr/>
              <a:lstStyle/>
              <a:p>
                <a:endParaRPr lang="en-US"/>
              </a:p>
            </p:txBody>
          </p:sp>
          <p:sp>
            <p:nvSpPr>
              <p:cNvPr id="211095" name="Freeform 100"/>
              <p:cNvSpPr>
                <a:spLocks/>
              </p:cNvSpPr>
              <p:nvPr/>
            </p:nvSpPr>
            <p:spPr bwMode="auto">
              <a:xfrm>
                <a:off x="4280" y="3678"/>
                <a:ext cx="43" cy="32"/>
              </a:xfrm>
              <a:custGeom>
                <a:avLst/>
                <a:gdLst>
                  <a:gd name="T0" fmla="*/ 14 w 128"/>
                  <a:gd name="T1" fmla="*/ 4 h 129"/>
                  <a:gd name="T2" fmla="*/ 14 w 128"/>
                  <a:gd name="T3" fmla="*/ 3 h 129"/>
                  <a:gd name="T4" fmla="*/ 14 w 128"/>
                  <a:gd name="T5" fmla="*/ 2 h 129"/>
                  <a:gd name="T6" fmla="*/ 14 w 128"/>
                  <a:gd name="T7" fmla="*/ 2 h 129"/>
                  <a:gd name="T8" fmla="*/ 13 w 128"/>
                  <a:gd name="T9" fmla="*/ 1 h 129"/>
                  <a:gd name="T10" fmla="*/ 12 w 128"/>
                  <a:gd name="T11" fmla="*/ 1 h 129"/>
                  <a:gd name="T12" fmla="*/ 11 w 128"/>
                  <a:gd name="T13" fmla="*/ 0 h 129"/>
                  <a:gd name="T14" fmla="*/ 10 w 128"/>
                  <a:gd name="T15" fmla="*/ 0 h 129"/>
                  <a:gd name="T16" fmla="*/ 8 w 128"/>
                  <a:gd name="T17" fmla="*/ 0 h 129"/>
                  <a:gd name="T18" fmla="*/ 6 w 128"/>
                  <a:gd name="T19" fmla="*/ 0 h 129"/>
                  <a:gd name="T20" fmla="*/ 5 w 128"/>
                  <a:gd name="T21" fmla="*/ 0 h 129"/>
                  <a:gd name="T22" fmla="*/ 4 w 128"/>
                  <a:gd name="T23" fmla="*/ 0 h 129"/>
                  <a:gd name="T24" fmla="*/ 2 w 128"/>
                  <a:gd name="T25" fmla="*/ 1 h 129"/>
                  <a:gd name="T26" fmla="*/ 2 w 128"/>
                  <a:gd name="T27" fmla="*/ 1 h 129"/>
                  <a:gd name="T28" fmla="*/ 1 w 128"/>
                  <a:gd name="T29" fmla="*/ 2 h 129"/>
                  <a:gd name="T30" fmla="*/ 0 w 128"/>
                  <a:gd name="T31" fmla="*/ 2 h 129"/>
                  <a:gd name="T32" fmla="*/ 0 w 128"/>
                  <a:gd name="T33" fmla="*/ 3 h 129"/>
                  <a:gd name="T34" fmla="*/ 0 w 128"/>
                  <a:gd name="T35" fmla="*/ 5 h 129"/>
                  <a:gd name="T36" fmla="*/ 0 w 128"/>
                  <a:gd name="T37" fmla="*/ 5 h 129"/>
                  <a:gd name="T38" fmla="*/ 1 w 128"/>
                  <a:gd name="T39" fmla="*/ 6 h 129"/>
                  <a:gd name="T40" fmla="*/ 2 w 128"/>
                  <a:gd name="T41" fmla="*/ 6 h 129"/>
                  <a:gd name="T42" fmla="*/ 2 w 128"/>
                  <a:gd name="T43" fmla="*/ 7 h 129"/>
                  <a:gd name="T44" fmla="*/ 4 w 128"/>
                  <a:gd name="T45" fmla="*/ 7 h 129"/>
                  <a:gd name="T46" fmla="*/ 5 w 128"/>
                  <a:gd name="T47" fmla="*/ 8 h 129"/>
                  <a:gd name="T48" fmla="*/ 6 w 128"/>
                  <a:gd name="T49" fmla="*/ 8 h 129"/>
                  <a:gd name="T50" fmla="*/ 8 w 128"/>
                  <a:gd name="T51" fmla="*/ 8 h 129"/>
                  <a:gd name="T52" fmla="*/ 10 w 128"/>
                  <a:gd name="T53" fmla="*/ 8 h 129"/>
                  <a:gd name="T54" fmla="*/ 11 w 128"/>
                  <a:gd name="T55" fmla="*/ 7 h 129"/>
                  <a:gd name="T56" fmla="*/ 12 w 128"/>
                  <a:gd name="T57" fmla="*/ 7 h 129"/>
                  <a:gd name="T58" fmla="*/ 13 w 128"/>
                  <a:gd name="T59" fmla="*/ 6 h 129"/>
                  <a:gd name="T60" fmla="*/ 14 w 128"/>
                  <a:gd name="T61" fmla="*/ 6 h 129"/>
                  <a:gd name="T62" fmla="*/ 14 w 128"/>
                  <a:gd name="T63" fmla="*/ 5 h 129"/>
                  <a:gd name="T64" fmla="*/ 14 w 128"/>
                  <a:gd name="T65" fmla="*/ 5 h 129"/>
                  <a:gd name="T66" fmla="*/ 14 w 128"/>
                  <a:gd name="T67" fmla="*/ 4 h 12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8"/>
                  <a:gd name="T103" fmla="*/ 0 h 129"/>
                  <a:gd name="T104" fmla="*/ 128 w 128"/>
                  <a:gd name="T105" fmla="*/ 129 h 12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8" h="129">
                    <a:moveTo>
                      <a:pt x="128" y="63"/>
                    </a:moveTo>
                    <a:lnTo>
                      <a:pt x="128" y="53"/>
                    </a:lnTo>
                    <a:lnTo>
                      <a:pt x="126" y="41"/>
                    </a:lnTo>
                    <a:lnTo>
                      <a:pt x="121" y="31"/>
                    </a:lnTo>
                    <a:lnTo>
                      <a:pt x="113" y="23"/>
                    </a:lnTo>
                    <a:lnTo>
                      <a:pt x="106" y="16"/>
                    </a:lnTo>
                    <a:lnTo>
                      <a:pt x="98" y="8"/>
                    </a:lnTo>
                    <a:lnTo>
                      <a:pt x="87" y="2"/>
                    </a:lnTo>
                    <a:lnTo>
                      <a:pt x="75" y="0"/>
                    </a:lnTo>
                    <a:lnTo>
                      <a:pt x="53" y="0"/>
                    </a:lnTo>
                    <a:lnTo>
                      <a:pt x="43" y="2"/>
                    </a:lnTo>
                    <a:lnTo>
                      <a:pt x="32" y="8"/>
                    </a:lnTo>
                    <a:lnTo>
                      <a:pt x="22" y="16"/>
                    </a:lnTo>
                    <a:lnTo>
                      <a:pt x="14" y="23"/>
                    </a:lnTo>
                    <a:lnTo>
                      <a:pt x="7" y="31"/>
                    </a:lnTo>
                    <a:lnTo>
                      <a:pt x="2" y="41"/>
                    </a:lnTo>
                    <a:lnTo>
                      <a:pt x="0" y="53"/>
                    </a:lnTo>
                    <a:lnTo>
                      <a:pt x="0" y="76"/>
                    </a:lnTo>
                    <a:lnTo>
                      <a:pt x="2" y="86"/>
                    </a:lnTo>
                    <a:lnTo>
                      <a:pt x="7" y="96"/>
                    </a:lnTo>
                    <a:lnTo>
                      <a:pt x="14" y="106"/>
                    </a:lnTo>
                    <a:lnTo>
                      <a:pt x="22" y="114"/>
                    </a:lnTo>
                    <a:lnTo>
                      <a:pt x="32" y="121"/>
                    </a:lnTo>
                    <a:lnTo>
                      <a:pt x="43" y="126"/>
                    </a:lnTo>
                    <a:lnTo>
                      <a:pt x="53" y="129"/>
                    </a:lnTo>
                    <a:lnTo>
                      <a:pt x="75" y="129"/>
                    </a:lnTo>
                    <a:lnTo>
                      <a:pt x="87" y="126"/>
                    </a:lnTo>
                    <a:lnTo>
                      <a:pt x="98" y="121"/>
                    </a:lnTo>
                    <a:lnTo>
                      <a:pt x="106" y="114"/>
                    </a:lnTo>
                    <a:lnTo>
                      <a:pt x="113" y="106"/>
                    </a:lnTo>
                    <a:lnTo>
                      <a:pt x="121" y="96"/>
                    </a:lnTo>
                    <a:lnTo>
                      <a:pt x="126" y="86"/>
                    </a:lnTo>
                    <a:lnTo>
                      <a:pt x="128" y="76"/>
                    </a:lnTo>
                    <a:lnTo>
                      <a:pt x="128" y="63"/>
                    </a:lnTo>
                    <a:close/>
                  </a:path>
                </a:pathLst>
              </a:custGeom>
              <a:solidFill>
                <a:srgbClr val="000000"/>
              </a:solidFill>
              <a:ln w="5">
                <a:solidFill>
                  <a:srgbClr val="000000"/>
                </a:solidFill>
                <a:prstDash val="solid"/>
                <a:round/>
                <a:headEnd/>
                <a:tailEnd/>
              </a:ln>
            </p:spPr>
            <p:txBody>
              <a:bodyPr/>
              <a:lstStyle/>
              <a:p>
                <a:endParaRPr lang="en-US"/>
              </a:p>
            </p:txBody>
          </p:sp>
          <p:sp>
            <p:nvSpPr>
              <p:cNvPr id="211096" name="Rectangle 101"/>
              <p:cNvSpPr>
                <a:spLocks noChangeArrowheads="1"/>
              </p:cNvSpPr>
              <p:nvPr/>
            </p:nvSpPr>
            <p:spPr bwMode="auto">
              <a:xfrm>
                <a:off x="671" y="3626"/>
                <a:ext cx="1308" cy="172"/>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Near Wall</a:t>
                </a:r>
                <a:endParaRPr lang="en-US">
                  <a:latin typeface="Calibri" pitchFamily="34" charset="0"/>
                </a:endParaRPr>
              </a:p>
            </p:txBody>
          </p:sp>
          <p:sp>
            <p:nvSpPr>
              <p:cNvPr id="211097" name="Rectangle 102"/>
              <p:cNvSpPr>
                <a:spLocks noChangeArrowheads="1"/>
              </p:cNvSpPr>
              <p:nvPr/>
            </p:nvSpPr>
            <p:spPr bwMode="auto">
              <a:xfrm>
                <a:off x="734" y="3404"/>
                <a:ext cx="1245" cy="172"/>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Near Wall</a:t>
                </a:r>
                <a:endParaRPr lang="en-US">
                  <a:latin typeface="Calibri" pitchFamily="34" charset="0"/>
                </a:endParaRPr>
              </a:p>
            </p:txBody>
          </p:sp>
          <p:sp>
            <p:nvSpPr>
              <p:cNvPr id="211098" name="Rectangle 103"/>
              <p:cNvSpPr>
                <a:spLocks noChangeArrowheads="1"/>
              </p:cNvSpPr>
              <p:nvPr/>
            </p:nvSpPr>
            <p:spPr bwMode="auto">
              <a:xfrm>
                <a:off x="757" y="3182"/>
                <a:ext cx="1222" cy="172"/>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Far Wall</a:t>
                </a:r>
                <a:endParaRPr lang="en-US">
                  <a:latin typeface="Calibri" pitchFamily="34" charset="0"/>
                </a:endParaRPr>
              </a:p>
            </p:txBody>
          </p:sp>
          <p:sp>
            <p:nvSpPr>
              <p:cNvPr id="211099" name="Rectangle 104"/>
              <p:cNvSpPr>
                <a:spLocks noChangeArrowheads="1"/>
              </p:cNvSpPr>
              <p:nvPr/>
            </p:nvSpPr>
            <p:spPr bwMode="auto">
              <a:xfrm>
                <a:off x="820" y="2960"/>
                <a:ext cx="1159" cy="172"/>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Far Wall</a:t>
                </a:r>
                <a:endParaRPr lang="en-US">
                  <a:latin typeface="Calibri" pitchFamily="34" charset="0"/>
                </a:endParaRPr>
              </a:p>
            </p:txBody>
          </p:sp>
          <p:sp>
            <p:nvSpPr>
              <p:cNvPr id="211100" name="Rectangle 105"/>
              <p:cNvSpPr>
                <a:spLocks noChangeArrowheads="1"/>
              </p:cNvSpPr>
              <p:nvPr/>
            </p:nvSpPr>
            <p:spPr bwMode="auto">
              <a:xfrm>
                <a:off x="596" y="2738"/>
                <a:ext cx="1383" cy="172"/>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Bifurcation</a:t>
                </a:r>
                <a:endParaRPr lang="en-US">
                  <a:latin typeface="Calibri" pitchFamily="34" charset="0"/>
                </a:endParaRPr>
              </a:p>
            </p:txBody>
          </p:sp>
          <p:sp>
            <p:nvSpPr>
              <p:cNvPr id="211101" name="Rectangle 106"/>
              <p:cNvSpPr>
                <a:spLocks noChangeArrowheads="1"/>
              </p:cNvSpPr>
              <p:nvPr/>
            </p:nvSpPr>
            <p:spPr bwMode="auto">
              <a:xfrm>
                <a:off x="659" y="2516"/>
                <a:ext cx="1320" cy="172"/>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Bifurcation</a:t>
                </a:r>
                <a:endParaRPr lang="en-US">
                  <a:latin typeface="Calibri" pitchFamily="34" charset="0"/>
                </a:endParaRPr>
              </a:p>
            </p:txBody>
          </p:sp>
          <p:sp>
            <p:nvSpPr>
              <p:cNvPr id="211102" name="Rectangle 107"/>
              <p:cNvSpPr>
                <a:spLocks noChangeArrowheads="1"/>
              </p:cNvSpPr>
              <p:nvPr/>
            </p:nvSpPr>
            <p:spPr bwMode="auto">
              <a:xfrm>
                <a:off x="803" y="2293"/>
                <a:ext cx="1176" cy="172"/>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Internal</a:t>
                </a:r>
                <a:endParaRPr lang="en-US">
                  <a:latin typeface="Calibri" pitchFamily="34" charset="0"/>
                </a:endParaRPr>
              </a:p>
            </p:txBody>
          </p:sp>
          <p:sp>
            <p:nvSpPr>
              <p:cNvPr id="211103" name="Rectangle 108"/>
              <p:cNvSpPr>
                <a:spLocks noChangeArrowheads="1"/>
              </p:cNvSpPr>
              <p:nvPr/>
            </p:nvSpPr>
            <p:spPr bwMode="auto">
              <a:xfrm>
                <a:off x="866" y="2071"/>
                <a:ext cx="1113" cy="172"/>
              </a:xfrm>
              <a:prstGeom prst="rect">
                <a:avLst/>
              </a:prstGeom>
              <a:noFill/>
              <a:ln w="9525">
                <a:noFill/>
                <a:miter lim="800000"/>
                <a:headEnd/>
                <a:tailEnd/>
              </a:ln>
            </p:spPr>
            <p:txBody>
              <a:bodyPr wrap="none" lIns="0" tIns="0" rIns="0" bIns="0">
                <a:spAutoFit/>
              </a:bodyPr>
              <a:lstStyle/>
              <a:p>
                <a:pPr algn="r"/>
                <a:r>
                  <a:rPr lang="en-US" sz="1700">
                    <a:solidFill>
                      <a:srgbClr val="C00000"/>
                    </a:solidFill>
                    <a:latin typeface="Times New Roman" pitchFamily="18" charset="0"/>
                  </a:rPr>
                  <a:t>Mean-Max Internal</a:t>
                </a:r>
                <a:endParaRPr lang="en-US">
                  <a:solidFill>
                    <a:srgbClr val="C00000"/>
                  </a:solidFill>
                  <a:latin typeface="Calibri" pitchFamily="34" charset="0"/>
                </a:endParaRPr>
              </a:p>
            </p:txBody>
          </p:sp>
          <p:sp>
            <p:nvSpPr>
              <p:cNvPr id="211104" name="Rectangle 109"/>
              <p:cNvSpPr>
                <a:spLocks noChangeArrowheads="1"/>
              </p:cNvSpPr>
              <p:nvPr/>
            </p:nvSpPr>
            <p:spPr bwMode="auto">
              <a:xfrm>
                <a:off x="777" y="1849"/>
                <a:ext cx="1202" cy="172"/>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Common</a:t>
                </a:r>
                <a:endParaRPr lang="en-US">
                  <a:latin typeface="Calibri" pitchFamily="34" charset="0"/>
                </a:endParaRPr>
              </a:p>
            </p:txBody>
          </p:sp>
          <p:sp>
            <p:nvSpPr>
              <p:cNvPr id="211105" name="Rectangle 110"/>
              <p:cNvSpPr>
                <a:spLocks noChangeArrowheads="1"/>
              </p:cNvSpPr>
              <p:nvPr/>
            </p:nvSpPr>
            <p:spPr bwMode="auto">
              <a:xfrm>
                <a:off x="1282" y="1626"/>
                <a:ext cx="697" cy="172"/>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a:t>
                </a:r>
                <a:endParaRPr lang="en-US">
                  <a:latin typeface="Calibri" pitchFamily="34" charset="0"/>
                </a:endParaRPr>
              </a:p>
            </p:txBody>
          </p:sp>
          <p:sp>
            <p:nvSpPr>
              <p:cNvPr id="211106" name="Rectangle 111"/>
              <p:cNvSpPr>
                <a:spLocks noChangeArrowheads="1"/>
              </p:cNvSpPr>
              <p:nvPr/>
            </p:nvSpPr>
            <p:spPr bwMode="auto">
              <a:xfrm>
                <a:off x="1305" y="1405"/>
                <a:ext cx="674" cy="172"/>
              </a:xfrm>
              <a:prstGeom prst="rect">
                <a:avLst/>
              </a:prstGeom>
              <a:noFill/>
              <a:ln w="9525">
                <a:noFill/>
                <a:miter lim="800000"/>
                <a:headEnd/>
                <a:tailEnd/>
              </a:ln>
            </p:spPr>
            <p:txBody>
              <a:bodyPr wrap="none" lIns="0" tIns="0" rIns="0" bIns="0">
                <a:spAutoFit/>
              </a:bodyPr>
              <a:lstStyle/>
              <a:p>
                <a:pPr algn="r"/>
                <a:r>
                  <a:rPr lang="en-US" sz="1700" b="1">
                    <a:latin typeface="Times New Roman" pitchFamily="18" charset="0"/>
                  </a:rPr>
                  <a:t>Mean-Max</a:t>
                </a:r>
                <a:endParaRPr lang="en-US" b="1">
                  <a:latin typeface="Calibri" pitchFamily="34" charset="0"/>
                </a:endParaRPr>
              </a:p>
            </p:txBody>
          </p:sp>
          <p:sp>
            <p:nvSpPr>
              <p:cNvPr id="211107" name="Rectangle 112"/>
              <p:cNvSpPr>
                <a:spLocks noChangeArrowheads="1"/>
              </p:cNvSpPr>
              <p:nvPr/>
            </p:nvSpPr>
            <p:spPr bwMode="auto">
              <a:xfrm>
                <a:off x="385" y="1183"/>
                <a:ext cx="1594" cy="172"/>
              </a:xfrm>
              <a:prstGeom prst="rect">
                <a:avLst/>
              </a:prstGeom>
              <a:noFill/>
              <a:ln w="9525">
                <a:noFill/>
                <a:miter lim="800000"/>
                <a:headEnd/>
                <a:tailEnd/>
              </a:ln>
            </p:spPr>
            <p:txBody>
              <a:bodyPr lIns="0" tIns="0" rIns="0" bIns="0">
                <a:spAutoFit/>
              </a:bodyPr>
              <a:lstStyle/>
              <a:p>
                <a:pPr algn="r"/>
                <a:r>
                  <a:rPr lang="en-US" sz="1700" b="1" u="sng">
                    <a:solidFill>
                      <a:srgbClr val="000000"/>
                    </a:solidFill>
                    <a:latin typeface="Times New Roman" pitchFamily="18" charset="0"/>
                  </a:rPr>
                  <a:t>Mean-Mean Common</a:t>
                </a:r>
                <a:endParaRPr lang="en-US" b="1" u="sng">
                  <a:latin typeface="Calibri" pitchFamily="34" charset="0"/>
                </a:endParaRPr>
              </a:p>
            </p:txBody>
          </p:sp>
          <p:sp>
            <p:nvSpPr>
              <p:cNvPr id="211108" name="Line 113"/>
              <p:cNvSpPr>
                <a:spLocks noChangeShapeType="1"/>
              </p:cNvSpPr>
              <p:nvPr/>
            </p:nvSpPr>
            <p:spPr bwMode="auto">
              <a:xfrm flipV="1">
                <a:off x="4414" y="3839"/>
                <a:ext cx="0" cy="15"/>
              </a:xfrm>
              <a:prstGeom prst="line">
                <a:avLst/>
              </a:prstGeom>
              <a:noFill/>
              <a:ln w="1">
                <a:solidFill>
                  <a:srgbClr val="000000"/>
                </a:solidFill>
                <a:round/>
                <a:headEnd/>
                <a:tailEnd/>
              </a:ln>
            </p:spPr>
            <p:txBody>
              <a:bodyPr/>
              <a:lstStyle/>
              <a:p>
                <a:endParaRPr lang="en-US"/>
              </a:p>
            </p:txBody>
          </p:sp>
          <p:sp>
            <p:nvSpPr>
              <p:cNvPr id="211109" name="Line 114"/>
              <p:cNvSpPr>
                <a:spLocks noChangeShapeType="1"/>
              </p:cNvSpPr>
              <p:nvPr/>
            </p:nvSpPr>
            <p:spPr bwMode="auto">
              <a:xfrm flipV="1">
                <a:off x="4414" y="3806"/>
                <a:ext cx="0" cy="16"/>
              </a:xfrm>
              <a:prstGeom prst="line">
                <a:avLst/>
              </a:prstGeom>
              <a:noFill/>
              <a:ln w="1">
                <a:solidFill>
                  <a:srgbClr val="000000"/>
                </a:solidFill>
                <a:round/>
                <a:headEnd/>
                <a:tailEnd/>
              </a:ln>
            </p:spPr>
            <p:txBody>
              <a:bodyPr/>
              <a:lstStyle/>
              <a:p>
                <a:endParaRPr lang="en-US"/>
              </a:p>
            </p:txBody>
          </p:sp>
          <p:sp>
            <p:nvSpPr>
              <p:cNvPr id="211110" name="Line 115"/>
              <p:cNvSpPr>
                <a:spLocks noChangeShapeType="1"/>
              </p:cNvSpPr>
              <p:nvPr/>
            </p:nvSpPr>
            <p:spPr bwMode="auto">
              <a:xfrm flipV="1">
                <a:off x="4414" y="3774"/>
                <a:ext cx="0" cy="16"/>
              </a:xfrm>
              <a:prstGeom prst="line">
                <a:avLst/>
              </a:prstGeom>
              <a:noFill/>
              <a:ln w="1">
                <a:solidFill>
                  <a:srgbClr val="000000"/>
                </a:solidFill>
                <a:round/>
                <a:headEnd/>
                <a:tailEnd/>
              </a:ln>
            </p:spPr>
            <p:txBody>
              <a:bodyPr/>
              <a:lstStyle/>
              <a:p>
                <a:endParaRPr lang="en-US"/>
              </a:p>
            </p:txBody>
          </p:sp>
          <p:sp>
            <p:nvSpPr>
              <p:cNvPr id="211111" name="Line 116"/>
              <p:cNvSpPr>
                <a:spLocks noChangeShapeType="1"/>
              </p:cNvSpPr>
              <p:nvPr/>
            </p:nvSpPr>
            <p:spPr bwMode="auto">
              <a:xfrm flipV="1">
                <a:off x="4414" y="3742"/>
                <a:ext cx="0" cy="16"/>
              </a:xfrm>
              <a:prstGeom prst="line">
                <a:avLst/>
              </a:prstGeom>
              <a:noFill/>
              <a:ln w="1">
                <a:solidFill>
                  <a:srgbClr val="000000"/>
                </a:solidFill>
                <a:round/>
                <a:headEnd/>
                <a:tailEnd/>
              </a:ln>
            </p:spPr>
            <p:txBody>
              <a:bodyPr/>
              <a:lstStyle/>
              <a:p>
                <a:endParaRPr lang="en-US"/>
              </a:p>
            </p:txBody>
          </p:sp>
          <p:sp>
            <p:nvSpPr>
              <p:cNvPr id="211112" name="Line 117"/>
              <p:cNvSpPr>
                <a:spLocks noChangeShapeType="1"/>
              </p:cNvSpPr>
              <p:nvPr/>
            </p:nvSpPr>
            <p:spPr bwMode="auto">
              <a:xfrm flipV="1">
                <a:off x="4414" y="3710"/>
                <a:ext cx="0" cy="16"/>
              </a:xfrm>
              <a:prstGeom prst="line">
                <a:avLst/>
              </a:prstGeom>
              <a:noFill/>
              <a:ln w="1">
                <a:solidFill>
                  <a:srgbClr val="000000"/>
                </a:solidFill>
                <a:round/>
                <a:headEnd/>
                <a:tailEnd/>
              </a:ln>
            </p:spPr>
            <p:txBody>
              <a:bodyPr/>
              <a:lstStyle/>
              <a:p>
                <a:endParaRPr lang="en-US"/>
              </a:p>
            </p:txBody>
          </p:sp>
          <p:sp>
            <p:nvSpPr>
              <p:cNvPr id="211113" name="Line 118"/>
              <p:cNvSpPr>
                <a:spLocks noChangeShapeType="1"/>
              </p:cNvSpPr>
              <p:nvPr/>
            </p:nvSpPr>
            <p:spPr bwMode="auto">
              <a:xfrm flipV="1">
                <a:off x="4414" y="3678"/>
                <a:ext cx="0" cy="16"/>
              </a:xfrm>
              <a:prstGeom prst="line">
                <a:avLst/>
              </a:prstGeom>
              <a:noFill/>
              <a:ln w="1">
                <a:solidFill>
                  <a:srgbClr val="000000"/>
                </a:solidFill>
                <a:round/>
                <a:headEnd/>
                <a:tailEnd/>
              </a:ln>
            </p:spPr>
            <p:txBody>
              <a:bodyPr/>
              <a:lstStyle/>
              <a:p>
                <a:endParaRPr lang="en-US"/>
              </a:p>
            </p:txBody>
          </p:sp>
          <p:sp>
            <p:nvSpPr>
              <p:cNvPr id="211114" name="Line 119"/>
              <p:cNvSpPr>
                <a:spLocks noChangeShapeType="1"/>
              </p:cNvSpPr>
              <p:nvPr/>
            </p:nvSpPr>
            <p:spPr bwMode="auto">
              <a:xfrm flipV="1">
                <a:off x="4414" y="3646"/>
                <a:ext cx="0" cy="15"/>
              </a:xfrm>
              <a:prstGeom prst="line">
                <a:avLst/>
              </a:prstGeom>
              <a:noFill/>
              <a:ln w="1">
                <a:solidFill>
                  <a:srgbClr val="000000"/>
                </a:solidFill>
                <a:round/>
                <a:headEnd/>
                <a:tailEnd/>
              </a:ln>
            </p:spPr>
            <p:txBody>
              <a:bodyPr/>
              <a:lstStyle/>
              <a:p>
                <a:endParaRPr lang="en-US"/>
              </a:p>
            </p:txBody>
          </p:sp>
          <p:sp>
            <p:nvSpPr>
              <p:cNvPr id="211115" name="Line 120"/>
              <p:cNvSpPr>
                <a:spLocks noChangeShapeType="1"/>
              </p:cNvSpPr>
              <p:nvPr/>
            </p:nvSpPr>
            <p:spPr bwMode="auto">
              <a:xfrm flipV="1">
                <a:off x="4414" y="3614"/>
                <a:ext cx="0" cy="15"/>
              </a:xfrm>
              <a:prstGeom prst="line">
                <a:avLst/>
              </a:prstGeom>
              <a:noFill/>
              <a:ln w="1">
                <a:solidFill>
                  <a:srgbClr val="000000"/>
                </a:solidFill>
                <a:round/>
                <a:headEnd/>
                <a:tailEnd/>
              </a:ln>
            </p:spPr>
            <p:txBody>
              <a:bodyPr/>
              <a:lstStyle/>
              <a:p>
                <a:endParaRPr lang="en-US"/>
              </a:p>
            </p:txBody>
          </p:sp>
          <p:sp>
            <p:nvSpPr>
              <p:cNvPr id="211116" name="Line 121"/>
              <p:cNvSpPr>
                <a:spLocks noChangeShapeType="1"/>
              </p:cNvSpPr>
              <p:nvPr/>
            </p:nvSpPr>
            <p:spPr bwMode="auto">
              <a:xfrm flipV="1">
                <a:off x="4414" y="3581"/>
                <a:ext cx="0" cy="16"/>
              </a:xfrm>
              <a:prstGeom prst="line">
                <a:avLst/>
              </a:prstGeom>
              <a:noFill/>
              <a:ln w="1">
                <a:solidFill>
                  <a:srgbClr val="000000"/>
                </a:solidFill>
                <a:round/>
                <a:headEnd/>
                <a:tailEnd/>
              </a:ln>
            </p:spPr>
            <p:txBody>
              <a:bodyPr/>
              <a:lstStyle/>
              <a:p>
                <a:endParaRPr lang="en-US"/>
              </a:p>
            </p:txBody>
          </p:sp>
          <p:sp>
            <p:nvSpPr>
              <p:cNvPr id="211117" name="Line 122"/>
              <p:cNvSpPr>
                <a:spLocks noChangeShapeType="1"/>
              </p:cNvSpPr>
              <p:nvPr/>
            </p:nvSpPr>
            <p:spPr bwMode="auto">
              <a:xfrm flipV="1">
                <a:off x="4414" y="3549"/>
                <a:ext cx="0" cy="16"/>
              </a:xfrm>
              <a:prstGeom prst="line">
                <a:avLst/>
              </a:prstGeom>
              <a:noFill/>
              <a:ln w="1">
                <a:solidFill>
                  <a:srgbClr val="000000"/>
                </a:solidFill>
                <a:round/>
                <a:headEnd/>
                <a:tailEnd/>
              </a:ln>
            </p:spPr>
            <p:txBody>
              <a:bodyPr/>
              <a:lstStyle/>
              <a:p>
                <a:endParaRPr lang="en-US"/>
              </a:p>
            </p:txBody>
          </p:sp>
          <p:sp>
            <p:nvSpPr>
              <p:cNvPr id="211118" name="Line 123"/>
              <p:cNvSpPr>
                <a:spLocks noChangeShapeType="1"/>
              </p:cNvSpPr>
              <p:nvPr/>
            </p:nvSpPr>
            <p:spPr bwMode="auto">
              <a:xfrm flipV="1">
                <a:off x="4414" y="3517"/>
                <a:ext cx="0" cy="16"/>
              </a:xfrm>
              <a:prstGeom prst="line">
                <a:avLst/>
              </a:prstGeom>
              <a:noFill/>
              <a:ln w="1">
                <a:solidFill>
                  <a:srgbClr val="000000"/>
                </a:solidFill>
                <a:round/>
                <a:headEnd/>
                <a:tailEnd/>
              </a:ln>
            </p:spPr>
            <p:txBody>
              <a:bodyPr/>
              <a:lstStyle/>
              <a:p>
                <a:endParaRPr lang="en-US"/>
              </a:p>
            </p:txBody>
          </p:sp>
          <p:sp>
            <p:nvSpPr>
              <p:cNvPr id="211119" name="Line 124"/>
              <p:cNvSpPr>
                <a:spLocks noChangeShapeType="1"/>
              </p:cNvSpPr>
              <p:nvPr/>
            </p:nvSpPr>
            <p:spPr bwMode="auto">
              <a:xfrm flipV="1">
                <a:off x="4414" y="3485"/>
                <a:ext cx="0" cy="16"/>
              </a:xfrm>
              <a:prstGeom prst="line">
                <a:avLst/>
              </a:prstGeom>
              <a:noFill/>
              <a:ln w="1">
                <a:solidFill>
                  <a:srgbClr val="000000"/>
                </a:solidFill>
                <a:round/>
                <a:headEnd/>
                <a:tailEnd/>
              </a:ln>
            </p:spPr>
            <p:txBody>
              <a:bodyPr/>
              <a:lstStyle/>
              <a:p>
                <a:endParaRPr lang="en-US"/>
              </a:p>
            </p:txBody>
          </p:sp>
          <p:sp>
            <p:nvSpPr>
              <p:cNvPr id="211120" name="Line 125"/>
              <p:cNvSpPr>
                <a:spLocks noChangeShapeType="1"/>
              </p:cNvSpPr>
              <p:nvPr/>
            </p:nvSpPr>
            <p:spPr bwMode="auto">
              <a:xfrm flipV="1">
                <a:off x="4414" y="3453"/>
                <a:ext cx="0" cy="16"/>
              </a:xfrm>
              <a:prstGeom prst="line">
                <a:avLst/>
              </a:prstGeom>
              <a:noFill/>
              <a:ln w="1">
                <a:solidFill>
                  <a:srgbClr val="000000"/>
                </a:solidFill>
                <a:round/>
                <a:headEnd/>
                <a:tailEnd/>
              </a:ln>
            </p:spPr>
            <p:txBody>
              <a:bodyPr/>
              <a:lstStyle/>
              <a:p>
                <a:endParaRPr lang="en-US"/>
              </a:p>
            </p:txBody>
          </p:sp>
          <p:sp>
            <p:nvSpPr>
              <p:cNvPr id="211121" name="Line 126"/>
              <p:cNvSpPr>
                <a:spLocks noChangeShapeType="1"/>
              </p:cNvSpPr>
              <p:nvPr/>
            </p:nvSpPr>
            <p:spPr bwMode="auto">
              <a:xfrm flipV="1">
                <a:off x="4414" y="3421"/>
                <a:ext cx="0" cy="15"/>
              </a:xfrm>
              <a:prstGeom prst="line">
                <a:avLst/>
              </a:prstGeom>
              <a:noFill/>
              <a:ln w="1">
                <a:solidFill>
                  <a:srgbClr val="000000"/>
                </a:solidFill>
                <a:round/>
                <a:headEnd/>
                <a:tailEnd/>
              </a:ln>
            </p:spPr>
            <p:txBody>
              <a:bodyPr/>
              <a:lstStyle/>
              <a:p>
                <a:endParaRPr lang="en-US"/>
              </a:p>
            </p:txBody>
          </p:sp>
          <p:sp>
            <p:nvSpPr>
              <p:cNvPr id="211122" name="Line 127"/>
              <p:cNvSpPr>
                <a:spLocks noChangeShapeType="1"/>
              </p:cNvSpPr>
              <p:nvPr/>
            </p:nvSpPr>
            <p:spPr bwMode="auto">
              <a:xfrm flipV="1">
                <a:off x="4414" y="3389"/>
                <a:ext cx="0" cy="15"/>
              </a:xfrm>
              <a:prstGeom prst="line">
                <a:avLst/>
              </a:prstGeom>
              <a:noFill/>
              <a:ln w="1">
                <a:solidFill>
                  <a:srgbClr val="000000"/>
                </a:solidFill>
                <a:round/>
                <a:headEnd/>
                <a:tailEnd/>
              </a:ln>
            </p:spPr>
            <p:txBody>
              <a:bodyPr/>
              <a:lstStyle/>
              <a:p>
                <a:endParaRPr lang="en-US"/>
              </a:p>
            </p:txBody>
          </p:sp>
          <p:sp>
            <p:nvSpPr>
              <p:cNvPr id="211123" name="Line 128"/>
              <p:cNvSpPr>
                <a:spLocks noChangeShapeType="1"/>
              </p:cNvSpPr>
              <p:nvPr/>
            </p:nvSpPr>
            <p:spPr bwMode="auto">
              <a:xfrm flipV="1">
                <a:off x="4414" y="3356"/>
                <a:ext cx="0" cy="16"/>
              </a:xfrm>
              <a:prstGeom prst="line">
                <a:avLst/>
              </a:prstGeom>
              <a:noFill/>
              <a:ln w="1">
                <a:solidFill>
                  <a:srgbClr val="000000"/>
                </a:solidFill>
                <a:round/>
                <a:headEnd/>
                <a:tailEnd/>
              </a:ln>
            </p:spPr>
            <p:txBody>
              <a:bodyPr/>
              <a:lstStyle/>
              <a:p>
                <a:endParaRPr lang="en-US"/>
              </a:p>
            </p:txBody>
          </p:sp>
          <p:sp>
            <p:nvSpPr>
              <p:cNvPr id="211124" name="Line 129"/>
              <p:cNvSpPr>
                <a:spLocks noChangeShapeType="1"/>
              </p:cNvSpPr>
              <p:nvPr/>
            </p:nvSpPr>
            <p:spPr bwMode="auto">
              <a:xfrm flipV="1">
                <a:off x="4414" y="3324"/>
                <a:ext cx="0" cy="16"/>
              </a:xfrm>
              <a:prstGeom prst="line">
                <a:avLst/>
              </a:prstGeom>
              <a:noFill/>
              <a:ln w="1">
                <a:solidFill>
                  <a:srgbClr val="000000"/>
                </a:solidFill>
                <a:round/>
                <a:headEnd/>
                <a:tailEnd/>
              </a:ln>
            </p:spPr>
            <p:txBody>
              <a:bodyPr/>
              <a:lstStyle/>
              <a:p>
                <a:endParaRPr lang="en-US"/>
              </a:p>
            </p:txBody>
          </p:sp>
          <p:sp>
            <p:nvSpPr>
              <p:cNvPr id="211125" name="Line 130"/>
              <p:cNvSpPr>
                <a:spLocks noChangeShapeType="1"/>
              </p:cNvSpPr>
              <p:nvPr/>
            </p:nvSpPr>
            <p:spPr bwMode="auto">
              <a:xfrm flipV="1">
                <a:off x="4414" y="3292"/>
                <a:ext cx="0" cy="16"/>
              </a:xfrm>
              <a:prstGeom prst="line">
                <a:avLst/>
              </a:prstGeom>
              <a:noFill/>
              <a:ln w="1">
                <a:solidFill>
                  <a:srgbClr val="000000"/>
                </a:solidFill>
                <a:round/>
                <a:headEnd/>
                <a:tailEnd/>
              </a:ln>
            </p:spPr>
            <p:txBody>
              <a:bodyPr/>
              <a:lstStyle/>
              <a:p>
                <a:endParaRPr lang="en-US"/>
              </a:p>
            </p:txBody>
          </p:sp>
          <p:sp>
            <p:nvSpPr>
              <p:cNvPr id="211126" name="Line 131"/>
              <p:cNvSpPr>
                <a:spLocks noChangeShapeType="1"/>
              </p:cNvSpPr>
              <p:nvPr/>
            </p:nvSpPr>
            <p:spPr bwMode="auto">
              <a:xfrm flipV="1">
                <a:off x="4414" y="3260"/>
                <a:ext cx="0" cy="15"/>
              </a:xfrm>
              <a:prstGeom prst="line">
                <a:avLst/>
              </a:prstGeom>
              <a:noFill/>
              <a:ln w="1">
                <a:solidFill>
                  <a:srgbClr val="000000"/>
                </a:solidFill>
                <a:round/>
                <a:headEnd/>
                <a:tailEnd/>
              </a:ln>
            </p:spPr>
            <p:txBody>
              <a:bodyPr/>
              <a:lstStyle/>
              <a:p>
                <a:endParaRPr lang="en-US"/>
              </a:p>
            </p:txBody>
          </p:sp>
          <p:sp>
            <p:nvSpPr>
              <p:cNvPr id="211127" name="Line 132"/>
              <p:cNvSpPr>
                <a:spLocks noChangeShapeType="1"/>
              </p:cNvSpPr>
              <p:nvPr/>
            </p:nvSpPr>
            <p:spPr bwMode="auto">
              <a:xfrm flipV="1">
                <a:off x="4414" y="3228"/>
                <a:ext cx="0" cy="15"/>
              </a:xfrm>
              <a:prstGeom prst="line">
                <a:avLst/>
              </a:prstGeom>
              <a:noFill/>
              <a:ln w="1">
                <a:solidFill>
                  <a:srgbClr val="000000"/>
                </a:solidFill>
                <a:round/>
                <a:headEnd/>
                <a:tailEnd/>
              </a:ln>
            </p:spPr>
            <p:txBody>
              <a:bodyPr/>
              <a:lstStyle/>
              <a:p>
                <a:endParaRPr lang="en-US"/>
              </a:p>
            </p:txBody>
          </p:sp>
          <p:sp>
            <p:nvSpPr>
              <p:cNvPr id="211128" name="Line 133"/>
              <p:cNvSpPr>
                <a:spLocks noChangeShapeType="1"/>
              </p:cNvSpPr>
              <p:nvPr/>
            </p:nvSpPr>
            <p:spPr bwMode="auto">
              <a:xfrm flipV="1">
                <a:off x="4414" y="3195"/>
                <a:ext cx="0" cy="16"/>
              </a:xfrm>
              <a:prstGeom prst="line">
                <a:avLst/>
              </a:prstGeom>
              <a:noFill/>
              <a:ln w="1">
                <a:solidFill>
                  <a:srgbClr val="000000"/>
                </a:solidFill>
                <a:round/>
                <a:headEnd/>
                <a:tailEnd/>
              </a:ln>
            </p:spPr>
            <p:txBody>
              <a:bodyPr/>
              <a:lstStyle/>
              <a:p>
                <a:endParaRPr lang="en-US"/>
              </a:p>
            </p:txBody>
          </p:sp>
          <p:sp>
            <p:nvSpPr>
              <p:cNvPr id="211129" name="Line 134"/>
              <p:cNvSpPr>
                <a:spLocks noChangeShapeType="1"/>
              </p:cNvSpPr>
              <p:nvPr/>
            </p:nvSpPr>
            <p:spPr bwMode="auto">
              <a:xfrm flipV="1">
                <a:off x="4414" y="3163"/>
                <a:ext cx="0" cy="16"/>
              </a:xfrm>
              <a:prstGeom prst="line">
                <a:avLst/>
              </a:prstGeom>
              <a:noFill/>
              <a:ln w="1">
                <a:solidFill>
                  <a:srgbClr val="000000"/>
                </a:solidFill>
                <a:round/>
                <a:headEnd/>
                <a:tailEnd/>
              </a:ln>
            </p:spPr>
            <p:txBody>
              <a:bodyPr/>
              <a:lstStyle/>
              <a:p>
                <a:endParaRPr lang="en-US"/>
              </a:p>
            </p:txBody>
          </p:sp>
          <p:sp>
            <p:nvSpPr>
              <p:cNvPr id="211130" name="Line 135"/>
              <p:cNvSpPr>
                <a:spLocks noChangeShapeType="1"/>
              </p:cNvSpPr>
              <p:nvPr/>
            </p:nvSpPr>
            <p:spPr bwMode="auto">
              <a:xfrm flipV="1">
                <a:off x="4414" y="3131"/>
                <a:ext cx="0" cy="16"/>
              </a:xfrm>
              <a:prstGeom prst="line">
                <a:avLst/>
              </a:prstGeom>
              <a:noFill/>
              <a:ln w="1">
                <a:solidFill>
                  <a:srgbClr val="000000"/>
                </a:solidFill>
                <a:round/>
                <a:headEnd/>
                <a:tailEnd/>
              </a:ln>
            </p:spPr>
            <p:txBody>
              <a:bodyPr/>
              <a:lstStyle/>
              <a:p>
                <a:endParaRPr lang="en-US"/>
              </a:p>
            </p:txBody>
          </p:sp>
          <p:sp>
            <p:nvSpPr>
              <p:cNvPr id="211131" name="Line 136"/>
              <p:cNvSpPr>
                <a:spLocks noChangeShapeType="1"/>
              </p:cNvSpPr>
              <p:nvPr/>
            </p:nvSpPr>
            <p:spPr bwMode="auto">
              <a:xfrm flipV="1">
                <a:off x="4414" y="3099"/>
                <a:ext cx="0" cy="16"/>
              </a:xfrm>
              <a:prstGeom prst="line">
                <a:avLst/>
              </a:prstGeom>
              <a:noFill/>
              <a:ln w="1">
                <a:solidFill>
                  <a:srgbClr val="000000"/>
                </a:solidFill>
                <a:round/>
                <a:headEnd/>
                <a:tailEnd/>
              </a:ln>
            </p:spPr>
            <p:txBody>
              <a:bodyPr/>
              <a:lstStyle/>
              <a:p>
                <a:endParaRPr lang="en-US"/>
              </a:p>
            </p:txBody>
          </p:sp>
          <p:sp>
            <p:nvSpPr>
              <p:cNvPr id="211132" name="Line 137"/>
              <p:cNvSpPr>
                <a:spLocks noChangeShapeType="1"/>
              </p:cNvSpPr>
              <p:nvPr/>
            </p:nvSpPr>
            <p:spPr bwMode="auto">
              <a:xfrm flipV="1">
                <a:off x="4414" y="3067"/>
                <a:ext cx="0" cy="16"/>
              </a:xfrm>
              <a:prstGeom prst="line">
                <a:avLst/>
              </a:prstGeom>
              <a:noFill/>
              <a:ln w="1">
                <a:solidFill>
                  <a:srgbClr val="000000"/>
                </a:solidFill>
                <a:round/>
                <a:headEnd/>
                <a:tailEnd/>
              </a:ln>
            </p:spPr>
            <p:txBody>
              <a:bodyPr/>
              <a:lstStyle/>
              <a:p>
                <a:endParaRPr lang="en-US"/>
              </a:p>
            </p:txBody>
          </p:sp>
          <p:sp>
            <p:nvSpPr>
              <p:cNvPr id="211133" name="Line 138"/>
              <p:cNvSpPr>
                <a:spLocks noChangeShapeType="1"/>
              </p:cNvSpPr>
              <p:nvPr/>
            </p:nvSpPr>
            <p:spPr bwMode="auto">
              <a:xfrm flipV="1">
                <a:off x="4414" y="3035"/>
                <a:ext cx="0" cy="15"/>
              </a:xfrm>
              <a:prstGeom prst="line">
                <a:avLst/>
              </a:prstGeom>
              <a:noFill/>
              <a:ln w="1">
                <a:solidFill>
                  <a:srgbClr val="000000"/>
                </a:solidFill>
                <a:round/>
                <a:headEnd/>
                <a:tailEnd/>
              </a:ln>
            </p:spPr>
            <p:txBody>
              <a:bodyPr/>
              <a:lstStyle/>
              <a:p>
                <a:endParaRPr lang="en-US"/>
              </a:p>
            </p:txBody>
          </p:sp>
          <p:sp>
            <p:nvSpPr>
              <p:cNvPr id="211134" name="Line 139"/>
              <p:cNvSpPr>
                <a:spLocks noChangeShapeType="1"/>
              </p:cNvSpPr>
              <p:nvPr/>
            </p:nvSpPr>
            <p:spPr bwMode="auto">
              <a:xfrm flipV="1">
                <a:off x="4414" y="3002"/>
                <a:ext cx="0" cy="16"/>
              </a:xfrm>
              <a:prstGeom prst="line">
                <a:avLst/>
              </a:prstGeom>
              <a:noFill/>
              <a:ln w="1">
                <a:solidFill>
                  <a:srgbClr val="000000"/>
                </a:solidFill>
                <a:round/>
                <a:headEnd/>
                <a:tailEnd/>
              </a:ln>
            </p:spPr>
            <p:txBody>
              <a:bodyPr/>
              <a:lstStyle/>
              <a:p>
                <a:endParaRPr lang="en-US"/>
              </a:p>
            </p:txBody>
          </p:sp>
          <p:sp>
            <p:nvSpPr>
              <p:cNvPr id="211135" name="Line 140"/>
              <p:cNvSpPr>
                <a:spLocks noChangeShapeType="1"/>
              </p:cNvSpPr>
              <p:nvPr/>
            </p:nvSpPr>
            <p:spPr bwMode="auto">
              <a:xfrm flipV="1">
                <a:off x="4414" y="2970"/>
                <a:ext cx="0" cy="16"/>
              </a:xfrm>
              <a:prstGeom prst="line">
                <a:avLst/>
              </a:prstGeom>
              <a:noFill/>
              <a:ln w="1">
                <a:solidFill>
                  <a:srgbClr val="000000"/>
                </a:solidFill>
                <a:round/>
                <a:headEnd/>
                <a:tailEnd/>
              </a:ln>
            </p:spPr>
            <p:txBody>
              <a:bodyPr/>
              <a:lstStyle/>
              <a:p>
                <a:endParaRPr lang="en-US"/>
              </a:p>
            </p:txBody>
          </p:sp>
          <p:sp>
            <p:nvSpPr>
              <p:cNvPr id="211136" name="Line 141"/>
              <p:cNvSpPr>
                <a:spLocks noChangeShapeType="1"/>
              </p:cNvSpPr>
              <p:nvPr/>
            </p:nvSpPr>
            <p:spPr bwMode="auto">
              <a:xfrm flipV="1">
                <a:off x="4414" y="2938"/>
                <a:ext cx="0" cy="16"/>
              </a:xfrm>
              <a:prstGeom prst="line">
                <a:avLst/>
              </a:prstGeom>
              <a:noFill/>
              <a:ln w="1">
                <a:solidFill>
                  <a:srgbClr val="000000"/>
                </a:solidFill>
                <a:round/>
                <a:headEnd/>
                <a:tailEnd/>
              </a:ln>
            </p:spPr>
            <p:txBody>
              <a:bodyPr/>
              <a:lstStyle/>
              <a:p>
                <a:endParaRPr lang="en-US"/>
              </a:p>
            </p:txBody>
          </p:sp>
          <p:sp>
            <p:nvSpPr>
              <p:cNvPr id="211137" name="Line 142"/>
              <p:cNvSpPr>
                <a:spLocks noChangeShapeType="1"/>
              </p:cNvSpPr>
              <p:nvPr/>
            </p:nvSpPr>
            <p:spPr bwMode="auto">
              <a:xfrm flipV="1">
                <a:off x="4414" y="2906"/>
                <a:ext cx="0" cy="16"/>
              </a:xfrm>
              <a:prstGeom prst="line">
                <a:avLst/>
              </a:prstGeom>
              <a:noFill/>
              <a:ln w="1">
                <a:solidFill>
                  <a:srgbClr val="000000"/>
                </a:solidFill>
                <a:round/>
                <a:headEnd/>
                <a:tailEnd/>
              </a:ln>
            </p:spPr>
            <p:txBody>
              <a:bodyPr/>
              <a:lstStyle/>
              <a:p>
                <a:endParaRPr lang="en-US"/>
              </a:p>
            </p:txBody>
          </p:sp>
          <p:sp>
            <p:nvSpPr>
              <p:cNvPr id="211138" name="Line 143"/>
              <p:cNvSpPr>
                <a:spLocks noChangeShapeType="1"/>
              </p:cNvSpPr>
              <p:nvPr/>
            </p:nvSpPr>
            <p:spPr bwMode="auto">
              <a:xfrm flipV="1">
                <a:off x="4414" y="2874"/>
                <a:ext cx="0" cy="16"/>
              </a:xfrm>
              <a:prstGeom prst="line">
                <a:avLst/>
              </a:prstGeom>
              <a:noFill/>
              <a:ln w="1">
                <a:solidFill>
                  <a:srgbClr val="000000"/>
                </a:solidFill>
                <a:round/>
                <a:headEnd/>
                <a:tailEnd/>
              </a:ln>
            </p:spPr>
            <p:txBody>
              <a:bodyPr/>
              <a:lstStyle/>
              <a:p>
                <a:endParaRPr lang="en-US"/>
              </a:p>
            </p:txBody>
          </p:sp>
          <p:sp>
            <p:nvSpPr>
              <p:cNvPr id="211139" name="Line 144"/>
              <p:cNvSpPr>
                <a:spLocks noChangeShapeType="1"/>
              </p:cNvSpPr>
              <p:nvPr/>
            </p:nvSpPr>
            <p:spPr bwMode="auto">
              <a:xfrm flipV="1">
                <a:off x="4414" y="2842"/>
                <a:ext cx="0" cy="16"/>
              </a:xfrm>
              <a:prstGeom prst="line">
                <a:avLst/>
              </a:prstGeom>
              <a:noFill/>
              <a:ln w="1">
                <a:solidFill>
                  <a:srgbClr val="000000"/>
                </a:solidFill>
                <a:round/>
                <a:headEnd/>
                <a:tailEnd/>
              </a:ln>
            </p:spPr>
            <p:txBody>
              <a:bodyPr/>
              <a:lstStyle/>
              <a:p>
                <a:endParaRPr lang="en-US"/>
              </a:p>
            </p:txBody>
          </p:sp>
          <p:sp>
            <p:nvSpPr>
              <p:cNvPr id="211140" name="Line 145"/>
              <p:cNvSpPr>
                <a:spLocks noChangeShapeType="1"/>
              </p:cNvSpPr>
              <p:nvPr/>
            </p:nvSpPr>
            <p:spPr bwMode="auto">
              <a:xfrm flipV="1">
                <a:off x="4414" y="2810"/>
                <a:ext cx="0" cy="15"/>
              </a:xfrm>
              <a:prstGeom prst="line">
                <a:avLst/>
              </a:prstGeom>
              <a:noFill/>
              <a:ln w="1">
                <a:solidFill>
                  <a:srgbClr val="000000"/>
                </a:solidFill>
                <a:round/>
                <a:headEnd/>
                <a:tailEnd/>
              </a:ln>
            </p:spPr>
            <p:txBody>
              <a:bodyPr/>
              <a:lstStyle/>
              <a:p>
                <a:endParaRPr lang="en-US"/>
              </a:p>
            </p:txBody>
          </p:sp>
          <p:sp>
            <p:nvSpPr>
              <p:cNvPr id="211141" name="Line 146"/>
              <p:cNvSpPr>
                <a:spLocks noChangeShapeType="1"/>
              </p:cNvSpPr>
              <p:nvPr/>
            </p:nvSpPr>
            <p:spPr bwMode="auto">
              <a:xfrm flipV="1">
                <a:off x="4414" y="2777"/>
                <a:ext cx="0" cy="16"/>
              </a:xfrm>
              <a:prstGeom prst="line">
                <a:avLst/>
              </a:prstGeom>
              <a:noFill/>
              <a:ln w="1">
                <a:solidFill>
                  <a:srgbClr val="000000"/>
                </a:solidFill>
                <a:round/>
                <a:headEnd/>
                <a:tailEnd/>
              </a:ln>
            </p:spPr>
            <p:txBody>
              <a:bodyPr/>
              <a:lstStyle/>
              <a:p>
                <a:endParaRPr lang="en-US"/>
              </a:p>
            </p:txBody>
          </p:sp>
          <p:sp>
            <p:nvSpPr>
              <p:cNvPr id="211142" name="Line 147"/>
              <p:cNvSpPr>
                <a:spLocks noChangeShapeType="1"/>
              </p:cNvSpPr>
              <p:nvPr/>
            </p:nvSpPr>
            <p:spPr bwMode="auto">
              <a:xfrm flipV="1">
                <a:off x="4414" y="2745"/>
                <a:ext cx="0" cy="16"/>
              </a:xfrm>
              <a:prstGeom prst="line">
                <a:avLst/>
              </a:prstGeom>
              <a:noFill/>
              <a:ln w="1">
                <a:solidFill>
                  <a:srgbClr val="000000"/>
                </a:solidFill>
                <a:round/>
                <a:headEnd/>
                <a:tailEnd/>
              </a:ln>
            </p:spPr>
            <p:txBody>
              <a:bodyPr/>
              <a:lstStyle/>
              <a:p>
                <a:endParaRPr lang="en-US"/>
              </a:p>
            </p:txBody>
          </p:sp>
          <p:sp>
            <p:nvSpPr>
              <p:cNvPr id="211143" name="Line 148"/>
              <p:cNvSpPr>
                <a:spLocks noChangeShapeType="1"/>
              </p:cNvSpPr>
              <p:nvPr/>
            </p:nvSpPr>
            <p:spPr bwMode="auto">
              <a:xfrm flipV="1">
                <a:off x="4414" y="2713"/>
                <a:ext cx="0" cy="16"/>
              </a:xfrm>
              <a:prstGeom prst="line">
                <a:avLst/>
              </a:prstGeom>
              <a:noFill/>
              <a:ln w="1">
                <a:solidFill>
                  <a:srgbClr val="000000"/>
                </a:solidFill>
                <a:round/>
                <a:headEnd/>
                <a:tailEnd/>
              </a:ln>
            </p:spPr>
            <p:txBody>
              <a:bodyPr/>
              <a:lstStyle/>
              <a:p>
                <a:endParaRPr lang="en-US"/>
              </a:p>
            </p:txBody>
          </p:sp>
          <p:sp>
            <p:nvSpPr>
              <p:cNvPr id="211144" name="Line 149"/>
              <p:cNvSpPr>
                <a:spLocks noChangeShapeType="1"/>
              </p:cNvSpPr>
              <p:nvPr/>
            </p:nvSpPr>
            <p:spPr bwMode="auto">
              <a:xfrm flipV="1">
                <a:off x="4414" y="2681"/>
                <a:ext cx="0" cy="16"/>
              </a:xfrm>
              <a:prstGeom prst="line">
                <a:avLst/>
              </a:prstGeom>
              <a:noFill/>
              <a:ln w="1">
                <a:solidFill>
                  <a:srgbClr val="000000"/>
                </a:solidFill>
                <a:round/>
                <a:headEnd/>
                <a:tailEnd/>
              </a:ln>
            </p:spPr>
            <p:txBody>
              <a:bodyPr/>
              <a:lstStyle/>
              <a:p>
                <a:endParaRPr lang="en-US"/>
              </a:p>
            </p:txBody>
          </p:sp>
          <p:sp>
            <p:nvSpPr>
              <p:cNvPr id="211145" name="Line 150"/>
              <p:cNvSpPr>
                <a:spLocks noChangeShapeType="1"/>
              </p:cNvSpPr>
              <p:nvPr/>
            </p:nvSpPr>
            <p:spPr bwMode="auto">
              <a:xfrm flipV="1">
                <a:off x="4414" y="2649"/>
                <a:ext cx="0" cy="16"/>
              </a:xfrm>
              <a:prstGeom prst="line">
                <a:avLst/>
              </a:prstGeom>
              <a:noFill/>
              <a:ln w="1">
                <a:solidFill>
                  <a:srgbClr val="000000"/>
                </a:solidFill>
                <a:round/>
                <a:headEnd/>
                <a:tailEnd/>
              </a:ln>
            </p:spPr>
            <p:txBody>
              <a:bodyPr/>
              <a:lstStyle/>
              <a:p>
                <a:endParaRPr lang="en-US"/>
              </a:p>
            </p:txBody>
          </p:sp>
          <p:sp>
            <p:nvSpPr>
              <p:cNvPr id="211146" name="Line 151"/>
              <p:cNvSpPr>
                <a:spLocks noChangeShapeType="1"/>
              </p:cNvSpPr>
              <p:nvPr/>
            </p:nvSpPr>
            <p:spPr bwMode="auto">
              <a:xfrm flipV="1">
                <a:off x="4414" y="2617"/>
                <a:ext cx="0" cy="15"/>
              </a:xfrm>
              <a:prstGeom prst="line">
                <a:avLst/>
              </a:prstGeom>
              <a:noFill/>
              <a:ln w="1">
                <a:solidFill>
                  <a:srgbClr val="000000"/>
                </a:solidFill>
                <a:round/>
                <a:headEnd/>
                <a:tailEnd/>
              </a:ln>
            </p:spPr>
            <p:txBody>
              <a:bodyPr/>
              <a:lstStyle/>
              <a:p>
                <a:endParaRPr lang="en-US"/>
              </a:p>
            </p:txBody>
          </p:sp>
          <p:sp>
            <p:nvSpPr>
              <p:cNvPr id="211147" name="Line 152"/>
              <p:cNvSpPr>
                <a:spLocks noChangeShapeType="1"/>
              </p:cNvSpPr>
              <p:nvPr/>
            </p:nvSpPr>
            <p:spPr bwMode="auto">
              <a:xfrm flipV="1">
                <a:off x="4414" y="2585"/>
                <a:ext cx="0" cy="15"/>
              </a:xfrm>
              <a:prstGeom prst="line">
                <a:avLst/>
              </a:prstGeom>
              <a:noFill/>
              <a:ln w="1">
                <a:solidFill>
                  <a:srgbClr val="000000"/>
                </a:solidFill>
                <a:round/>
                <a:headEnd/>
                <a:tailEnd/>
              </a:ln>
            </p:spPr>
            <p:txBody>
              <a:bodyPr/>
              <a:lstStyle/>
              <a:p>
                <a:endParaRPr lang="en-US"/>
              </a:p>
            </p:txBody>
          </p:sp>
          <p:sp>
            <p:nvSpPr>
              <p:cNvPr id="211148" name="Line 153"/>
              <p:cNvSpPr>
                <a:spLocks noChangeShapeType="1"/>
              </p:cNvSpPr>
              <p:nvPr/>
            </p:nvSpPr>
            <p:spPr bwMode="auto">
              <a:xfrm flipV="1">
                <a:off x="4414" y="2552"/>
                <a:ext cx="0" cy="16"/>
              </a:xfrm>
              <a:prstGeom prst="line">
                <a:avLst/>
              </a:prstGeom>
              <a:noFill/>
              <a:ln w="1">
                <a:solidFill>
                  <a:srgbClr val="000000"/>
                </a:solidFill>
                <a:round/>
                <a:headEnd/>
                <a:tailEnd/>
              </a:ln>
            </p:spPr>
            <p:txBody>
              <a:bodyPr/>
              <a:lstStyle/>
              <a:p>
                <a:endParaRPr lang="en-US"/>
              </a:p>
            </p:txBody>
          </p:sp>
          <p:sp>
            <p:nvSpPr>
              <p:cNvPr id="211149" name="Line 154"/>
              <p:cNvSpPr>
                <a:spLocks noChangeShapeType="1"/>
              </p:cNvSpPr>
              <p:nvPr/>
            </p:nvSpPr>
            <p:spPr bwMode="auto">
              <a:xfrm flipV="1">
                <a:off x="4414" y="2520"/>
                <a:ext cx="0" cy="17"/>
              </a:xfrm>
              <a:prstGeom prst="line">
                <a:avLst/>
              </a:prstGeom>
              <a:noFill/>
              <a:ln w="1">
                <a:solidFill>
                  <a:srgbClr val="000000"/>
                </a:solidFill>
                <a:round/>
                <a:headEnd/>
                <a:tailEnd/>
              </a:ln>
            </p:spPr>
            <p:txBody>
              <a:bodyPr/>
              <a:lstStyle/>
              <a:p>
                <a:endParaRPr lang="en-US"/>
              </a:p>
            </p:txBody>
          </p:sp>
          <p:sp>
            <p:nvSpPr>
              <p:cNvPr id="211150" name="Line 155"/>
              <p:cNvSpPr>
                <a:spLocks noChangeShapeType="1"/>
              </p:cNvSpPr>
              <p:nvPr/>
            </p:nvSpPr>
            <p:spPr bwMode="auto">
              <a:xfrm flipV="1">
                <a:off x="4414" y="2488"/>
                <a:ext cx="0" cy="16"/>
              </a:xfrm>
              <a:prstGeom prst="line">
                <a:avLst/>
              </a:prstGeom>
              <a:noFill/>
              <a:ln w="1">
                <a:solidFill>
                  <a:srgbClr val="000000"/>
                </a:solidFill>
                <a:round/>
                <a:headEnd/>
                <a:tailEnd/>
              </a:ln>
            </p:spPr>
            <p:txBody>
              <a:bodyPr/>
              <a:lstStyle/>
              <a:p>
                <a:endParaRPr lang="en-US"/>
              </a:p>
            </p:txBody>
          </p:sp>
          <p:sp>
            <p:nvSpPr>
              <p:cNvPr id="211151" name="Line 156"/>
              <p:cNvSpPr>
                <a:spLocks noChangeShapeType="1"/>
              </p:cNvSpPr>
              <p:nvPr/>
            </p:nvSpPr>
            <p:spPr bwMode="auto">
              <a:xfrm flipV="1">
                <a:off x="4414" y="2456"/>
                <a:ext cx="0" cy="16"/>
              </a:xfrm>
              <a:prstGeom prst="line">
                <a:avLst/>
              </a:prstGeom>
              <a:noFill/>
              <a:ln w="1">
                <a:solidFill>
                  <a:srgbClr val="000000"/>
                </a:solidFill>
                <a:round/>
                <a:headEnd/>
                <a:tailEnd/>
              </a:ln>
            </p:spPr>
            <p:txBody>
              <a:bodyPr/>
              <a:lstStyle/>
              <a:p>
                <a:endParaRPr lang="en-US"/>
              </a:p>
            </p:txBody>
          </p:sp>
          <p:sp>
            <p:nvSpPr>
              <p:cNvPr id="211152" name="Line 157"/>
              <p:cNvSpPr>
                <a:spLocks noChangeShapeType="1"/>
              </p:cNvSpPr>
              <p:nvPr/>
            </p:nvSpPr>
            <p:spPr bwMode="auto">
              <a:xfrm flipV="1">
                <a:off x="4414" y="2424"/>
                <a:ext cx="0" cy="16"/>
              </a:xfrm>
              <a:prstGeom prst="line">
                <a:avLst/>
              </a:prstGeom>
              <a:noFill/>
              <a:ln w="1">
                <a:solidFill>
                  <a:srgbClr val="000000"/>
                </a:solidFill>
                <a:round/>
                <a:headEnd/>
                <a:tailEnd/>
              </a:ln>
            </p:spPr>
            <p:txBody>
              <a:bodyPr/>
              <a:lstStyle/>
              <a:p>
                <a:endParaRPr lang="en-US"/>
              </a:p>
            </p:txBody>
          </p:sp>
          <p:sp>
            <p:nvSpPr>
              <p:cNvPr id="211153" name="Line 158"/>
              <p:cNvSpPr>
                <a:spLocks noChangeShapeType="1"/>
              </p:cNvSpPr>
              <p:nvPr/>
            </p:nvSpPr>
            <p:spPr bwMode="auto">
              <a:xfrm flipV="1">
                <a:off x="4414" y="2391"/>
                <a:ext cx="0" cy="17"/>
              </a:xfrm>
              <a:prstGeom prst="line">
                <a:avLst/>
              </a:prstGeom>
              <a:noFill/>
              <a:ln w="1">
                <a:solidFill>
                  <a:srgbClr val="000000"/>
                </a:solidFill>
                <a:round/>
                <a:headEnd/>
                <a:tailEnd/>
              </a:ln>
            </p:spPr>
            <p:txBody>
              <a:bodyPr/>
              <a:lstStyle/>
              <a:p>
                <a:endParaRPr lang="en-US"/>
              </a:p>
            </p:txBody>
          </p:sp>
          <p:sp>
            <p:nvSpPr>
              <p:cNvPr id="211154" name="Line 159"/>
              <p:cNvSpPr>
                <a:spLocks noChangeShapeType="1"/>
              </p:cNvSpPr>
              <p:nvPr/>
            </p:nvSpPr>
            <p:spPr bwMode="auto">
              <a:xfrm flipV="1">
                <a:off x="4414" y="2359"/>
                <a:ext cx="0" cy="17"/>
              </a:xfrm>
              <a:prstGeom prst="line">
                <a:avLst/>
              </a:prstGeom>
              <a:noFill/>
              <a:ln w="1">
                <a:solidFill>
                  <a:srgbClr val="000000"/>
                </a:solidFill>
                <a:round/>
                <a:headEnd/>
                <a:tailEnd/>
              </a:ln>
            </p:spPr>
            <p:txBody>
              <a:bodyPr/>
              <a:lstStyle/>
              <a:p>
                <a:endParaRPr lang="en-US"/>
              </a:p>
            </p:txBody>
          </p:sp>
          <p:sp>
            <p:nvSpPr>
              <p:cNvPr id="211155" name="Line 160"/>
              <p:cNvSpPr>
                <a:spLocks noChangeShapeType="1"/>
              </p:cNvSpPr>
              <p:nvPr/>
            </p:nvSpPr>
            <p:spPr bwMode="auto">
              <a:xfrm flipV="1">
                <a:off x="4414" y="2327"/>
                <a:ext cx="0" cy="17"/>
              </a:xfrm>
              <a:prstGeom prst="line">
                <a:avLst/>
              </a:prstGeom>
              <a:noFill/>
              <a:ln w="1">
                <a:solidFill>
                  <a:srgbClr val="000000"/>
                </a:solidFill>
                <a:round/>
                <a:headEnd/>
                <a:tailEnd/>
              </a:ln>
            </p:spPr>
            <p:txBody>
              <a:bodyPr/>
              <a:lstStyle/>
              <a:p>
                <a:endParaRPr lang="en-US"/>
              </a:p>
            </p:txBody>
          </p:sp>
          <p:sp>
            <p:nvSpPr>
              <p:cNvPr id="211156" name="Line 161"/>
              <p:cNvSpPr>
                <a:spLocks noChangeShapeType="1"/>
              </p:cNvSpPr>
              <p:nvPr/>
            </p:nvSpPr>
            <p:spPr bwMode="auto">
              <a:xfrm flipV="1">
                <a:off x="4414" y="2295"/>
                <a:ext cx="0" cy="16"/>
              </a:xfrm>
              <a:prstGeom prst="line">
                <a:avLst/>
              </a:prstGeom>
              <a:noFill/>
              <a:ln w="1">
                <a:solidFill>
                  <a:srgbClr val="000000"/>
                </a:solidFill>
                <a:round/>
                <a:headEnd/>
                <a:tailEnd/>
              </a:ln>
            </p:spPr>
            <p:txBody>
              <a:bodyPr/>
              <a:lstStyle/>
              <a:p>
                <a:endParaRPr lang="en-US"/>
              </a:p>
            </p:txBody>
          </p:sp>
          <p:sp>
            <p:nvSpPr>
              <p:cNvPr id="211157" name="Line 162"/>
              <p:cNvSpPr>
                <a:spLocks noChangeShapeType="1"/>
              </p:cNvSpPr>
              <p:nvPr/>
            </p:nvSpPr>
            <p:spPr bwMode="auto">
              <a:xfrm flipV="1">
                <a:off x="4414" y="2263"/>
                <a:ext cx="0" cy="16"/>
              </a:xfrm>
              <a:prstGeom prst="line">
                <a:avLst/>
              </a:prstGeom>
              <a:noFill/>
              <a:ln w="1">
                <a:solidFill>
                  <a:srgbClr val="000000"/>
                </a:solidFill>
                <a:round/>
                <a:headEnd/>
                <a:tailEnd/>
              </a:ln>
            </p:spPr>
            <p:txBody>
              <a:bodyPr/>
              <a:lstStyle/>
              <a:p>
                <a:endParaRPr lang="en-US"/>
              </a:p>
            </p:txBody>
          </p:sp>
          <p:sp>
            <p:nvSpPr>
              <p:cNvPr id="211158" name="Line 163"/>
              <p:cNvSpPr>
                <a:spLocks noChangeShapeType="1"/>
              </p:cNvSpPr>
              <p:nvPr/>
            </p:nvSpPr>
            <p:spPr bwMode="auto">
              <a:xfrm flipV="1">
                <a:off x="4414" y="2231"/>
                <a:ext cx="0" cy="16"/>
              </a:xfrm>
              <a:prstGeom prst="line">
                <a:avLst/>
              </a:prstGeom>
              <a:noFill/>
              <a:ln w="1">
                <a:solidFill>
                  <a:srgbClr val="000000"/>
                </a:solidFill>
                <a:round/>
                <a:headEnd/>
                <a:tailEnd/>
              </a:ln>
            </p:spPr>
            <p:txBody>
              <a:bodyPr/>
              <a:lstStyle/>
              <a:p>
                <a:endParaRPr lang="en-US"/>
              </a:p>
            </p:txBody>
          </p:sp>
          <p:sp>
            <p:nvSpPr>
              <p:cNvPr id="211159" name="Line 164"/>
              <p:cNvSpPr>
                <a:spLocks noChangeShapeType="1"/>
              </p:cNvSpPr>
              <p:nvPr/>
            </p:nvSpPr>
            <p:spPr bwMode="auto">
              <a:xfrm flipV="1">
                <a:off x="4414" y="2199"/>
                <a:ext cx="0" cy="16"/>
              </a:xfrm>
              <a:prstGeom prst="line">
                <a:avLst/>
              </a:prstGeom>
              <a:noFill/>
              <a:ln w="1">
                <a:solidFill>
                  <a:srgbClr val="000000"/>
                </a:solidFill>
                <a:round/>
                <a:headEnd/>
                <a:tailEnd/>
              </a:ln>
            </p:spPr>
            <p:txBody>
              <a:bodyPr/>
              <a:lstStyle/>
              <a:p>
                <a:endParaRPr lang="en-US"/>
              </a:p>
            </p:txBody>
          </p:sp>
          <p:sp>
            <p:nvSpPr>
              <p:cNvPr id="211160" name="Line 165"/>
              <p:cNvSpPr>
                <a:spLocks noChangeShapeType="1"/>
              </p:cNvSpPr>
              <p:nvPr/>
            </p:nvSpPr>
            <p:spPr bwMode="auto">
              <a:xfrm flipV="1">
                <a:off x="4414" y="2166"/>
                <a:ext cx="0" cy="17"/>
              </a:xfrm>
              <a:prstGeom prst="line">
                <a:avLst/>
              </a:prstGeom>
              <a:noFill/>
              <a:ln w="1">
                <a:solidFill>
                  <a:srgbClr val="000000"/>
                </a:solidFill>
                <a:round/>
                <a:headEnd/>
                <a:tailEnd/>
              </a:ln>
            </p:spPr>
            <p:txBody>
              <a:bodyPr/>
              <a:lstStyle/>
              <a:p>
                <a:endParaRPr lang="en-US"/>
              </a:p>
            </p:txBody>
          </p:sp>
          <p:sp>
            <p:nvSpPr>
              <p:cNvPr id="211161" name="Line 166"/>
              <p:cNvSpPr>
                <a:spLocks noChangeShapeType="1"/>
              </p:cNvSpPr>
              <p:nvPr/>
            </p:nvSpPr>
            <p:spPr bwMode="auto">
              <a:xfrm flipV="1">
                <a:off x="4414" y="2134"/>
                <a:ext cx="0" cy="17"/>
              </a:xfrm>
              <a:prstGeom prst="line">
                <a:avLst/>
              </a:prstGeom>
              <a:noFill/>
              <a:ln w="1">
                <a:solidFill>
                  <a:srgbClr val="000000"/>
                </a:solidFill>
                <a:round/>
                <a:headEnd/>
                <a:tailEnd/>
              </a:ln>
            </p:spPr>
            <p:txBody>
              <a:bodyPr/>
              <a:lstStyle/>
              <a:p>
                <a:endParaRPr lang="en-US"/>
              </a:p>
            </p:txBody>
          </p:sp>
          <p:sp>
            <p:nvSpPr>
              <p:cNvPr id="211162" name="Line 167"/>
              <p:cNvSpPr>
                <a:spLocks noChangeShapeType="1"/>
              </p:cNvSpPr>
              <p:nvPr/>
            </p:nvSpPr>
            <p:spPr bwMode="auto">
              <a:xfrm flipV="1">
                <a:off x="4414" y="2102"/>
                <a:ext cx="0" cy="16"/>
              </a:xfrm>
              <a:prstGeom prst="line">
                <a:avLst/>
              </a:prstGeom>
              <a:noFill/>
              <a:ln w="1">
                <a:solidFill>
                  <a:srgbClr val="000000"/>
                </a:solidFill>
                <a:round/>
                <a:headEnd/>
                <a:tailEnd/>
              </a:ln>
            </p:spPr>
            <p:txBody>
              <a:bodyPr/>
              <a:lstStyle/>
              <a:p>
                <a:endParaRPr lang="en-US"/>
              </a:p>
            </p:txBody>
          </p:sp>
          <p:sp>
            <p:nvSpPr>
              <p:cNvPr id="211163" name="Line 168"/>
              <p:cNvSpPr>
                <a:spLocks noChangeShapeType="1"/>
              </p:cNvSpPr>
              <p:nvPr/>
            </p:nvSpPr>
            <p:spPr bwMode="auto">
              <a:xfrm flipV="1">
                <a:off x="4414" y="2070"/>
                <a:ext cx="0" cy="16"/>
              </a:xfrm>
              <a:prstGeom prst="line">
                <a:avLst/>
              </a:prstGeom>
              <a:noFill/>
              <a:ln w="1">
                <a:solidFill>
                  <a:srgbClr val="000000"/>
                </a:solidFill>
                <a:round/>
                <a:headEnd/>
                <a:tailEnd/>
              </a:ln>
            </p:spPr>
            <p:txBody>
              <a:bodyPr/>
              <a:lstStyle/>
              <a:p>
                <a:endParaRPr lang="en-US"/>
              </a:p>
            </p:txBody>
          </p:sp>
          <p:sp>
            <p:nvSpPr>
              <p:cNvPr id="211164" name="Line 169"/>
              <p:cNvSpPr>
                <a:spLocks noChangeShapeType="1"/>
              </p:cNvSpPr>
              <p:nvPr/>
            </p:nvSpPr>
            <p:spPr bwMode="auto">
              <a:xfrm flipV="1">
                <a:off x="4414" y="2038"/>
                <a:ext cx="0" cy="16"/>
              </a:xfrm>
              <a:prstGeom prst="line">
                <a:avLst/>
              </a:prstGeom>
              <a:noFill/>
              <a:ln w="1">
                <a:solidFill>
                  <a:srgbClr val="000000"/>
                </a:solidFill>
                <a:round/>
                <a:headEnd/>
                <a:tailEnd/>
              </a:ln>
            </p:spPr>
            <p:txBody>
              <a:bodyPr/>
              <a:lstStyle/>
              <a:p>
                <a:endParaRPr lang="en-US"/>
              </a:p>
            </p:txBody>
          </p:sp>
          <p:sp>
            <p:nvSpPr>
              <p:cNvPr id="211165" name="Line 170"/>
              <p:cNvSpPr>
                <a:spLocks noChangeShapeType="1"/>
              </p:cNvSpPr>
              <p:nvPr/>
            </p:nvSpPr>
            <p:spPr bwMode="auto">
              <a:xfrm flipV="1">
                <a:off x="4414" y="2006"/>
                <a:ext cx="0" cy="16"/>
              </a:xfrm>
              <a:prstGeom prst="line">
                <a:avLst/>
              </a:prstGeom>
              <a:noFill/>
              <a:ln w="1">
                <a:solidFill>
                  <a:srgbClr val="000000"/>
                </a:solidFill>
                <a:round/>
                <a:headEnd/>
                <a:tailEnd/>
              </a:ln>
            </p:spPr>
            <p:txBody>
              <a:bodyPr/>
              <a:lstStyle/>
              <a:p>
                <a:endParaRPr lang="en-US"/>
              </a:p>
            </p:txBody>
          </p:sp>
          <p:sp>
            <p:nvSpPr>
              <p:cNvPr id="211166" name="Line 171"/>
              <p:cNvSpPr>
                <a:spLocks noChangeShapeType="1"/>
              </p:cNvSpPr>
              <p:nvPr/>
            </p:nvSpPr>
            <p:spPr bwMode="auto">
              <a:xfrm flipV="1">
                <a:off x="4414" y="1973"/>
                <a:ext cx="0" cy="17"/>
              </a:xfrm>
              <a:prstGeom prst="line">
                <a:avLst/>
              </a:prstGeom>
              <a:noFill/>
              <a:ln w="1">
                <a:solidFill>
                  <a:srgbClr val="000000"/>
                </a:solidFill>
                <a:round/>
                <a:headEnd/>
                <a:tailEnd/>
              </a:ln>
            </p:spPr>
            <p:txBody>
              <a:bodyPr/>
              <a:lstStyle/>
              <a:p>
                <a:endParaRPr lang="en-US"/>
              </a:p>
            </p:txBody>
          </p:sp>
          <p:sp>
            <p:nvSpPr>
              <p:cNvPr id="211167" name="Line 172"/>
              <p:cNvSpPr>
                <a:spLocks noChangeShapeType="1"/>
              </p:cNvSpPr>
              <p:nvPr/>
            </p:nvSpPr>
            <p:spPr bwMode="auto">
              <a:xfrm flipV="1">
                <a:off x="4414" y="1941"/>
                <a:ext cx="0" cy="17"/>
              </a:xfrm>
              <a:prstGeom prst="line">
                <a:avLst/>
              </a:prstGeom>
              <a:noFill/>
              <a:ln w="1">
                <a:solidFill>
                  <a:srgbClr val="000000"/>
                </a:solidFill>
                <a:round/>
                <a:headEnd/>
                <a:tailEnd/>
              </a:ln>
            </p:spPr>
            <p:txBody>
              <a:bodyPr/>
              <a:lstStyle/>
              <a:p>
                <a:endParaRPr lang="en-US"/>
              </a:p>
            </p:txBody>
          </p:sp>
          <p:sp>
            <p:nvSpPr>
              <p:cNvPr id="211168" name="Line 173"/>
              <p:cNvSpPr>
                <a:spLocks noChangeShapeType="1"/>
              </p:cNvSpPr>
              <p:nvPr/>
            </p:nvSpPr>
            <p:spPr bwMode="auto">
              <a:xfrm flipV="1">
                <a:off x="4414" y="1909"/>
                <a:ext cx="0" cy="17"/>
              </a:xfrm>
              <a:prstGeom prst="line">
                <a:avLst/>
              </a:prstGeom>
              <a:noFill/>
              <a:ln w="1">
                <a:solidFill>
                  <a:srgbClr val="000000"/>
                </a:solidFill>
                <a:round/>
                <a:headEnd/>
                <a:tailEnd/>
              </a:ln>
            </p:spPr>
            <p:txBody>
              <a:bodyPr/>
              <a:lstStyle/>
              <a:p>
                <a:endParaRPr lang="en-US"/>
              </a:p>
            </p:txBody>
          </p:sp>
          <p:sp>
            <p:nvSpPr>
              <p:cNvPr id="211169" name="Line 174"/>
              <p:cNvSpPr>
                <a:spLocks noChangeShapeType="1"/>
              </p:cNvSpPr>
              <p:nvPr/>
            </p:nvSpPr>
            <p:spPr bwMode="auto">
              <a:xfrm flipV="1">
                <a:off x="4414" y="1877"/>
                <a:ext cx="0" cy="16"/>
              </a:xfrm>
              <a:prstGeom prst="line">
                <a:avLst/>
              </a:prstGeom>
              <a:noFill/>
              <a:ln w="1">
                <a:solidFill>
                  <a:srgbClr val="000000"/>
                </a:solidFill>
                <a:round/>
                <a:headEnd/>
                <a:tailEnd/>
              </a:ln>
            </p:spPr>
            <p:txBody>
              <a:bodyPr/>
              <a:lstStyle/>
              <a:p>
                <a:endParaRPr lang="en-US"/>
              </a:p>
            </p:txBody>
          </p:sp>
          <p:sp>
            <p:nvSpPr>
              <p:cNvPr id="211170" name="Line 175"/>
              <p:cNvSpPr>
                <a:spLocks noChangeShapeType="1"/>
              </p:cNvSpPr>
              <p:nvPr/>
            </p:nvSpPr>
            <p:spPr bwMode="auto">
              <a:xfrm flipV="1">
                <a:off x="4352" y="1710"/>
                <a:ext cx="0" cy="16"/>
              </a:xfrm>
              <a:prstGeom prst="line">
                <a:avLst/>
              </a:prstGeom>
              <a:noFill/>
              <a:ln w="1">
                <a:solidFill>
                  <a:srgbClr val="000000"/>
                </a:solidFill>
                <a:round/>
                <a:headEnd/>
                <a:tailEnd/>
              </a:ln>
            </p:spPr>
            <p:txBody>
              <a:bodyPr/>
              <a:lstStyle/>
              <a:p>
                <a:endParaRPr lang="en-US"/>
              </a:p>
            </p:txBody>
          </p:sp>
          <p:sp>
            <p:nvSpPr>
              <p:cNvPr id="211171" name="Line 176"/>
              <p:cNvSpPr>
                <a:spLocks noChangeShapeType="1"/>
              </p:cNvSpPr>
              <p:nvPr/>
            </p:nvSpPr>
            <p:spPr bwMode="auto">
              <a:xfrm flipV="1">
                <a:off x="4414" y="1813"/>
                <a:ext cx="0" cy="16"/>
              </a:xfrm>
              <a:prstGeom prst="line">
                <a:avLst/>
              </a:prstGeom>
              <a:noFill/>
              <a:ln w="1">
                <a:solidFill>
                  <a:srgbClr val="000000"/>
                </a:solidFill>
                <a:round/>
                <a:headEnd/>
                <a:tailEnd/>
              </a:ln>
            </p:spPr>
            <p:txBody>
              <a:bodyPr/>
              <a:lstStyle/>
              <a:p>
                <a:endParaRPr lang="en-US"/>
              </a:p>
            </p:txBody>
          </p:sp>
          <p:sp>
            <p:nvSpPr>
              <p:cNvPr id="211172" name="Line 177"/>
              <p:cNvSpPr>
                <a:spLocks noChangeShapeType="1"/>
              </p:cNvSpPr>
              <p:nvPr/>
            </p:nvSpPr>
            <p:spPr bwMode="auto">
              <a:xfrm flipV="1">
                <a:off x="4414" y="1781"/>
                <a:ext cx="0" cy="16"/>
              </a:xfrm>
              <a:prstGeom prst="line">
                <a:avLst/>
              </a:prstGeom>
              <a:noFill/>
              <a:ln w="1">
                <a:solidFill>
                  <a:srgbClr val="000000"/>
                </a:solidFill>
                <a:round/>
                <a:headEnd/>
                <a:tailEnd/>
              </a:ln>
            </p:spPr>
            <p:txBody>
              <a:bodyPr/>
              <a:lstStyle/>
              <a:p>
                <a:endParaRPr lang="en-US"/>
              </a:p>
            </p:txBody>
          </p:sp>
          <p:sp>
            <p:nvSpPr>
              <p:cNvPr id="211173" name="Line 178"/>
              <p:cNvSpPr>
                <a:spLocks noChangeShapeType="1"/>
              </p:cNvSpPr>
              <p:nvPr/>
            </p:nvSpPr>
            <p:spPr bwMode="auto">
              <a:xfrm flipV="1">
                <a:off x="4414" y="1748"/>
                <a:ext cx="0" cy="17"/>
              </a:xfrm>
              <a:prstGeom prst="line">
                <a:avLst/>
              </a:prstGeom>
              <a:noFill/>
              <a:ln w="1">
                <a:solidFill>
                  <a:srgbClr val="000000"/>
                </a:solidFill>
                <a:round/>
                <a:headEnd/>
                <a:tailEnd/>
              </a:ln>
            </p:spPr>
            <p:txBody>
              <a:bodyPr/>
              <a:lstStyle/>
              <a:p>
                <a:endParaRPr lang="en-US"/>
              </a:p>
            </p:txBody>
          </p:sp>
          <p:sp>
            <p:nvSpPr>
              <p:cNvPr id="211174" name="Line 179"/>
              <p:cNvSpPr>
                <a:spLocks noChangeShapeType="1"/>
              </p:cNvSpPr>
              <p:nvPr/>
            </p:nvSpPr>
            <p:spPr bwMode="auto">
              <a:xfrm flipV="1">
                <a:off x="4414" y="1716"/>
                <a:ext cx="0" cy="17"/>
              </a:xfrm>
              <a:prstGeom prst="line">
                <a:avLst/>
              </a:prstGeom>
              <a:noFill/>
              <a:ln w="1">
                <a:solidFill>
                  <a:srgbClr val="000000"/>
                </a:solidFill>
                <a:round/>
                <a:headEnd/>
                <a:tailEnd/>
              </a:ln>
            </p:spPr>
            <p:txBody>
              <a:bodyPr/>
              <a:lstStyle/>
              <a:p>
                <a:endParaRPr lang="en-US"/>
              </a:p>
            </p:txBody>
          </p:sp>
          <p:sp>
            <p:nvSpPr>
              <p:cNvPr id="211175" name="Line 180"/>
              <p:cNvSpPr>
                <a:spLocks noChangeShapeType="1"/>
              </p:cNvSpPr>
              <p:nvPr/>
            </p:nvSpPr>
            <p:spPr bwMode="auto">
              <a:xfrm flipV="1">
                <a:off x="4414" y="1684"/>
                <a:ext cx="0" cy="16"/>
              </a:xfrm>
              <a:prstGeom prst="line">
                <a:avLst/>
              </a:prstGeom>
              <a:noFill/>
              <a:ln w="1">
                <a:solidFill>
                  <a:srgbClr val="000000"/>
                </a:solidFill>
                <a:round/>
                <a:headEnd/>
                <a:tailEnd/>
              </a:ln>
            </p:spPr>
            <p:txBody>
              <a:bodyPr/>
              <a:lstStyle/>
              <a:p>
                <a:endParaRPr lang="en-US"/>
              </a:p>
            </p:txBody>
          </p:sp>
          <p:sp>
            <p:nvSpPr>
              <p:cNvPr id="211176" name="Line 181"/>
              <p:cNvSpPr>
                <a:spLocks noChangeShapeType="1"/>
              </p:cNvSpPr>
              <p:nvPr/>
            </p:nvSpPr>
            <p:spPr bwMode="auto">
              <a:xfrm flipV="1">
                <a:off x="4414" y="1652"/>
                <a:ext cx="0" cy="16"/>
              </a:xfrm>
              <a:prstGeom prst="line">
                <a:avLst/>
              </a:prstGeom>
              <a:noFill/>
              <a:ln w="1">
                <a:solidFill>
                  <a:srgbClr val="000000"/>
                </a:solidFill>
                <a:round/>
                <a:headEnd/>
                <a:tailEnd/>
              </a:ln>
            </p:spPr>
            <p:txBody>
              <a:bodyPr/>
              <a:lstStyle/>
              <a:p>
                <a:endParaRPr lang="en-US"/>
              </a:p>
            </p:txBody>
          </p:sp>
          <p:sp>
            <p:nvSpPr>
              <p:cNvPr id="211177" name="Line 182"/>
              <p:cNvSpPr>
                <a:spLocks noChangeShapeType="1"/>
              </p:cNvSpPr>
              <p:nvPr/>
            </p:nvSpPr>
            <p:spPr bwMode="auto">
              <a:xfrm flipV="1">
                <a:off x="4414" y="1620"/>
                <a:ext cx="0" cy="16"/>
              </a:xfrm>
              <a:prstGeom prst="line">
                <a:avLst/>
              </a:prstGeom>
              <a:noFill/>
              <a:ln w="1">
                <a:solidFill>
                  <a:srgbClr val="000000"/>
                </a:solidFill>
                <a:round/>
                <a:headEnd/>
                <a:tailEnd/>
              </a:ln>
            </p:spPr>
            <p:txBody>
              <a:bodyPr/>
              <a:lstStyle/>
              <a:p>
                <a:endParaRPr lang="en-US"/>
              </a:p>
            </p:txBody>
          </p:sp>
          <p:sp>
            <p:nvSpPr>
              <p:cNvPr id="211178" name="Line 183"/>
              <p:cNvSpPr>
                <a:spLocks noChangeShapeType="1"/>
              </p:cNvSpPr>
              <p:nvPr/>
            </p:nvSpPr>
            <p:spPr bwMode="auto">
              <a:xfrm flipV="1">
                <a:off x="4414" y="1587"/>
                <a:ext cx="0" cy="17"/>
              </a:xfrm>
              <a:prstGeom prst="line">
                <a:avLst/>
              </a:prstGeom>
              <a:noFill/>
              <a:ln w="1">
                <a:solidFill>
                  <a:srgbClr val="000000"/>
                </a:solidFill>
                <a:round/>
                <a:headEnd/>
                <a:tailEnd/>
              </a:ln>
            </p:spPr>
            <p:txBody>
              <a:bodyPr/>
              <a:lstStyle/>
              <a:p>
                <a:endParaRPr lang="en-US"/>
              </a:p>
            </p:txBody>
          </p:sp>
          <p:sp>
            <p:nvSpPr>
              <p:cNvPr id="211179" name="Line 184"/>
              <p:cNvSpPr>
                <a:spLocks noChangeShapeType="1"/>
              </p:cNvSpPr>
              <p:nvPr/>
            </p:nvSpPr>
            <p:spPr bwMode="auto">
              <a:xfrm flipV="1">
                <a:off x="4414" y="1555"/>
                <a:ext cx="0" cy="17"/>
              </a:xfrm>
              <a:prstGeom prst="line">
                <a:avLst/>
              </a:prstGeom>
              <a:noFill/>
              <a:ln w="1">
                <a:solidFill>
                  <a:srgbClr val="000000"/>
                </a:solidFill>
                <a:round/>
                <a:headEnd/>
                <a:tailEnd/>
              </a:ln>
            </p:spPr>
            <p:txBody>
              <a:bodyPr/>
              <a:lstStyle/>
              <a:p>
                <a:endParaRPr lang="en-US"/>
              </a:p>
            </p:txBody>
          </p:sp>
          <p:sp>
            <p:nvSpPr>
              <p:cNvPr id="211180" name="Line 185"/>
              <p:cNvSpPr>
                <a:spLocks noChangeShapeType="1"/>
              </p:cNvSpPr>
              <p:nvPr/>
            </p:nvSpPr>
            <p:spPr bwMode="auto">
              <a:xfrm flipV="1">
                <a:off x="4414" y="1523"/>
                <a:ext cx="0" cy="17"/>
              </a:xfrm>
              <a:prstGeom prst="line">
                <a:avLst/>
              </a:prstGeom>
              <a:noFill/>
              <a:ln w="1">
                <a:solidFill>
                  <a:srgbClr val="000000"/>
                </a:solidFill>
                <a:round/>
                <a:headEnd/>
                <a:tailEnd/>
              </a:ln>
            </p:spPr>
            <p:txBody>
              <a:bodyPr/>
              <a:lstStyle/>
              <a:p>
                <a:endParaRPr lang="en-US"/>
              </a:p>
            </p:txBody>
          </p:sp>
          <p:sp>
            <p:nvSpPr>
              <p:cNvPr id="211181" name="Line 186"/>
              <p:cNvSpPr>
                <a:spLocks noChangeShapeType="1"/>
              </p:cNvSpPr>
              <p:nvPr/>
            </p:nvSpPr>
            <p:spPr bwMode="auto">
              <a:xfrm flipV="1">
                <a:off x="4414" y="1491"/>
                <a:ext cx="0" cy="16"/>
              </a:xfrm>
              <a:prstGeom prst="line">
                <a:avLst/>
              </a:prstGeom>
              <a:noFill/>
              <a:ln w="1">
                <a:solidFill>
                  <a:srgbClr val="000000"/>
                </a:solidFill>
                <a:round/>
                <a:headEnd/>
                <a:tailEnd/>
              </a:ln>
            </p:spPr>
            <p:txBody>
              <a:bodyPr/>
              <a:lstStyle/>
              <a:p>
                <a:endParaRPr lang="en-US"/>
              </a:p>
            </p:txBody>
          </p:sp>
          <p:sp>
            <p:nvSpPr>
              <p:cNvPr id="211182" name="Line 187"/>
              <p:cNvSpPr>
                <a:spLocks noChangeShapeType="1"/>
              </p:cNvSpPr>
              <p:nvPr/>
            </p:nvSpPr>
            <p:spPr bwMode="auto">
              <a:xfrm flipV="1">
                <a:off x="4414" y="1459"/>
                <a:ext cx="0" cy="16"/>
              </a:xfrm>
              <a:prstGeom prst="line">
                <a:avLst/>
              </a:prstGeom>
              <a:noFill/>
              <a:ln w="1">
                <a:solidFill>
                  <a:srgbClr val="000000"/>
                </a:solidFill>
                <a:round/>
                <a:headEnd/>
                <a:tailEnd/>
              </a:ln>
            </p:spPr>
            <p:txBody>
              <a:bodyPr/>
              <a:lstStyle/>
              <a:p>
                <a:endParaRPr lang="en-US"/>
              </a:p>
            </p:txBody>
          </p:sp>
          <p:sp>
            <p:nvSpPr>
              <p:cNvPr id="211183" name="Line 188"/>
              <p:cNvSpPr>
                <a:spLocks noChangeShapeType="1"/>
              </p:cNvSpPr>
              <p:nvPr/>
            </p:nvSpPr>
            <p:spPr bwMode="auto">
              <a:xfrm flipV="1">
                <a:off x="4414" y="1427"/>
                <a:ext cx="0" cy="16"/>
              </a:xfrm>
              <a:prstGeom prst="line">
                <a:avLst/>
              </a:prstGeom>
              <a:noFill/>
              <a:ln w="1">
                <a:solidFill>
                  <a:srgbClr val="000000"/>
                </a:solidFill>
                <a:round/>
                <a:headEnd/>
                <a:tailEnd/>
              </a:ln>
            </p:spPr>
            <p:txBody>
              <a:bodyPr/>
              <a:lstStyle/>
              <a:p>
                <a:endParaRPr lang="en-US"/>
              </a:p>
            </p:txBody>
          </p:sp>
          <p:sp>
            <p:nvSpPr>
              <p:cNvPr id="211184" name="Line 189"/>
              <p:cNvSpPr>
                <a:spLocks noChangeShapeType="1"/>
              </p:cNvSpPr>
              <p:nvPr/>
            </p:nvSpPr>
            <p:spPr bwMode="auto">
              <a:xfrm flipV="1">
                <a:off x="4414" y="1395"/>
                <a:ext cx="0" cy="16"/>
              </a:xfrm>
              <a:prstGeom prst="line">
                <a:avLst/>
              </a:prstGeom>
              <a:noFill/>
              <a:ln w="1">
                <a:solidFill>
                  <a:srgbClr val="000000"/>
                </a:solidFill>
                <a:round/>
                <a:headEnd/>
                <a:tailEnd/>
              </a:ln>
            </p:spPr>
            <p:txBody>
              <a:bodyPr/>
              <a:lstStyle/>
              <a:p>
                <a:endParaRPr lang="en-US"/>
              </a:p>
            </p:txBody>
          </p:sp>
          <p:sp>
            <p:nvSpPr>
              <p:cNvPr id="211185" name="Line 190"/>
              <p:cNvSpPr>
                <a:spLocks noChangeShapeType="1"/>
              </p:cNvSpPr>
              <p:nvPr/>
            </p:nvSpPr>
            <p:spPr bwMode="auto">
              <a:xfrm flipV="1">
                <a:off x="4414" y="1362"/>
                <a:ext cx="0" cy="17"/>
              </a:xfrm>
              <a:prstGeom prst="line">
                <a:avLst/>
              </a:prstGeom>
              <a:noFill/>
              <a:ln w="1">
                <a:solidFill>
                  <a:srgbClr val="000000"/>
                </a:solidFill>
                <a:round/>
                <a:headEnd/>
                <a:tailEnd/>
              </a:ln>
            </p:spPr>
            <p:txBody>
              <a:bodyPr/>
              <a:lstStyle/>
              <a:p>
                <a:endParaRPr lang="en-US"/>
              </a:p>
            </p:txBody>
          </p:sp>
          <p:sp>
            <p:nvSpPr>
              <p:cNvPr id="211186" name="Line 191"/>
              <p:cNvSpPr>
                <a:spLocks noChangeShapeType="1"/>
              </p:cNvSpPr>
              <p:nvPr/>
            </p:nvSpPr>
            <p:spPr bwMode="auto">
              <a:xfrm flipV="1">
                <a:off x="4414" y="1330"/>
                <a:ext cx="0" cy="17"/>
              </a:xfrm>
              <a:prstGeom prst="line">
                <a:avLst/>
              </a:prstGeom>
              <a:noFill/>
              <a:ln w="1">
                <a:solidFill>
                  <a:srgbClr val="000000"/>
                </a:solidFill>
                <a:round/>
                <a:headEnd/>
                <a:tailEnd/>
              </a:ln>
            </p:spPr>
            <p:txBody>
              <a:bodyPr/>
              <a:lstStyle/>
              <a:p>
                <a:endParaRPr lang="en-US"/>
              </a:p>
            </p:txBody>
          </p:sp>
          <p:sp>
            <p:nvSpPr>
              <p:cNvPr id="211187" name="Line 192"/>
              <p:cNvSpPr>
                <a:spLocks noChangeShapeType="1"/>
              </p:cNvSpPr>
              <p:nvPr/>
            </p:nvSpPr>
            <p:spPr bwMode="auto">
              <a:xfrm flipV="1">
                <a:off x="4414" y="1298"/>
                <a:ext cx="0" cy="16"/>
              </a:xfrm>
              <a:prstGeom prst="line">
                <a:avLst/>
              </a:prstGeom>
              <a:noFill/>
              <a:ln w="1">
                <a:solidFill>
                  <a:srgbClr val="000000"/>
                </a:solidFill>
                <a:round/>
                <a:headEnd/>
                <a:tailEnd/>
              </a:ln>
            </p:spPr>
            <p:txBody>
              <a:bodyPr/>
              <a:lstStyle/>
              <a:p>
                <a:endParaRPr lang="en-US"/>
              </a:p>
            </p:txBody>
          </p:sp>
          <p:sp>
            <p:nvSpPr>
              <p:cNvPr id="211188" name="Line 193"/>
              <p:cNvSpPr>
                <a:spLocks noChangeShapeType="1"/>
              </p:cNvSpPr>
              <p:nvPr/>
            </p:nvSpPr>
            <p:spPr bwMode="auto">
              <a:xfrm flipV="1">
                <a:off x="4414" y="1266"/>
                <a:ext cx="0" cy="16"/>
              </a:xfrm>
              <a:prstGeom prst="line">
                <a:avLst/>
              </a:prstGeom>
              <a:noFill/>
              <a:ln w="1">
                <a:solidFill>
                  <a:srgbClr val="000000"/>
                </a:solidFill>
                <a:round/>
                <a:headEnd/>
                <a:tailEnd/>
              </a:ln>
            </p:spPr>
            <p:txBody>
              <a:bodyPr/>
              <a:lstStyle/>
              <a:p>
                <a:endParaRPr lang="en-US"/>
              </a:p>
            </p:txBody>
          </p:sp>
          <p:sp>
            <p:nvSpPr>
              <p:cNvPr id="211189" name="Line 194"/>
              <p:cNvSpPr>
                <a:spLocks noChangeShapeType="1"/>
              </p:cNvSpPr>
              <p:nvPr/>
            </p:nvSpPr>
            <p:spPr bwMode="auto">
              <a:xfrm flipV="1">
                <a:off x="4414" y="1234"/>
                <a:ext cx="0" cy="16"/>
              </a:xfrm>
              <a:prstGeom prst="line">
                <a:avLst/>
              </a:prstGeom>
              <a:noFill/>
              <a:ln w="1">
                <a:solidFill>
                  <a:srgbClr val="000000"/>
                </a:solidFill>
                <a:round/>
                <a:headEnd/>
                <a:tailEnd/>
              </a:ln>
            </p:spPr>
            <p:txBody>
              <a:bodyPr/>
              <a:lstStyle/>
              <a:p>
                <a:endParaRPr lang="en-US"/>
              </a:p>
            </p:txBody>
          </p:sp>
          <p:sp>
            <p:nvSpPr>
              <p:cNvPr id="211190" name="Line 195"/>
              <p:cNvSpPr>
                <a:spLocks noChangeShapeType="1"/>
              </p:cNvSpPr>
              <p:nvPr/>
            </p:nvSpPr>
            <p:spPr bwMode="auto">
              <a:xfrm flipV="1">
                <a:off x="4414" y="1202"/>
                <a:ext cx="0" cy="16"/>
              </a:xfrm>
              <a:prstGeom prst="line">
                <a:avLst/>
              </a:prstGeom>
              <a:noFill/>
              <a:ln w="1">
                <a:solidFill>
                  <a:srgbClr val="000000"/>
                </a:solidFill>
                <a:round/>
                <a:headEnd/>
                <a:tailEnd/>
              </a:ln>
            </p:spPr>
            <p:txBody>
              <a:bodyPr/>
              <a:lstStyle/>
              <a:p>
                <a:endParaRPr lang="en-US"/>
              </a:p>
            </p:txBody>
          </p:sp>
          <p:sp>
            <p:nvSpPr>
              <p:cNvPr id="211191" name="Line 196"/>
              <p:cNvSpPr>
                <a:spLocks noChangeShapeType="1"/>
              </p:cNvSpPr>
              <p:nvPr/>
            </p:nvSpPr>
            <p:spPr bwMode="auto">
              <a:xfrm flipV="1">
                <a:off x="4414" y="1170"/>
                <a:ext cx="0" cy="16"/>
              </a:xfrm>
              <a:prstGeom prst="line">
                <a:avLst/>
              </a:prstGeom>
              <a:noFill/>
              <a:ln w="1">
                <a:solidFill>
                  <a:srgbClr val="000000"/>
                </a:solidFill>
                <a:round/>
                <a:headEnd/>
                <a:tailEnd/>
              </a:ln>
            </p:spPr>
            <p:txBody>
              <a:bodyPr/>
              <a:lstStyle/>
              <a:p>
                <a:endParaRPr lang="en-US"/>
              </a:p>
            </p:txBody>
          </p:sp>
          <p:sp>
            <p:nvSpPr>
              <p:cNvPr id="211192" name="Line 197"/>
              <p:cNvSpPr>
                <a:spLocks noChangeShapeType="1"/>
              </p:cNvSpPr>
              <p:nvPr/>
            </p:nvSpPr>
            <p:spPr bwMode="auto">
              <a:xfrm flipV="1">
                <a:off x="4414" y="947"/>
                <a:ext cx="0" cy="207"/>
              </a:xfrm>
              <a:prstGeom prst="line">
                <a:avLst/>
              </a:prstGeom>
              <a:noFill/>
              <a:ln w="1">
                <a:solidFill>
                  <a:srgbClr val="000000"/>
                </a:solidFill>
                <a:round/>
                <a:headEnd/>
                <a:tailEnd/>
              </a:ln>
            </p:spPr>
            <p:txBody>
              <a:bodyPr/>
              <a:lstStyle/>
              <a:p>
                <a:endParaRPr lang="en-US"/>
              </a:p>
            </p:txBody>
          </p:sp>
          <p:sp>
            <p:nvSpPr>
              <p:cNvPr id="211193" name="Line 198"/>
              <p:cNvSpPr>
                <a:spLocks noChangeShapeType="1"/>
              </p:cNvSpPr>
              <p:nvPr/>
            </p:nvSpPr>
            <p:spPr bwMode="auto">
              <a:xfrm flipV="1">
                <a:off x="4414" y="1105"/>
                <a:ext cx="0" cy="17"/>
              </a:xfrm>
              <a:prstGeom prst="line">
                <a:avLst/>
              </a:prstGeom>
              <a:noFill/>
              <a:ln w="1">
                <a:solidFill>
                  <a:srgbClr val="000000"/>
                </a:solidFill>
                <a:round/>
                <a:headEnd/>
                <a:tailEnd/>
              </a:ln>
            </p:spPr>
            <p:txBody>
              <a:bodyPr/>
              <a:lstStyle/>
              <a:p>
                <a:endParaRPr lang="en-US"/>
              </a:p>
            </p:txBody>
          </p:sp>
          <p:sp>
            <p:nvSpPr>
              <p:cNvPr id="211194" name="Line 199"/>
              <p:cNvSpPr>
                <a:spLocks noChangeShapeType="1"/>
              </p:cNvSpPr>
              <p:nvPr/>
            </p:nvSpPr>
            <p:spPr bwMode="auto">
              <a:xfrm>
                <a:off x="4414" y="1089"/>
                <a:ext cx="0" cy="0"/>
              </a:xfrm>
              <a:prstGeom prst="line">
                <a:avLst/>
              </a:prstGeom>
              <a:noFill/>
              <a:ln w="1">
                <a:solidFill>
                  <a:srgbClr val="000000"/>
                </a:solidFill>
                <a:round/>
                <a:headEnd/>
                <a:tailEnd/>
              </a:ln>
            </p:spPr>
            <p:txBody>
              <a:bodyPr/>
              <a:lstStyle/>
              <a:p>
                <a:endParaRPr lang="en-US"/>
              </a:p>
            </p:txBody>
          </p:sp>
          <p:sp>
            <p:nvSpPr>
              <p:cNvPr id="211195" name="Line 200"/>
              <p:cNvSpPr>
                <a:spLocks noChangeShapeType="1"/>
              </p:cNvSpPr>
              <p:nvPr/>
            </p:nvSpPr>
            <p:spPr bwMode="auto">
              <a:xfrm>
                <a:off x="2072" y="3855"/>
                <a:ext cx="0" cy="32"/>
              </a:xfrm>
              <a:prstGeom prst="line">
                <a:avLst/>
              </a:prstGeom>
              <a:noFill/>
              <a:ln w="1">
                <a:solidFill>
                  <a:srgbClr val="000000"/>
                </a:solidFill>
                <a:round/>
                <a:headEnd/>
                <a:tailEnd/>
              </a:ln>
            </p:spPr>
            <p:txBody>
              <a:bodyPr/>
              <a:lstStyle/>
              <a:p>
                <a:endParaRPr lang="en-US"/>
              </a:p>
            </p:txBody>
          </p:sp>
          <p:sp>
            <p:nvSpPr>
              <p:cNvPr id="211196" name="Line 201"/>
              <p:cNvSpPr>
                <a:spLocks noChangeShapeType="1"/>
              </p:cNvSpPr>
              <p:nvPr/>
            </p:nvSpPr>
            <p:spPr bwMode="auto">
              <a:xfrm flipV="1">
                <a:off x="2166" y="3855"/>
                <a:ext cx="0" cy="16"/>
              </a:xfrm>
              <a:prstGeom prst="line">
                <a:avLst/>
              </a:prstGeom>
              <a:noFill/>
              <a:ln w="1">
                <a:solidFill>
                  <a:srgbClr val="000000"/>
                </a:solidFill>
                <a:round/>
                <a:headEnd/>
                <a:tailEnd/>
              </a:ln>
            </p:spPr>
            <p:txBody>
              <a:bodyPr/>
              <a:lstStyle/>
              <a:p>
                <a:endParaRPr lang="en-US"/>
              </a:p>
            </p:txBody>
          </p:sp>
          <p:sp>
            <p:nvSpPr>
              <p:cNvPr id="211197" name="Line 202"/>
              <p:cNvSpPr>
                <a:spLocks noChangeShapeType="1"/>
              </p:cNvSpPr>
              <p:nvPr/>
            </p:nvSpPr>
            <p:spPr bwMode="auto">
              <a:xfrm flipV="1">
                <a:off x="2259" y="3855"/>
                <a:ext cx="0" cy="16"/>
              </a:xfrm>
              <a:prstGeom prst="line">
                <a:avLst/>
              </a:prstGeom>
              <a:noFill/>
              <a:ln w="1">
                <a:solidFill>
                  <a:srgbClr val="000000"/>
                </a:solidFill>
                <a:round/>
                <a:headEnd/>
                <a:tailEnd/>
              </a:ln>
            </p:spPr>
            <p:txBody>
              <a:bodyPr/>
              <a:lstStyle/>
              <a:p>
                <a:endParaRPr lang="en-US"/>
              </a:p>
            </p:txBody>
          </p:sp>
          <p:sp>
            <p:nvSpPr>
              <p:cNvPr id="211198" name="Line 203"/>
              <p:cNvSpPr>
                <a:spLocks noChangeShapeType="1"/>
              </p:cNvSpPr>
              <p:nvPr/>
            </p:nvSpPr>
            <p:spPr bwMode="auto">
              <a:xfrm flipV="1">
                <a:off x="2353" y="3855"/>
                <a:ext cx="0" cy="16"/>
              </a:xfrm>
              <a:prstGeom prst="line">
                <a:avLst/>
              </a:prstGeom>
              <a:noFill/>
              <a:ln w="1">
                <a:solidFill>
                  <a:srgbClr val="000000"/>
                </a:solidFill>
                <a:round/>
                <a:headEnd/>
                <a:tailEnd/>
              </a:ln>
            </p:spPr>
            <p:txBody>
              <a:bodyPr/>
              <a:lstStyle/>
              <a:p>
                <a:endParaRPr lang="en-US"/>
              </a:p>
            </p:txBody>
          </p:sp>
          <p:sp>
            <p:nvSpPr>
              <p:cNvPr id="211199" name="Line 204"/>
              <p:cNvSpPr>
                <a:spLocks noChangeShapeType="1"/>
              </p:cNvSpPr>
              <p:nvPr/>
            </p:nvSpPr>
            <p:spPr bwMode="auto">
              <a:xfrm flipV="1">
                <a:off x="2447" y="3855"/>
                <a:ext cx="0" cy="16"/>
              </a:xfrm>
              <a:prstGeom prst="line">
                <a:avLst/>
              </a:prstGeom>
              <a:noFill/>
              <a:ln w="1">
                <a:solidFill>
                  <a:srgbClr val="000000"/>
                </a:solidFill>
                <a:round/>
                <a:headEnd/>
                <a:tailEnd/>
              </a:ln>
            </p:spPr>
            <p:txBody>
              <a:bodyPr/>
              <a:lstStyle/>
              <a:p>
                <a:endParaRPr lang="en-US"/>
              </a:p>
            </p:txBody>
          </p:sp>
        </p:grpSp>
        <p:sp>
          <p:nvSpPr>
            <p:cNvPr id="210959" name="Line 206"/>
            <p:cNvSpPr>
              <a:spLocks noChangeShapeType="1"/>
            </p:cNvSpPr>
            <p:nvPr/>
          </p:nvSpPr>
          <p:spPr bwMode="auto">
            <a:xfrm>
              <a:off x="2540" y="3855"/>
              <a:ext cx="0" cy="32"/>
            </a:xfrm>
            <a:prstGeom prst="line">
              <a:avLst/>
            </a:prstGeom>
            <a:noFill/>
            <a:ln w="1">
              <a:solidFill>
                <a:srgbClr val="000000"/>
              </a:solidFill>
              <a:round/>
              <a:headEnd/>
              <a:tailEnd/>
            </a:ln>
          </p:spPr>
          <p:txBody>
            <a:bodyPr/>
            <a:lstStyle/>
            <a:p>
              <a:endParaRPr lang="en-US"/>
            </a:p>
          </p:txBody>
        </p:sp>
        <p:sp>
          <p:nvSpPr>
            <p:cNvPr id="210960" name="Line 207"/>
            <p:cNvSpPr>
              <a:spLocks noChangeShapeType="1"/>
            </p:cNvSpPr>
            <p:nvPr/>
          </p:nvSpPr>
          <p:spPr bwMode="auto">
            <a:xfrm flipV="1">
              <a:off x="2634" y="3855"/>
              <a:ext cx="0" cy="16"/>
            </a:xfrm>
            <a:prstGeom prst="line">
              <a:avLst/>
            </a:prstGeom>
            <a:noFill/>
            <a:ln w="1">
              <a:solidFill>
                <a:srgbClr val="000000"/>
              </a:solidFill>
              <a:round/>
              <a:headEnd/>
              <a:tailEnd/>
            </a:ln>
          </p:spPr>
          <p:txBody>
            <a:bodyPr/>
            <a:lstStyle/>
            <a:p>
              <a:endParaRPr lang="en-US"/>
            </a:p>
          </p:txBody>
        </p:sp>
        <p:sp>
          <p:nvSpPr>
            <p:cNvPr id="210961" name="Line 208"/>
            <p:cNvSpPr>
              <a:spLocks noChangeShapeType="1"/>
            </p:cNvSpPr>
            <p:nvPr/>
          </p:nvSpPr>
          <p:spPr bwMode="auto">
            <a:xfrm flipV="1">
              <a:off x="2728" y="3855"/>
              <a:ext cx="0" cy="16"/>
            </a:xfrm>
            <a:prstGeom prst="line">
              <a:avLst/>
            </a:prstGeom>
            <a:noFill/>
            <a:ln w="1">
              <a:solidFill>
                <a:srgbClr val="000000"/>
              </a:solidFill>
              <a:round/>
              <a:headEnd/>
              <a:tailEnd/>
            </a:ln>
          </p:spPr>
          <p:txBody>
            <a:bodyPr/>
            <a:lstStyle/>
            <a:p>
              <a:endParaRPr lang="en-US"/>
            </a:p>
          </p:txBody>
        </p:sp>
        <p:sp>
          <p:nvSpPr>
            <p:cNvPr id="210962" name="Line 209"/>
            <p:cNvSpPr>
              <a:spLocks noChangeShapeType="1"/>
            </p:cNvSpPr>
            <p:nvPr/>
          </p:nvSpPr>
          <p:spPr bwMode="auto">
            <a:xfrm flipV="1">
              <a:off x="2822" y="3855"/>
              <a:ext cx="0" cy="16"/>
            </a:xfrm>
            <a:prstGeom prst="line">
              <a:avLst/>
            </a:prstGeom>
            <a:noFill/>
            <a:ln w="1">
              <a:solidFill>
                <a:srgbClr val="000000"/>
              </a:solidFill>
              <a:round/>
              <a:headEnd/>
              <a:tailEnd/>
            </a:ln>
          </p:spPr>
          <p:txBody>
            <a:bodyPr/>
            <a:lstStyle/>
            <a:p>
              <a:endParaRPr lang="en-US"/>
            </a:p>
          </p:txBody>
        </p:sp>
        <p:sp>
          <p:nvSpPr>
            <p:cNvPr id="210963" name="Line 210"/>
            <p:cNvSpPr>
              <a:spLocks noChangeShapeType="1"/>
            </p:cNvSpPr>
            <p:nvPr/>
          </p:nvSpPr>
          <p:spPr bwMode="auto">
            <a:xfrm flipV="1">
              <a:off x="2916" y="3855"/>
              <a:ext cx="0" cy="16"/>
            </a:xfrm>
            <a:prstGeom prst="line">
              <a:avLst/>
            </a:prstGeom>
            <a:noFill/>
            <a:ln w="1">
              <a:solidFill>
                <a:srgbClr val="000000"/>
              </a:solidFill>
              <a:round/>
              <a:headEnd/>
              <a:tailEnd/>
            </a:ln>
          </p:spPr>
          <p:txBody>
            <a:bodyPr/>
            <a:lstStyle/>
            <a:p>
              <a:endParaRPr lang="en-US"/>
            </a:p>
          </p:txBody>
        </p:sp>
        <p:sp>
          <p:nvSpPr>
            <p:cNvPr id="210964" name="Line 211"/>
            <p:cNvSpPr>
              <a:spLocks noChangeShapeType="1"/>
            </p:cNvSpPr>
            <p:nvPr/>
          </p:nvSpPr>
          <p:spPr bwMode="auto">
            <a:xfrm>
              <a:off x="3009" y="3855"/>
              <a:ext cx="0" cy="32"/>
            </a:xfrm>
            <a:prstGeom prst="line">
              <a:avLst/>
            </a:prstGeom>
            <a:noFill/>
            <a:ln w="1">
              <a:solidFill>
                <a:srgbClr val="000000"/>
              </a:solidFill>
              <a:round/>
              <a:headEnd/>
              <a:tailEnd/>
            </a:ln>
          </p:spPr>
          <p:txBody>
            <a:bodyPr/>
            <a:lstStyle/>
            <a:p>
              <a:endParaRPr lang="en-US"/>
            </a:p>
          </p:txBody>
        </p:sp>
        <p:sp>
          <p:nvSpPr>
            <p:cNvPr id="210965" name="Line 212"/>
            <p:cNvSpPr>
              <a:spLocks noChangeShapeType="1"/>
            </p:cNvSpPr>
            <p:nvPr/>
          </p:nvSpPr>
          <p:spPr bwMode="auto">
            <a:xfrm flipV="1">
              <a:off x="3103" y="3855"/>
              <a:ext cx="0" cy="16"/>
            </a:xfrm>
            <a:prstGeom prst="line">
              <a:avLst/>
            </a:prstGeom>
            <a:noFill/>
            <a:ln w="1">
              <a:solidFill>
                <a:srgbClr val="000000"/>
              </a:solidFill>
              <a:round/>
              <a:headEnd/>
              <a:tailEnd/>
            </a:ln>
          </p:spPr>
          <p:txBody>
            <a:bodyPr/>
            <a:lstStyle/>
            <a:p>
              <a:endParaRPr lang="en-US"/>
            </a:p>
          </p:txBody>
        </p:sp>
        <p:sp>
          <p:nvSpPr>
            <p:cNvPr id="210966" name="Line 213"/>
            <p:cNvSpPr>
              <a:spLocks noChangeShapeType="1"/>
            </p:cNvSpPr>
            <p:nvPr/>
          </p:nvSpPr>
          <p:spPr bwMode="auto">
            <a:xfrm flipV="1">
              <a:off x="3196" y="3855"/>
              <a:ext cx="0" cy="16"/>
            </a:xfrm>
            <a:prstGeom prst="line">
              <a:avLst/>
            </a:prstGeom>
            <a:noFill/>
            <a:ln w="1">
              <a:solidFill>
                <a:srgbClr val="000000"/>
              </a:solidFill>
              <a:round/>
              <a:headEnd/>
              <a:tailEnd/>
            </a:ln>
          </p:spPr>
          <p:txBody>
            <a:bodyPr/>
            <a:lstStyle/>
            <a:p>
              <a:endParaRPr lang="en-US"/>
            </a:p>
          </p:txBody>
        </p:sp>
        <p:sp>
          <p:nvSpPr>
            <p:cNvPr id="210967" name="Line 214"/>
            <p:cNvSpPr>
              <a:spLocks noChangeShapeType="1"/>
            </p:cNvSpPr>
            <p:nvPr/>
          </p:nvSpPr>
          <p:spPr bwMode="auto">
            <a:xfrm flipV="1">
              <a:off x="3290" y="3855"/>
              <a:ext cx="0" cy="16"/>
            </a:xfrm>
            <a:prstGeom prst="line">
              <a:avLst/>
            </a:prstGeom>
            <a:noFill/>
            <a:ln w="1">
              <a:solidFill>
                <a:srgbClr val="000000"/>
              </a:solidFill>
              <a:round/>
              <a:headEnd/>
              <a:tailEnd/>
            </a:ln>
          </p:spPr>
          <p:txBody>
            <a:bodyPr/>
            <a:lstStyle/>
            <a:p>
              <a:endParaRPr lang="en-US"/>
            </a:p>
          </p:txBody>
        </p:sp>
        <p:sp>
          <p:nvSpPr>
            <p:cNvPr id="210968" name="Line 215"/>
            <p:cNvSpPr>
              <a:spLocks noChangeShapeType="1"/>
            </p:cNvSpPr>
            <p:nvPr/>
          </p:nvSpPr>
          <p:spPr bwMode="auto">
            <a:xfrm flipV="1">
              <a:off x="3384" y="3855"/>
              <a:ext cx="0" cy="16"/>
            </a:xfrm>
            <a:prstGeom prst="line">
              <a:avLst/>
            </a:prstGeom>
            <a:noFill/>
            <a:ln w="1">
              <a:solidFill>
                <a:srgbClr val="000000"/>
              </a:solidFill>
              <a:round/>
              <a:headEnd/>
              <a:tailEnd/>
            </a:ln>
          </p:spPr>
          <p:txBody>
            <a:bodyPr/>
            <a:lstStyle/>
            <a:p>
              <a:endParaRPr lang="en-US"/>
            </a:p>
          </p:txBody>
        </p:sp>
        <p:sp>
          <p:nvSpPr>
            <p:cNvPr id="210969" name="Line 216"/>
            <p:cNvSpPr>
              <a:spLocks noChangeShapeType="1"/>
            </p:cNvSpPr>
            <p:nvPr/>
          </p:nvSpPr>
          <p:spPr bwMode="auto">
            <a:xfrm>
              <a:off x="3477" y="3855"/>
              <a:ext cx="0" cy="32"/>
            </a:xfrm>
            <a:prstGeom prst="line">
              <a:avLst/>
            </a:prstGeom>
            <a:noFill/>
            <a:ln w="1">
              <a:solidFill>
                <a:srgbClr val="000000"/>
              </a:solidFill>
              <a:round/>
              <a:headEnd/>
              <a:tailEnd/>
            </a:ln>
          </p:spPr>
          <p:txBody>
            <a:bodyPr/>
            <a:lstStyle/>
            <a:p>
              <a:endParaRPr lang="en-US"/>
            </a:p>
          </p:txBody>
        </p:sp>
        <p:sp>
          <p:nvSpPr>
            <p:cNvPr id="210970" name="Line 217"/>
            <p:cNvSpPr>
              <a:spLocks noChangeShapeType="1"/>
            </p:cNvSpPr>
            <p:nvPr/>
          </p:nvSpPr>
          <p:spPr bwMode="auto">
            <a:xfrm flipV="1">
              <a:off x="3571" y="3855"/>
              <a:ext cx="0" cy="16"/>
            </a:xfrm>
            <a:prstGeom prst="line">
              <a:avLst/>
            </a:prstGeom>
            <a:noFill/>
            <a:ln w="1">
              <a:solidFill>
                <a:srgbClr val="000000"/>
              </a:solidFill>
              <a:round/>
              <a:headEnd/>
              <a:tailEnd/>
            </a:ln>
          </p:spPr>
          <p:txBody>
            <a:bodyPr/>
            <a:lstStyle/>
            <a:p>
              <a:endParaRPr lang="en-US"/>
            </a:p>
          </p:txBody>
        </p:sp>
        <p:sp>
          <p:nvSpPr>
            <p:cNvPr id="210971" name="Line 218"/>
            <p:cNvSpPr>
              <a:spLocks noChangeShapeType="1"/>
            </p:cNvSpPr>
            <p:nvPr/>
          </p:nvSpPr>
          <p:spPr bwMode="auto">
            <a:xfrm flipV="1">
              <a:off x="3665" y="3855"/>
              <a:ext cx="0" cy="16"/>
            </a:xfrm>
            <a:prstGeom prst="line">
              <a:avLst/>
            </a:prstGeom>
            <a:noFill/>
            <a:ln w="1">
              <a:solidFill>
                <a:srgbClr val="000000"/>
              </a:solidFill>
              <a:round/>
              <a:headEnd/>
              <a:tailEnd/>
            </a:ln>
          </p:spPr>
          <p:txBody>
            <a:bodyPr/>
            <a:lstStyle/>
            <a:p>
              <a:endParaRPr lang="en-US"/>
            </a:p>
          </p:txBody>
        </p:sp>
        <p:sp>
          <p:nvSpPr>
            <p:cNvPr id="210972" name="Line 219"/>
            <p:cNvSpPr>
              <a:spLocks noChangeShapeType="1"/>
            </p:cNvSpPr>
            <p:nvPr/>
          </p:nvSpPr>
          <p:spPr bwMode="auto">
            <a:xfrm flipV="1">
              <a:off x="3759" y="3855"/>
              <a:ext cx="0" cy="16"/>
            </a:xfrm>
            <a:prstGeom prst="line">
              <a:avLst/>
            </a:prstGeom>
            <a:noFill/>
            <a:ln w="1">
              <a:solidFill>
                <a:srgbClr val="000000"/>
              </a:solidFill>
              <a:round/>
              <a:headEnd/>
              <a:tailEnd/>
            </a:ln>
          </p:spPr>
          <p:txBody>
            <a:bodyPr/>
            <a:lstStyle/>
            <a:p>
              <a:endParaRPr lang="en-US"/>
            </a:p>
          </p:txBody>
        </p:sp>
        <p:sp>
          <p:nvSpPr>
            <p:cNvPr id="210973" name="Line 220"/>
            <p:cNvSpPr>
              <a:spLocks noChangeShapeType="1"/>
            </p:cNvSpPr>
            <p:nvPr/>
          </p:nvSpPr>
          <p:spPr bwMode="auto">
            <a:xfrm flipV="1">
              <a:off x="3852" y="3855"/>
              <a:ext cx="0" cy="16"/>
            </a:xfrm>
            <a:prstGeom prst="line">
              <a:avLst/>
            </a:prstGeom>
            <a:noFill/>
            <a:ln w="1">
              <a:solidFill>
                <a:srgbClr val="000000"/>
              </a:solidFill>
              <a:round/>
              <a:headEnd/>
              <a:tailEnd/>
            </a:ln>
          </p:spPr>
          <p:txBody>
            <a:bodyPr/>
            <a:lstStyle/>
            <a:p>
              <a:endParaRPr lang="en-US"/>
            </a:p>
          </p:txBody>
        </p:sp>
        <p:sp>
          <p:nvSpPr>
            <p:cNvPr id="210974" name="Line 221"/>
            <p:cNvSpPr>
              <a:spLocks noChangeShapeType="1"/>
            </p:cNvSpPr>
            <p:nvPr/>
          </p:nvSpPr>
          <p:spPr bwMode="auto">
            <a:xfrm>
              <a:off x="3946" y="3855"/>
              <a:ext cx="0" cy="32"/>
            </a:xfrm>
            <a:prstGeom prst="line">
              <a:avLst/>
            </a:prstGeom>
            <a:noFill/>
            <a:ln w="1">
              <a:solidFill>
                <a:srgbClr val="000000"/>
              </a:solidFill>
              <a:round/>
              <a:headEnd/>
              <a:tailEnd/>
            </a:ln>
          </p:spPr>
          <p:txBody>
            <a:bodyPr/>
            <a:lstStyle/>
            <a:p>
              <a:endParaRPr lang="en-US"/>
            </a:p>
          </p:txBody>
        </p:sp>
        <p:sp>
          <p:nvSpPr>
            <p:cNvPr id="210975" name="Line 222"/>
            <p:cNvSpPr>
              <a:spLocks noChangeShapeType="1"/>
            </p:cNvSpPr>
            <p:nvPr/>
          </p:nvSpPr>
          <p:spPr bwMode="auto">
            <a:xfrm flipV="1">
              <a:off x="4039" y="3855"/>
              <a:ext cx="0" cy="16"/>
            </a:xfrm>
            <a:prstGeom prst="line">
              <a:avLst/>
            </a:prstGeom>
            <a:noFill/>
            <a:ln w="1">
              <a:solidFill>
                <a:srgbClr val="000000"/>
              </a:solidFill>
              <a:round/>
              <a:headEnd/>
              <a:tailEnd/>
            </a:ln>
          </p:spPr>
          <p:txBody>
            <a:bodyPr/>
            <a:lstStyle/>
            <a:p>
              <a:endParaRPr lang="en-US"/>
            </a:p>
          </p:txBody>
        </p:sp>
        <p:sp>
          <p:nvSpPr>
            <p:cNvPr id="210976" name="Line 223"/>
            <p:cNvSpPr>
              <a:spLocks noChangeShapeType="1"/>
            </p:cNvSpPr>
            <p:nvPr/>
          </p:nvSpPr>
          <p:spPr bwMode="auto">
            <a:xfrm flipV="1">
              <a:off x="4133" y="3855"/>
              <a:ext cx="0" cy="16"/>
            </a:xfrm>
            <a:prstGeom prst="line">
              <a:avLst/>
            </a:prstGeom>
            <a:noFill/>
            <a:ln w="1">
              <a:solidFill>
                <a:srgbClr val="000000"/>
              </a:solidFill>
              <a:round/>
              <a:headEnd/>
              <a:tailEnd/>
            </a:ln>
          </p:spPr>
          <p:txBody>
            <a:bodyPr/>
            <a:lstStyle/>
            <a:p>
              <a:endParaRPr lang="en-US"/>
            </a:p>
          </p:txBody>
        </p:sp>
        <p:sp>
          <p:nvSpPr>
            <p:cNvPr id="210977" name="Line 224"/>
            <p:cNvSpPr>
              <a:spLocks noChangeShapeType="1"/>
            </p:cNvSpPr>
            <p:nvPr/>
          </p:nvSpPr>
          <p:spPr bwMode="auto">
            <a:xfrm flipV="1">
              <a:off x="4227" y="3855"/>
              <a:ext cx="0" cy="16"/>
            </a:xfrm>
            <a:prstGeom prst="line">
              <a:avLst/>
            </a:prstGeom>
            <a:noFill/>
            <a:ln w="1">
              <a:solidFill>
                <a:srgbClr val="000000"/>
              </a:solidFill>
              <a:round/>
              <a:headEnd/>
              <a:tailEnd/>
            </a:ln>
          </p:spPr>
          <p:txBody>
            <a:bodyPr/>
            <a:lstStyle/>
            <a:p>
              <a:endParaRPr lang="en-US"/>
            </a:p>
          </p:txBody>
        </p:sp>
        <p:sp>
          <p:nvSpPr>
            <p:cNvPr id="210978" name="Line 225"/>
            <p:cNvSpPr>
              <a:spLocks noChangeShapeType="1"/>
            </p:cNvSpPr>
            <p:nvPr/>
          </p:nvSpPr>
          <p:spPr bwMode="auto">
            <a:xfrm flipV="1">
              <a:off x="4320" y="3855"/>
              <a:ext cx="0" cy="16"/>
            </a:xfrm>
            <a:prstGeom prst="line">
              <a:avLst/>
            </a:prstGeom>
            <a:noFill/>
            <a:ln w="1">
              <a:solidFill>
                <a:srgbClr val="000000"/>
              </a:solidFill>
              <a:round/>
              <a:headEnd/>
              <a:tailEnd/>
            </a:ln>
          </p:spPr>
          <p:txBody>
            <a:bodyPr/>
            <a:lstStyle/>
            <a:p>
              <a:endParaRPr lang="en-US"/>
            </a:p>
          </p:txBody>
        </p:sp>
        <p:sp>
          <p:nvSpPr>
            <p:cNvPr id="210979" name="Line 226"/>
            <p:cNvSpPr>
              <a:spLocks noChangeShapeType="1"/>
            </p:cNvSpPr>
            <p:nvPr/>
          </p:nvSpPr>
          <p:spPr bwMode="auto">
            <a:xfrm>
              <a:off x="4414" y="3855"/>
              <a:ext cx="0" cy="32"/>
            </a:xfrm>
            <a:prstGeom prst="line">
              <a:avLst/>
            </a:prstGeom>
            <a:noFill/>
            <a:ln w="1">
              <a:solidFill>
                <a:srgbClr val="000000"/>
              </a:solidFill>
              <a:round/>
              <a:headEnd/>
              <a:tailEnd/>
            </a:ln>
          </p:spPr>
          <p:txBody>
            <a:bodyPr/>
            <a:lstStyle/>
            <a:p>
              <a:endParaRPr lang="en-US"/>
            </a:p>
          </p:txBody>
        </p:sp>
        <p:sp>
          <p:nvSpPr>
            <p:cNvPr id="210980" name="Line 227"/>
            <p:cNvSpPr>
              <a:spLocks noChangeShapeType="1"/>
            </p:cNvSpPr>
            <p:nvPr/>
          </p:nvSpPr>
          <p:spPr bwMode="auto">
            <a:xfrm flipV="1">
              <a:off x="4508" y="3855"/>
              <a:ext cx="0" cy="16"/>
            </a:xfrm>
            <a:prstGeom prst="line">
              <a:avLst/>
            </a:prstGeom>
            <a:noFill/>
            <a:ln w="1">
              <a:solidFill>
                <a:srgbClr val="000000"/>
              </a:solidFill>
              <a:round/>
              <a:headEnd/>
              <a:tailEnd/>
            </a:ln>
          </p:spPr>
          <p:txBody>
            <a:bodyPr/>
            <a:lstStyle/>
            <a:p>
              <a:endParaRPr lang="en-US"/>
            </a:p>
          </p:txBody>
        </p:sp>
        <p:sp>
          <p:nvSpPr>
            <p:cNvPr id="210981" name="Line 228"/>
            <p:cNvSpPr>
              <a:spLocks noChangeShapeType="1"/>
            </p:cNvSpPr>
            <p:nvPr/>
          </p:nvSpPr>
          <p:spPr bwMode="auto">
            <a:xfrm flipV="1">
              <a:off x="4601" y="3855"/>
              <a:ext cx="0" cy="16"/>
            </a:xfrm>
            <a:prstGeom prst="line">
              <a:avLst/>
            </a:prstGeom>
            <a:noFill/>
            <a:ln w="1">
              <a:solidFill>
                <a:srgbClr val="000000"/>
              </a:solidFill>
              <a:round/>
              <a:headEnd/>
              <a:tailEnd/>
            </a:ln>
          </p:spPr>
          <p:txBody>
            <a:bodyPr/>
            <a:lstStyle/>
            <a:p>
              <a:endParaRPr lang="en-US"/>
            </a:p>
          </p:txBody>
        </p:sp>
        <p:sp>
          <p:nvSpPr>
            <p:cNvPr id="210982" name="Line 229"/>
            <p:cNvSpPr>
              <a:spLocks noChangeShapeType="1"/>
            </p:cNvSpPr>
            <p:nvPr/>
          </p:nvSpPr>
          <p:spPr bwMode="auto">
            <a:xfrm flipV="1">
              <a:off x="4695" y="3855"/>
              <a:ext cx="0" cy="16"/>
            </a:xfrm>
            <a:prstGeom prst="line">
              <a:avLst/>
            </a:prstGeom>
            <a:noFill/>
            <a:ln w="1">
              <a:solidFill>
                <a:srgbClr val="000000"/>
              </a:solidFill>
              <a:round/>
              <a:headEnd/>
              <a:tailEnd/>
            </a:ln>
          </p:spPr>
          <p:txBody>
            <a:bodyPr/>
            <a:lstStyle/>
            <a:p>
              <a:endParaRPr lang="en-US"/>
            </a:p>
          </p:txBody>
        </p:sp>
        <p:sp>
          <p:nvSpPr>
            <p:cNvPr id="210983" name="Line 230"/>
            <p:cNvSpPr>
              <a:spLocks noChangeShapeType="1"/>
            </p:cNvSpPr>
            <p:nvPr/>
          </p:nvSpPr>
          <p:spPr bwMode="auto">
            <a:xfrm flipV="1">
              <a:off x="4788" y="3855"/>
              <a:ext cx="0" cy="16"/>
            </a:xfrm>
            <a:prstGeom prst="line">
              <a:avLst/>
            </a:prstGeom>
            <a:noFill/>
            <a:ln w="1">
              <a:solidFill>
                <a:srgbClr val="000000"/>
              </a:solidFill>
              <a:round/>
              <a:headEnd/>
              <a:tailEnd/>
            </a:ln>
          </p:spPr>
          <p:txBody>
            <a:bodyPr/>
            <a:lstStyle/>
            <a:p>
              <a:endParaRPr lang="en-US"/>
            </a:p>
          </p:txBody>
        </p:sp>
        <p:sp>
          <p:nvSpPr>
            <p:cNvPr id="210984" name="Line 231"/>
            <p:cNvSpPr>
              <a:spLocks noChangeShapeType="1"/>
            </p:cNvSpPr>
            <p:nvPr/>
          </p:nvSpPr>
          <p:spPr bwMode="auto">
            <a:xfrm>
              <a:off x="4882" y="3855"/>
              <a:ext cx="0" cy="32"/>
            </a:xfrm>
            <a:prstGeom prst="line">
              <a:avLst/>
            </a:prstGeom>
            <a:noFill/>
            <a:ln w="1">
              <a:solidFill>
                <a:srgbClr val="000000"/>
              </a:solidFill>
              <a:round/>
              <a:headEnd/>
              <a:tailEnd/>
            </a:ln>
          </p:spPr>
          <p:txBody>
            <a:bodyPr/>
            <a:lstStyle/>
            <a:p>
              <a:endParaRPr lang="en-US"/>
            </a:p>
          </p:txBody>
        </p:sp>
        <p:sp>
          <p:nvSpPr>
            <p:cNvPr id="210985" name="Line 232"/>
            <p:cNvSpPr>
              <a:spLocks noChangeShapeType="1"/>
            </p:cNvSpPr>
            <p:nvPr/>
          </p:nvSpPr>
          <p:spPr bwMode="auto">
            <a:xfrm flipV="1">
              <a:off x="4976" y="3855"/>
              <a:ext cx="0" cy="16"/>
            </a:xfrm>
            <a:prstGeom prst="line">
              <a:avLst/>
            </a:prstGeom>
            <a:noFill/>
            <a:ln w="1">
              <a:solidFill>
                <a:srgbClr val="000000"/>
              </a:solidFill>
              <a:round/>
              <a:headEnd/>
              <a:tailEnd/>
            </a:ln>
          </p:spPr>
          <p:txBody>
            <a:bodyPr/>
            <a:lstStyle/>
            <a:p>
              <a:endParaRPr lang="en-US"/>
            </a:p>
          </p:txBody>
        </p:sp>
        <p:sp>
          <p:nvSpPr>
            <p:cNvPr id="210986" name="Line 233"/>
            <p:cNvSpPr>
              <a:spLocks noChangeShapeType="1"/>
            </p:cNvSpPr>
            <p:nvPr/>
          </p:nvSpPr>
          <p:spPr bwMode="auto">
            <a:xfrm flipV="1">
              <a:off x="5069" y="3855"/>
              <a:ext cx="0" cy="16"/>
            </a:xfrm>
            <a:prstGeom prst="line">
              <a:avLst/>
            </a:prstGeom>
            <a:noFill/>
            <a:ln w="1">
              <a:solidFill>
                <a:srgbClr val="000000"/>
              </a:solidFill>
              <a:round/>
              <a:headEnd/>
              <a:tailEnd/>
            </a:ln>
          </p:spPr>
          <p:txBody>
            <a:bodyPr/>
            <a:lstStyle/>
            <a:p>
              <a:endParaRPr lang="en-US"/>
            </a:p>
          </p:txBody>
        </p:sp>
        <p:sp>
          <p:nvSpPr>
            <p:cNvPr id="210987" name="Line 234"/>
            <p:cNvSpPr>
              <a:spLocks noChangeShapeType="1"/>
            </p:cNvSpPr>
            <p:nvPr/>
          </p:nvSpPr>
          <p:spPr bwMode="auto">
            <a:xfrm flipV="1">
              <a:off x="5163" y="3855"/>
              <a:ext cx="0" cy="16"/>
            </a:xfrm>
            <a:prstGeom prst="line">
              <a:avLst/>
            </a:prstGeom>
            <a:noFill/>
            <a:ln w="1">
              <a:solidFill>
                <a:srgbClr val="000000"/>
              </a:solidFill>
              <a:round/>
              <a:headEnd/>
              <a:tailEnd/>
            </a:ln>
          </p:spPr>
          <p:txBody>
            <a:bodyPr/>
            <a:lstStyle/>
            <a:p>
              <a:endParaRPr lang="en-US"/>
            </a:p>
          </p:txBody>
        </p:sp>
        <p:sp>
          <p:nvSpPr>
            <p:cNvPr id="210988" name="Line 235"/>
            <p:cNvSpPr>
              <a:spLocks noChangeShapeType="1"/>
            </p:cNvSpPr>
            <p:nvPr/>
          </p:nvSpPr>
          <p:spPr bwMode="auto">
            <a:xfrm flipV="1">
              <a:off x="5257" y="3855"/>
              <a:ext cx="0" cy="16"/>
            </a:xfrm>
            <a:prstGeom prst="line">
              <a:avLst/>
            </a:prstGeom>
            <a:noFill/>
            <a:ln w="1">
              <a:solidFill>
                <a:srgbClr val="000000"/>
              </a:solidFill>
              <a:round/>
              <a:headEnd/>
              <a:tailEnd/>
            </a:ln>
          </p:spPr>
          <p:txBody>
            <a:bodyPr/>
            <a:lstStyle/>
            <a:p>
              <a:endParaRPr lang="en-US"/>
            </a:p>
          </p:txBody>
        </p:sp>
        <p:sp>
          <p:nvSpPr>
            <p:cNvPr id="210989" name="Line 236"/>
            <p:cNvSpPr>
              <a:spLocks noChangeShapeType="1"/>
            </p:cNvSpPr>
            <p:nvPr/>
          </p:nvSpPr>
          <p:spPr bwMode="auto">
            <a:xfrm>
              <a:off x="5350" y="3855"/>
              <a:ext cx="0" cy="32"/>
            </a:xfrm>
            <a:prstGeom prst="line">
              <a:avLst/>
            </a:prstGeom>
            <a:noFill/>
            <a:ln w="1">
              <a:solidFill>
                <a:srgbClr val="000000"/>
              </a:solidFill>
              <a:round/>
              <a:headEnd/>
              <a:tailEnd/>
            </a:ln>
          </p:spPr>
          <p:txBody>
            <a:bodyPr/>
            <a:lstStyle/>
            <a:p>
              <a:endParaRPr lang="en-US"/>
            </a:p>
          </p:txBody>
        </p:sp>
        <p:sp>
          <p:nvSpPr>
            <p:cNvPr id="210990" name="Rectangle 237"/>
            <p:cNvSpPr>
              <a:spLocks noChangeArrowheads="1"/>
            </p:cNvSpPr>
            <p:nvPr/>
          </p:nvSpPr>
          <p:spPr bwMode="auto">
            <a:xfrm>
              <a:off x="2148" y="4028"/>
              <a:ext cx="3265" cy="172"/>
            </a:xfrm>
            <a:prstGeom prst="rect">
              <a:avLst/>
            </a:prstGeom>
            <a:noFill/>
            <a:ln w="9525">
              <a:noFill/>
              <a:miter lim="800000"/>
              <a:headEnd/>
              <a:tailEnd/>
            </a:ln>
          </p:spPr>
          <p:txBody>
            <a:bodyPr wrap="none" lIns="0" tIns="0" rIns="0" bIns="0">
              <a:spAutoFit/>
            </a:bodyPr>
            <a:lstStyle/>
            <a:p>
              <a:r>
                <a:rPr lang="en-US" sz="1700">
                  <a:solidFill>
                    <a:srgbClr val="000000"/>
                  </a:solidFill>
                  <a:latin typeface="Times New Roman" pitchFamily="18" charset="0"/>
                </a:rPr>
                <a:t>Difference of CIMT Progression (mm/year) with 95% CI</a:t>
              </a:r>
              <a:endParaRPr lang="en-US">
                <a:latin typeface="Calibri" pitchFamily="34" charset="0"/>
              </a:endParaRPr>
            </a:p>
          </p:txBody>
        </p:sp>
        <p:sp>
          <p:nvSpPr>
            <p:cNvPr id="210991" name="Rectangle 238"/>
            <p:cNvSpPr>
              <a:spLocks noChangeArrowheads="1"/>
            </p:cNvSpPr>
            <p:nvPr/>
          </p:nvSpPr>
          <p:spPr bwMode="auto">
            <a:xfrm>
              <a:off x="1873" y="3906"/>
              <a:ext cx="311" cy="121"/>
            </a:xfrm>
            <a:prstGeom prst="rect">
              <a:avLst/>
            </a:prstGeom>
            <a:noFill/>
            <a:ln w="9525">
              <a:noFill/>
              <a:miter lim="800000"/>
              <a:headEnd/>
              <a:tailEnd/>
            </a:ln>
          </p:spPr>
          <p:txBody>
            <a:bodyPr wrap="none" lIns="0" tIns="0" rIns="0" bIns="0">
              <a:spAutoFit/>
            </a:bodyPr>
            <a:lstStyle/>
            <a:p>
              <a:r>
                <a:rPr lang="en-US" sz="1200">
                  <a:solidFill>
                    <a:srgbClr val="000000"/>
                  </a:solidFill>
                  <a:latin typeface="Times New Roman" pitchFamily="18" charset="0"/>
                </a:rPr>
                <a:t>-0.0125</a:t>
              </a:r>
              <a:endParaRPr lang="en-US">
                <a:latin typeface="Calibri" pitchFamily="34" charset="0"/>
              </a:endParaRPr>
            </a:p>
          </p:txBody>
        </p:sp>
        <p:sp>
          <p:nvSpPr>
            <p:cNvPr id="210992" name="Rectangle 239"/>
            <p:cNvSpPr>
              <a:spLocks noChangeArrowheads="1"/>
            </p:cNvSpPr>
            <p:nvPr/>
          </p:nvSpPr>
          <p:spPr bwMode="auto">
            <a:xfrm>
              <a:off x="2341" y="3906"/>
              <a:ext cx="311" cy="121"/>
            </a:xfrm>
            <a:prstGeom prst="rect">
              <a:avLst/>
            </a:prstGeom>
            <a:noFill/>
            <a:ln w="9525">
              <a:noFill/>
              <a:miter lim="800000"/>
              <a:headEnd/>
              <a:tailEnd/>
            </a:ln>
          </p:spPr>
          <p:txBody>
            <a:bodyPr wrap="none" lIns="0" tIns="0" rIns="0" bIns="0">
              <a:spAutoFit/>
            </a:bodyPr>
            <a:lstStyle/>
            <a:p>
              <a:r>
                <a:rPr lang="en-US" sz="1200">
                  <a:solidFill>
                    <a:srgbClr val="000000"/>
                  </a:solidFill>
                  <a:latin typeface="Times New Roman" pitchFamily="18" charset="0"/>
                </a:rPr>
                <a:t>-0.0100</a:t>
              </a:r>
              <a:endParaRPr lang="en-US">
                <a:latin typeface="Calibri" pitchFamily="34" charset="0"/>
              </a:endParaRPr>
            </a:p>
          </p:txBody>
        </p:sp>
        <p:sp>
          <p:nvSpPr>
            <p:cNvPr id="210993" name="Rectangle 240"/>
            <p:cNvSpPr>
              <a:spLocks noChangeArrowheads="1"/>
            </p:cNvSpPr>
            <p:nvPr/>
          </p:nvSpPr>
          <p:spPr bwMode="auto">
            <a:xfrm>
              <a:off x="2809" y="3906"/>
              <a:ext cx="311" cy="121"/>
            </a:xfrm>
            <a:prstGeom prst="rect">
              <a:avLst/>
            </a:prstGeom>
            <a:noFill/>
            <a:ln w="9525">
              <a:noFill/>
              <a:miter lim="800000"/>
              <a:headEnd/>
              <a:tailEnd/>
            </a:ln>
          </p:spPr>
          <p:txBody>
            <a:bodyPr wrap="none" lIns="0" tIns="0" rIns="0" bIns="0">
              <a:spAutoFit/>
            </a:bodyPr>
            <a:lstStyle/>
            <a:p>
              <a:r>
                <a:rPr lang="en-US" sz="1200">
                  <a:solidFill>
                    <a:srgbClr val="000000"/>
                  </a:solidFill>
                  <a:latin typeface="Times New Roman" pitchFamily="18" charset="0"/>
                </a:rPr>
                <a:t>-0.0075</a:t>
              </a:r>
              <a:endParaRPr lang="en-US">
                <a:latin typeface="Calibri" pitchFamily="34" charset="0"/>
              </a:endParaRPr>
            </a:p>
          </p:txBody>
        </p:sp>
        <p:sp>
          <p:nvSpPr>
            <p:cNvPr id="210994" name="Rectangle 241"/>
            <p:cNvSpPr>
              <a:spLocks noChangeArrowheads="1"/>
            </p:cNvSpPr>
            <p:nvPr/>
          </p:nvSpPr>
          <p:spPr bwMode="auto">
            <a:xfrm>
              <a:off x="3277" y="3906"/>
              <a:ext cx="311" cy="121"/>
            </a:xfrm>
            <a:prstGeom prst="rect">
              <a:avLst/>
            </a:prstGeom>
            <a:noFill/>
            <a:ln w="9525">
              <a:noFill/>
              <a:miter lim="800000"/>
              <a:headEnd/>
              <a:tailEnd/>
            </a:ln>
          </p:spPr>
          <p:txBody>
            <a:bodyPr wrap="none" lIns="0" tIns="0" rIns="0" bIns="0">
              <a:spAutoFit/>
            </a:bodyPr>
            <a:lstStyle/>
            <a:p>
              <a:r>
                <a:rPr lang="en-US" sz="1200">
                  <a:solidFill>
                    <a:srgbClr val="000000"/>
                  </a:solidFill>
                  <a:latin typeface="Times New Roman" pitchFamily="18" charset="0"/>
                </a:rPr>
                <a:t>-0.0050</a:t>
              </a:r>
              <a:endParaRPr lang="en-US">
                <a:latin typeface="Calibri" pitchFamily="34" charset="0"/>
              </a:endParaRPr>
            </a:p>
          </p:txBody>
        </p:sp>
        <p:sp>
          <p:nvSpPr>
            <p:cNvPr id="210995" name="Rectangle 242"/>
            <p:cNvSpPr>
              <a:spLocks noChangeArrowheads="1"/>
            </p:cNvSpPr>
            <p:nvPr/>
          </p:nvSpPr>
          <p:spPr bwMode="auto">
            <a:xfrm>
              <a:off x="3746" y="3906"/>
              <a:ext cx="311" cy="121"/>
            </a:xfrm>
            <a:prstGeom prst="rect">
              <a:avLst/>
            </a:prstGeom>
            <a:noFill/>
            <a:ln w="9525">
              <a:noFill/>
              <a:miter lim="800000"/>
              <a:headEnd/>
              <a:tailEnd/>
            </a:ln>
          </p:spPr>
          <p:txBody>
            <a:bodyPr wrap="none" lIns="0" tIns="0" rIns="0" bIns="0">
              <a:spAutoFit/>
            </a:bodyPr>
            <a:lstStyle/>
            <a:p>
              <a:r>
                <a:rPr lang="en-US" sz="1200">
                  <a:solidFill>
                    <a:srgbClr val="000000"/>
                  </a:solidFill>
                  <a:latin typeface="Times New Roman" pitchFamily="18" charset="0"/>
                </a:rPr>
                <a:t>-0.0025</a:t>
              </a:r>
              <a:endParaRPr lang="en-US">
                <a:latin typeface="Calibri" pitchFamily="34" charset="0"/>
              </a:endParaRPr>
            </a:p>
          </p:txBody>
        </p:sp>
        <p:sp>
          <p:nvSpPr>
            <p:cNvPr id="210996" name="Rectangle 243"/>
            <p:cNvSpPr>
              <a:spLocks noChangeArrowheads="1"/>
            </p:cNvSpPr>
            <p:nvPr/>
          </p:nvSpPr>
          <p:spPr bwMode="auto">
            <a:xfrm>
              <a:off x="4234" y="3906"/>
              <a:ext cx="277" cy="121"/>
            </a:xfrm>
            <a:prstGeom prst="rect">
              <a:avLst/>
            </a:prstGeom>
            <a:noFill/>
            <a:ln w="9525">
              <a:noFill/>
              <a:miter lim="800000"/>
              <a:headEnd/>
              <a:tailEnd/>
            </a:ln>
          </p:spPr>
          <p:txBody>
            <a:bodyPr wrap="none" lIns="0" tIns="0" rIns="0" bIns="0">
              <a:spAutoFit/>
            </a:bodyPr>
            <a:lstStyle/>
            <a:p>
              <a:r>
                <a:rPr lang="en-US" sz="1200">
                  <a:solidFill>
                    <a:srgbClr val="000000"/>
                  </a:solidFill>
                  <a:latin typeface="Times New Roman" pitchFamily="18" charset="0"/>
                </a:rPr>
                <a:t>0.0000</a:t>
              </a:r>
              <a:endParaRPr lang="en-US">
                <a:latin typeface="Calibri" pitchFamily="34" charset="0"/>
              </a:endParaRPr>
            </a:p>
          </p:txBody>
        </p:sp>
        <p:sp>
          <p:nvSpPr>
            <p:cNvPr id="210997" name="Rectangle 244"/>
            <p:cNvSpPr>
              <a:spLocks noChangeArrowheads="1"/>
            </p:cNvSpPr>
            <p:nvPr/>
          </p:nvSpPr>
          <p:spPr bwMode="auto">
            <a:xfrm>
              <a:off x="4702" y="3906"/>
              <a:ext cx="277" cy="121"/>
            </a:xfrm>
            <a:prstGeom prst="rect">
              <a:avLst/>
            </a:prstGeom>
            <a:noFill/>
            <a:ln w="9525">
              <a:noFill/>
              <a:miter lim="800000"/>
              <a:headEnd/>
              <a:tailEnd/>
            </a:ln>
          </p:spPr>
          <p:txBody>
            <a:bodyPr wrap="none" lIns="0" tIns="0" rIns="0" bIns="0">
              <a:spAutoFit/>
            </a:bodyPr>
            <a:lstStyle/>
            <a:p>
              <a:r>
                <a:rPr lang="en-US" sz="1200">
                  <a:solidFill>
                    <a:srgbClr val="000000"/>
                  </a:solidFill>
                  <a:latin typeface="Times New Roman" pitchFamily="18" charset="0"/>
                </a:rPr>
                <a:t>0.0025</a:t>
              </a:r>
              <a:endParaRPr lang="en-US">
                <a:latin typeface="Calibri" pitchFamily="34" charset="0"/>
              </a:endParaRPr>
            </a:p>
          </p:txBody>
        </p:sp>
        <p:sp>
          <p:nvSpPr>
            <p:cNvPr id="210998" name="Rectangle 245"/>
            <p:cNvSpPr>
              <a:spLocks noChangeArrowheads="1"/>
            </p:cNvSpPr>
            <p:nvPr/>
          </p:nvSpPr>
          <p:spPr bwMode="auto">
            <a:xfrm>
              <a:off x="5170" y="3906"/>
              <a:ext cx="277" cy="121"/>
            </a:xfrm>
            <a:prstGeom prst="rect">
              <a:avLst/>
            </a:prstGeom>
            <a:noFill/>
            <a:ln w="9525">
              <a:noFill/>
              <a:miter lim="800000"/>
              <a:headEnd/>
              <a:tailEnd/>
            </a:ln>
          </p:spPr>
          <p:txBody>
            <a:bodyPr wrap="none" lIns="0" tIns="0" rIns="0" bIns="0">
              <a:spAutoFit/>
            </a:bodyPr>
            <a:lstStyle/>
            <a:p>
              <a:r>
                <a:rPr lang="en-US" sz="1200">
                  <a:solidFill>
                    <a:srgbClr val="000000"/>
                  </a:solidFill>
                  <a:latin typeface="Times New Roman" pitchFamily="18" charset="0"/>
                </a:rPr>
                <a:t>0.0050</a:t>
              </a:r>
              <a:endParaRPr lang="en-US">
                <a:latin typeface="Calibri" pitchFamily="34" charset="0"/>
              </a:endParaRPr>
            </a:p>
          </p:txBody>
        </p:sp>
        <p:sp>
          <p:nvSpPr>
            <p:cNvPr id="210999" name="Rectangle 246"/>
            <p:cNvSpPr>
              <a:spLocks noChangeArrowheads="1"/>
            </p:cNvSpPr>
            <p:nvPr/>
          </p:nvSpPr>
          <p:spPr bwMode="auto">
            <a:xfrm>
              <a:off x="2010" y="1089"/>
              <a:ext cx="3403" cy="2765"/>
            </a:xfrm>
            <a:prstGeom prst="rect">
              <a:avLst/>
            </a:prstGeom>
            <a:noFill/>
            <a:ln w="1">
              <a:solidFill>
                <a:srgbClr val="000000"/>
              </a:solidFill>
              <a:miter lim="800000"/>
              <a:headEnd/>
              <a:tailEnd/>
            </a:ln>
          </p:spPr>
          <p:txBody>
            <a:bodyPr/>
            <a:lstStyle/>
            <a:p>
              <a:pPr algn="ctr"/>
              <a:endParaRPr lang="en-US">
                <a:latin typeface="Calibri" pitchFamily="34" charset="0"/>
              </a:endParaRPr>
            </a:p>
          </p:txBody>
        </p:sp>
      </p:grpSp>
      <p:sp>
        <p:nvSpPr>
          <p:cNvPr id="210947" name="Rectangle 2"/>
          <p:cNvSpPr>
            <a:spLocks noChangeArrowheads="1"/>
          </p:cNvSpPr>
          <p:nvPr/>
        </p:nvSpPr>
        <p:spPr bwMode="auto">
          <a:xfrm>
            <a:off x="4495800" y="1355725"/>
            <a:ext cx="2133600" cy="369888"/>
          </a:xfrm>
          <a:prstGeom prst="rect">
            <a:avLst/>
          </a:prstGeom>
          <a:noFill/>
          <a:ln w="9525">
            <a:noFill/>
            <a:miter lim="800000"/>
            <a:headEnd/>
            <a:tailEnd/>
          </a:ln>
        </p:spPr>
        <p:txBody>
          <a:bodyPr wrap="none">
            <a:spAutoFit/>
          </a:bodyPr>
          <a:lstStyle/>
          <a:p>
            <a:pPr algn="ctr"/>
            <a:r>
              <a:rPr lang="en-US">
                <a:latin typeface="Calibri" pitchFamily="34" charset="0"/>
              </a:rPr>
              <a:t>Atorvastatin slower</a:t>
            </a:r>
          </a:p>
        </p:txBody>
      </p:sp>
      <p:cxnSp>
        <p:nvCxnSpPr>
          <p:cNvPr id="210948" name="Straight Arrow Connector 4"/>
          <p:cNvCxnSpPr>
            <a:cxnSpLocks noChangeShapeType="1"/>
          </p:cNvCxnSpPr>
          <p:nvPr/>
        </p:nvCxnSpPr>
        <p:spPr bwMode="auto">
          <a:xfrm flipH="1">
            <a:off x="4419600" y="1720850"/>
            <a:ext cx="2286000" cy="4763"/>
          </a:xfrm>
          <a:prstGeom prst="straightConnector1">
            <a:avLst/>
          </a:prstGeom>
          <a:noFill/>
          <a:ln w="9525" algn="ctr">
            <a:solidFill>
              <a:schemeClr val="tx1"/>
            </a:solidFill>
            <a:round/>
            <a:headEnd/>
            <a:tailEnd type="arrow" w="med" len="med"/>
          </a:ln>
        </p:spPr>
      </p:cxnSp>
      <p:sp>
        <p:nvSpPr>
          <p:cNvPr id="210949" name="Rectangle 251"/>
          <p:cNvSpPr>
            <a:spLocks noChangeArrowheads="1"/>
          </p:cNvSpPr>
          <p:nvPr/>
        </p:nvSpPr>
        <p:spPr bwMode="auto">
          <a:xfrm>
            <a:off x="6858000" y="1336675"/>
            <a:ext cx="1749425" cy="369888"/>
          </a:xfrm>
          <a:prstGeom prst="rect">
            <a:avLst/>
          </a:prstGeom>
          <a:noFill/>
          <a:ln w="9525">
            <a:solidFill>
              <a:schemeClr val="bg1"/>
            </a:solidFill>
            <a:miter lim="800000"/>
            <a:headEnd/>
            <a:tailEnd/>
          </a:ln>
        </p:spPr>
        <p:txBody>
          <a:bodyPr wrap="none">
            <a:spAutoFit/>
          </a:bodyPr>
          <a:lstStyle/>
          <a:p>
            <a:pPr algn="ctr"/>
            <a:r>
              <a:rPr lang="en-US">
                <a:latin typeface="Calibri" pitchFamily="34" charset="0"/>
              </a:rPr>
              <a:t>Placebo slower</a:t>
            </a:r>
          </a:p>
        </p:txBody>
      </p:sp>
      <p:cxnSp>
        <p:nvCxnSpPr>
          <p:cNvPr id="210950" name="Straight Arrow Connector 253"/>
          <p:cNvCxnSpPr>
            <a:cxnSpLocks noChangeShapeType="1"/>
          </p:cNvCxnSpPr>
          <p:nvPr/>
        </p:nvCxnSpPr>
        <p:spPr bwMode="auto">
          <a:xfrm>
            <a:off x="6732588" y="1724025"/>
            <a:ext cx="2028825" cy="0"/>
          </a:xfrm>
          <a:prstGeom prst="straightConnector1">
            <a:avLst/>
          </a:prstGeom>
          <a:noFill/>
          <a:ln w="28575" algn="ctr">
            <a:solidFill>
              <a:schemeClr val="tx1"/>
            </a:solidFill>
            <a:round/>
            <a:headEnd/>
            <a:tailEnd type="arrow" w="med" len="med"/>
          </a:ln>
        </p:spPr>
      </p:cxnSp>
      <p:grpSp>
        <p:nvGrpSpPr>
          <p:cNvPr id="210951" name="Group 11"/>
          <p:cNvGrpSpPr>
            <a:grpSpLocks/>
          </p:cNvGrpSpPr>
          <p:nvPr/>
        </p:nvGrpSpPr>
        <p:grpSpPr bwMode="auto">
          <a:xfrm>
            <a:off x="304800" y="457200"/>
            <a:ext cx="1371600" cy="1447800"/>
            <a:chOff x="3744" y="2208"/>
            <a:chExt cx="624" cy="588"/>
          </a:xfrm>
        </p:grpSpPr>
        <p:sp>
          <p:nvSpPr>
            <p:cNvPr id="210953" name="Text Box 12"/>
            <p:cNvSpPr txBox="1">
              <a:spLocks noChangeArrowheads="1"/>
            </p:cNvSpPr>
            <p:nvPr/>
          </p:nvSpPr>
          <p:spPr bwMode="auto">
            <a:xfrm>
              <a:off x="3744" y="2208"/>
              <a:ext cx="624" cy="187"/>
            </a:xfrm>
            <a:prstGeom prst="rect">
              <a:avLst/>
            </a:prstGeom>
            <a:noFill/>
            <a:ln w="9525">
              <a:noFill/>
              <a:miter lim="800000"/>
              <a:headEnd/>
              <a:tailEnd/>
            </a:ln>
          </p:spPr>
          <p:txBody>
            <a:bodyPr>
              <a:spAutoFit/>
            </a:bodyPr>
            <a:lstStyle/>
            <a:p>
              <a:pPr algn="ctr"/>
              <a:r>
                <a:rPr lang="en-US" sz="2400" b="1">
                  <a:latin typeface="Comic Sans MS" pitchFamily="66" charset="0"/>
                </a:rPr>
                <a:t>APPLE</a:t>
              </a:r>
              <a:endParaRPr lang="en-US" sz="2400">
                <a:latin typeface="Calibri" pitchFamily="34" charset="0"/>
              </a:endParaRPr>
            </a:p>
          </p:txBody>
        </p:sp>
        <p:grpSp>
          <p:nvGrpSpPr>
            <p:cNvPr id="210954" name="Group 13"/>
            <p:cNvGrpSpPr>
              <a:grpSpLocks/>
            </p:cNvGrpSpPr>
            <p:nvPr/>
          </p:nvGrpSpPr>
          <p:grpSpPr bwMode="auto">
            <a:xfrm>
              <a:off x="3840" y="2352"/>
              <a:ext cx="480" cy="444"/>
              <a:chOff x="106889550" y="105884437"/>
              <a:chExt cx="627907" cy="615990"/>
            </a:xfrm>
          </p:grpSpPr>
          <p:pic>
            <p:nvPicPr>
              <p:cNvPr id="210955" name="Picture 14" descr="na01086_[1]"/>
              <p:cNvPicPr>
                <a:picLocks noChangeAspect="1" noChangeArrowheads="1"/>
              </p:cNvPicPr>
              <p:nvPr/>
            </p:nvPicPr>
            <p:blipFill>
              <a:blip r:embed="rId2"/>
              <a:srcRect/>
              <a:stretch>
                <a:fillRect/>
              </a:stretch>
            </p:blipFill>
            <p:spPr bwMode="auto">
              <a:xfrm>
                <a:off x="106889550" y="105884437"/>
                <a:ext cx="627907" cy="615990"/>
              </a:xfrm>
              <a:prstGeom prst="rect">
                <a:avLst/>
              </a:prstGeom>
              <a:noFill/>
              <a:ln w="9525" algn="in">
                <a:noFill/>
                <a:miter lim="800000"/>
                <a:headEnd/>
                <a:tailEnd/>
              </a:ln>
            </p:spPr>
          </p:pic>
          <p:sp>
            <p:nvSpPr>
              <p:cNvPr id="210956" name="Freeform 15"/>
              <p:cNvSpPr>
                <a:spLocks/>
              </p:cNvSpPr>
              <p:nvPr/>
            </p:nvSpPr>
            <p:spPr bwMode="auto">
              <a:xfrm>
                <a:off x="107207050" y="105956100"/>
                <a:ext cx="114300" cy="107950"/>
              </a:xfrm>
              <a:custGeom>
                <a:avLst/>
                <a:gdLst>
                  <a:gd name="T0" fmla="*/ 6350 w 114300"/>
                  <a:gd name="T1" fmla="*/ 107950 h 107950"/>
                  <a:gd name="T2" fmla="*/ 0 w 114300"/>
                  <a:gd name="T3" fmla="*/ 88900 h 107950"/>
                  <a:gd name="T4" fmla="*/ 12700 w 114300"/>
                  <a:gd name="T5" fmla="*/ 38100 h 107950"/>
                  <a:gd name="T6" fmla="*/ 31750 w 114300"/>
                  <a:gd name="T7" fmla="*/ 25400 h 107950"/>
                  <a:gd name="T8" fmla="*/ 76200 w 114300"/>
                  <a:gd name="T9" fmla="*/ 12700 h 107950"/>
                  <a:gd name="T10" fmla="*/ 114300 w 114300"/>
                  <a:gd name="T11" fmla="*/ 0 h 107950"/>
                  <a:gd name="T12" fmla="*/ 107950 w 114300"/>
                  <a:gd name="T13" fmla="*/ 19050 h 107950"/>
                  <a:gd name="T14" fmla="*/ 88900 w 114300"/>
                  <a:gd name="T15" fmla="*/ 31750 h 107950"/>
                  <a:gd name="T16" fmla="*/ 63500 w 114300"/>
                  <a:gd name="T17" fmla="*/ 88900 h 107950"/>
                  <a:gd name="T18" fmla="*/ 44450 w 114300"/>
                  <a:gd name="T19" fmla="*/ 95250 h 107950"/>
                  <a:gd name="T20" fmla="*/ 6350 w 114300"/>
                  <a:gd name="T21" fmla="*/ 107950 h 1079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300"/>
                  <a:gd name="T34" fmla="*/ 0 h 107950"/>
                  <a:gd name="T35" fmla="*/ 114300 w 114300"/>
                  <a:gd name="T36" fmla="*/ 107950 h 1079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300" h="107950">
                    <a:moveTo>
                      <a:pt x="6350" y="107950"/>
                    </a:moveTo>
                    <a:cubicBezTo>
                      <a:pt x="4233" y="101600"/>
                      <a:pt x="0" y="95593"/>
                      <a:pt x="0" y="88900"/>
                    </a:cubicBezTo>
                    <a:cubicBezTo>
                      <a:pt x="0" y="87714"/>
                      <a:pt x="7689" y="44364"/>
                      <a:pt x="12700" y="38100"/>
                    </a:cubicBezTo>
                    <a:cubicBezTo>
                      <a:pt x="17468" y="32141"/>
                      <a:pt x="24924" y="28813"/>
                      <a:pt x="31750" y="25400"/>
                    </a:cubicBezTo>
                    <a:cubicBezTo>
                      <a:pt x="42420" y="20065"/>
                      <a:pt x="66027" y="15752"/>
                      <a:pt x="76200" y="12700"/>
                    </a:cubicBezTo>
                    <a:cubicBezTo>
                      <a:pt x="89022" y="8853"/>
                      <a:pt x="114300" y="0"/>
                      <a:pt x="114300" y="0"/>
                    </a:cubicBezTo>
                    <a:cubicBezTo>
                      <a:pt x="114300" y="0"/>
                      <a:pt x="113519" y="15337"/>
                      <a:pt x="107950" y="19050"/>
                    </a:cubicBezTo>
                    <a:cubicBezTo>
                      <a:pt x="101600" y="23283"/>
                      <a:pt x="95250" y="27517"/>
                      <a:pt x="88900" y="31750"/>
                    </a:cubicBezTo>
                    <a:cubicBezTo>
                      <a:pt x="85019" y="43392"/>
                      <a:pt x="77222" y="77922"/>
                      <a:pt x="63500" y="88900"/>
                    </a:cubicBezTo>
                    <a:cubicBezTo>
                      <a:pt x="58273" y="93081"/>
                      <a:pt x="50800" y="93133"/>
                      <a:pt x="44450" y="95250"/>
                    </a:cubicBezTo>
                    <a:cubicBezTo>
                      <a:pt x="31750" y="99483"/>
                      <a:pt x="19050" y="103717"/>
                      <a:pt x="6350" y="107950"/>
                    </a:cubicBezTo>
                    <a:close/>
                  </a:path>
                </a:pathLst>
              </a:custGeom>
              <a:solidFill>
                <a:srgbClr val="009900"/>
              </a:solidFill>
              <a:ln w="9525">
                <a:solidFill>
                  <a:srgbClr val="000000"/>
                </a:solidFill>
                <a:round/>
                <a:headEnd/>
                <a:tailEnd/>
              </a:ln>
            </p:spPr>
            <p:txBody>
              <a:bodyPr/>
              <a:lstStyle/>
              <a:p>
                <a:endParaRPr lang="en-US"/>
              </a:p>
            </p:txBody>
          </p:sp>
        </p:grpSp>
      </p:grpSp>
      <p:sp>
        <p:nvSpPr>
          <p:cNvPr id="210952" name="TextBox 255"/>
          <p:cNvSpPr txBox="1">
            <a:spLocks noChangeArrowheads="1"/>
          </p:cNvSpPr>
          <p:nvPr/>
        </p:nvSpPr>
        <p:spPr bwMode="auto">
          <a:xfrm>
            <a:off x="0" y="6400800"/>
            <a:ext cx="2954338" cy="307975"/>
          </a:xfrm>
          <a:prstGeom prst="rect">
            <a:avLst/>
          </a:prstGeom>
          <a:noFill/>
          <a:ln w="9525">
            <a:noFill/>
            <a:miter lim="800000"/>
            <a:headEnd/>
            <a:tailEnd/>
          </a:ln>
        </p:spPr>
        <p:txBody>
          <a:bodyPr wrap="none">
            <a:spAutoFit/>
          </a:bodyPr>
          <a:lstStyle/>
          <a:p>
            <a:r>
              <a:rPr lang="en-US" sz="1400" i="1">
                <a:latin typeface="Calibri" pitchFamily="34" charset="0"/>
              </a:rPr>
              <a:t>Schanberg et al, Arthritis Rheum 2012</a:t>
            </a:r>
          </a:p>
        </p:txBody>
      </p:sp>
      <p:sp>
        <p:nvSpPr>
          <p:cNvPr id="3" name="Slide Number Placeholder 2"/>
          <p:cNvSpPr>
            <a:spLocks noGrp="1"/>
          </p:cNvSpPr>
          <p:nvPr>
            <p:ph type="sldNum" sz="quarter" idx="12"/>
          </p:nvPr>
        </p:nvSpPr>
        <p:spPr/>
        <p:txBody>
          <a:bodyPr/>
          <a:lstStyle/>
          <a:p>
            <a:pPr>
              <a:defRPr/>
            </a:pPr>
            <a:fld id="{2703D280-D4CE-4F1C-8DB6-28BAD9B1465E}" type="slidenum">
              <a:rPr lang="en-US" smtClean="0"/>
              <a:pPr>
                <a:defRPr/>
              </a:pPr>
              <a:t>34</a:t>
            </a:fld>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447800" y="685800"/>
            <a:ext cx="7264400" cy="1143000"/>
          </a:xfrm>
        </p:spPr>
        <p:txBody>
          <a:bodyPr rtlCol="0">
            <a:normAutofit fontScale="90000"/>
          </a:bodyPr>
          <a:lstStyle/>
          <a:p>
            <a:pPr fontAlgn="auto">
              <a:spcAft>
                <a:spcPts val="0"/>
              </a:spcAft>
              <a:defRPr/>
            </a:pPr>
            <a:r>
              <a:rPr lang="en-US" sz="4000" b="1" dirty="0" smtClean="0">
                <a:effectLst>
                  <a:outerShdw blurRad="38100" dist="38100" dir="2700000" algn="tl">
                    <a:srgbClr val="000000">
                      <a:alpha val="43137"/>
                    </a:srgbClr>
                  </a:outerShdw>
                </a:effectLst>
              </a:rPr>
              <a:t>Results: Placebo CIMT Progression over Three Years</a:t>
            </a:r>
            <a:r>
              <a:rPr lang="en-US" sz="4800" dirty="0" smtClean="0">
                <a:solidFill>
                  <a:srgbClr val="C00000"/>
                </a:solidFill>
              </a:rPr>
              <a:t/>
            </a:r>
            <a:br>
              <a:rPr lang="en-US" sz="4800" dirty="0" smtClean="0">
                <a:solidFill>
                  <a:srgbClr val="C00000"/>
                </a:solidFill>
              </a:rPr>
            </a:br>
            <a:endParaRPr lang="en-US" sz="4800" dirty="0" smtClean="0">
              <a:solidFill>
                <a:srgbClr val="C00000"/>
              </a:solidFill>
            </a:endParaRPr>
          </a:p>
        </p:txBody>
      </p:sp>
      <p:grpSp>
        <p:nvGrpSpPr>
          <p:cNvPr id="211970" name="Group 4"/>
          <p:cNvGrpSpPr>
            <a:grpSpLocks noChangeAspect="1"/>
          </p:cNvGrpSpPr>
          <p:nvPr/>
        </p:nvGrpSpPr>
        <p:grpSpPr bwMode="auto">
          <a:xfrm>
            <a:off x="457200" y="1395413"/>
            <a:ext cx="8305800" cy="5253037"/>
            <a:chOff x="288" y="1104"/>
            <a:chExt cx="5232" cy="3086"/>
          </a:xfrm>
        </p:grpSpPr>
        <p:sp>
          <p:nvSpPr>
            <p:cNvPr id="211977" name="AutoShape 3"/>
            <p:cNvSpPr>
              <a:spLocks noChangeAspect="1" noChangeArrowheads="1" noTextEdit="1"/>
            </p:cNvSpPr>
            <p:nvPr/>
          </p:nvSpPr>
          <p:spPr bwMode="auto">
            <a:xfrm>
              <a:off x="288" y="1104"/>
              <a:ext cx="5232" cy="3072"/>
            </a:xfrm>
            <a:prstGeom prst="rect">
              <a:avLst/>
            </a:prstGeom>
            <a:noFill/>
            <a:ln w="9525">
              <a:noFill/>
              <a:miter lim="800000"/>
              <a:headEnd/>
              <a:tailEnd/>
            </a:ln>
          </p:spPr>
          <p:txBody>
            <a:bodyPr/>
            <a:lstStyle/>
            <a:p>
              <a:endParaRPr lang="en-US"/>
            </a:p>
          </p:txBody>
        </p:sp>
        <p:grpSp>
          <p:nvGrpSpPr>
            <p:cNvPr id="211978" name="Group 205"/>
            <p:cNvGrpSpPr>
              <a:grpSpLocks/>
            </p:cNvGrpSpPr>
            <p:nvPr/>
          </p:nvGrpSpPr>
          <p:grpSpPr bwMode="auto">
            <a:xfrm>
              <a:off x="819" y="1228"/>
              <a:ext cx="4319" cy="2672"/>
              <a:chOff x="819" y="1228"/>
              <a:chExt cx="4319" cy="2672"/>
            </a:xfrm>
          </p:grpSpPr>
          <p:sp>
            <p:nvSpPr>
              <p:cNvPr id="212014" name="Line 5"/>
              <p:cNvSpPr>
                <a:spLocks noChangeShapeType="1"/>
              </p:cNvSpPr>
              <p:nvPr/>
            </p:nvSpPr>
            <p:spPr bwMode="auto">
              <a:xfrm>
                <a:off x="2844" y="1381"/>
                <a:ext cx="0" cy="0"/>
              </a:xfrm>
              <a:prstGeom prst="line">
                <a:avLst/>
              </a:prstGeom>
              <a:noFill/>
              <a:ln w="1">
                <a:solidFill>
                  <a:srgbClr val="000000"/>
                </a:solidFill>
                <a:round/>
                <a:headEnd/>
                <a:tailEnd/>
              </a:ln>
            </p:spPr>
            <p:txBody>
              <a:bodyPr/>
              <a:lstStyle/>
              <a:p>
                <a:endParaRPr lang="en-US"/>
              </a:p>
            </p:txBody>
          </p:sp>
          <p:sp>
            <p:nvSpPr>
              <p:cNvPr id="212015" name="Rectangle 6"/>
              <p:cNvSpPr>
                <a:spLocks noChangeArrowheads="1"/>
              </p:cNvSpPr>
              <p:nvPr/>
            </p:nvSpPr>
            <p:spPr bwMode="auto">
              <a:xfrm>
                <a:off x="2844" y="1381"/>
                <a:ext cx="428"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16" name="Line 7"/>
              <p:cNvSpPr>
                <a:spLocks noChangeShapeType="1"/>
              </p:cNvSpPr>
              <p:nvPr/>
            </p:nvSpPr>
            <p:spPr bwMode="auto">
              <a:xfrm>
                <a:off x="2844" y="1362"/>
                <a:ext cx="0" cy="0"/>
              </a:xfrm>
              <a:prstGeom prst="line">
                <a:avLst/>
              </a:prstGeom>
              <a:noFill/>
              <a:ln w="1">
                <a:solidFill>
                  <a:srgbClr val="000000"/>
                </a:solidFill>
                <a:round/>
                <a:headEnd/>
                <a:tailEnd/>
              </a:ln>
            </p:spPr>
            <p:txBody>
              <a:bodyPr/>
              <a:lstStyle/>
              <a:p>
                <a:endParaRPr lang="en-US"/>
              </a:p>
            </p:txBody>
          </p:sp>
          <p:sp>
            <p:nvSpPr>
              <p:cNvPr id="212017" name="Rectangle 8"/>
              <p:cNvSpPr>
                <a:spLocks noChangeArrowheads="1"/>
              </p:cNvSpPr>
              <p:nvPr/>
            </p:nvSpPr>
            <p:spPr bwMode="auto">
              <a:xfrm>
                <a:off x="2843" y="1362"/>
                <a:ext cx="1"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18" name="Line 9"/>
              <p:cNvSpPr>
                <a:spLocks noChangeShapeType="1"/>
              </p:cNvSpPr>
              <p:nvPr/>
            </p:nvSpPr>
            <p:spPr bwMode="auto">
              <a:xfrm>
                <a:off x="3273" y="1362"/>
                <a:ext cx="0" cy="0"/>
              </a:xfrm>
              <a:prstGeom prst="line">
                <a:avLst/>
              </a:prstGeom>
              <a:noFill/>
              <a:ln w="1">
                <a:solidFill>
                  <a:srgbClr val="000000"/>
                </a:solidFill>
                <a:round/>
                <a:headEnd/>
                <a:tailEnd/>
              </a:ln>
            </p:spPr>
            <p:txBody>
              <a:bodyPr/>
              <a:lstStyle/>
              <a:p>
                <a:endParaRPr lang="en-US"/>
              </a:p>
            </p:txBody>
          </p:sp>
          <p:sp>
            <p:nvSpPr>
              <p:cNvPr id="212019" name="Rectangle 10"/>
              <p:cNvSpPr>
                <a:spLocks noChangeArrowheads="1"/>
              </p:cNvSpPr>
              <p:nvPr/>
            </p:nvSpPr>
            <p:spPr bwMode="auto">
              <a:xfrm>
                <a:off x="3271" y="1362"/>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20" name="Line 11"/>
              <p:cNvSpPr>
                <a:spLocks noChangeShapeType="1"/>
              </p:cNvSpPr>
              <p:nvPr/>
            </p:nvSpPr>
            <p:spPr bwMode="auto">
              <a:xfrm>
                <a:off x="3298" y="1593"/>
                <a:ext cx="0" cy="0"/>
              </a:xfrm>
              <a:prstGeom prst="line">
                <a:avLst/>
              </a:prstGeom>
              <a:noFill/>
              <a:ln w="1">
                <a:solidFill>
                  <a:srgbClr val="000000"/>
                </a:solidFill>
                <a:round/>
                <a:headEnd/>
                <a:tailEnd/>
              </a:ln>
            </p:spPr>
            <p:txBody>
              <a:bodyPr/>
              <a:lstStyle/>
              <a:p>
                <a:endParaRPr lang="en-US"/>
              </a:p>
            </p:txBody>
          </p:sp>
          <p:sp>
            <p:nvSpPr>
              <p:cNvPr id="212021" name="Rectangle 12"/>
              <p:cNvSpPr>
                <a:spLocks noChangeArrowheads="1"/>
              </p:cNvSpPr>
              <p:nvPr/>
            </p:nvSpPr>
            <p:spPr bwMode="auto">
              <a:xfrm>
                <a:off x="3298" y="1593"/>
                <a:ext cx="570"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22" name="Line 13"/>
              <p:cNvSpPr>
                <a:spLocks noChangeShapeType="1"/>
              </p:cNvSpPr>
              <p:nvPr/>
            </p:nvSpPr>
            <p:spPr bwMode="auto">
              <a:xfrm>
                <a:off x="3299" y="1574"/>
                <a:ext cx="0" cy="0"/>
              </a:xfrm>
              <a:prstGeom prst="line">
                <a:avLst/>
              </a:prstGeom>
              <a:noFill/>
              <a:ln w="1">
                <a:solidFill>
                  <a:srgbClr val="000000"/>
                </a:solidFill>
                <a:round/>
                <a:headEnd/>
                <a:tailEnd/>
              </a:ln>
            </p:spPr>
            <p:txBody>
              <a:bodyPr/>
              <a:lstStyle/>
              <a:p>
                <a:endParaRPr lang="en-US"/>
              </a:p>
            </p:txBody>
          </p:sp>
          <p:sp>
            <p:nvSpPr>
              <p:cNvPr id="212023" name="Rectangle 14"/>
              <p:cNvSpPr>
                <a:spLocks noChangeArrowheads="1"/>
              </p:cNvSpPr>
              <p:nvPr/>
            </p:nvSpPr>
            <p:spPr bwMode="auto">
              <a:xfrm>
                <a:off x="3297" y="1574"/>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24" name="Line 15"/>
              <p:cNvSpPr>
                <a:spLocks noChangeShapeType="1"/>
              </p:cNvSpPr>
              <p:nvPr/>
            </p:nvSpPr>
            <p:spPr bwMode="auto">
              <a:xfrm>
                <a:off x="3869" y="1574"/>
                <a:ext cx="0" cy="0"/>
              </a:xfrm>
              <a:prstGeom prst="line">
                <a:avLst/>
              </a:prstGeom>
              <a:noFill/>
              <a:ln w="1">
                <a:solidFill>
                  <a:srgbClr val="000000"/>
                </a:solidFill>
                <a:round/>
                <a:headEnd/>
                <a:tailEnd/>
              </a:ln>
            </p:spPr>
            <p:txBody>
              <a:bodyPr/>
              <a:lstStyle/>
              <a:p>
                <a:endParaRPr lang="en-US"/>
              </a:p>
            </p:txBody>
          </p:sp>
          <p:sp>
            <p:nvSpPr>
              <p:cNvPr id="212025" name="Rectangle 16"/>
              <p:cNvSpPr>
                <a:spLocks noChangeArrowheads="1"/>
              </p:cNvSpPr>
              <p:nvPr/>
            </p:nvSpPr>
            <p:spPr bwMode="auto">
              <a:xfrm>
                <a:off x="3867" y="1574"/>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26" name="Line 17"/>
              <p:cNvSpPr>
                <a:spLocks noChangeShapeType="1"/>
              </p:cNvSpPr>
              <p:nvPr/>
            </p:nvSpPr>
            <p:spPr bwMode="auto">
              <a:xfrm>
                <a:off x="3194" y="1805"/>
                <a:ext cx="0" cy="0"/>
              </a:xfrm>
              <a:prstGeom prst="line">
                <a:avLst/>
              </a:prstGeom>
              <a:noFill/>
              <a:ln w="1">
                <a:solidFill>
                  <a:srgbClr val="000000"/>
                </a:solidFill>
                <a:round/>
                <a:headEnd/>
                <a:tailEnd/>
              </a:ln>
            </p:spPr>
            <p:txBody>
              <a:bodyPr/>
              <a:lstStyle/>
              <a:p>
                <a:endParaRPr lang="en-US"/>
              </a:p>
            </p:txBody>
          </p:sp>
          <p:sp>
            <p:nvSpPr>
              <p:cNvPr id="212027" name="Rectangle 18"/>
              <p:cNvSpPr>
                <a:spLocks noChangeArrowheads="1"/>
              </p:cNvSpPr>
              <p:nvPr/>
            </p:nvSpPr>
            <p:spPr bwMode="auto">
              <a:xfrm>
                <a:off x="3194" y="1805"/>
                <a:ext cx="376"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28" name="Line 19"/>
              <p:cNvSpPr>
                <a:spLocks noChangeShapeType="1"/>
              </p:cNvSpPr>
              <p:nvPr/>
            </p:nvSpPr>
            <p:spPr bwMode="auto">
              <a:xfrm>
                <a:off x="3195" y="1786"/>
                <a:ext cx="0" cy="0"/>
              </a:xfrm>
              <a:prstGeom prst="line">
                <a:avLst/>
              </a:prstGeom>
              <a:noFill/>
              <a:ln w="1">
                <a:solidFill>
                  <a:srgbClr val="000000"/>
                </a:solidFill>
                <a:round/>
                <a:headEnd/>
                <a:tailEnd/>
              </a:ln>
            </p:spPr>
            <p:txBody>
              <a:bodyPr/>
              <a:lstStyle/>
              <a:p>
                <a:endParaRPr lang="en-US"/>
              </a:p>
            </p:txBody>
          </p:sp>
          <p:sp>
            <p:nvSpPr>
              <p:cNvPr id="212029" name="Rectangle 20"/>
              <p:cNvSpPr>
                <a:spLocks noChangeArrowheads="1"/>
              </p:cNvSpPr>
              <p:nvPr/>
            </p:nvSpPr>
            <p:spPr bwMode="auto">
              <a:xfrm>
                <a:off x="3193" y="1786"/>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30" name="Line 21"/>
              <p:cNvSpPr>
                <a:spLocks noChangeShapeType="1"/>
              </p:cNvSpPr>
              <p:nvPr/>
            </p:nvSpPr>
            <p:spPr bwMode="auto">
              <a:xfrm>
                <a:off x="3571" y="1786"/>
                <a:ext cx="0" cy="0"/>
              </a:xfrm>
              <a:prstGeom prst="line">
                <a:avLst/>
              </a:prstGeom>
              <a:noFill/>
              <a:ln w="1">
                <a:solidFill>
                  <a:srgbClr val="000000"/>
                </a:solidFill>
                <a:round/>
                <a:headEnd/>
                <a:tailEnd/>
              </a:ln>
            </p:spPr>
            <p:txBody>
              <a:bodyPr/>
              <a:lstStyle/>
              <a:p>
                <a:endParaRPr lang="en-US"/>
              </a:p>
            </p:txBody>
          </p:sp>
          <p:sp>
            <p:nvSpPr>
              <p:cNvPr id="212031" name="Rectangle 22"/>
              <p:cNvSpPr>
                <a:spLocks noChangeArrowheads="1"/>
              </p:cNvSpPr>
              <p:nvPr/>
            </p:nvSpPr>
            <p:spPr bwMode="auto">
              <a:xfrm>
                <a:off x="3569" y="1786"/>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32" name="Line 23"/>
              <p:cNvSpPr>
                <a:spLocks noChangeShapeType="1"/>
              </p:cNvSpPr>
              <p:nvPr/>
            </p:nvSpPr>
            <p:spPr bwMode="auto">
              <a:xfrm>
                <a:off x="2533" y="2017"/>
                <a:ext cx="0" cy="0"/>
              </a:xfrm>
              <a:prstGeom prst="line">
                <a:avLst/>
              </a:prstGeom>
              <a:noFill/>
              <a:ln w="1">
                <a:solidFill>
                  <a:srgbClr val="000000"/>
                </a:solidFill>
                <a:round/>
                <a:headEnd/>
                <a:tailEnd/>
              </a:ln>
            </p:spPr>
            <p:txBody>
              <a:bodyPr/>
              <a:lstStyle/>
              <a:p>
                <a:endParaRPr lang="en-US"/>
              </a:p>
            </p:txBody>
          </p:sp>
          <p:sp>
            <p:nvSpPr>
              <p:cNvPr id="212033" name="Rectangle 24"/>
              <p:cNvSpPr>
                <a:spLocks noChangeArrowheads="1"/>
              </p:cNvSpPr>
              <p:nvPr/>
            </p:nvSpPr>
            <p:spPr bwMode="auto">
              <a:xfrm>
                <a:off x="2533" y="2017"/>
                <a:ext cx="648"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34" name="Line 25"/>
              <p:cNvSpPr>
                <a:spLocks noChangeShapeType="1"/>
              </p:cNvSpPr>
              <p:nvPr/>
            </p:nvSpPr>
            <p:spPr bwMode="auto">
              <a:xfrm>
                <a:off x="2534" y="1999"/>
                <a:ext cx="0" cy="0"/>
              </a:xfrm>
              <a:prstGeom prst="line">
                <a:avLst/>
              </a:prstGeom>
              <a:noFill/>
              <a:ln w="1">
                <a:solidFill>
                  <a:srgbClr val="000000"/>
                </a:solidFill>
                <a:round/>
                <a:headEnd/>
                <a:tailEnd/>
              </a:ln>
            </p:spPr>
            <p:txBody>
              <a:bodyPr/>
              <a:lstStyle/>
              <a:p>
                <a:endParaRPr lang="en-US"/>
              </a:p>
            </p:txBody>
          </p:sp>
          <p:sp>
            <p:nvSpPr>
              <p:cNvPr id="212035" name="Rectangle 26"/>
              <p:cNvSpPr>
                <a:spLocks noChangeArrowheads="1"/>
              </p:cNvSpPr>
              <p:nvPr/>
            </p:nvSpPr>
            <p:spPr bwMode="auto">
              <a:xfrm>
                <a:off x="2532" y="1999"/>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36" name="Line 27"/>
              <p:cNvSpPr>
                <a:spLocks noChangeShapeType="1"/>
              </p:cNvSpPr>
              <p:nvPr/>
            </p:nvSpPr>
            <p:spPr bwMode="auto">
              <a:xfrm>
                <a:off x="3181" y="1999"/>
                <a:ext cx="0" cy="0"/>
              </a:xfrm>
              <a:prstGeom prst="line">
                <a:avLst/>
              </a:prstGeom>
              <a:noFill/>
              <a:ln w="1">
                <a:solidFill>
                  <a:srgbClr val="000000"/>
                </a:solidFill>
                <a:round/>
                <a:headEnd/>
                <a:tailEnd/>
              </a:ln>
            </p:spPr>
            <p:txBody>
              <a:bodyPr/>
              <a:lstStyle/>
              <a:p>
                <a:endParaRPr lang="en-US"/>
              </a:p>
            </p:txBody>
          </p:sp>
          <p:sp>
            <p:nvSpPr>
              <p:cNvPr id="212037" name="Rectangle 28"/>
              <p:cNvSpPr>
                <a:spLocks noChangeArrowheads="1"/>
              </p:cNvSpPr>
              <p:nvPr/>
            </p:nvSpPr>
            <p:spPr bwMode="auto">
              <a:xfrm>
                <a:off x="3180" y="1999"/>
                <a:ext cx="1"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38" name="Line 29"/>
              <p:cNvSpPr>
                <a:spLocks noChangeShapeType="1"/>
              </p:cNvSpPr>
              <p:nvPr/>
            </p:nvSpPr>
            <p:spPr bwMode="auto">
              <a:xfrm>
                <a:off x="4127" y="2229"/>
                <a:ext cx="0" cy="0"/>
              </a:xfrm>
              <a:prstGeom prst="line">
                <a:avLst/>
              </a:prstGeom>
              <a:noFill/>
              <a:ln w="1">
                <a:solidFill>
                  <a:srgbClr val="000000"/>
                </a:solidFill>
                <a:round/>
                <a:headEnd/>
                <a:tailEnd/>
              </a:ln>
            </p:spPr>
            <p:txBody>
              <a:bodyPr/>
              <a:lstStyle/>
              <a:p>
                <a:endParaRPr lang="en-US"/>
              </a:p>
            </p:txBody>
          </p:sp>
          <p:sp>
            <p:nvSpPr>
              <p:cNvPr id="212039" name="Rectangle 30"/>
              <p:cNvSpPr>
                <a:spLocks noChangeArrowheads="1"/>
              </p:cNvSpPr>
              <p:nvPr/>
            </p:nvSpPr>
            <p:spPr bwMode="auto">
              <a:xfrm>
                <a:off x="4127" y="2229"/>
                <a:ext cx="985"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40" name="Line 31"/>
              <p:cNvSpPr>
                <a:spLocks noChangeShapeType="1"/>
              </p:cNvSpPr>
              <p:nvPr/>
            </p:nvSpPr>
            <p:spPr bwMode="auto">
              <a:xfrm>
                <a:off x="4128" y="2211"/>
                <a:ext cx="0" cy="0"/>
              </a:xfrm>
              <a:prstGeom prst="line">
                <a:avLst/>
              </a:prstGeom>
              <a:noFill/>
              <a:ln w="1">
                <a:solidFill>
                  <a:srgbClr val="000000"/>
                </a:solidFill>
                <a:round/>
                <a:headEnd/>
                <a:tailEnd/>
              </a:ln>
            </p:spPr>
            <p:txBody>
              <a:bodyPr/>
              <a:lstStyle/>
              <a:p>
                <a:endParaRPr lang="en-US"/>
              </a:p>
            </p:txBody>
          </p:sp>
          <p:sp>
            <p:nvSpPr>
              <p:cNvPr id="212041" name="Rectangle 32"/>
              <p:cNvSpPr>
                <a:spLocks noChangeArrowheads="1"/>
              </p:cNvSpPr>
              <p:nvPr/>
            </p:nvSpPr>
            <p:spPr bwMode="auto">
              <a:xfrm>
                <a:off x="4126" y="2211"/>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42" name="Line 33"/>
              <p:cNvSpPr>
                <a:spLocks noChangeShapeType="1"/>
              </p:cNvSpPr>
              <p:nvPr/>
            </p:nvSpPr>
            <p:spPr bwMode="auto">
              <a:xfrm>
                <a:off x="5113" y="2211"/>
                <a:ext cx="0" cy="0"/>
              </a:xfrm>
              <a:prstGeom prst="line">
                <a:avLst/>
              </a:prstGeom>
              <a:noFill/>
              <a:ln w="1">
                <a:solidFill>
                  <a:srgbClr val="000000"/>
                </a:solidFill>
                <a:round/>
                <a:headEnd/>
                <a:tailEnd/>
              </a:ln>
            </p:spPr>
            <p:txBody>
              <a:bodyPr/>
              <a:lstStyle/>
              <a:p>
                <a:endParaRPr lang="en-US"/>
              </a:p>
            </p:txBody>
          </p:sp>
          <p:sp>
            <p:nvSpPr>
              <p:cNvPr id="212043" name="Rectangle 34"/>
              <p:cNvSpPr>
                <a:spLocks noChangeArrowheads="1"/>
              </p:cNvSpPr>
              <p:nvPr/>
            </p:nvSpPr>
            <p:spPr bwMode="auto">
              <a:xfrm>
                <a:off x="5111" y="2211"/>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44" name="Line 35"/>
              <p:cNvSpPr>
                <a:spLocks noChangeShapeType="1"/>
              </p:cNvSpPr>
              <p:nvPr/>
            </p:nvSpPr>
            <p:spPr bwMode="auto">
              <a:xfrm>
                <a:off x="3479" y="2441"/>
                <a:ext cx="0" cy="0"/>
              </a:xfrm>
              <a:prstGeom prst="line">
                <a:avLst/>
              </a:prstGeom>
              <a:noFill/>
              <a:ln w="1">
                <a:solidFill>
                  <a:srgbClr val="000000"/>
                </a:solidFill>
                <a:round/>
                <a:headEnd/>
                <a:tailEnd/>
              </a:ln>
            </p:spPr>
            <p:txBody>
              <a:bodyPr/>
              <a:lstStyle/>
              <a:p>
                <a:endParaRPr lang="en-US"/>
              </a:p>
            </p:txBody>
          </p:sp>
          <p:sp>
            <p:nvSpPr>
              <p:cNvPr id="212045" name="Rectangle 36"/>
              <p:cNvSpPr>
                <a:spLocks noChangeArrowheads="1"/>
              </p:cNvSpPr>
              <p:nvPr/>
            </p:nvSpPr>
            <p:spPr bwMode="auto">
              <a:xfrm>
                <a:off x="3479" y="2441"/>
                <a:ext cx="687"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46" name="Line 37"/>
              <p:cNvSpPr>
                <a:spLocks noChangeShapeType="1"/>
              </p:cNvSpPr>
              <p:nvPr/>
            </p:nvSpPr>
            <p:spPr bwMode="auto">
              <a:xfrm>
                <a:off x="3480" y="2423"/>
                <a:ext cx="0" cy="0"/>
              </a:xfrm>
              <a:prstGeom prst="line">
                <a:avLst/>
              </a:prstGeom>
              <a:noFill/>
              <a:ln w="1">
                <a:solidFill>
                  <a:srgbClr val="000000"/>
                </a:solidFill>
                <a:round/>
                <a:headEnd/>
                <a:tailEnd/>
              </a:ln>
            </p:spPr>
            <p:txBody>
              <a:bodyPr/>
              <a:lstStyle/>
              <a:p>
                <a:endParaRPr lang="en-US"/>
              </a:p>
            </p:txBody>
          </p:sp>
          <p:sp>
            <p:nvSpPr>
              <p:cNvPr id="212047" name="Rectangle 38"/>
              <p:cNvSpPr>
                <a:spLocks noChangeArrowheads="1"/>
              </p:cNvSpPr>
              <p:nvPr/>
            </p:nvSpPr>
            <p:spPr bwMode="auto">
              <a:xfrm>
                <a:off x="3478" y="2423"/>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48" name="Line 39"/>
              <p:cNvSpPr>
                <a:spLocks noChangeShapeType="1"/>
              </p:cNvSpPr>
              <p:nvPr/>
            </p:nvSpPr>
            <p:spPr bwMode="auto">
              <a:xfrm>
                <a:off x="4167" y="2423"/>
                <a:ext cx="0" cy="0"/>
              </a:xfrm>
              <a:prstGeom prst="line">
                <a:avLst/>
              </a:prstGeom>
              <a:noFill/>
              <a:ln w="1">
                <a:solidFill>
                  <a:srgbClr val="000000"/>
                </a:solidFill>
                <a:round/>
                <a:headEnd/>
                <a:tailEnd/>
              </a:ln>
            </p:spPr>
            <p:txBody>
              <a:bodyPr/>
              <a:lstStyle/>
              <a:p>
                <a:endParaRPr lang="en-US"/>
              </a:p>
            </p:txBody>
          </p:sp>
          <p:sp>
            <p:nvSpPr>
              <p:cNvPr id="212049" name="Rectangle 40"/>
              <p:cNvSpPr>
                <a:spLocks noChangeArrowheads="1"/>
              </p:cNvSpPr>
              <p:nvPr/>
            </p:nvSpPr>
            <p:spPr bwMode="auto">
              <a:xfrm>
                <a:off x="4165" y="2423"/>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50" name="Line 41"/>
              <p:cNvSpPr>
                <a:spLocks noChangeShapeType="1"/>
              </p:cNvSpPr>
              <p:nvPr/>
            </p:nvSpPr>
            <p:spPr bwMode="auto">
              <a:xfrm>
                <a:off x="3272" y="2654"/>
                <a:ext cx="0" cy="0"/>
              </a:xfrm>
              <a:prstGeom prst="line">
                <a:avLst/>
              </a:prstGeom>
              <a:noFill/>
              <a:ln w="1">
                <a:solidFill>
                  <a:srgbClr val="000000"/>
                </a:solidFill>
                <a:round/>
                <a:headEnd/>
                <a:tailEnd/>
              </a:ln>
            </p:spPr>
            <p:txBody>
              <a:bodyPr/>
              <a:lstStyle/>
              <a:p>
                <a:endParaRPr lang="en-US"/>
              </a:p>
            </p:txBody>
          </p:sp>
          <p:sp>
            <p:nvSpPr>
              <p:cNvPr id="212051" name="Rectangle 42"/>
              <p:cNvSpPr>
                <a:spLocks noChangeArrowheads="1"/>
              </p:cNvSpPr>
              <p:nvPr/>
            </p:nvSpPr>
            <p:spPr bwMode="auto">
              <a:xfrm>
                <a:off x="3272" y="2654"/>
                <a:ext cx="829"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52" name="Line 43"/>
              <p:cNvSpPr>
                <a:spLocks noChangeShapeType="1"/>
              </p:cNvSpPr>
              <p:nvPr/>
            </p:nvSpPr>
            <p:spPr bwMode="auto">
              <a:xfrm>
                <a:off x="3273" y="2635"/>
                <a:ext cx="0" cy="0"/>
              </a:xfrm>
              <a:prstGeom prst="line">
                <a:avLst/>
              </a:prstGeom>
              <a:noFill/>
              <a:ln w="1">
                <a:solidFill>
                  <a:srgbClr val="000000"/>
                </a:solidFill>
                <a:round/>
                <a:headEnd/>
                <a:tailEnd/>
              </a:ln>
            </p:spPr>
            <p:txBody>
              <a:bodyPr/>
              <a:lstStyle/>
              <a:p>
                <a:endParaRPr lang="en-US"/>
              </a:p>
            </p:txBody>
          </p:sp>
          <p:sp>
            <p:nvSpPr>
              <p:cNvPr id="212053" name="Rectangle 44"/>
              <p:cNvSpPr>
                <a:spLocks noChangeArrowheads="1"/>
              </p:cNvSpPr>
              <p:nvPr/>
            </p:nvSpPr>
            <p:spPr bwMode="auto">
              <a:xfrm>
                <a:off x="3271" y="2635"/>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54" name="Line 45"/>
              <p:cNvSpPr>
                <a:spLocks noChangeShapeType="1"/>
              </p:cNvSpPr>
              <p:nvPr/>
            </p:nvSpPr>
            <p:spPr bwMode="auto">
              <a:xfrm>
                <a:off x="4102" y="2635"/>
                <a:ext cx="0" cy="0"/>
              </a:xfrm>
              <a:prstGeom prst="line">
                <a:avLst/>
              </a:prstGeom>
              <a:noFill/>
              <a:ln w="1">
                <a:solidFill>
                  <a:srgbClr val="000000"/>
                </a:solidFill>
                <a:round/>
                <a:headEnd/>
                <a:tailEnd/>
              </a:ln>
            </p:spPr>
            <p:txBody>
              <a:bodyPr/>
              <a:lstStyle/>
              <a:p>
                <a:endParaRPr lang="en-US"/>
              </a:p>
            </p:txBody>
          </p:sp>
          <p:sp>
            <p:nvSpPr>
              <p:cNvPr id="212055" name="Rectangle 46"/>
              <p:cNvSpPr>
                <a:spLocks noChangeArrowheads="1"/>
              </p:cNvSpPr>
              <p:nvPr/>
            </p:nvSpPr>
            <p:spPr bwMode="auto">
              <a:xfrm>
                <a:off x="4100" y="2635"/>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56" name="Line 47"/>
              <p:cNvSpPr>
                <a:spLocks noChangeShapeType="1"/>
              </p:cNvSpPr>
              <p:nvPr/>
            </p:nvSpPr>
            <p:spPr bwMode="auto">
              <a:xfrm>
                <a:off x="3207" y="2866"/>
                <a:ext cx="0" cy="0"/>
              </a:xfrm>
              <a:prstGeom prst="line">
                <a:avLst/>
              </a:prstGeom>
              <a:noFill/>
              <a:ln w="1">
                <a:solidFill>
                  <a:srgbClr val="000000"/>
                </a:solidFill>
                <a:round/>
                <a:headEnd/>
                <a:tailEnd/>
              </a:ln>
            </p:spPr>
            <p:txBody>
              <a:bodyPr/>
              <a:lstStyle/>
              <a:p>
                <a:endParaRPr lang="en-US"/>
              </a:p>
            </p:txBody>
          </p:sp>
          <p:sp>
            <p:nvSpPr>
              <p:cNvPr id="212057" name="Rectangle 48"/>
              <p:cNvSpPr>
                <a:spLocks noChangeArrowheads="1"/>
              </p:cNvSpPr>
              <p:nvPr/>
            </p:nvSpPr>
            <p:spPr bwMode="auto">
              <a:xfrm>
                <a:off x="3207" y="2866"/>
                <a:ext cx="531"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58" name="Line 49"/>
              <p:cNvSpPr>
                <a:spLocks noChangeShapeType="1"/>
              </p:cNvSpPr>
              <p:nvPr/>
            </p:nvSpPr>
            <p:spPr bwMode="auto">
              <a:xfrm>
                <a:off x="3208" y="2847"/>
                <a:ext cx="0" cy="0"/>
              </a:xfrm>
              <a:prstGeom prst="line">
                <a:avLst/>
              </a:prstGeom>
              <a:noFill/>
              <a:ln w="1">
                <a:solidFill>
                  <a:srgbClr val="000000"/>
                </a:solidFill>
                <a:round/>
                <a:headEnd/>
                <a:tailEnd/>
              </a:ln>
            </p:spPr>
            <p:txBody>
              <a:bodyPr/>
              <a:lstStyle/>
              <a:p>
                <a:endParaRPr lang="en-US"/>
              </a:p>
            </p:txBody>
          </p:sp>
          <p:sp>
            <p:nvSpPr>
              <p:cNvPr id="212059" name="Rectangle 50"/>
              <p:cNvSpPr>
                <a:spLocks noChangeArrowheads="1"/>
              </p:cNvSpPr>
              <p:nvPr/>
            </p:nvSpPr>
            <p:spPr bwMode="auto">
              <a:xfrm>
                <a:off x="3206" y="2847"/>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60" name="Line 51"/>
              <p:cNvSpPr>
                <a:spLocks noChangeShapeType="1"/>
              </p:cNvSpPr>
              <p:nvPr/>
            </p:nvSpPr>
            <p:spPr bwMode="auto">
              <a:xfrm>
                <a:off x="3739" y="2847"/>
                <a:ext cx="0" cy="0"/>
              </a:xfrm>
              <a:prstGeom prst="line">
                <a:avLst/>
              </a:prstGeom>
              <a:noFill/>
              <a:ln w="1">
                <a:solidFill>
                  <a:srgbClr val="000000"/>
                </a:solidFill>
                <a:round/>
                <a:headEnd/>
                <a:tailEnd/>
              </a:ln>
            </p:spPr>
            <p:txBody>
              <a:bodyPr/>
              <a:lstStyle/>
              <a:p>
                <a:endParaRPr lang="en-US"/>
              </a:p>
            </p:txBody>
          </p:sp>
          <p:sp>
            <p:nvSpPr>
              <p:cNvPr id="212061" name="Rectangle 52"/>
              <p:cNvSpPr>
                <a:spLocks noChangeArrowheads="1"/>
              </p:cNvSpPr>
              <p:nvPr/>
            </p:nvSpPr>
            <p:spPr bwMode="auto">
              <a:xfrm>
                <a:off x="3737" y="2847"/>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62" name="Line 53"/>
              <p:cNvSpPr>
                <a:spLocks noChangeShapeType="1"/>
              </p:cNvSpPr>
              <p:nvPr/>
            </p:nvSpPr>
            <p:spPr bwMode="auto">
              <a:xfrm>
                <a:off x="3466" y="3078"/>
                <a:ext cx="0" cy="0"/>
              </a:xfrm>
              <a:prstGeom prst="line">
                <a:avLst/>
              </a:prstGeom>
              <a:noFill/>
              <a:ln w="1">
                <a:solidFill>
                  <a:srgbClr val="000000"/>
                </a:solidFill>
                <a:round/>
                <a:headEnd/>
                <a:tailEnd/>
              </a:ln>
            </p:spPr>
            <p:txBody>
              <a:bodyPr/>
              <a:lstStyle/>
              <a:p>
                <a:endParaRPr lang="en-US"/>
              </a:p>
            </p:txBody>
          </p:sp>
          <p:sp>
            <p:nvSpPr>
              <p:cNvPr id="212063" name="Rectangle 54"/>
              <p:cNvSpPr>
                <a:spLocks noChangeArrowheads="1"/>
              </p:cNvSpPr>
              <p:nvPr/>
            </p:nvSpPr>
            <p:spPr bwMode="auto">
              <a:xfrm>
                <a:off x="3466" y="3078"/>
                <a:ext cx="713"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64" name="Line 55"/>
              <p:cNvSpPr>
                <a:spLocks noChangeShapeType="1"/>
              </p:cNvSpPr>
              <p:nvPr/>
            </p:nvSpPr>
            <p:spPr bwMode="auto">
              <a:xfrm>
                <a:off x="3467" y="3059"/>
                <a:ext cx="0" cy="0"/>
              </a:xfrm>
              <a:prstGeom prst="line">
                <a:avLst/>
              </a:prstGeom>
              <a:noFill/>
              <a:ln w="1">
                <a:solidFill>
                  <a:srgbClr val="000000"/>
                </a:solidFill>
                <a:round/>
                <a:headEnd/>
                <a:tailEnd/>
              </a:ln>
            </p:spPr>
            <p:txBody>
              <a:bodyPr/>
              <a:lstStyle/>
              <a:p>
                <a:endParaRPr lang="en-US"/>
              </a:p>
            </p:txBody>
          </p:sp>
          <p:sp>
            <p:nvSpPr>
              <p:cNvPr id="212065" name="Rectangle 56"/>
              <p:cNvSpPr>
                <a:spLocks noChangeArrowheads="1"/>
              </p:cNvSpPr>
              <p:nvPr/>
            </p:nvSpPr>
            <p:spPr bwMode="auto">
              <a:xfrm>
                <a:off x="3465" y="3059"/>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66" name="Line 57"/>
              <p:cNvSpPr>
                <a:spLocks noChangeShapeType="1"/>
              </p:cNvSpPr>
              <p:nvPr/>
            </p:nvSpPr>
            <p:spPr bwMode="auto">
              <a:xfrm>
                <a:off x="4179" y="3059"/>
                <a:ext cx="0" cy="0"/>
              </a:xfrm>
              <a:prstGeom prst="line">
                <a:avLst/>
              </a:prstGeom>
              <a:noFill/>
              <a:ln w="1">
                <a:solidFill>
                  <a:srgbClr val="000000"/>
                </a:solidFill>
                <a:round/>
                <a:headEnd/>
                <a:tailEnd/>
              </a:ln>
            </p:spPr>
            <p:txBody>
              <a:bodyPr/>
              <a:lstStyle/>
              <a:p>
                <a:endParaRPr lang="en-US"/>
              </a:p>
            </p:txBody>
          </p:sp>
          <p:sp>
            <p:nvSpPr>
              <p:cNvPr id="212067" name="Rectangle 58"/>
              <p:cNvSpPr>
                <a:spLocks noChangeArrowheads="1"/>
              </p:cNvSpPr>
              <p:nvPr/>
            </p:nvSpPr>
            <p:spPr bwMode="auto">
              <a:xfrm>
                <a:off x="4178" y="3059"/>
                <a:ext cx="1"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68" name="Line 59"/>
              <p:cNvSpPr>
                <a:spLocks noChangeShapeType="1"/>
              </p:cNvSpPr>
              <p:nvPr/>
            </p:nvSpPr>
            <p:spPr bwMode="auto">
              <a:xfrm>
                <a:off x="3362" y="3291"/>
                <a:ext cx="0" cy="0"/>
              </a:xfrm>
              <a:prstGeom prst="line">
                <a:avLst/>
              </a:prstGeom>
              <a:noFill/>
              <a:ln w="1">
                <a:solidFill>
                  <a:srgbClr val="000000"/>
                </a:solidFill>
                <a:round/>
                <a:headEnd/>
                <a:tailEnd/>
              </a:ln>
            </p:spPr>
            <p:txBody>
              <a:bodyPr/>
              <a:lstStyle/>
              <a:p>
                <a:endParaRPr lang="en-US"/>
              </a:p>
            </p:txBody>
          </p:sp>
          <p:sp>
            <p:nvSpPr>
              <p:cNvPr id="212069" name="Rectangle 60"/>
              <p:cNvSpPr>
                <a:spLocks noChangeArrowheads="1"/>
              </p:cNvSpPr>
              <p:nvPr/>
            </p:nvSpPr>
            <p:spPr bwMode="auto">
              <a:xfrm>
                <a:off x="3362" y="3291"/>
                <a:ext cx="441"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70" name="Line 61"/>
              <p:cNvSpPr>
                <a:spLocks noChangeShapeType="1"/>
              </p:cNvSpPr>
              <p:nvPr/>
            </p:nvSpPr>
            <p:spPr bwMode="auto">
              <a:xfrm>
                <a:off x="3363" y="3272"/>
                <a:ext cx="0" cy="0"/>
              </a:xfrm>
              <a:prstGeom prst="line">
                <a:avLst/>
              </a:prstGeom>
              <a:noFill/>
              <a:ln w="1">
                <a:solidFill>
                  <a:srgbClr val="000000"/>
                </a:solidFill>
                <a:round/>
                <a:headEnd/>
                <a:tailEnd/>
              </a:ln>
            </p:spPr>
            <p:txBody>
              <a:bodyPr/>
              <a:lstStyle/>
              <a:p>
                <a:endParaRPr lang="en-US"/>
              </a:p>
            </p:txBody>
          </p:sp>
          <p:sp>
            <p:nvSpPr>
              <p:cNvPr id="212071" name="Rectangle 62"/>
              <p:cNvSpPr>
                <a:spLocks noChangeArrowheads="1"/>
              </p:cNvSpPr>
              <p:nvPr/>
            </p:nvSpPr>
            <p:spPr bwMode="auto">
              <a:xfrm>
                <a:off x="3361" y="3272"/>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72" name="Line 63"/>
              <p:cNvSpPr>
                <a:spLocks noChangeShapeType="1"/>
              </p:cNvSpPr>
              <p:nvPr/>
            </p:nvSpPr>
            <p:spPr bwMode="auto">
              <a:xfrm>
                <a:off x="3804" y="3272"/>
                <a:ext cx="0" cy="0"/>
              </a:xfrm>
              <a:prstGeom prst="line">
                <a:avLst/>
              </a:prstGeom>
              <a:noFill/>
              <a:ln w="1">
                <a:solidFill>
                  <a:srgbClr val="000000"/>
                </a:solidFill>
                <a:round/>
                <a:headEnd/>
                <a:tailEnd/>
              </a:ln>
            </p:spPr>
            <p:txBody>
              <a:bodyPr/>
              <a:lstStyle/>
              <a:p>
                <a:endParaRPr lang="en-US"/>
              </a:p>
            </p:txBody>
          </p:sp>
          <p:sp>
            <p:nvSpPr>
              <p:cNvPr id="212073" name="Rectangle 64"/>
              <p:cNvSpPr>
                <a:spLocks noChangeArrowheads="1"/>
              </p:cNvSpPr>
              <p:nvPr/>
            </p:nvSpPr>
            <p:spPr bwMode="auto">
              <a:xfrm>
                <a:off x="3802" y="3272"/>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74" name="Line 65"/>
              <p:cNvSpPr>
                <a:spLocks noChangeShapeType="1"/>
              </p:cNvSpPr>
              <p:nvPr/>
            </p:nvSpPr>
            <p:spPr bwMode="auto">
              <a:xfrm>
                <a:off x="2896" y="3503"/>
                <a:ext cx="0" cy="0"/>
              </a:xfrm>
              <a:prstGeom prst="line">
                <a:avLst/>
              </a:prstGeom>
              <a:noFill/>
              <a:ln w="1">
                <a:solidFill>
                  <a:srgbClr val="000000"/>
                </a:solidFill>
                <a:round/>
                <a:headEnd/>
                <a:tailEnd/>
              </a:ln>
            </p:spPr>
            <p:txBody>
              <a:bodyPr/>
              <a:lstStyle/>
              <a:p>
                <a:endParaRPr lang="en-US"/>
              </a:p>
            </p:txBody>
          </p:sp>
          <p:sp>
            <p:nvSpPr>
              <p:cNvPr id="212075" name="Rectangle 66"/>
              <p:cNvSpPr>
                <a:spLocks noChangeArrowheads="1"/>
              </p:cNvSpPr>
              <p:nvPr/>
            </p:nvSpPr>
            <p:spPr bwMode="auto">
              <a:xfrm>
                <a:off x="2896" y="3503"/>
                <a:ext cx="713"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76" name="Line 67"/>
              <p:cNvSpPr>
                <a:spLocks noChangeShapeType="1"/>
              </p:cNvSpPr>
              <p:nvPr/>
            </p:nvSpPr>
            <p:spPr bwMode="auto">
              <a:xfrm>
                <a:off x="2897" y="3484"/>
                <a:ext cx="0" cy="0"/>
              </a:xfrm>
              <a:prstGeom prst="line">
                <a:avLst/>
              </a:prstGeom>
              <a:noFill/>
              <a:ln w="1">
                <a:solidFill>
                  <a:srgbClr val="000000"/>
                </a:solidFill>
                <a:round/>
                <a:headEnd/>
                <a:tailEnd/>
              </a:ln>
            </p:spPr>
            <p:txBody>
              <a:bodyPr/>
              <a:lstStyle/>
              <a:p>
                <a:endParaRPr lang="en-US"/>
              </a:p>
            </p:txBody>
          </p:sp>
          <p:sp>
            <p:nvSpPr>
              <p:cNvPr id="212077" name="Rectangle 68"/>
              <p:cNvSpPr>
                <a:spLocks noChangeArrowheads="1"/>
              </p:cNvSpPr>
              <p:nvPr/>
            </p:nvSpPr>
            <p:spPr bwMode="auto">
              <a:xfrm>
                <a:off x="2895" y="3484"/>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78" name="Line 69"/>
              <p:cNvSpPr>
                <a:spLocks noChangeShapeType="1"/>
              </p:cNvSpPr>
              <p:nvPr/>
            </p:nvSpPr>
            <p:spPr bwMode="auto">
              <a:xfrm>
                <a:off x="3610" y="3484"/>
                <a:ext cx="0" cy="0"/>
              </a:xfrm>
              <a:prstGeom prst="line">
                <a:avLst/>
              </a:prstGeom>
              <a:noFill/>
              <a:ln w="1">
                <a:solidFill>
                  <a:srgbClr val="000000"/>
                </a:solidFill>
                <a:round/>
                <a:headEnd/>
                <a:tailEnd/>
              </a:ln>
            </p:spPr>
            <p:txBody>
              <a:bodyPr/>
              <a:lstStyle/>
              <a:p>
                <a:endParaRPr lang="en-US"/>
              </a:p>
            </p:txBody>
          </p:sp>
          <p:sp>
            <p:nvSpPr>
              <p:cNvPr id="212079" name="Rectangle 70"/>
              <p:cNvSpPr>
                <a:spLocks noChangeArrowheads="1"/>
              </p:cNvSpPr>
              <p:nvPr/>
            </p:nvSpPr>
            <p:spPr bwMode="auto">
              <a:xfrm>
                <a:off x="3608" y="3484"/>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80" name="Line 71"/>
              <p:cNvSpPr>
                <a:spLocks noChangeShapeType="1"/>
              </p:cNvSpPr>
              <p:nvPr/>
            </p:nvSpPr>
            <p:spPr bwMode="auto">
              <a:xfrm>
                <a:off x="2857" y="3715"/>
                <a:ext cx="0" cy="0"/>
              </a:xfrm>
              <a:prstGeom prst="line">
                <a:avLst/>
              </a:prstGeom>
              <a:noFill/>
              <a:ln w="1">
                <a:solidFill>
                  <a:srgbClr val="000000"/>
                </a:solidFill>
                <a:round/>
                <a:headEnd/>
                <a:tailEnd/>
              </a:ln>
            </p:spPr>
            <p:txBody>
              <a:bodyPr/>
              <a:lstStyle/>
              <a:p>
                <a:endParaRPr lang="en-US"/>
              </a:p>
            </p:txBody>
          </p:sp>
          <p:sp>
            <p:nvSpPr>
              <p:cNvPr id="212081" name="Rectangle 72"/>
              <p:cNvSpPr>
                <a:spLocks noChangeArrowheads="1"/>
              </p:cNvSpPr>
              <p:nvPr/>
            </p:nvSpPr>
            <p:spPr bwMode="auto">
              <a:xfrm>
                <a:off x="2857" y="3715"/>
                <a:ext cx="505"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82" name="Line 73"/>
              <p:cNvSpPr>
                <a:spLocks noChangeShapeType="1"/>
              </p:cNvSpPr>
              <p:nvPr/>
            </p:nvSpPr>
            <p:spPr bwMode="auto">
              <a:xfrm>
                <a:off x="2858" y="3696"/>
                <a:ext cx="0" cy="0"/>
              </a:xfrm>
              <a:prstGeom prst="line">
                <a:avLst/>
              </a:prstGeom>
              <a:noFill/>
              <a:ln w="1">
                <a:solidFill>
                  <a:srgbClr val="000000"/>
                </a:solidFill>
                <a:round/>
                <a:headEnd/>
                <a:tailEnd/>
              </a:ln>
            </p:spPr>
            <p:txBody>
              <a:bodyPr/>
              <a:lstStyle/>
              <a:p>
                <a:endParaRPr lang="en-US"/>
              </a:p>
            </p:txBody>
          </p:sp>
          <p:sp>
            <p:nvSpPr>
              <p:cNvPr id="212083" name="Rectangle 74"/>
              <p:cNvSpPr>
                <a:spLocks noChangeArrowheads="1"/>
              </p:cNvSpPr>
              <p:nvPr/>
            </p:nvSpPr>
            <p:spPr bwMode="auto">
              <a:xfrm>
                <a:off x="2857" y="3696"/>
                <a:ext cx="1"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84" name="Line 75"/>
              <p:cNvSpPr>
                <a:spLocks noChangeShapeType="1"/>
              </p:cNvSpPr>
              <p:nvPr/>
            </p:nvSpPr>
            <p:spPr bwMode="auto">
              <a:xfrm>
                <a:off x="3363" y="3696"/>
                <a:ext cx="0" cy="0"/>
              </a:xfrm>
              <a:prstGeom prst="line">
                <a:avLst/>
              </a:prstGeom>
              <a:noFill/>
              <a:ln w="1">
                <a:solidFill>
                  <a:srgbClr val="000000"/>
                </a:solidFill>
                <a:round/>
                <a:headEnd/>
                <a:tailEnd/>
              </a:ln>
            </p:spPr>
            <p:txBody>
              <a:bodyPr/>
              <a:lstStyle/>
              <a:p>
                <a:endParaRPr lang="en-US"/>
              </a:p>
            </p:txBody>
          </p:sp>
          <p:sp>
            <p:nvSpPr>
              <p:cNvPr id="212085" name="Rectangle 76"/>
              <p:cNvSpPr>
                <a:spLocks noChangeArrowheads="1"/>
              </p:cNvSpPr>
              <p:nvPr/>
            </p:nvSpPr>
            <p:spPr bwMode="auto">
              <a:xfrm>
                <a:off x="3361" y="3696"/>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2086" name="Rectangle 77"/>
              <p:cNvSpPr>
                <a:spLocks noChangeArrowheads="1"/>
              </p:cNvSpPr>
              <p:nvPr/>
            </p:nvSpPr>
            <p:spPr bwMode="auto">
              <a:xfrm>
                <a:off x="891" y="3652"/>
                <a:ext cx="1257"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Near Wall</a:t>
                </a:r>
                <a:endParaRPr lang="en-US">
                  <a:latin typeface="Calibri" pitchFamily="34" charset="0"/>
                </a:endParaRPr>
              </a:p>
            </p:txBody>
          </p:sp>
          <p:sp>
            <p:nvSpPr>
              <p:cNvPr id="212087" name="Rectangle 78"/>
              <p:cNvSpPr>
                <a:spLocks noChangeArrowheads="1"/>
              </p:cNvSpPr>
              <p:nvPr/>
            </p:nvSpPr>
            <p:spPr bwMode="auto">
              <a:xfrm>
                <a:off x="952" y="3439"/>
                <a:ext cx="1196"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Near Wall</a:t>
                </a:r>
                <a:endParaRPr lang="en-US">
                  <a:latin typeface="Calibri" pitchFamily="34" charset="0"/>
                </a:endParaRPr>
              </a:p>
            </p:txBody>
          </p:sp>
          <p:sp>
            <p:nvSpPr>
              <p:cNvPr id="212088" name="Rectangle 79"/>
              <p:cNvSpPr>
                <a:spLocks noChangeArrowheads="1"/>
              </p:cNvSpPr>
              <p:nvPr/>
            </p:nvSpPr>
            <p:spPr bwMode="auto">
              <a:xfrm>
                <a:off x="974" y="3227"/>
                <a:ext cx="1174"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Far Wall</a:t>
                </a:r>
                <a:endParaRPr lang="en-US">
                  <a:latin typeface="Calibri" pitchFamily="34" charset="0"/>
                </a:endParaRPr>
              </a:p>
            </p:txBody>
          </p:sp>
          <p:sp>
            <p:nvSpPr>
              <p:cNvPr id="212089" name="Rectangle 80"/>
              <p:cNvSpPr>
                <a:spLocks noChangeArrowheads="1"/>
              </p:cNvSpPr>
              <p:nvPr/>
            </p:nvSpPr>
            <p:spPr bwMode="auto">
              <a:xfrm>
                <a:off x="1035" y="3015"/>
                <a:ext cx="1113"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Far Wall</a:t>
                </a:r>
                <a:endParaRPr lang="en-US">
                  <a:latin typeface="Calibri" pitchFamily="34" charset="0"/>
                </a:endParaRPr>
              </a:p>
            </p:txBody>
          </p:sp>
          <p:sp>
            <p:nvSpPr>
              <p:cNvPr id="212090" name="Rectangle 81"/>
              <p:cNvSpPr>
                <a:spLocks noChangeArrowheads="1"/>
              </p:cNvSpPr>
              <p:nvPr/>
            </p:nvSpPr>
            <p:spPr bwMode="auto">
              <a:xfrm>
                <a:off x="819" y="2803"/>
                <a:ext cx="132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Bifurcation</a:t>
                </a:r>
                <a:endParaRPr lang="en-US">
                  <a:latin typeface="Calibri" pitchFamily="34" charset="0"/>
                </a:endParaRPr>
              </a:p>
            </p:txBody>
          </p:sp>
          <p:sp>
            <p:nvSpPr>
              <p:cNvPr id="212091" name="Rectangle 82"/>
              <p:cNvSpPr>
                <a:spLocks noChangeArrowheads="1"/>
              </p:cNvSpPr>
              <p:nvPr/>
            </p:nvSpPr>
            <p:spPr bwMode="auto">
              <a:xfrm>
                <a:off x="880" y="2591"/>
                <a:ext cx="1268"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Bifurcation</a:t>
                </a:r>
                <a:endParaRPr lang="en-US">
                  <a:latin typeface="Calibri" pitchFamily="34" charset="0"/>
                </a:endParaRPr>
              </a:p>
            </p:txBody>
          </p:sp>
          <p:sp>
            <p:nvSpPr>
              <p:cNvPr id="212092" name="Rectangle 83"/>
              <p:cNvSpPr>
                <a:spLocks noChangeArrowheads="1"/>
              </p:cNvSpPr>
              <p:nvPr/>
            </p:nvSpPr>
            <p:spPr bwMode="auto">
              <a:xfrm>
                <a:off x="1018" y="2378"/>
                <a:ext cx="1130"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Internal</a:t>
                </a:r>
                <a:endParaRPr lang="en-US">
                  <a:latin typeface="Calibri" pitchFamily="34" charset="0"/>
                </a:endParaRPr>
              </a:p>
            </p:txBody>
          </p:sp>
          <p:sp>
            <p:nvSpPr>
              <p:cNvPr id="212093" name="Rectangle 84"/>
              <p:cNvSpPr>
                <a:spLocks noChangeArrowheads="1"/>
              </p:cNvSpPr>
              <p:nvPr/>
            </p:nvSpPr>
            <p:spPr bwMode="auto">
              <a:xfrm>
                <a:off x="1079" y="2166"/>
                <a:ext cx="106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Internal</a:t>
                </a:r>
                <a:endParaRPr lang="en-US">
                  <a:latin typeface="Calibri" pitchFamily="34" charset="0"/>
                </a:endParaRPr>
              </a:p>
            </p:txBody>
          </p:sp>
          <p:sp>
            <p:nvSpPr>
              <p:cNvPr id="212094" name="Rectangle 85"/>
              <p:cNvSpPr>
                <a:spLocks noChangeArrowheads="1"/>
              </p:cNvSpPr>
              <p:nvPr/>
            </p:nvSpPr>
            <p:spPr bwMode="auto">
              <a:xfrm>
                <a:off x="993" y="1954"/>
                <a:ext cx="1155"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Common</a:t>
                </a:r>
                <a:endParaRPr lang="en-US">
                  <a:latin typeface="Calibri" pitchFamily="34" charset="0"/>
                </a:endParaRPr>
              </a:p>
            </p:txBody>
          </p:sp>
          <p:sp>
            <p:nvSpPr>
              <p:cNvPr id="212095" name="Rectangle 86"/>
              <p:cNvSpPr>
                <a:spLocks noChangeArrowheads="1"/>
              </p:cNvSpPr>
              <p:nvPr/>
            </p:nvSpPr>
            <p:spPr bwMode="auto">
              <a:xfrm>
                <a:off x="1479" y="1741"/>
                <a:ext cx="66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a:t>
                </a:r>
                <a:endParaRPr lang="en-US">
                  <a:latin typeface="Calibri" pitchFamily="34" charset="0"/>
                </a:endParaRPr>
              </a:p>
            </p:txBody>
          </p:sp>
          <p:sp>
            <p:nvSpPr>
              <p:cNvPr id="212096" name="Rectangle 87"/>
              <p:cNvSpPr>
                <a:spLocks noChangeArrowheads="1"/>
              </p:cNvSpPr>
              <p:nvPr/>
            </p:nvSpPr>
            <p:spPr bwMode="auto">
              <a:xfrm>
                <a:off x="1539" y="1530"/>
                <a:ext cx="60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a:t>
                </a:r>
                <a:endParaRPr lang="en-US">
                  <a:latin typeface="Calibri" pitchFamily="34" charset="0"/>
                </a:endParaRPr>
              </a:p>
            </p:txBody>
          </p:sp>
          <p:sp>
            <p:nvSpPr>
              <p:cNvPr id="212097" name="Rectangle 88"/>
              <p:cNvSpPr>
                <a:spLocks noChangeArrowheads="1"/>
              </p:cNvSpPr>
              <p:nvPr/>
            </p:nvSpPr>
            <p:spPr bwMode="auto">
              <a:xfrm>
                <a:off x="857" y="1317"/>
                <a:ext cx="1291" cy="154"/>
              </a:xfrm>
              <a:prstGeom prst="rect">
                <a:avLst/>
              </a:prstGeom>
              <a:noFill/>
              <a:ln w="9525">
                <a:noFill/>
                <a:miter lim="800000"/>
                <a:headEnd/>
                <a:tailEnd/>
              </a:ln>
            </p:spPr>
            <p:txBody>
              <a:bodyPr wrap="none" lIns="0" tIns="0" rIns="0" bIns="0">
                <a:spAutoFit/>
              </a:bodyPr>
              <a:lstStyle/>
              <a:p>
                <a:pPr algn="r"/>
                <a:r>
                  <a:rPr lang="en-US" sz="1700" b="1">
                    <a:solidFill>
                      <a:srgbClr val="000000"/>
                    </a:solidFill>
                    <a:latin typeface="Times New Roman" pitchFamily="18" charset="0"/>
                  </a:rPr>
                  <a:t>Mean-Mean Common</a:t>
                </a:r>
                <a:endParaRPr lang="en-US" b="1">
                  <a:latin typeface="Calibri" pitchFamily="34" charset="0"/>
                </a:endParaRPr>
              </a:p>
            </p:txBody>
          </p:sp>
          <p:sp>
            <p:nvSpPr>
              <p:cNvPr id="212098" name="Line 89"/>
              <p:cNvSpPr>
                <a:spLocks noChangeShapeType="1"/>
              </p:cNvSpPr>
              <p:nvPr/>
            </p:nvSpPr>
            <p:spPr bwMode="auto">
              <a:xfrm flipV="1">
                <a:off x="2753" y="3854"/>
                <a:ext cx="0" cy="15"/>
              </a:xfrm>
              <a:prstGeom prst="line">
                <a:avLst/>
              </a:prstGeom>
              <a:noFill/>
              <a:ln w="1">
                <a:solidFill>
                  <a:srgbClr val="808080"/>
                </a:solidFill>
                <a:round/>
                <a:headEnd/>
                <a:tailEnd/>
              </a:ln>
            </p:spPr>
            <p:txBody>
              <a:bodyPr/>
              <a:lstStyle/>
              <a:p>
                <a:endParaRPr lang="en-US"/>
              </a:p>
            </p:txBody>
          </p:sp>
          <p:sp>
            <p:nvSpPr>
              <p:cNvPr id="212099" name="Line 90"/>
              <p:cNvSpPr>
                <a:spLocks noChangeShapeType="1"/>
              </p:cNvSpPr>
              <p:nvPr/>
            </p:nvSpPr>
            <p:spPr bwMode="auto">
              <a:xfrm flipV="1">
                <a:off x="2753" y="3823"/>
                <a:ext cx="0" cy="15"/>
              </a:xfrm>
              <a:prstGeom prst="line">
                <a:avLst/>
              </a:prstGeom>
              <a:noFill/>
              <a:ln w="1">
                <a:solidFill>
                  <a:srgbClr val="808080"/>
                </a:solidFill>
                <a:round/>
                <a:headEnd/>
                <a:tailEnd/>
              </a:ln>
            </p:spPr>
            <p:txBody>
              <a:bodyPr/>
              <a:lstStyle/>
              <a:p>
                <a:endParaRPr lang="en-US"/>
              </a:p>
            </p:txBody>
          </p:sp>
          <p:sp>
            <p:nvSpPr>
              <p:cNvPr id="212100" name="Line 91"/>
              <p:cNvSpPr>
                <a:spLocks noChangeShapeType="1"/>
              </p:cNvSpPr>
              <p:nvPr/>
            </p:nvSpPr>
            <p:spPr bwMode="auto">
              <a:xfrm flipV="1">
                <a:off x="2753" y="3792"/>
                <a:ext cx="0" cy="15"/>
              </a:xfrm>
              <a:prstGeom prst="line">
                <a:avLst/>
              </a:prstGeom>
              <a:noFill/>
              <a:ln w="1">
                <a:solidFill>
                  <a:srgbClr val="808080"/>
                </a:solidFill>
                <a:round/>
                <a:headEnd/>
                <a:tailEnd/>
              </a:ln>
            </p:spPr>
            <p:txBody>
              <a:bodyPr/>
              <a:lstStyle/>
              <a:p>
                <a:endParaRPr lang="en-US"/>
              </a:p>
            </p:txBody>
          </p:sp>
          <p:sp>
            <p:nvSpPr>
              <p:cNvPr id="212101" name="Line 92"/>
              <p:cNvSpPr>
                <a:spLocks noChangeShapeType="1"/>
              </p:cNvSpPr>
              <p:nvPr/>
            </p:nvSpPr>
            <p:spPr bwMode="auto">
              <a:xfrm flipV="1">
                <a:off x="2753" y="3762"/>
                <a:ext cx="0" cy="15"/>
              </a:xfrm>
              <a:prstGeom prst="line">
                <a:avLst/>
              </a:prstGeom>
              <a:noFill/>
              <a:ln w="1">
                <a:solidFill>
                  <a:srgbClr val="808080"/>
                </a:solidFill>
                <a:round/>
                <a:headEnd/>
                <a:tailEnd/>
              </a:ln>
            </p:spPr>
            <p:txBody>
              <a:bodyPr/>
              <a:lstStyle/>
              <a:p>
                <a:endParaRPr lang="en-US"/>
              </a:p>
            </p:txBody>
          </p:sp>
          <p:sp>
            <p:nvSpPr>
              <p:cNvPr id="212102" name="Line 93"/>
              <p:cNvSpPr>
                <a:spLocks noChangeShapeType="1"/>
              </p:cNvSpPr>
              <p:nvPr/>
            </p:nvSpPr>
            <p:spPr bwMode="auto">
              <a:xfrm flipV="1">
                <a:off x="2753" y="3731"/>
                <a:ext cx="0" cy="15"/>
              </a:xfrm>
              <a:prstGeom prst="line">
                <a:avLst/>
              </a:prstGeom>
              <a:noFill/>
              <a:ln w="1">
                <a:solidFill>
                  <a:srgbClr val="808080"/>
                </a:solidFill>
                <a:round/>
                <a:headEnd/>
                <a:tailEnd/>
              </a:ln>
            </p:spPr>
            <p:txBody>
              <a:bodyPr/>
              <a:lstStyle/>
              <a:p>
                <a:endParaRPr lang="en-US"/>
              </a:p>
            </p:txBody>
          </p:sp>
          <p:sp>
            <p:nvSpPr>
              <p:cNvPr id="212103" name="Line 94"/>
              <p:cNvSpPr>
                <a:spLocks noChangeShapeType="1"/>
              </p:cNvSpPr>
              <p:nvPr/>
            </p:nvSpPr>
            <p:spPr bwMode="auto">
              <a:xfrm flipV="1">
                <a:off x="2753" y="3700"/>
                <a:ext cx="0" cy="15"/>
              </a:xfrm>
              <a:prstGeom prst="line">
                <a:avLst/>
              </a:prstGeom>
              <a:noFill/>
              <a:ln w="1">
                <a:solidFill>
                  <a:srgbClr val="808080"/>
                </a:solidFill>
                <a:round/>
                <a:headEnd/>
                <a:tailEnd/>
              </a:ln>
            </p:spPr>
            <p:txBody>
              <a:bodyPr/>
              <a:lstStyle/>
              <a:p>
                <a:endParaRPr lang="en-US"/>
              </a:p>
            </p:txBody>
          </p:sp>
          <p:sp>
            <p:nvSpPr>
              <p:cNvPr id="212104" name="Line 95"/>
              <p:cNvSpPr>
                <a:spLocks noChangeShapeType="1"/>
              </p:cNvSpPr>
              <p:nvPr/>
            </p:nvSpPr>
            <p:spPr bwMode="auto">
              <a:xfrm flipV="1">
                <a:off x="2753" y="3669"/>
                <a:ext cx="0" cy="15"/>
              </a:xfrm>
              <a:prstGeom prst="line">
                <a:avLst/>
              </a:prstGeom>
              <a:noFill/>
              <a:ln w="1">
                <a:solidFill>
                  <a:srgbClr val="808080"/>
                </a:solidFill>
                <a:round/>
                <a:headEnd/>
                <a:tailEnd/>
              </a:ln>
            </p:spPr>
            <p:txBody>
              <a:bodyPr/>
              <a:lstStyle/>
              <a:p>
                <a:endParaRPr lang="en-US"/>
              </a:p>
            </p:txBody>
          </p:sp>
          <p:sp>
            <p:nvSpPr>
              <p:cNvPr id="212105" name="Line 96"/>
              <p:cNvSpPr>
                <a:spLocks noChangeShapeType="1"/>
              </p:cNvSpPr>
              <p:nvPr/>
            </p:nvSpPr>
            <p:spPr bwMode="auto">
              <a:xfrm flipV="1">
                <a:off x="2753" y="3639"/>
                <a:ext cx="0" cy="15"/>
              </a:xfrm>
              <a:prstGeom prst="line">
                <a:avLst/>
              </a:prstGeom>
              <a:noFill/>
              <a:ln w="1">
                <a:solidFill>
                  <a:srgbClr val="808080"/>
                </a:solidFill>
                <a:round/>
                <a:headEnd/>
                <a:tailEnd/>
              </a:ln>
            </p:spPr>
            <p:txBody>
              <a:bodyPr/>
              <a:lstStyle/>
              <a:p>
                <a:endParaRPr lang="en-US"/>
              </a:p>
            </p:txBody>
          </p:sp>
          <p:sp>
            <p:nvSpPr>
              <p:cNvPr id="212106" name="Line 97"/>
              <p:cNvSpPr>
                <a:spLocks noChangeShapeType="1"/>
              </p:cNvSpPr>
              <p:nvPr/>
            </p:nvSpPr>
            <p:spPr bwMode="auto">
              <a:xfrm flipV="1">
                <a:off x="2753" y="3608"/>
                <a:ext cx="0" cy="15"/>
              </a:xfrm>
              <a:prstGeom prst="line">
                <a:avLst/>
              </a:prstGeom>
              <a:noFill/>
              <a:ln w="1">
                <a:solidFill>
                  <a:srgbClr val="808080"/>
                </a:solidFill>
                <a:round/>
                <a:headEnd/>
                <a:tailEnd/>
              </a:ln>
            </p:spPr>
            <p:txBody>
              <a:bodyPr/>
              <a:lstStyle/>
              <a:p>
                <a:endParaRPr lang="en-US"/>
              </a:p>
            </p:txBody>
          </p:sp>
          <p:sp>
            <p:nvSpPr>
              <p:cNvPr id="212107" name="Line 98"/>
              <p:cNvSpPr>
                <a:spLocks noChangeShapeType="1"/>
              </p:cNvSpPr>
              <p:nvPr/>
            </p:nvSpPr>
            <p:spPr bwMode="auto">
              <a:xfrm flipV="1">
                <a:off x="2753" y="3577"/>
                <a:ext cx="0" cy="15"/>
              </a:xfrm>
              <a:prstGeom prst="line">
                <a:avLst/>
              </a:prstGeom>
              <a:noFill/>
              <a:ln w="1">
                <a:solidFill>
                  <a:srgbClr val="808080"/>
                </a:solidFill>
                <a:round/>
                <a:headEnd/>
                <a:tailEnd/>
              </a:ln>
            </p:spPr>
            <p:txBody>
              <a:bodyPr/>
              <a:lstStyle/>
              <a:p>
                <a:endParaRPr lang="en-US"/>
              </a:p>
            </p:txBody>
          </p:sp>
          <p:sp>
            <p:nvSpPr>
              <p:cNvPr id="212108" name="Line 99"/>
              <p:cNvSpPr>
                <a:spLocks noChangeShapeType="1"/>
              </p:cNvSpPr>
              <p:nvPr/>
            </p:nvSpPr>
            <p:spPr bwMode="auto">
              <a:xfrm flipV="1">
                <a:off x="2753" y="3547"/>
                <a:ext cx="0" cy="15"/>
              </a:xfrm>
              <a:prstGeom prst="line">
                <a:avLst/>
              </a:prstGeom>
              <a:noFill/>
              <a:ln w="1">
                <a:solidFill>
                  <a:srgbClr val="808080"/>
                </a:solidFill>
                <a:round/>
                <a:headEnd/>
                <a:tailEnd/>
              </a:ln>
            </p:spPr>
            <p:txBody>
              <a:bodyPr/>
              <a:lstStyle/>
              <a:p>
                <a:endParaRPr lang="en-US"/>
              </a:p>
            </p:txBody>
          </p:sp>
          <p:sp>
            <p:nvSpPr>
              <p:cNvPr id="212109" name="Line 100"/>
              <p:cNvSpPr>
                <a:spLocks noChangeShapeType="1"/>
              </p:cNvSpPr>
              <p:nvPr/>
            </p:nvSpPr>
            <p:spPr bwMode="auto">
              <a:xfrm flipV="1">
                <a:off x="2753" y="3516"/>
                <a:ext cx="0" cy="15"/>
              </a:xfrm>
              <a:prstGeom prst="line">
                <a:avLst/>
              </a:prstGeom>
              <a:noFill/>
              <a:ln w="1">
                <a:solidFill>
                  <a:srgbClr val="808080"/>
                </a:solidFill>
                <a:round/>
                <a:headEnd/>
                <a:tailEnd/>
              </a:ln>
            </p:spPr>
            <p:txBody>
              <a:bodyPr/>
              <a:lstStyle/>
              <a:p>
                <a:endParaRPr lang="en-US"/>
              </a:p>
            </p:txBody>
          </p:sp>
          <p:sp>
            <p:nvSpPr>
              <p:cNvPr id="212110" name="Line 101"/>
              <p:cNvSpPr>
                <a:spLocks noChangeShapeType="1"/>
              </p:cNvSpPr>
              <p:nvPr/>
            </p:nvSpPr>
            <p:spPr bwMode="auto">
              <a:xfrm flipV="1">
                <a:off x="2753" y="3485"/>
                <a:ext cx="0" cy="15"/>
              </a:xfrm>
              <a:prstGeom prst="line">
                <a:avLst/>
              </a:prstGeom>
              <a:noFill/>
              <a:ln w="1">
                <a:solidFill>
                  <a:srgbClr val="808080"/>
                </a:solidFill>
                <a:round/>
                <a:headEnd/>
                <a:tailEnd/>
              </a:ln>
            </p:spPr>
            <p:txBody>
              <a:bodyPr/>
              <a:lstStyle/>
              <a:p>
                <a:endParaRPr lang="en-US"/>
              </a:p>
            </p:txBody>
          </p:sp>
          <p:sp>
            <p:nvSpPr>
              <p:cNvPr id="212111" name="Line 102"/>
              <p:cNvSpPr>
                <a:spLocks noChangeShapeType="1"/>
              </p:cNvSpPr>
              <p:nvPr/>
            </p:nvSpPr>
            <p:spPr bwMode="auto">
              <a:xfrm flipV="1">
                <a:off x="2753" y="3454"/>
                <a:ext cx="0" cy="15"/>
              </a:xfrm>
              <a:prstGeom prst="line">
                <a:avLst/>
              </a:prstGeom>
              <a:noFill/>
              <a:ln w="1">
                <a:solidFill>
                  <a:srgbClr val="808080"/>
                </a:solidFill>
                <a:round/>
                <a:headEnd/>
                <a:tailEnd/>
              </a:ln>
            </p:spPr>
            <p:txBody>
              <a:bodyPr/>
              <a:lstStyle/>
              <a:p>
                <a:endParaRPr lang="en-US"/>
              </a:p>
            </p:txBody>
          </p:sp>
          <p:sp>
            <p:nvSpPr>
              <p:cNvPr id="212112" name="Line 103"/>
              <p:cNvSpPr>
                <a:spLocks noChangeShapeType="1"/>
              </p:cNvSpPr>
              <p:nvPr/>
            </p:nvSpPr>
            <p:spPr bwMode="auto">
              <a:xfrm flipV="1">
                <a:off x="2753" y="3424"/>
                <a:ext cx="0" cy="15"/>
              </a:xfrm>
              <a:prstGeom prst="line">
                <a:avLst/>
              </a:prstGeom>
              <a:noFill/>
              <a:ln w="1">
                <a:solidFill>
                  <a:srgbClr val="808080"/>
                </a:solidFill>
                <a:round/>
                <a:headEnd/>
                <a:tailEnd/>
              </a:ln>
            </p:spPr>
            <p:txBody>
              <a:bodyPr/>
              <a:lstStyle/>
              <a:p>
                <a:endParaRPr lang="en-US"/>
              </a:p>
            </p:txBody>
          </p:sp>
          <p:sp>
            <p:nvSpPr>
              <p:cNvPr id="212113" name="Line 104"/>
              <p:cNvSpPr>
                <a:spLocks noChangeShapeType="1"/>
              </p:cNvSpPr>
              <p:nvPr/>
            </p:nvSpPr>
            <p:spPr bwMode="auto">
              <a:xfrm flipV="1">
                <a:off x="2753" y="3393"/>
                <a:ext cx="0" cy="15"/>
              </a:xfrm>
              <a:prstGeom prst="line">
                <a:avLst/>
              </a:prstGeom>
              <a:noFill/>
              <a:ln w="1">
                <a:solidFill>
                  <a:srgbClr val="808080"/>
                </a:solidFill>
                <a:round/>
                <a:headEnd/>
                <a:tailEnd/>
              </a:ln>
            </p:spPr>
            <p:txBody>
              <a:bodyPr/>
              <a:lstStyle/>
              <a:p>
                <a:endParaRPr lang="en-US"/>
              </a:p>
            </p:txBody>
          </p:sp>
          <p:sp>
            <p:nvSpPr>
              <p:cNvPr id="212114" name="Line 105"/>
              <p:cNvSpPr>
                <a:spLocks noChangeShapeType="1"/>
              </p:cNvSpPr>
              <p:nvPr/>
            </p:nvSpPr>
            <p:spPr bwMode="auto">
              <a:xfrm flipV="1">
                <a:off x="2753" y="3362"/>
                <a:ext cx="0" cy="15"/>
              </a:xfrm>
              <a:prstGeom prst="line">
                <a:avLst/>
              </a:prstGeom>
              <a:noFill/>
              <a:ln w="1">
                <a:solidFill>
                  <a:srgbClr val="808080"/>
                </a:solidFill>
                <a:round/>
                <a:headEnd/>
                <a:tailEnd/>
              </a:ln>
            </p:spPr>
            <p:txBody>
              <a:bodyPr/>
              <a:lstStyle/>
              <a:p>
                <a:endParaRPr lang="en-US"/>
              </a:p>
            </p:txBody>
          </p:sp>
          <p:sp>
            <p:nvSpPr>
              <p:cNvPr id="212115" name="Line 106"/>
              <p:cNvSpPr>
                <a:spLocks noChangeShapeType="1"/>
              </p:cNvSpPr>
              <p:nvPr/>
            </p:nvSpPr>
            <p:spPr bwMode="auto">
              <a:xfrm flipV="1">
                <a:off x="2753" y="3332"/>
                <a:ext cx="0" cy="15"/>
              </a:xfrm>
              <a:prstGeom prst="line">
                <a:avLst/>
              </a:prstGeom>
              <a:noFill/>
              <a:ln w="1">
                <a:solidFill>
                  <a:srgbClr val="808080"/>
                </a:solidFill>
                <a:round/>
                <a:headEnd/>
                <a:tailEnd/>
              </a:ln>
            </p:spPr>
            <p:txBody>
              <a:bodyPr/>
              <a:lstStyle/>
              <a:p>
                <a:endParaRPr lang="en-US"/>
              </a:p>
            </p:txBody>
          </p:sp>
          <p:sp>
            <p:nvSpPr>
              <p:cNvPr id="212116" name="Line 107"/>
              <p:cNvSpPr>
                <a:spLocks noChangeShapeType="1"/>
              </p:cNvSpPr>
              <p:nvPr/>
            </p:nvSpPr>
            <p:spPr bwMode="auto">
              <a:xfrm flipV="1">
                <a:off x="2753" y="3301"/>
                <a:ext cx="0" cy="15"/>
              </a:xfrm>
              <a:prstGeom prst="line">
                <a:avLst/>
              </a:prstGeom>
              <a:noFill/>
              <a:ln w="1">
                <a:solidFill>
                  <a:srgbClr val="808080"/>
                </a:solidFill>
                <a:round/>
                <a:headEnd/>
                <a:tailEnd/>
              </a:ln>
            </p:spPr>
            <p:txBody>
              <a:bodyPr/>
              <a:lstStyle/>
              <a:p>
                <a:endParaRPr lang="en-US"/>
              </a:p>
            </p:txBody>
          </p:sp>
          <p:sp>
            <p:nvSpPr>
              <p:cNvPr id="212117" name="Line 108"/>
              <p:cNvSpPr>
                <a:spLocks noChangeShapeType="1"/>
              </p:cNvSpPr>
              <p:nvPr/>
            </p:nvSpPr>
            <p:spPr bwMode="auto">
              <a:xfrm flipV="1">
                <a:off x="2753" y="3270"/>
                <a:ext cx="0" cy="15"/>
              </a:xfrm>
              <a:prstGeom prst="line">
                <a:avLst/>
              </a:prstGeom>
              <a:noFill/>
              <a:ln w="1">
                <a:solidFill>
                  <a:srgbClr val="808080"/>
                </a:solidFill>
                <a:round/>
                <a:headEnd/>
                <a:tailEnd/>
              </a:ln>
            </p:spPr>
            <p:txBody>
              <a:bodyPr/>
              <a:lstStyle/>
              <a:p>
                <a:endParaRPr lang="en-US"/>
              </a:p>
            </p:txBody>
          </p:sp>
          <p:sp>
            <p:nvSpPr>
              <p:cNvPr id="212118" name="Line 109"/>
              <p:cNvSpPr>
                <a:spLocks noChangeShapeType="1"/>
              </p:cNvSpPr>
              <p:nvPr/>
            </p:nvSpPr>
            <p:spPr bwMode="auto">
              <a:xfrm flipV="1">
                <a:off x="2753" y="3239"/>
                <a:ext cx="0" cy="15"/>
              </a:xfrm>
              <a:prstGeom prst="line">
                <a:avLst/>
              </a:prstGeom>
              <a:noFill/>
              <a:ln w="1">
                <a:solidFill>
                  <a:srgbClr val="808080"/>
                </a:solidFill>
                <a:round/>
                <a:headEnd/>
                <a:tailEnd/>
              </a:ln>
            </p:spPr>
            <p:txBody>
              <a:bodyPr/>
              <a:lstStyle/>
              <a:p>
                <a:endParaRPr lang="en-US"/>
              </a:p>
            </p:txBody>
          </p:sp>
          <p:sp>
            <p:nvSpPr>
              <p:cNvPr id="212119" name="Line 110"/>
              <p:cNvSpPr>
                <a:spLocks noChangeShapeType="1"/>
              </p:cNvSpPr>
              <p:nvPr/>
            </p:nvSpPr>
            <p:spPr bwMode="auto">
              <a:xfrm flipV="1">
                <a:off x="2753" y="3209"/>
                <a:ext cx="0" cy="15"/>
              </a:xfrm>
              <a:prstGeom prst="line">
                <a:avLst/>
              </a:prstGeom>
              <a:noFill/>
              <a:ln w="1">
                <a:solidFill>
                  <a:srgbClr val="808080"/>
                </a:solidFill>
                <a:round/>
                <a:headEnd/>
                <a:tailEnd/>
              </a:ln>
            </p:spPr>
            <p:txBody>
              <a:bodyPr/>
              <a:lstStyle/>
              <a:p>
                <a:endParaRPr lang="en-US"/>
              </a:p>
            </p:txBody>
          </p:sp>
          <p:sp>
            <p:nvSpPr>
              <p:cNvPr id="212120" name="Line 111"/>
              <p:cNvSpPr>
                <a:spLocks noChangeShapeType="1"/>
              </p:cNvSpPr>
              <p:nvPr/>
            </p:nvSpPr>
            <p:spPr bwMode="auto">
              <a:xfrm flipV="1">
                <a:off x="2753" y="3178"/>
                <a:ext cx="0" cy="15"/>
              </a:xfrm>
              <a:prstGeom prst="line">
                <a:avLst/>
              </a:prstGeom>
              <a:noFill/>
              <a:ln w="1">
                <a:solidFill>
                  <a:srgbClr val="808080"/>
                </a:solidFill>
                <a:round/>
                <a:headEnd/>
                <a:tailEnd/>
              </a:ln>
            </p:spPr>
            <p:txBody>
              <a:bodyPr/>
              <a:lstStyle/>
              <a:p>
                <a:endParaRPr lang="en-US"/>
              </a:p>
            </p:txBody>
          </p:sp>
          <p:sp>
            <p:nvSpPr>
              <p:cNvPr id="212121" name="Line 112"/>
              <p:cNvSpPr>
                <a:spLocks noChangeShapeType="1"/>
              </p:cNvSpPr>
              <p:nvPr/>
            </p:nvSpPr>
            <p:spPr bwMode="auto">
              <a:xfrm flipV="1">
                <a:off x="2753" y="3147"/>
                <a:ext cx="0" cy="15"/>
              </a:xfrm>
              <a:prstGeom prst="line">
                <a:avLst/>
              </a:prstGeom>
              <a:noFill/>
              <a:ln w="1">
                <a:solidFill>
                  <a:srgbClr val="808080"/>
                </a:solidFill>
                <a:round/>
                <a:headEnd/>
                <a:tailEnd/>
              </a:ln>
            </p:spPr>
            <p:txBody>
              <a:bodyPr/>
              <a:lstStyle/>
              <a:p>
                <a:endParaRPr lang="en-US"/>
              </a:p>
            </p:txBody>
          </p:sp>
          <p:sp>
            <p:nvSpPr>
              <p:cNvPr id="212122" name="Line 113"/>
              <p:cNvSpPr>
                <a:spLocks noChangeShapeType="1"/>
              </p:cNvSpPr>
              <p:nvPr/>
            </p:nvSpPr>
            <p:spPr bwMode="auto">
              <a:xfrm flipV="1">
                <a:off x="2753" y="3117"/>
                <a:ext cx="0" cy="15"/>
              </a:xfrm>
              <a:prstGeom prst="line">
                <a:avLst/>
              </a:prstGeom>
              <a:noFill/>
              <a:ln w="1">
                <a:solidFill>
                  <a:srgbClr val="808080"/>
                </a:solidFill>
                <a:round/>
                <a:headEnd/>
                <a:tailEnd/>
              </a:ln>
            </p:spPr>
            <p:txBody>
              <a:bodyPr/>
              <a:lstStyle/>
              <a:p>
                <a:endParaRPr lang="en-US"/>
              </a:p>
            </p:txBody>
          </p:sp>
          <p:sp>
            <p:nvSpPr>
              <p:cNvPr id="212123" name="Line 114"/>
              <p:cNvSpPr>
                <a:spLocks noChangeShapeType="1"/>
              </p:cNvSpPr>
              <p:nvPr/>
            </p:nvSpPr>
            <p:spPr bwMode="auto">
              <a:xfrm flipV="1">
                <a:off x="2753" y="3086"/>
                <a:ext cx="0" cy="15"/>
              </a:xfrm>
              <a:prstGeom prst="line">
                <a:avLst/>
              </a:prstGeom>
              <a:noFill/>
              <a:ln w="1">
                <a:solidFill>
                  <a:srgbClr val="808080"/>
                </a:solidFill>
                <a:round/>
                <a:headEnd/>
                <a:tailEnd/>
              </a:ln>
            </p:spPr>
            <p:txBody>
              <a:bodyPr/>
              <a:lstStyle/>
              <a:p>
                <a:endParaRPr lang="en-US"/>
              </a:p>
            </p:txBody>
          </p:sp>
          <p:sp>
            <p:nvSpPr>
              <p:cNvPr id="212124" name="Line 115"/>
              <p:cNvSpPr>
                <a:spLocks noChangeShapeType="1"/>
              </p:cNvSpPr>
              <p:nvPr/>
            </p:nvSpPr>
            <p:spPr bwMode="auto">
              <a:xfrm flipV="1">
                <a:off x="2753" y="3055"/>
                <a:ext cx="0" cy="15"/>
              </a:xfrm>
              <a:prstGeom prst="line">
                <a:avLst/>
              </a:prstGeom>
              <a:noFill/>
              <a:ln w="1">
                <a:solidFill>
                  <a:srgbClr val="808080"/>
                </a:solidFill>
                <a:round/>
                <a:headEnd/>
                <a:tailEnd/>
              </a:ln>
            </p:spPr>
            <p:txBody>
              <a:bodyPr/>
              <a:lstStyle/>
              <a:p>
                <a:endParaRPr lang="en-US"/>
              </a:p>
            </p:txBody>
          </p:sp>
          <p:sp>
            <p:nvSpPr>
              <p:cNvPr id="212125" name="Line 116"/>
              <p:cNvSpPr>
                <a:spLocks noChangeShapeType="1"/>
              </p:cNvSpPr>
              <p:nvPr/>
            </p:nvSpPr>
            <p:spPr bwMode="auto">
              <a:xfrm flipV="1">
                <a:off x="2753" y="3024"/>
                <a:ext cx="0" cy="15"/>
              </a:xfrm>
              <a:prstGeom prst="line">
                <a:avLst/>
              </a:prstGeom>
              <a:noFill/>
              <a:ln w="1">
                <a:solidFill>
                  <a:srgbClr val="808080"/>
                </a:solidFill>
                <a:round/>
                <a:headEnd/>
                <a:tailEnd/>
              </a:ln>
            </p:spPr>
            <p:txBody>
              <a:bodyPr/>
              <a:lstStyle/>
              <a:p>
                <a:endParaRPr lang="en-US"/>
              </a:p>
            </p:txBody>
          </p:sp>
          <p:sp>
            <p:nvSpPr>
              <p:cNvPr id="212126" name="Line 117"/>
              <p:cNvSpPr>
                <a:spLocks noChangeShapeType="1"/>
              </p:cNvSpPr>
              <p:nvPr/>
            </p:nvSpPr>
            <p:spPr bwMode="auto">
              <a:xfrm flipV="1">
                <a:off x="2753" y="2994"/>
                <a:ext cx="0" cy="15"/>
              </a:xfrm>
              <a:prstGeom prst="line">
                <a:avLst/>
              </a:prstGeom>
              <a:noFill/>
              <a:ln w="1">
                <a:solidFill>
                  <a:srgbClr val="808080"/>
                </a:solidFill>
                <a:round/>
                <a:headEnd/>
                <a:tailEnd/>
              </a:ln>
            </p:spPr>
            <p:txBody>
              <a:bodyPr/>
              <a:lstStyle/>
              <a:p>
                <a:endParaRPr lang="en-US"/>
              </a:p>
            </p:txBody>
          </p:sp>
          <p:sp>
            <p:nvSpPr>
              <p:cNvPr id="212127" name="Line 118"/>
              <p:cNvSpPr>
                <a:spLocks noChangeShapeType="1"/>
              </p:cNvSpPr>
              <p:nvPr/>
            </p:nvSpPr>
            <p:spPr bwMode="auto">
              <a:xfrm flipV="1">
                <a:off x="2753" y="2963"/>
                <a:ext cx="0" cy="15"/>
              </a:xfrm>
              <a:prstGeom prst="line">
                <a:avLst/>
              </a:prstGeom>
              <a:noFill/>
              <a:ln w="1">
                <a:solidFill>
                  <a:srgbClr val="808080"/>
                </a:solidFill>
                <a:round/>
                <a:headEnd/>
                <a:tailEnd/>
              </a:ln>
            </p:spPr>
            <p:txBody>
              <a:bodyPr/>
              <a:lstStyle/>
              <a:p>
                <a:endParaRPr lang="en-US"/>
              </a:p>
            </p:txBody>
          </p:sp>
          <p:sp>
            <p:nvSpPr>
              <p:cNvPr id="212128" name="Line 119"/>
              <p:cNvSpPr>
                <a:spLocks noChangeShapeType="1"/>
              </p:cNvSpPr>
              <p:nvPr/>
            </p:nvSpPr>
            <p:spPr bwMode="auto">
              <a:xfrm flipV="1">
                <a:off x="2753" y="2932"/>
                <a:ext cx="0" cy="15"/>
              </a:xfrm>
              <a:prstGeom prst="line">
                <a:avLst/>
              </a:prstGeom>
              <a:noFill/>
              <a:ln w="1">
                <a:solidFill>
                  <a:srgbClr val="808080"/>
                </a:solidFill>
                <a:round/>
                <a:headEnd/>
                <a:tailEnd/>
              </a:ln>
            </p:spPr>
            <p:txBody>
              <a:bodyPr/>
              <a:lstStyle/>
              <a:p>
                <a:endParaRPr lang="en-US"/>
              </a:p>
            </p:txBody>
          </p:sp>
          <p:sp>
            <p:nvSpPr>
              <p:cNvPr id="212129" name="Line 120"/>
              <p:cNvSpPr>
                <a:spLocks noChangeShapeType="1"/>
              </p:cNvSpPr>
              <p:nvPr/>
            </p:nvSpPr>
            <p:spPr bwMode="auto">
              <a:xfrm flipV="1">
                <a:off x="2753" y="2902"/>
                <a:ext cx="0" cy="15"/>
              </a:xfrm>
              <a:prstGeom prst="line">
                <a:avLst/>
              </a:prstGeom>
              <a:noFill/>
              <a:ln w="1">
                <a:solidFill>
                  <a:srgbClr val="808080"/>
                </a:solidFill>
                <a:round/>
                <a:headEnd/>
                <a:tailEnd/>
              </a:ln>
            </p:spPr>
            <p:txBody>
              <a:bodyPr/>
              <a:lstStyle/>
              <a:p>
                <a:endParaRPr lang="en-US"/>
              </a:p>
            </p:txBody>
          </p:sp>
          <p:sp>
            <p:nvSpPr>
              <p:cNvPr id="212130" name="Line 121"/>
              <p:cNvSpPr>
                <a:spLocks noChangeShapeType="1"/>
              </p:cNvSpPr>
              <p:nvPr/>
            </p:nvSpPr>
            <p:spPr bwMode="auto">
              <a:xfrm flipV="1">
                <a:off x="2753" y="2871"/>
                <a:ext cx="0" cy="15"/>
              </a:xfrm>
              <a:prstGeom prst="line">
                <a:avLst/>
              </a:prstGeom>
              <a:noFill/>
              <a:ln w="1">
                <a:solidFill>
                  <a:srgbClr val="808080"/>
                </a:solidFill>
                <a:round/>
                <a:headEnd/>
                <a:tailEnd/>
              </a:ln>
            </p:spPr>
            <p:txBody>
              <a:bodyPr/>
              <a:lstStyle/>
              <a:p>
                <a:endParaRPr lang="en-US"/>
              </a:p>
            </p:txBody>
          </p:sp>
          <p:sp>
            <p:nvSpPr>
              <p:cNvPr id="212131" name="Line 122"/>
              <p:cNvSpPr>
                <a:spLocks noChangeShapeType="1"/>
              </p:cNvSpPr>
              <p:nvPr/>
            </p:nvSpPr>
            <p:spPr bwMode="auto">
              <a:xfrm flipV="1">
                <a:off x="2753" y="2840"/>
                <a:ext cx="0" cy="15"/>
              </a:xfrm>
              <a:prstGeom prst="line">
                <a:avLst/>
              </a:prstGeom>
              <a:noFill/>
              <a:ln w="1">
                <a:solidFill>
                  <a:srgbClr val="808080"/>
                </a:solidFill>
                <a:round/>
                <a:headEnd/>
                <a:tailEnd/>
              </a:ln>
            </p:spPr>
            <p:txBody>
              <a:bodyPr/>
              <a:lstStyle/>
              <a:p>
                <a:endParaRPr lang="en-US"/>
              </a:p>
            </p:txBody>
          </p:sp>
          <p:sp>
            <p:nvSpPr>
              <p:cNvPr id="212132" name="Line 123"/>
              <p:cNvSpPr>
                <a:spLocks noChangeShapeType="1"/>
              </p:cNvSpPr>
              <p:nvPr/>
            </p:nvSpPr>
            <p:spPr bwMode="auto">
              <a:xfrm flipV="1">
                <a:off x="2753" y="2809"/>
                <a:ext cx="0" cy="15"/>
              </a:xfrm>
              <a:prstGeom prst="line">
                <a:avLst/>
              </a:prstGeom>
              <a:noFill/>
              <a:ln w="1">
                <a:solidFill>
                  <a:srgbClr val="808080"/>
                </a:solidFill>
                <a:round/>
                <a:headEnd/>
                <a:tailEnd/>
              </a:ln>
            </p:spPr>
            <p:txBody>
              <a:bodyPr/>
              <a:lstStyle/>
              <a:p>
                <a:endParaRPr lang="en-US"/>
              </a:p>
            </p:txBody>
          </p:sp>
          <p:sp>
            <p:nvSpPr>
              <p:cNvPr id="212133" name="Line 124"/>
              <p:cNvSpPr>
                <a:spLocks noChangeShapeType="1"/>
              </p:cNvSpPr>
              <p:nvPr/>
            </p:nvSpPr>
            <p:spPr bwMode="auto">
              <a:xfrm flipV="1">
                <a:off x="2753" y="2779"/>
                <a:ext cx="0" cy="15"/>
              </a:xfrm>
              <a:prstGeom prst="line">
                <a:avLst/>
              </a:prstGeom>
              <a:noFill/>
              <a:ln w="1">
                <a:solidFill>
                  <a:srgbClr val="808080"/>
                </a:solidFill>
                <a:round/>
                <a:headEnd/>
                <a:tailEnd/>
              </a:ln>
            </p:spPr>
            <p:txBody>
              <a:bodyPr/>
              <a:lstStyle/>
              <a:p>
                <a:endParaRPr lang="en-US"/>
              </a:p>
            </p:txBody>
          </p:sp>
          <p:sp>
            <p:nvSpPr>
              <p:cNvPr id="212134" name="Line 125"/>
              <p:cNvSpPr>
                <a:spLocks noChangeShapeType="1"/>
              </p:cNvSpPr>
              <p:nvPr/>
            </p:nvSpPr>
            <p:spPr bwMode="auto">
              <a:xfrm flipV="1">
                <a:off x="2753" y="2748"/>
                <a:ext cx="0" cy="15"/>
              </a:xfrm>
              <a:prstGeom prst="line">
                <a:avLst/>
              </a:prstGeom>
              <a:noFill/>
              <a:ln w="1">
                <a:solidFill>
                  <a:srgbClr val="808080"/>
                </a:solidFill>
                <a:round/>
                <a:headEnd/>
                <a:tailEnd/>
              </a:ln>
            </p:spPr>
            <p:txBody>
              <a:bodyPr/>
              <a:lstStyle/>
              <a:p>
                <a:endParaRPr lang="en-US"/>
              </a:p>
            </p:txBody>
          </p:sp>
          <p:sp>
            <p:nvSpPr>
              <p:cNvPr id="212135" name="Line 126"/>
              <p:cNvSpPr>
                <a:spLocks noChangeShapeType="1"/>
              </p:cNvSpPr>
              <p:nvPr/>
            </p:nvSpPr>
            <p:spPr bwMode="auto">
              <a:xfrm flipV="1">
                <a:off x="2753" y="2717"/>
                <a:ext cx="0" cy="15"/>
              </a:xfrm>
              <a:prstGeom prst="line">
                <a:avLst/>
              </a:prstGeom>
              <a:noFill/>
              <a:ln w="1">
                <a:solidFill>
                  <a:srgbClr val="808080"/>
                </a:solidFill>
                <a:round/>
                <a:headEnd/>
                <a:tailEnd/>
              </a:ln>
            </p:spPr>
            <p:txBody>
              <a:bodyPr/>
              <a:lstStyle/>
              <a:p>
                <a:endParaRPr lang="en-US"/>
              </a:p>
            </p:txBody>
          </p:sp>
          <p:sp>
            <p:nvSpPr>
              <p:cNvPr id="212136" name="Line 127"/>
              <p:cNvSpPr>
                <a:spLocks noChangeShapeType="1"/>
              </p:cNvSpPr>
              <p:nvPr/>
            </p:nvSpPr>
            <p:spPr bwMode="auto">
              <a:xfrm flipV="1">
                <a:off x="2753" y="2686"/>
                <a:ext cx="0" cy="15"/>
              </a:xfrm>
              <a:prstGeom prst="line">
                <a:avLst/>
              </a:prstGeom>
              <a:noFill/>
              <a:ln w="1">
                <a:solidFill>
                  <a:srgbClr val="808080"/>
                </a:solidFill>
                <a:round/>
                <a:headEnd/>
                <a:tailEnd/>
              </a:ln>
            </p:spPr>
            <p:txBody>
              <a:bodyPr/>
              <a:lstStyle/>
              <a:p>
                <a:endParaRPr lang="en-US"/>
              </a:p>
            </p:txBody>
          </p:sp>
          <p:sp>
            <p:nvSpPr>
              <p:cNvPr id="212137" name="Line 128"/>
              <p:cNvSpPr>
                <a:spLocks noChangeShapeType="1"/>
              </p:cNvSpPr>
              <p:nvPr/>
            </p:nvSpPr>
            <p:spPr bwMode="auto">
              <a:xfrm flipV="1">
                <a:off x="2753" y="2656"/>
                <a:ext cx="0" cy="15"/>
              </a:xfrm>
              <a:prstGeom prst="line">
                <a:avLst/>
              </a:prstGeom>
              <a:noFill/>
              <a:ln w="1">
                <a:solidFill>
                  <a:srgbClr val="808080"/>
                </a:solidFill>
                <a:round/>
                <a:headEnd/>
                <a:tailEnd/>
              </a:ln>
            </p:spPr>
            <p:txBody>
              <a:bodyPr/>
              <a:lstStyle/>
              <a:p>
                <a:endParaRPr lang="en-US"/>
              </a:p>
            </p:txBody>
          </p:sp>
          <p:sp>
            <p:nvSpPr>
              <p:cNvPr id="212138" name="Line 129"/>
              <p:cNvSpPr>
                <a:spLocks noChangeShapeType="1"/>
              </p:cNvSpPr>
              <p:nvPr/>
            </p:nvSpPr>
            <p:spPr bwMode="auto">
              <a:xfrm flipV="1">
                <a:off x="2753" y="2625"/>
                <a:ext cx="0" cy="15"/>
              </a:xfrm>
              <a:prstGeom prst="line">
                <a:avLst/>
              </a:prstGeom>
              <a:noFill/>
              <a:ln w="1">
                <a:solidFill>
                  <a:srgbClr val="808080"/>
                </a:solidFill>
                <a:round/>
                <a:headEnd/>
                <a:tailEnd/>
              </a:ln>
            </p:spPr>
            <p:txBody>
              <a:bodyPr/>
              <a:lstStyle/>
              <a:p>
                <a:endParaRPr lang="en-US"/>
              </a:p>
            </p:txBody>
          </p:sp>
          <p:sp>
            <p:nvSpPr>
              <p:cNvPr id="212139" name="Line 130"/>
              <p:cNvSpPr>
                <a:spLocks noChangeShapeType="1"/>
              </p:cNvSpPr>
              <p:nvPr/>
            </p:nvSpPr>
            <p:spPr bwMode="auto">
              <a:xfrm flipV="1">
                <a:off x="2753" y="2594"/>
                <a:ext cx="0" cy="16"/>
              </a:xfrm>
              <a:prstGeom prst="line">
                <a:avLst/>
              </a:prstGeom>
              <a:noFill/>
              <a:ln w="1">
                <a:solidFill>
                  <a:srgbClr val="808080"/>
                </a:solidFill>
                <a:round/>
                <a:headEnd/>
                <a:tailEnd/>
              </a:ln>
            </p:spPr>
            <p:txBody>
              <a:bodyPr/>
              <a:lstStyle/>
              <a:p>
                <a:endParaRPr lang="en-US"/>
              </a:p>
            </p:txBody>
          </p:sp>
          <p:sp>
            <p:nvSpPr>
              <p:cNvPr id="212140" name="Line 131"/>
              <p:cNvSpPr>
                <a:spLocks noChangeShapeType="1"/>
              </p:cNvSpPr>
              <p:nvPr/>
            </p:nvSpPr>
            <p:spPr bwMode="auto">
              <a:xfrm flipV="1">
                <a:off x="2753" y="2564"/>
                <a:ext cx="0" cy="15"/>
              </a:xfrm>
              <a:prstGeom prst="line">
                <a:avLst/>
              </a:prstGeom>
              <a:noFill/>
              <a:ln w="1">
                <a:solidFill>
                  <a:srgbClr val="808080"/>
                </a:solidFill>
                <a:round/>
                <a:headEnd/>
                <a:tailEnd/>
              </a:ln>
            </p:spPr>
            <p:txBody>
              <a:bodyPr/>
              <a:lstStyle/>
              <a:p>
                <a:endParaRPr lang="en-US"/>
              </a:p>
            </p:txBody>
          </p:sp>
          <p:sp>
            <p:nvSpPr>
              <p:cNvPr id="212141" name="Line 132"/>
              <p:cNvSpPr>
                <a:spLocks noChangeShapeType="1"/>
              </p:cNvSpPr>
              <p:nvPr/>
            </p:nvSpPr>
            <p:spPr bwMode="auto">
              <a:xfrm flipV="1">
                <a:off x="2753" y="2533"/>
                <a:ext cx="0" cy="16"/>
              </a:xfrm>
              <a:prstGeom prst="line">
                <a:avLst/>
              </a:prstGeom>
              <a:noFill/>
              <a:ln w="1">
                <a:solidFill>
                  <a:srgbClr val="808080"/>
                </a:solidFill>
                <a:round/>
                <a:headEnd/>
                <a:tailEnd/>
              </a:ln>
            </p:spPr>
            <p:txBody>
              <a:bodyPr/>
              <a:lstStyle/>
              <a:p>
                <a:endParaRPr lang="en-US"/>
              </a:p>
            </p:txBody>
          </p:sp>
          <p:sp>
            <p:nvSpPr>
              <p:cNvPr id="212142" name="Line 133"/>
              <p:cNvSpPr>
                <a:spLocks noChangeShapeType="1"/>
              </p:cNvSpPr>
              <p:nvPr/>
            </p:nvSpPr>
            <p:spPr bwMode="auto">
              <a:xfrm flipV="1">
                <a:off x="2753" y="2502"/>
                <a:ext cx="0" cy="16"/>
              </a:xfrm>
              <a:prstGeom prst="line">
                <a:avLst/>
              </a:prstGeom>
              <a:noFill/>
              <a:ln w="1">
                <a:solidFill>
                  <a:srgbClr val="808080"/>
                </a:solidFill>
                <a:round/>
                <a:headEnd/>
                <a:tailEnd/>
              </a:ln>
            </p:spPr>
            <p:txBody>
              <a:bodyPr/>
              <a:lstStyle/>
              <a:p>
                <a:endParaRPr lang="en-US"/>
              </a:p>
            </p:txBody>
          </p:sp>
          <p:sp>
            <p:nvSpPr>
              <p:cNvPr id="212143" name="Line 134"/>
              <p:cNvSpPr>
                <a:spLocks noChangeShapeType="1"/>
              </p:cNvSpPr>
              <p:nvPr/>
            </p:nvSpPr>
            <p:spPr bwMode="auto">
              <a:xfrm flipV="1">
                <a:off x="2753" y="2471"/>
                <a:ext cx="0" cy="16"/>
              </a:xfrm>
              <a:prstGeom prst="line">
                <a:avLst/>
              </a:prstGeom>
              <a:noFill/>
              <a:ln w="1">
                <a:solidFill>
                  <a:srgbClr val="808080"/>
                </a:solidFill>
                <a:round/>
                <a:headEnd/>
                <a:tailEnd/>
              </a:ln>
            </p:spPr>
            <p:txBody>
              <a:bodyPr/>
              <a:lstStyle/>
              <a:p>
                <a:endParaRPr lang="en-US"/>
              </a:p>
            </p:txBody>
          </p:sp>
          <p:sp>
            <p:nvSpPr>
              <p:cNvPr id="212144" name="Line 135"/>
              <p:cNvSpPr>
                <a:spLocks noChangeShapeType="1"/>
              </p:cNvSpPr>
              <p:nvPr/>
            </p:nvSpPr>
            <p:spPr bwMode="auto">
              <a:xfrm flipV="1">
                <a:off x="2753" y="2441"/>
                <a:ext cx="0" cy="15"/>
              </a:xfrm>
              <a:prstGeom prst="line">
                <a:avLst/>
              </a:prstGeom>
              <a:noFill/>
              <a:ln w="1">
                <a:solidFill>
                  <a:srgbClr val="808080"/>
                </a:solidFill>
                <a:round/>
                <a:headEnd/>
                <a:tailEnd/>
              </a:ln>
            </p:spPr>
            <p:txBody>
              <a:bodyPr/>
              <a:lstStyle/>
              <a:p>
                <a:endParaRPr lang="en-US"/>
              </a:p>
            </p:txBody>
          </p:sp>
          <p:sp>
            <p:nvSpPr>
              <p:cNvPr id="212145" name="Line 136"/>
              <p:cNvSpPr>
                <a:spLocks noChangeShapeType="1"/>
              </p:cNvSpPr>
              <p:nvPr/>
            </p:nvSpPr>
            <p:spPr bwMode="auto">
              <a:xfrm flipV="1">
                <a:off x="2753" y="2410"/>
                <a:ext cx="0" cy="16"/>
              </a:xfrm>
              <a:prstGeom prst="line">
                <a:avLst/>
              </a:prstGeom>
              <a:noFill/>
              <a:ln w="1">
                <a:solidFill>
                  <a:srgbClr val="808080"/>
                </a:solidFill>
                <a:round/>
                <a:headEnd/>
                <a:tailEnd/>
              </a:ln>
            </p:spPr>
            <p:txBody>
              <a:bodyPr/>
              <a:lstStyle/>
              <a:p>
                <a:endParaRPr lang="en-US"/>
              </a:p>
            </p:txBody>
          </p:sp>
          <p:sp>
            <p:nvSpPr>
              <p:cNvPr id="212146" name="Line 137"/>
              <p:cNvSpPr>
                <a:spLocks noChangeShapeType="1"/>
              </p:cNvSpPr>
              <p:nvPr/>
            </p:nvSpPr>
            <p:spPr bwMode="auto">
              <a:xfrm flipV="1">
                <a:off x="2753" y="2379"/>
                <a:ext cx="0" cy="16"/>
              </a:xfrm>
              <a:prstGeom prst="line">
                <a:avLst/>
              </a:prstGeom>
              <a:noFill/>
              <a:ln w="1">
                <a:solidFill>
                  <a:srgbClr val="808080"/>
                </a:solidFill>
                <a:round/>
                <a:headEnd/>
                <a:tailEnd/>
              </a:ln>
            </p:spPr>
            <p:txBody>
              <a:bodyPr/>
              <a:lstStyle/>
              <a:p>
                <a:endParaRPr lang="en-US"/>
              </a:p>
            </p:txBody>
          </p:sp>
          <p:sp>
            <p:nvSpPr>
              <p:cNvPr id="212147" name="Line 138"/>
              <p:cNvSpPr>
                <a:spLocks noChangeShapeType="1"/>
              </p:cNvSpPr>
              <p:nvPr/>
            </p:nvSpPr>
            <p:spPr bwMode="auto">
              <a:xfrm flipV="1">
                <a:off x="2753" y="2349"/>
                <a:ext cx="0" cy="15"/>
              </a:xfrm>
              <a:prstGeom prst="line">
                <a:avLst/>
              </a:prstGeom>
              <a:noFill/>
              <a:ln w="1">
                <a:solidFill>
                  <a:srgbClr val="808080"/>
                </a:solidFill>
                <a:round/>
                <a:headEnd/>
                <a:tailEnd/>
              </a:ln>
            </p:spPr>
            <p:txBody>
              <a:bodyPr/>
              <a:lstStyle/>
              <a:p>
                <a:endParaRPr lang="en-US"/>
              </a:p>
            </p:txBody>
          </p:sp>
          <p:sp>
            <p:nvSpPr>
              <p:cNvPr id="212148" name="Line 139"/>
              <p:cNvSpPr>
                <a:spLocks noChangeShapeType="1"/>
              </p:cNvSpPr>
              <p:nvPr/>
            </p:nvSpPr>
            <p:spPr bwMode="auto">
              <a:xfrm flipV="1">
                <a:off x="2753" y="2318"/>
                <a:ext cx="0" cy="16"/>
              </a:xfrm>
              <a:prstGeom prst="line">
                <a:avLst/>
              </a:prstGeom>
              <a:noFill/>
              <a:ln w="1">
                <a:solidFill>
                  <a:srgbClr val="808080"/>
                </a:solidFill>
                <a:round/>
                <a:headEnd/>
                <a:tailEnd/>
              </a:ln>
            </p:spPr>
            <p:txBody>
              <a:bodyPr/>
              <a:lstStyle/>
              <a:p>
                <a:endParaRPr lang="en-US"/>
              </a:p>
            </p:txBody>
          </p:sp>
          <p:sp>
            <p:nvSpPr>
              <p:cNvPr id="212149" name="Line 140"/>
              <p:cNvSpPr>
                <a:spLocks noChangeShapeType="1"/>
              </p:cNvSpPr>
              <p:nvPr/>
            </p:nvSpPr>
            <p:spPr bwMode="auto">
              <a:xfrm flipV="1">
                <a:off x="2753" y="2287"/>
                <a:ext cx="0" cy="16"/>
              </a:xfrm>
              <a:prstGeom prst="line">
                <a:avLst/>
              </a:prstGeom>
              <a:noFill/>
              <a:ln w="1">
                <a:solidFill>
                  <a:srgbClr val="808080"/>
                </a:solidFill>
                <a:round/>
                <a:headEnd/>
                <a:tailEnd/>
              </a:ln>
            </p:spPr>
            <p:txBody>
              <a:bodyPr/>
              <a:lstStyle/>
              <a:p>
                <a:endParaRPr lang="en-US"/>
              </a:p>
            </p:txBody>
          </p:sp>
          <p:sp>
            <p:nvSpPr>
              <p:cNvPr id="212150" name="Line 141"/>
              <p:cNvSpPr>
                <a:spLocks noChangeShapeType="1"/>
              </p:cNvSpPr>
              <p:nvPr/>
            </p:nvSpPr>
            <p:spPr bwMode="auto">
              <a:xfrm flipV="1">
                <a:off x="2753" y="2256"/>
                <a:ext cx="0" cy="16"/>
              </a:xfrm>
              <a:prstGeom prst="line">
                <a:avLst/>
              </a:prstGeom>
              <a:noFill/>
              <a:ln w="1">
                <a:solidFill>
                  <a:srgbClr val="808080"/>
                </a:solidFill>
                <a:round/>
                <a:headEnd/>
                <a:tailEnd/>
              </a:ln>
            </p:spPr>
            <p:txBody>
              <a:bodyPr/>
              <a:lstStyle/>
              <a:p>
                <a:endParaRPr lang="en-US"/>
              </a:p>
            </p:txBody>
          </p:sp>
          <p:sp>
            <p:nvSpPr>
              <p:cNvPr id="212151" name="Line 142"/>
              <p:cNvSpPr>
                <a:spLocks noChangeShapeType="1"/>
              </p:cNvSpPr>
              <p:nvPr/>
            </p:nvSpPr>
            <p:spPr bwMode="auto">
              <a:xfrm flipV="1">
                <a:off x="2753" y="2226"/>
                <a:ext cx="0" cy="15"/>
              </a:xfrm>
              <a:prstGeom prst="line">
                <a:avLst/>
              </a:prstGeom>
              <a:noFill/>
              <a:ln w="1">
                <a:solidFill>
                  <a:srgbClr val="808080"/>
                </a:solidFill>
                <a:round/>
                <a:headEnd/>
                <a:tailEnd/>
              </a:ln>
            </p:spPr>
            <p:txBody>
              <a:bodyPr/>
              <a:lstStyle/>
              <a:p>
                <a:endParaRPr lang="en-US"/>
              </a:p>
            </p:txBody>
          </p:sp>
          <p:sp>
            <p:nvSpPr>
              <p:cNvPr id="212152" name="Line 143"/>
              <p:cNvSpPr>
                <a:spLocks noChangeShapeType="1"/>
              </p:cNvSpPr>
              <p:nvPr/>
            </p:nvSpPr>
            <p:spPr bwMode="auto">
              <a:xfrm flipV="1">
                <a:off x="2753" y="2195"/>
                <a:ext cx="0" cy="16"/>
              </a:xfrm>
              <a:prstGeom prst="line">
                <a:avLst/>
              </a:prstGeom>
              <a:noFill/>
              <a:ln w="1">
                <a:solidFill>
                  <a:srgbClr val="808080"/>
                </a:solidFill>
                <a:round/>
                <a:headEnd/>
                <a:tailEnd/>
              </a:ln>
            </p:spPr>
            <p:txBody>
              <a:bodyPr/>
              <a:lstStyle/>
              <a:p>
                <a:endParaRPr lang="en-US"/>
              </a:p>
            </p:txBody>
          </p:sp>
          <p:sp>
            <p:nvSpPr>
              <p:cNvPr id="212153" name="Line 144"/>
              <p:cNvSpPr>
                <a:spLocks noChangeShapeType="1"/>
              </p:cNvSpPr>
              <p:nvPr/>
            </p:nvSpPr>
            <p:spPr bwMode="auto">
              <a:xfrm flipV="1">
                <a:off x="2753" y="2164"/>
                <a:ext cx="0" cy="16"/>
              </a:xfrm>
              <a:prstGeom prst="line">
                <a:avLst/>
              </a:prstGeom>
              <a:noFill/>
              <a:ln w="1">
                <a:solidFill>
                  <a:srgbClr val="808080"/>
                </a:solidFill>
                <a:round/>
                <a:headEnd/>
                <a:tailEnd/>
              </a:ln>
            </p:spPr>
            <p:txBody>
              <a:bodyPr/>
              <a:lstStyle/>
              <a:p>
                <a:endParaRPr lang="en-US"/>
              </a:p>
            </p:txBody>
          </p:sp>
          <p:sp>
            <p:nvSpPr>
              <p:cNvPr id="212154" name="Line 145"/>
              <p:cNvSpPr>
                <a:spLocks noChangeShapeType="1"/>
              </p:cNvSpPr>
              <p:nvPr/>
            </p:nvSpPr>
            <p:spPr bwMode="auto">
              <a:xfrm flipV="1">
                <a:off x="2753" y="2134"/>
                <a:ext cx="0" cy="15"/>
              </a:xfrm>
              <a:prstGeom prst="line">
                <a:avLst/>
              </a:prstGeom>
              <a:noFill/>
              <a:ln w="1">
                <a:solidFill>
                  <a:srgbClr val="808080"/>
                </a:solidFill>
                <a:round/>
                <a:headEnd/>
                <a:tailEnd/>
              </a:ln>
            </p:spPr>
            <p:txBody>
              <a:bodyPr/>
              <a:lstStyle/>
              <a:p>
                <a:endParaRPr lang="en-US"/>
              </a:p>
            </p:txBody>
          </p:sp>
          <p:sp>
            <p:nvSpPr>
              <p:cNvPr id="212155" name="Line 146"/>
              <p:cNvSpPr>
                <a:spLocks noChangeShapeType="1"/>
              </p:cNvSpPr>
              <p:nvPr/>
            </p:nvSpPr>
            <p:spPr bwMode="auto">
              <a:xfrm flipV="1">
                <a:off x="2753" y="2103"/>
                <a:ext cx="0" cy="16"/>
              </a:xfrm>
              <a:prstGeom prst="line">
                <a:avLst/>
              </a:prstGeom>
              <a:noFill/>
              <a:ln w="1">
                <a:solidFill>
                  <a:srgbClr val="808080"/>
                </a:solidFill>
                <a:round/>
                <a:headEnd/>
                <a:tailEnd/>
              </a:ln>
            </p:spPr>
            <p:txBody>
              <a:bodyPr/>
              <a:lstStyle/>
              <a:p>
                <a:endParaRPr lang="en-US"/>
              </a:p>
            </p:txBody>
          </p:sp>
          <p:sp>
            <p:nvSpPr>
              <p:cNvPr id="212156" name="Line 147"/>
              <p:cNvSpPr>
                <a:spLocks noChangeShapeType="1"/>
              </p:cNvSpPr>
              <p:nvPr/>
            </p:nvSpPr>
            <p:spPr bwMode="auto">
              <a:xfrm flipV="1">
                <a:off x="2753" y="2072"/>
                <a:ext cx="0" cy="16"/>
              </a:xfrm>
              <a:prstGeom prst="line">
                <a:avLst/>
              </a:prstGeom>
              <a:noFill/>
              <a:ln w="1">
                <a:solidFill>
                  <a:srgbClr val="808080"/>
                </a:solidFill>
                <a:round/>
                <a:headEnd/>
                <a:tailEnd/>
              </a:ln>
            </p:spPr>
            <p:txBody>
              <a:bodyPr/>
              <a:lstStyle/>
              <a:p>
                <a:endParaRPr lang="en-US"/>
              </a:p>
            </p:txBody>
          </p:sp>
          <p:sp>
            <p:nvSpPr>
              <p:cNvPr id="212157" name="Line 148"/>
              <p:cNvSpPr>
                <a:spLocks noChangeShapeType="1"/>
              </p:cNvSpPr>
              <p:nvPr/>
            </p:nvSpPr>
            <p:spPr bwMode="auto">
              <a:xfrm flipV="1">
                <a:off x="2753" y="2041"/>
                <a:ext cx="0" cy="16"/>
              </a:xfrm>
              <a:prstGeom prst="line">
                <a:avLst/>
              </a:prstGeom>
              <a:noFill/>
              <a:ln w="1">
                <a:solidFill>
                  <a:srgbClr val="808080"/>
                </a:solidFill>
                <a:round/>
                <a:headEnd/>
                <a:tailEnd/>
              </a:ln>
            </p:spPr>
            <p:txBody>
              <a:bodyPr/>
              <a:lstStyle/>
              <a:p>
                <a:endParaRPr lang="en-US"/>
              </a:p>
            </p:txBody>
          </p:sp>
          <p:sp>
            <p:nvSpPr>
              <p:cNvPr id="212158" name="Line 149"/>
              <p:cNvSpPr>
                <a:spLocks noChangeShapeType="1"/>
              </p:cNvSpPr>
              <p:nvPr/>
            </p:nvSpPr>
            <p:spPr bwMode="auto">
              <a:xfrm flipV="1">
                <a:off x="2753" y="2011"/>
                <a:ext cx="0" cy="15"/>
              </a:xfrm>
              <a:prstGeom prst="line">
                <a:avLst/>
              </a:prstGeom>
              <a:noFill/>
              <a:ln w="1">
                <a:solidFill>
                  <a:srgbClr val="808080"/>
                </a:solidFill>
                <a:round/>
                <a:headEnd/>
                <a:tailEnd/>
              </a:ln>
            </p:spPr>
            <p:txBody>
              <a:bodyPr/>
              <a:lstStyle/>
              <a:p>
                <a:endParaRPr lang="en-US"/>
              </a:p>
            </p:txBody>
          </p:sp>
          <p:sp>
            <p:nvSpPr>
              <p:cNvPr id="212159" name="Line 150"/>
              <p:cNvSpPr>
                <a:spLocks noChangeShapeType="1"/>
              </p:cNvSpPr>
              <p:nvPr/>
            </p:nvSpPr>
            <p:spPr bwMode="auto">
              <a:xfrm flipV="1">
                <a:off x="2753" y="1980"/>
                <a:ext cx="0" cy="16"/>
              </a:xfrm>
              <a:prstGeom prst="line">
                <a:avLst/>
              </a:prstGeom>
              <a:noFill/>
              <a:ln w="1">
                <a:solidFill>
                  <a:srgbClr val="808080"/>
                </a:solidFill>
                <a:round/>
                <a:headEnd/>
                <a:tailEnd/>
              </a:ln>
            </p:spPr>
            <p:txBody>
              <a:bodyPr/>
              <a:lstStyle/>
              <a:p>
                <a:endParaRPr lang="en-US"/>
              </a:p>
            </p:txBody>
          </p:sp>
          <p:sp>
            <p:nvSpPr>
              <p:cNvPr id="212160" name="Line 151"/>
              <p:cNvSpPr>
                <a:spLocks noChangeShapeType="1"/>
              </p:cNvSpPr>
              <p:nvPr/>
            </p:nvSpPr>
            <p:spPr bwMode="auto">
              <a:xfrm flipV="1">
                <a:off x="2753" y="1949"/>
                <a:ext cx="0" cy="16"/>
              </a:xfrm>
              <a:prstGeom prst="line">
                <a:avLst/>
              </a:prstGeom>
              <a:noFill/>
              <a:ln w="1">
                <a:solidFill>
                  <a:srgbClr val="808080"/>
                </a:solidFill>
                <a:round/>
                <a:headEnd/>
                <a:tailEnd/>
              </a:ln>
            </p:spPr>
            <p:txBody>
              <a:bodyPr/>
              <a:lstStyle/>
              <a:p>
                <a:endParaRPr lang="en-US"/>
              </a:p>
            </p:txBody>
          </p:sp>
          <p:sp>
            <p:nvSpPr>
              <p:cNvPr id="212161" name="Line 152"/>
              <p:cNvSpPr>
                <a:spLocks noChangeShapeType="1"/>
              </p:cNvSpPr>
              <p:nvPr/>
            </p:nvSpPr>
            <p:spPr bwMode="auto">
              <a:xfrm flipV="1">
                <a:off x="2753" y="1918"/>
                <a:ext cx="0" cy="16"/>
              </a:xfrm>
              <a:prstGeom prst="line">
                <a:avLst/>
              </a:prstGeom>
              <a:noFill/>
              <a:ln w="1">
                <a:solidFill>
                  <a:srgbClr val="808080"/>
                </a:solidFill>
                <a:round/>
                <a:headEnd/>
                <a:tailEnd/>
              </a:ln>
            </p:spPr>
            <p:txBody>
              <a:bodyPr/>
              <a:lstStyle/>
              <a:p>
                <a:endParaRPr lang="en-US"/>
              </a:p>
            </p:txBody>
          </p:sp>
          <p:sp>
            <p:nvSpPr>
              <p:cNvPr id="212162" name="Line 153"/>
              <p:cNvSpPr>
                <a:spLocks noChangeShapeType="1"/>
              </p:cNvSpPr>
              <p:nvPr/>
            </p:nvSpPr>
            <p:spPr bwMode="auto">
              <a:xfrm flipV="1">
                <a:off x="2753" y="1888"/>
                <a:ext cx="0" cy="15"/>
              </a:xfrm>
              <a:prstGeom prst="line">
                <a:avLst/>
              </a:prstGeom>
              <a:noFill/>
              <a:ln w="1">
                <a:solidFill>
                  <a:srgbClr val="808080"/>
                </a:solidFill>
                <a:round/>
                <a:headEnd/>
                <a:tailEnd/>
              </a:ln>
            </p:spPr>
            <p:txBody>
              <a:bodyPr/>
              <a:lstStyle/>
              <a:p>
                <a:endParaRPr lang="en-US"/>
              </a:p>
            </p:txBody>
          </p:sp>
          <p:sp>
            <p:nvSpPr>
              <p:cNvPr id="212163" name="Line 154"/>
              <p:cNvSpPr>
                <a:spLocks noChangeShapeType="1"/>
              </p:cNvSpPr>
              <p:nvPr/>
            </p:nvSpPr>
            <p:spPr bwMode="auto">
              <a:xfrm flipV="1">
                <a:off x="2753" y="1857"/>
                <a:ext cx="0" cy="16"/>
              </a:xfrm>
              <a:prstGeom prst="line">
                <a:avLst/>
              </a:prstGeom>
              <a:noFill/>
              <a:ln w="1">
                <a:solidFill>
                  <a:srgbClr val="808080"/>
                </a:solidFill>
                <a:round/>
                <a:headEnd/>
                <a:tailEnd/>
              </a:ln>
            </p:spPr>
            <p:txBody>
              <a:bodyPr/>
              <a:lstStyle/>
              <a:p>
                <a:endParaRPr lang="en-US"/>
              </a:p>
            </p:txBody>
          </p:sp>
          <p:sp>
            <p:nvSpPr>
              <p:cNvPr id="212164" name="Line 155"/>
              <p:cNvSpPr>
                <a:spLocks noChangeShapeType="1"/>
              </p:cNvSpPr>
              <p:nvPr/>
            </p:nvSpPr>
            <p:spPr bwMode="auto">
              <a:xfrm flipV="1">
                <a:off x="2753" y="1826"/>
                <a:ext cx="0" cy="16"/>
              </a:xfrm>
              <a:prstGeom prst="line">
                <a:avLst/>
              </a:prstGeom>
              <a:noFill/>
              <a:ln w="1">
                <a:solidFill>
                  <a:srgbClr val="808080"/>
                </a:solidFill>
                <a:round/>
                <a:headEnd/>
                <a:tailEnd/>
              </a:ln>
            </p:spPr>
            <p:txBody>
              <a:bodyPr/>
              <a:lstStyle/>
              <a:p>
                <a:endParaRPr lang="en-US"/>
              </a:p>
            </p:txBody>
          </p:sp>
          <p:sp>
            <p:nvSpPr>
              <p:cNvPr id="212165" name="Line 156"/>
              <p:cNvSpPr>
                <a:spLocks noChangeShapeType="1"/>
              </p:cNvSpPr>
              <p:nvPr/>
            </p:nvSpPr>
            <p:spPr bwMode="auto">
              <a:xfrm flipV="1">
                <a:off x="2753" y="1796"/>
                <a:ext cx="0" cy="15"/>
              </a:xfrm>
              <a:prstGeom prst="line">
                <a:avLst/>
              </a:prstGeom>
              <a:noFill/>
              <a:ln w="1">
                <a:solidFill>
                  <a:srgbClr val="808080"/>
                </a:solidFill>
                <a:round/>
                <a:headEnd/>
                <a:tailEnd/>
              </a:ln>
            </p:spPr>
            <p:txBody>
              <a:bodyPr/>
              <a:lstStyle/>
              <a:p>
                <a:endParaRPr lang="en-US"/>
              </a:p>
            </p:txBody>
          </p:sp>
          <p:sp>
            <p:nvSpPr>
              <p:cNvPr id="212166" name="Line 157"/>
              <p:cNvSpPr>
                <a:spLocks noChangeShapeType="1"/>
              </p:cNvSpPr>
              <p:nvPr/>
            </p:nvSpPr>
            <p:spPr bwMode="auto">
              <a:xfrm flipV="1">
                <a:off x="2753" y="1765"/>
                <a:ext cx="0" cy="16"/>
              </a:xfrm>
              <a:prstGeom prst="line">
                <a:avLst/>
              </a:prstGeom>
              <a:noFill/>
              <a:ln w="1">
                <a:solidFill>
                  <a:srgbClr val="808080"/>
                </a:solidFill>
                <a:round/>
                <a:headEnd/>
                <a:tailEnd/>
              </a:ln>
            </p:spPr>
            <p:txBody>
              <a:bodyPr/>
              <a:lstStyle/>
              <a:p>
                <a:endParaRPr lang="en-US"/>
              </a:p>
            </p:txBody>
          </p:sp>
          <p:sp>
            <p:nvSpPr>
              <p:cNvPr id="212167" name="Line 158"/>
              <p:cNvSpPr>
                <a:spLocks noChangeShapeType="1"/>
              </p:cNvSpPr>
              <p:nvPr/>
            </p:nvSpPr>
            <p:spPr bwMode="auto">
              <a:xfrm flipV="1">
                <a:off x="2753" y="1734"/>
                <a:ext cx="0" cy="16"/>
              </a:xfrm>
              <a:prstGeom prst="line">
                <a:avLst/>
              </a:prstGeom>
              <a:noFill/>
              <a:ln w="1">
                <a:solidFill>
                  <a:srgbClr val="808080"/>
                </a:solidFill>
                <a:round/>
                <a:headEnd/>
                <a:tailEnd/>
              </a:ln>
            </p:spPr>
            <p:txBody>
              <a:bodyPr/>
              <a:lstStyle/>
              <a:p>
                <a:endParaRPr lang="en-US"/>
              </a:p>
            </p:txBody>
          </p:sp>
          <p:sp>
            <p:nvSpPr>
              <p:cNvPr id="212168" name="Line 159"/>
              <p:cNvSpPr>
                <a:spLocks noChangeShapeType="1"/>
              </p:cNvSpPr>
              <p:nvPr/>
            </p:nvSpPr>
            <p:spPr bwMode="auto">
              <a:xfrm flipV="1">
                <a:off x="2753" y="1703"/>
                <a:ext cx="0" cy="16"/>
              </a:xfrm>
              <a:prstGeom prst="line">
                <a:avLst/>
              </a:prstGeom>
              <a:noFill/>
              <a:ln w="1">
                <a:solidFill>
                  <a:srgbClr val="808080"/>
                </a:solidFill>
                <a:round/>
                <a:headEnd/>
                <a:tailEnd/>
              </a:ln>
            </p:spPr>
            <p:txBody>
              <a:bodyPr/>
              <a:lstStyle/>
              <a:p>
                <a:endParaRPr lang="en-US"/>
              </a:p>
            </p:txBody>
          </p:sp>
          <p:sp>
            <p:nvSpPr>
              <p:cNvPr id="212169" name="Line 160"/>
              <p:cNvSpPr>
                <a:spLocks noChangeShapeType="1"/>
              </p:cNvSpPr>
              <p:nvPr/>
            </p:nvSpPr>
            <p:spPr bwMode="auto">
              <a:xfrm flipV="1">
                <a:off x="2753" y="1673"/>
                <a:ext cx="0" cy="15"/>
              </a:xfrm>
              <a:prstGeom prst="line">
                <a:avLst/>
              </a:prstGeom>
              <a:noFill/>
              <a:ln w="1">
                <a:solidFill>
                  <a:srgbClr val="808080"/>
                </a:solidFill>
                <a:round/>
                <a:headEnd/>
                <a:tailEnd/>
              </a:ln>
            </p:spPr>
            <p:txBody>
              <a:bodyPr/>
              <a:lstStyle/>
              <a:p>
                <a:endParaRPr lang="en-US"/>
              </a:p>
            </p:txBody>
          </p:sp>
          <p:sp>
            <p:nvSpPr>
              <p:cNvPr id="212170" name="Line 161"/>
              <p:cNvSpPr>
                <a:spLocks noChangeShapeType="1"/>
              </p:cNvSpPr>
              <p:nvPr/>
            </p:nvSpPr>
            <p:spPr bwMode="auto">
              <a:xfrm flipV="1">
                <a:off x="2753" y="1642"/>
                <a:ext cx="0" cy="16"/>
              </a:xfrm>
              <a:prstGeom prst="line">
                <a:avLst/>
              </a:prstGeom>
              <a:noFill/>
              <a:ln w="1">
                <a:solidFill>
                  <a:srgbClr val="808080"/>
                </a:solidFill>
                <a:round/>
                <a:headEnd/>
                <a:tailEnd/>
              </a:ln>
            </p:spPr>
            <p:txBody>
              <a:bodyPr/>
              <a:lstStyle/>
              <a:p>
                <a:endParaRPr lang="en-US"/>
              </a:p>
            </p:txBody>
          </p:sp>
          <p:sp>
            <p:nvSpPr>
              <p:cNvPr id="212171" name="Line 162"/>
              <p:cNvSpPr>
                <a:spLocks noChangeShapeType="1"/>
              </p:cNvSpPr>
              <p:nvPr/>
            </p:nvSpPr>
            <p:spPr bwMode="auto">
              <a:xfrm flipV="1">
                <a:off x="2753" y="1611"/>
                <a:ext cx="0" cy="16"/>
              </a:xfrm>
              <a:prstGeom prst="line">
                <a:avLst/>
              </a:prstGeom>
              <a:noFill/>
              <a:ln w="1">
                <a:solidFill>
                  <a:srgbClr val="808080"/>
                </a:solidFill>
                <a:round/>
                <a:headEnd/>
                <a:tailEnd/>
              </a:ln>
            </p:spPr>
            <p:txBody>
              <a:bodyPr/>
              <a:lstStyle/>
              <a:p>
                <a:endParaRPr lang="en-US"/>
              </a:p>
            </p:txBody>
          </p:sp>
          <p:sp>
            <p:nvSpPr>
              <p:cNvPr id="212172" name="Line 163"/>
              <p:cNvSpPr>
                <a:spLocks noChangeShapeType="1"/>
              </p:cNvSpPr>
              <p:nvPr/>
            </p:nvSpPr>
            <p:spPr bwMode="auto">
              <a:xfrm flipV="1">
                <a:off x="2753" y="1581"/>
                <a:ext cx="0" cy="15"/>
              </a:xfrm>
              <a:prstGeom prst="line">
                <a:avLst/>
              </a:prstGeom>
              <a:noFill/>
              <a:ln w="1">
                <a:solidFill>
                  <a:srgbClr val="808080"/>
                </a:solidFill>
                <a:round/>
                <a:headEnd/>
                <a:tailEnd/>
              </a:ln>
            </p:spPr>
            <p:txBody>
              <a:bodyPr/>
              <a:lstStyle/>
              <a:p>
                <a:endParaRPr lang="en-US"/>
              </a:p>
            </p:txBody>
          </p:sp>
          <p:sp>
            <p:nvSpPr>
              <p:cNvPr id="212173" name="Line 164"/>
              <p:cNvSpPr>
                <a:spLocks noChangeShapeType="1"/>
              </p:cNvSpPr>
              <p:nvPr/>
            </p:nvSpPr>
            <p:spPr bwMode="auto">
              <a:xfrm flipV="1">
                <a:off x="2753" y="1550"/>
                <a:ext cx="0" cy="16"/>
              </a:xfrm>
              <a:prstGeom prst="line">
                <a:avLst/>
              </a:prstGeom>
              <a:noFill/>
              <a:ln w="1">
                <a:solidFill>
                  <a:srgbClr val="808080"/>
                </a:solidFill>
                <a:round/>
                <a:headEnd/>
                <a:tailEnd/>
              </a:ln>
            </p:spPr>
            <p:txBody>
              <a:bodyPr/>
              <a:lstStyle/>
              <a:p>
                <a:endParaRPr lang="en-US"/>
              </a:p>
            </p:txBody>
          </p:sp>
          <p:sp>
            <p:nvSpPr>
              <p:cNvPr id="212174" name="Line 165"/>
              <p:cNvSpPr>
                <a:spLocks noChangeShapeType="1"/>
              </p:cNvSpPr>
              <p:nvPr/>
            </p:nvSpPr>
            <p:spPr bwMode="auto">
              <a:xfrm flipV="1">
                <a:off x="2753" y="1519"/>
                <a:ext cx="0" cy="16"/>
              </a:xfrm>
              <a:prstGeom prst="line">
                <a:avLst/>
              </a:prstGeom>
              <a:noFill/>
              <a:ln w="1">
                <a:solidFill>
                  <a:srgbClr val="808080"/>
                </a:solidFill>
                <a:round/>
                <a:headEnd/>
                <a:tailEnd/>
              </a:ln>
            </p:spPr>
            <p:txBody>
              <a:bodyPr/>
              <a:lstStyle/>
              <a:p>
                <a:endParaRPr lang="en-US"/>
              </a:p>
            </p:txBody>
          </p:sp>
          <p:sp>
            <p:nvSpPr>
              <p:cNvPr id="212175" name="Line 166"/>
              <p:cNvSpPr>
                <a:spLocks noChangeShapeType="1"/>
              </p:cNvSpPr>
              <p:nvPr/>
            </p:nvSpPr>
            <p:spPr bwMode="auto">
              <a:xfrm flipV="1">
                <a:off x="2753" y="1488"/>
                <a:ext cx="0" cy="16"/>
              </a:xfrm>
              <a:prstGeom prst="line">
                <a:avLst/>
              </a:prstGeom>
              <a:noFill/>
              <a:ln w="1">
                <a:solidFill>
                  <a:srgbClr val="808080"/>
                </a:solidFill>
                <a:round/>
                <a:headEnd/>
                <a:tailEnd/>
              </a:ln>
            </p:spPr>
            <p:txBody>
              <a:bodyPr/>
              <a:lstStyle/>
              <a:p>
                <a:endParaRPr lang="en-US"/>
              </a:p>
            </p:txBody>
          </p:sp>
          <p:sp>
            <p:nvSpPr>
              <p:cNvPr id="212176" name="Line 167"/>
              <p:cNvSpPr>
                <a:spLocks noChangeShapeType="1"/>
              </p:cNvSpPr>
              <p:nvPr/>
            </p:nvSpPr>
            <p:spPr bwMode="auto">
              <a:xfrm flipV="1">
                <a:off x="2753" y="1458"/>
                <a:ext cx="0" cy="15"/>
              </a:xfrm>
              <a:prstGeom prst="line">
                <a:avLst/>
              </a:prstGeom>
              <a:noFill/>
              <a:ln w="1">
                <a:solidFill>
                  <a:srgbClr val="808080"/>
                </a:solidFill>
                <a:round/>
                <a:headEnd/>
                <a:tailEnd/>
              </a:ln>
            </p:spPr>
            <p:txBody>
              <a:bodyPr/>
              <a:lstStyle/>
              <a:p>
                <a:endParaRPr lang="en-US"/>
              </a:p>
            </p:txBody>
          </p:sp>
          <p:sp>
            <p:nvSpPr>
              <p:cNvPr id="212177" name="Line 168"/>
              <p:cNvSpPr>
                <a:spLocks noChangeShapeType="1"/>
              </p:cNvSpPr>
              <p:nvPr/>
            </p:nvSpPr>
            <p:spPr bwMode="auto">
              <a:xfrm flipV="1">
                <a:off x="2753" y="1427"/>
                <a:ext cx="0" cy="16"/>
              </a:xfrm>
              <a:prstGeom prst="line">
                <a:avLst/>
              </a:prstGeom>
              <a:noFill/>
              <a:ln w="1">
                <a:solidFill>
                  <a:srgbClr val="808080"/>
                </a:solidFill>
                <a:round/>
                <a:headEnd/>
                <a:tailEnd/>
              </a:ln>
            </p:spPr>
            <p:txBody>
              <a:bodyPr/>
              <a:lstStyle/>
              <a:p>
                <a:endParaRPr lang="en-US"/>
              </a:p>
            </p:txBody>
          </p:sp>
          <p:sp>
            <p:nvSpPr>
              <p:cNvPr id="212178" name="Line 169"/>
              <p:cNvSpPr>
                <a:spLocks noChangeShapeType="1"/>
              </p:cNvSpPr>
              <p:nvPr/>
            </p:nvSpPr>
            <p:spPr bwMode="auto">
              <a:xfrm flipV="1">
                <a:off x="2753" y="1396"/>
                <a:ext cx="0" cy="16"/>
              </a:xfrm>
              <a:prstGeom prst="line">
                <a:avLst/>
              </a:prstGeom>
              <a:noFill/>
              <a:ln w="1">
                <a:solidFill>
                  <a:srgbClr val="808080"/>
                </a:solidFill>
                <a:round/>
                <a:headEnd/>
                <a:tailEnd/>
              </a:ln>
            </p:spPr>
            <p:txBody>
              <a:bodyPr/>
              <a:lstStyle/>
              <a:p>
                <a:endParaRPr lang="en-US"/>
              </a:p>
            </p:txBody>
          </p:sp>
          <p:sp>
            <p:nvSpPr>
              <p:cNvPr id="212179" name="Line 170"/>
              <p:cNvSpPr>
                <a:spLocks noChangeShapeType="1"/>
              </p:cNvSpPr>
              <p:nvPr/>
            </p:nvSpPr>
            <p:spPr bwMode="auto">
              <a:xfrm flipV="1">
                <a:off x="2753" y="1366"/>
                <a:ext cx="0" cy="15"/>
              </a:xfrm>
              <a:prstGeom prst="line">
                <a:avLst/>
              </a:prstGeom>
              <a:noFill/>
              <a:ln w="1">
                <a:solidFill>
                  <a:srgbClr val="808080"/>
                </a:solidFill>
                <a:round/>
                <a:headEnd/>
                <a:tailEnd/>
              </a:ln>
            </p:spPr>
            <p:txBody>
              <a:bodyPr/>
              <a:lstStyle/>
              <a:p>
                <a:endParaRPr lang="en-US"/>
              </a:p>
            </p:txBody>
          </p:sp>
          <p:sp>
            <p:nvSpPr>
              <p:cNvPr id="212180" name="Line 171"/>
              <p:cNvSpPr>
                <a:spLocks noChangeShapeType="1"/>
              </p:cNvSpPr>
              <p:nvPr/>
            </p:nvSpPr>
            <p:spPr bwMode="auto">
              <a:xfrm flipV="1">
                <a:off x="2753" y="1335"/>
                <a:ext cx="0" cy="16"/>
              </a:xfrm>
              <a:prstGeom prst="line">
                <a:avLst/>
              </a:prstGeom>
              <a:noFill/>
              <a:ln w="1">
                <a:solidFill>
                  <a:srgbClr val="808080"/>
                </a:solidFill>
                <a:round/>
                <a:headEnd/>
                <a:tailEnd/>
              </a:ln>
            </p:spPr>
            <p:txBody>
              <a:bodyPr/>
              <a:lstStyle/>
              <a:p>
                <a:endParaRPr lang="en-US"/>
              </a:p>
            </p:txBody>
          </p:sp>
          <p:sp>
            <p:nvSpPr>
              <p:cNvPr id="212181" name="Line 172"/>
              <p:cNvSpPr>
                <a:spLocks noChangeShapeType="1"/>
              </p:cNvSpPr>
              <p:nvPr/>
            </p:nvSpPr>
            <p:spPr bwMode="auto">
              <a:xfrm flipV="1">
                <a:off x="2753" y="1304"/>
                <a:ext cx="0" cy="16"/>
              </a:xfrm>
              <a:prstGeom prst="line">
                <a:avLst/>
              </a:prstGeom>
              <a:noFill/>
              <a:ln w="1">
                <a:solidFill>
                  <a:srgbClr val="808080"/>
                </a:solidFill>
                <a:round/>
                <a:headEnd/>
                <a:tailEnd/>
              </a:ln>
            </p:spPr>
            <p:txBody>
              <a:bodyPr/>
              <a:lstStyle/>
              <a:p>
                <a:endParaRPr lang="en-US"/>
              </a:p>
            </p:txBody>
          </p:sp>
          <p:sp>
            <p:nvSpPr>
              <p:cNvPr id="212182" name="Line 173"/>
              <p:cNvSpPr>
                <a:spLocks noChangeShapeType="1"/>
              </p:cNvSpPr>
              <p:nvPr/>
            </p:nvSpPr>
            <p:spPr bwMode="auto">
              <a:xfrm flipV="1">
                <a:off x="2753" y="1273"/>
                <a:ext cx="0" cy="16"/>
              </a:xfrm>
              <a:prstGeom prst="line">
                <a:avLst/>
              </a:prstGeom>
              <a:noFill/>
              <a:ln w="1">
                <a:solidFill>
                  <a:srgbClr val="808080"/>
                </a:solidFill>
                <a:round/>
                <a:headEnd/>
                <a:tailEnd/>
              </a:ln>
            </p:spPr>
            <p:txBody>
              <a:bodyPr/>
              <a:lstStyle/>
              <a:p>
                <a:endParaRPr lang="en-US"/>
              </a:p>
            </p:txBody>
          </p:sp>
          <p:sp>
            <p:nvSpPr>
              <p:cNvPr id="212183" name="Line 174"/>
              <p:cNvSpPr>
                <a:spLocks noChangeShapeType="1"/>
              </p:cNvSpPr>
              <p:nvPr/>
            </p:nvSpPr>
            <p:spPr bwMode="auto">
              <a:xfrm flipV="1">
                <a:off x="2753" y="1243"/>
                <a:ext cx="0" cy="15"/>
              </a:xfrm>
              <a:prstGeom prst="line">
                <a:avLst/>
              </a:prstGeom>
              <a:noFill/>
              <a:ln w="1">
                <a:solidFill>
                  <a:srgbClr val="808080"/>
                </a:solidFill>
                <a:round/>
                <a:headEnd/>
                <a:tailEnd/>
              </a:ln>
            </p:spPr>
            <p:txBody>
              <a:bodyPr/>
              <a:lstStyle/>
              <a:p>
                <a:endParaRPr lang="en-US"/>
              </a:p>
            </p:txBody>
          </p:sp>
          <p:sp>
            <p:nvSpPr>
              <p:cNvPr id="212184" name="Line 175"/>
              <p:cNvSpPr>
                <a:spLocks noChangeShapeType="1"/>
              </p:cNvSpPr>
              <p:nvPr/>
            </p:nvSpPr>
            <p:spPr bwMode="auto">
              <a:xfrm>
                <a:off x="2753" y="1228"/>
                <a:ext cx="0" cy="0"/>
              </a:xfrm>
              <a:prstGeom prst="line">
                <a:avLst/>
              </a:prstGeom>
              <a:noFill/>
              <a:ln w="1">
                <a:solidFill>
                  <a:srgbClr val="808080"/>
                </a:solidFill>
                <a:round/>
                <a:headEnd/>
                <a:tailEnd/>
              </a:ln>
            </p:spPr>
            <p:txBody>
              <a:bodyPr/>
              <a:lstStyle/>
              <a:p>
                <a:endParaRPr lang="en-US"/>
              </a:p>
            </p:txBody>
          </p:sp>
          <p:sp>
            <p:nvSpPr>
              <p:cNvPr id="212185" name="Line 176"/>
              <p:cNvSpPr>
                <a:spLocks noChangeShapeType="1"/>
              </p:cNvSpPr>
              <p:nvPr/>
            </p:nvSpPr>
            <p:spPr bwMode="auto">
              <a:xfrm>
                <a:off x="2235" y="3870"/>
                <a:ext cx="0" cy="30"/>
              </a:xfrm>
              <a:prstGeom prst="line">
                <a:avLst/>
              </a:prstGeom>
              <a:noFill/>
              <a:ln w="1">
                <a:solidFill>
                  <a:srgbClr val="000000"/>
                </a:solidFill>
                <a:round/>
                <a:headEnd/>
                <a:tailEnd/>
              </a:ln>
            </p:spPr>
            <p:txBody>
              <a:bodyPr/>
              <a:lstStyle/>
              <a:p>
                <a:endParaRPr lang="en-US"/>
              </a:p>
            </p:txBody>
          </p:sp>
          <p:sp>
            <p:nvSpPr>
              <p:cNvPr id="212186" name="Line 177"/>
              <p:cNvSpPr>
                <a:spLocks noChangeShapeType="1"/>
              </p:cNvSpPr>
              <p:nvPr/>
            </p:nvSpPr>
            <p:spPr bwMode="auto">
              <a:xfrm flipV="1">
                <a:off x="2339" y="3870"/>
                <a:ext cx="0" cy="15"/>
              </a:xfrm>
              <a:prstGeom prst="line">
                <a:avLst/>
              </a:prstGeom>
              <a:noFill/>
              <a:ln w="1">
                <a:solidFill>
                  <a:srgbClr val="000000"/>
                </a:solidFill>
                <a:round/>
                <a:headEnd/>
                <a:tailEnd/>
              </a:ln>
            </p:spPr>
            <p:txBody>
              <a:bodyPr/>
              <a:lstStyle/>
              <a:p>
                <a:endParaRPr lang="en-US"/>
              </a:p>
            </p:txBody>
          </p:sp>
          <p:sp>
            <p:nvSpPr>
              <p:cNvPr id="212187" name="Line 178"/>
              <p:cNvSpPr>
                <a:spLocks noChangeShapeType="1"/>
              </p:cNvSpPr>
              <p:nvPr/>
            </p:nvSpPr>
            <p:spPr bwMode="auto">
              <a:xfrm flipV="1">
                <a:off x="2443" y="3870"/>
                <a:ext cx="0" cy="15"/>
              </a:xfrm>
              <a:prstGeom prst="line">
                <a:avLst/>
              </a:prstGeom>
              <a:noFill/>
              <a:ln w="1">
                <a:solidFill>
                  <a:srgbClr val="000000"/>
                </a:solidFill>
                <a:round/>
                <a:headEnd/>
                <a:tailEnd/>
              </a:ln>
            </p:spPr>
            <p:txBody>
              <a:bodyPr/>
              <a:lstStyle/>
              <a:p>
                <a:endParaRPr lang="en-US"/>
              </a:p>
            </p:txBody>
          </p:sp>
          <p:sp>
            <p:nvSpPr>
              <p:cNvPr id="212188" name="Line 179"/>
              <p:cNvSpPr>
                <a:spLocks noChangeShapeType="1"/>
              </p:cNvSpPr>
              <p:nvPr/>
            </p:nvSpPr>
            <p:spPr bwMode="auto">
              <a:xfrm flipV="1">
                <a:off x="2546" y="3870"/>
                <a:ext cx="0" cy="15"/>
              </a:xfrm>
              <a:prstGeom prst="line">
                <a:avLst/>
              </a:prstGeom>
              <a:noFill/>
              <a:ln w="1">
                <a:solidFill>
                  <a:srgbClr val="000000"/>
                </a:solidFill>
                <a:round/>
                <a:headEnd/>
                <a:tailEnd/>
              </a:ln>
            </p:spPr>
            <p:txBody>
              <a:bodyPr/>
              <a:lstStyle/>
              <a:p>
                <a:endParaRPr lang="en-US"/>
              </a:p>
            </p:txBody>
          </p:sp>
          <p:sp>
            <p:nvSpPr>
              <p:cNvPr id="212189" name="Line 180"/>
              <p:cNvSpPr>
                <a:spLocks noChangeShapeType="1"/>
              </p:cNvSpPr>
              <p:nvPr/>
            </p:nvSpPr>
            <p:spPr bwMode="auto">
              <a:xfrm flipV="1">
                <a:off x="2650" y="3870"/>
                <a:ext cx="0" cy="15"/>
              </a:xfrm>
              <a:prstGeom prst="line">
                <a:avLst/>
              </a:prstGeom>
              <a:noFill/>
              <a:ln w="1">
                <a:solidFill>
                  <a:srgbClr val="000000"/>
                </a:solidFill>
                <a:round/>
                <a:headEnd/>
                <a:tailEnd/>
              </a:ln>
            </p:spPr>
            <p:txBody>
              <a:bodyPr/>
              <a:lstStyle/>
              <a:p>
                <a:endParaRPr lang="en-US"/>
              </a:p>
            </p:txBody>
          </p:sp>
          <p:sp>
            <p:nvSpPr>
              <p:cNvPr id="212190" name="Line 181"/>
              <p:cNvSpPr>
                <a:spLocks noChangeShapeType="1"/>
              </p:cNvSpPr>
              <p:nvPr/>
            </p:nvSpPr>
            <p:spPr bwMode="auto">
              <a:xfrm>
                <a:off x="2753" y="3870"/>
                <a:ext cx="0" cy="30"/>
              </a:xfrm>
              <a:prstGeom prst="line">
                <a:avLst/>
              </a:prstGeom>
              <a:noFill/>
              <a:ln w="1">
                <a:solidFill>
                  <a:srgbClr val="000000"/>
                </a:solidFill>
                <a:round/>
                <a:headEnd/>
                <a:tailEnd/>
              </a:ln>
            </p:spPr>
            <p:txBody>
              <a:bodyPr/>
              <a:lstStyle/>
              <a:p>
                <a:endParaRPr lang="en-US"/>
              </a:p>
            </p:txBody>
          </p:sp>
          <p:sp>
            <p:nvSpPr>
              <p:cNvPr id="212191" name="Line 182"/>
              <p:cNvSpPr>
                <a:spLocks noChangeShapeType="1"/>
              </p:cNvSpPr>
              <p:nvPr/>
            </p:nvSpPr>
            <p:spPr bwMode="auto">
              <a:xfrm flipV="1">
                <a:off x="2857" y="3870"/>
                <a:ext cx="0" cy="15"/>
              </a:xfrm>
              <a:prstGeom prst="line">
                <a:avLst/>
              </a:prstGeom>
              <a:noFill/>
              <a:ln w="1">
                <a:solidFill>
                  <a:srgbClr val="000000"/>
                </a:solidFill>
                <a:round/>
                <a:headEnd/>
                <a:tailEnd/>
              </a:ln>
            </p:spPr>
            <p:txBody>
              <a:bodyPr/>
              <a:lstStyle/>
              <a:p>
                <a:endParaRPr lang="en-US"/>
              </a:p>
            </p:txBody>
          </p:sp>
          <p:sp>
            <p:nvSpPr>
              <p:cNvPr id="212192" name="Line 183"/>
              <p:cNvSpPr>
                <a:spLocks noChangeShapeType="1"/>
              </p:cNvSpPr>
              <p:nvPr/>
            </p:nvSpPr>
            <p:spPr bwMode="auto">
              <a:xfrm flipV="1">
                <a:off x="2961" y="3870"/>
                <a:ext cx="0" cy="15"/>
              </a:xfrm>
              <a:prstGeom prst="line">
                <a:avLst/>
              </a:prstGeom>
              <a:noFill/>
              <a:ln w="1">
                <a:solidFill>
                  <a:srgbClr val="000000"/>
                </a:solidFill>
                <a:round/>
                <a:headEnd/>
                <a:tailEnd/>
              </a:ln>
            </p:spPr>
            <p:txBody>
              <a:bodyPr/>
              <a:lstStyle/>
              <a:p>
                <a:endParaRPr lang="en-US"/>
              </a:p>
            </p:txBody>
          </p:sp>
          <p:sp>
            <p:nvSpPr>
              <p:cNvPr id="212193" name="Line 184"/>
              <p:cNvSpPr>
                <a:spLocks noChangeShapeType="1"/>
              </p:cNvSpPr>
              <p:nvPr/>
            </p:nvSpPr>
            <p:spPr bwMode="auto">
              <a:xfrm flipV="1">
                <a:off x="3064" y="3870"/>
                <a:ext cx="0" cy="15"/>
              </a:xfrm>
              <a:prstGeom prst="line">
                <a:avLst/>
              </a:prstGeom>
              <a:noFill/>
              <a:ln w="1">
                <a:solidFill>
                  <a:srgbClr val="000000"/>
                </a:solidFill>
                <a:round/>
                <a:headEnd/>
                <a:tailEnd/>
              </a:ln>
            </p:spPr>
            <p:txBody>
              <a:bodyPr/>
              <a:lstStyle/>
              <a:p>
                <a:endParaRPr lang="en-US"/>
              </a:p>
            </p:txBody>
          </p:sp>
          <p:sp>
            <p:nvSpPr>
              <p:cNvPr id="212194" name="Line 185"/>
              <p:cNvSpPr>
                <a:spLocks noChangeShapeType="1"/>
              </p:cNvSpPr>
              <p:nvPr/>
            </p:nvSpPr>
            <p:spPr bwMode="auto">
              <a:xfrm flipV="1">
                <a:off x="3168" y="3870"/>
                <a:ext cx="0" cy="15"/>
              </a:xfrm>
              <a:prstGeom prst="line">
                <a:avLst/>
              </a:prstGeom>
              <a:noFill/>
              <a:ln w="1">
                <a:solidFill>
                  <a:srgbClr val="000000"/>
                </a:solidFill>
                <a:round/>
                <a:headEnd/>
                <a:tailEnd/>
              </a:ln>
            </p:spPr>
            <p:txBody>
              <a:bodyPr/>
              <a:lstStyle/>
              <a:p>
                <a:endParaRPr lang="en-US"/>
              </a:p>
            </p:txBody>
          </p:sp>
          <p:sp>
            <p:nvSpPr>
              <p:cNvPr id="212195" name="Line 186"/>
              <p:cNvSpPr>
                <a:spLocks noChangeShapeType="1"/>
              </p:cNvSpPr>
              <p:nvPr/>
            </p:nvSpPr>
            <p:spPr bwMode="auto">
              <a:xfrm>
                <a:off x="3272" y="3870"/>
                <a:ext cx="0" cy="30"/>
              </a:xfrm>
              <a:prstGeom prst="line">
                <a:avLst/>
              </a:prstGeom>
              <a:noFill/>
              <a:ln w="1">
                <a:solidFill>
                  <a:srgbClr val="000000"/>
                </a:solidFill>
                <a:round/>
                <a:headEnd/>
                <a:tailEnd/>
              </a:ln>
            </p:spPr>
            <p:txBody>
              <a:bodyPr/>
              <a:lstStyle/>
              <a:p>
                <a:endParaRPr lang="en-US"/>
              </a:p>
            </p:txBody>
          </p:sp>
          <p:sp>
            <p:nvSpPr>
              <p:cNvPr id="212196" name="Line 187"/>
              <p:cNvSpPr>
                <a:spLocks noChangeShapeType="1"/>
              </p:cNvSpPr>
              <p:nvPr/>
            </p:nvSpPr>
            <p:spPr bwMode="auto">
              <a:xfrm flipV="1">
                <a:off x="3376" y="3870"/>
                <a:ext cx="0" cy="15"/>
              </a:xfrm>
              <a:prstGeom prst="line">
                <a:avLst/>
              </a:prstGeom>
              <a:noFill/>
              <a:ln w="1">
                <a:solidFill>
                  <a:srgbClr val="000000"/>
                </a:solidFill>
                <a:round/>
                <a:headEnd/>
                <a:tailEnd/>
              </a:ln>
            </p:spPr>
            <p:txBody>
              <a:bodyPr/>
              <a:lstStyle/>
              <a:p>
                <a:endParaRPr lang="en-US"/>
              </a:p>
            </p:txBody>
          </p:sp>
          <p:sp>
            <p:nvSpPr>
              <p:cNvPr id="212197" name="Line 188"/>
              <p:cNvSpPr>
                <a:spLocks noChangeShapeType="1"/>
              </p:cNvSpPr>
              <p:nvPr/>
            </p:nvSpPr>
            <p:spPr bwMode="auto">
              <a:xfrm flipV="1">
                <a:off x="3479" y="3870"/>
                <a:ext cx="0" cy="15"/>
              </a:xfrm>
              <a:prstGeom prst="line">
                <a:avLst/>
              </a:prstGeom>
              <a:noFill/>
              <a:ln w="1">
                <a:solidFill>
                  <a:srgbClr val="000000"/>
                </a:solidFill>
                <a:round/>
                <a:headEnd/>
                <a:tailEnd/>
              </a:ln>
            </p:spPr>
            <p:txBody>
              <a:bodyPr/>
              <a:lstStyle/>
              <a:p>
                <a:endParaRPr lang="en-US"/>
              </a:p>
            </p:txBody>
          </p:sp>
          <p:sp>
            <p:nvSpPr>
              <p:cNvPr id="212198" name="Line 189"/>
              <p:cNvSpPr>
                <a:spLocks noChangeShapeType="1"/>
              </p:cNvSpPr>
              <p:nvPr/>
            </p:nvSpPr>
            <p:spPr bwMode="auto">
              <a:xfrm flipV="1">
                <a:off x="3582" y="3870"/>
                <a:ext cx="0" cy="15"/>
              </a:xfrm>
              <a:prstGeom prst="line">
                <a:avLst/>
              </a:prstGeom>
              <a:noFill/>
              <a:ln w="1">
                <a:solidFill>
                  <a:srgbClr val="000000"/>
                </a:solidFill>
                <a:round/>
                <a:headEnd/>
                <a:tailEnd/>
              </a:ln>
            </p:spPr>
            <p:txBody>
              <a:bodyPr/>
              <a:lstStyle/>
              <a:p>
                <a:endParaRPr lang="en-US"/>
              </a:p>
            </p:txBody>
          </p:sp>
          <p:sp>
            <p:nvSpPr>
              <p:cNvPr id="212199" name="Line 190"/>
              <p:cNvSpPr>
                <a:spLocks noChangeShapeType="1"/>
              </p:cNvSpPr>
              <p:nvPr/>
            </p:nvSpPr>
            <p:spPr bwMode="auto">
              <a:xfrm flipV="1">
                <a:off x="3687" y="3870"/>
                <a:ext cx="0" cy="15"/>
              </a:xfrm>
              <a:prstGeom prst="line">
                <a:avLst/>
              </a:prstGeom>
              <a:noFill/>
              <a:ln w="1">
                <a:solidFill>
                  <a:srgbClr val="000000"/>
                </a:solidFill>
                <a:round/>
                <a:headEnd/>
                <a:tailEnd/>
              </a:ln>
            </p:spPr>
            <p:txBody>
              <a:bodyPr/>
              <a:lstStyle/>
              <a:p>
                <a:endParaRPr lang="en-US"/>
              </a:p>
            </p:txBody>
          </p:sp>
          <p:sp>
            <p:nvSpPr>
              <p:cNvPr id="212200" name="Line 191"/>
              <p:cNvSpPr>
                <a:spLocks noChangeShapeType="1"/>
              </p:cNvSpPr>
              <p:nvPr/>
            </p:nvSpPr>
            <p:spPr bwMode="auto">
              <a:xfrm>
                <a:off x="3790" y="3870"/>
                <a:ext cx="0" cy="30"/>
              </a:xfrm>
              <a:prstGeom prst="line">
                <a:avLst/>
              </a:prstGeom>
              <a:noFill/>
              <a:ln w="1">
                <a:solidFill>
                  <a:srgbClr val="000000"/>
                </a:solidFill>
                <a:round/>
                <a:headEnd/>
                <a:tailEnd/>
              </a:ln>
            </p:spPr>
            <p:txBody>
              <a:bodyPr/>
              <a:lstStyle/>
              <a:p>
                <a:endParaRPr lang="en-US"/>
              </a:p>
            </p:txBody>
          </p:sp>
          <p:sp>
            <p:nvSpPr>
              <p:cNvPr id="212201" name="Line 192"/>
              <p:cNvSpPr>
                <a:spLocks noChangeShapeType="1"/>
              </p:cNvSpPr>
              <p:nvPr/>
            </p:nvSpPr>
            <p:spPr bwMode="auto">
              <a:xfrm flipV="1">
                <a:off x="3893" y="3870"/>
                <a:ext cx="0" cy="15"/>
              </a:xfrm>
              <a:prstGeom prst="line">
                <a:avLst/>
              </a:prstGeom>
              <a:noFill/>
              <a:ln w="1">
                <a:solidFill>
                  <a:srgbClr val="000000"/>
                </a:solidFill>
                <a:round/>
                <a:headEnd/>
                <a:tailEnd/>
              </a:ln>
            </p:spPr>
            <p:txBody>
              <a:bodyPr/>
              <a:lstStyle/>
              <a:p>
                <a:endParaRPr lang="en-US"/>
              </a:p>
            </p:txBody>
          </p:sp>
          <p:sp>
            <p:nvSpPr>
              <p:cNvPr id="212202" name="Line 193"/>
              <p:cNvSpPr>
                <a:spLocks noChangeShapeType="1"/>
              </p:cNvSpPr>
              <p:nvPr/>
            </p:nvSpPr>
            <p:spPr bwMode="auto">
              <a:xfrm flipV="1">
                <a:off x="3997" y="3870"/>
                <a:ext cx="0" cy="15"/>
              </a:xfrm>
              <a:prstGeom prst="line">
                <a:avLst/>
              </a:prstGeom>
              <a:noFill/>
              <a:ln w="1">
                <a:solidFill>
                  <a:srgbClr val="000000"/>
                </a:solidFill>
                <a:round/>
                <a:headEnd/>
                <a:tailEnd/>
              </a:ln>
            </p:spPr>
            <p:txBody>
              <a:bodyPr/>
              <a:lstStyle/>
              <a:p>
                <a:endParaRPr lang="en-US"/>
              </a:p>
            </p:txBody>
          </p:sp>
          <p:sp>
            <p:nvSpPr>
              <p:cNvPr id="212203" name="Line 194"/>
              <p:cNvSpPr>
                <a:spLocks noChangeShapeType="1"/>
              </p:cNvSpPr>
              <p:nvPr/>
            </p:nvSpPr>
            <p:spPr bwMode="auto">
              <a:xfrm flipV="1">
                <a:off x="4101" y="3870"/>
                <a:ext cx="0" cy="15"/>
              </a:xfrm>
              <a:prstGeom prst="line">
                <a:avLst/>
              </a:prstGeom>
              <a:noFill/>
              <a:ln w="1">
                <a:solidFill>
                  <a:srgbClr val="000000"/>
                </a:solidFill>
                <a:round/>
                <a:headEnd/>
                <a:tailEnd/>
              </a:ln>
            </p:spPr>
            <p:txBody>
              <a:bodyPr/>
              <a:lstStyle/>
              <a:p>
                <a:endParaRPr lang="en-US"/>
              </a:p>
            </p:txBody>
          </p:sp>
          <p:sp>
            <p:nvSpPr>
              <p:cNvPr id="212204" name="Line 195"/>
              <p:cNvSpPr>
                <a:spLocks noChangeShapeType="1"/>
              </p:cNvSpPr>
              <p:nvPr/>
            </p:nvSpPr>
            <p:spPr bwMode="auto">
              <a:xfrm flipV="1">
                <a:off x="4205" y="3870"/>
                <a:ext cx="0" cy="15"/>
              </a:xfrm>
              <a:prstGeom prst="line">
                <a:avLst/>
              </a:prstGeom>
              <a:noFill/>
              <a:ln w="1">
                <a:solidFill>
                  <a:srgbClr val="000000"/>
                </a:solidFill>
                <a:round/>
                <a:headEnd/>
                <a:tailEnd/>
              </a:ln>
            </p:spPr>
            <p:txBody>
              <a:bodyPr/>
              <a:lstStyle/>
              <a:p>
                <a:endParaRPr lang="en-US"/>
              </a:p>
            </p:txBody>
          </p:sp>
          <p:sp>
            <p:nvSpPr>
              <p:cNvPr id="212205" name="Line 196"/>
              <p:cNvSpPr>
                <a:spLocks noChangeShapeType="1"/>
              </p:cNvSpPr>
              <p:nvPr/>
            </p:nvSpPr>
            <p:spPr bwMode="auto">
              <a:xfrm>
                <a:off x="4308" y="3870"/>
                <a:ext cx="0" cy="30"/>
              </a:xfrm>
              <a:prstGeom prst="line">
                <a:avLst/>
              </a:prstGeom>
              <a:noFill/>
              <a:ln w="1">
                <a:solidFill>
                  <a:srgbClr val="000000"/>
                </a:solidFill>
                <a:round/>
                <a:headEnd/>
                <a:tailEnd/>
              </a:ln>
            </p:spPr>
            <p:txBody>
              <a:bodyPr/>
              <a:lstStyle/>
              <a:p>
                <a:endParaRPr lang="en-US"/>
              </a:p>
            </p:txBody>
          </p:sp>
          <p:sp>
            <p:nvSpPr>
              <p:cNvPr id="212206" name="Line 197"/>
              <p:cNvSpPr>
                <a:spLocks noChangeShapeType="1"/>
              </p:cNvSpPr>
              <p:nvPr/>
            </p:nvSpPr>
            <p:spPr bwMode="auto">
              <a:xfrm flipV="1">
                <a:off x="4412" y="3870"/>
                <a:ext cx="0" cy="15"/>
              </a:xfrm>
              <a:prstGeom prst="line">
                <a:avLst/>
              </a:prstGeom>
              <a:noFill/>
              <a:ln w="1">
                <a:solidFill>
                  <a:srgbClr val="000000"/>
                </a:solidFill>
                <a:round/>
                <a:headEnd/>
                <a:tailEnd/>
              </a:ln>
            </p:spPr>
            <p:txBody>
              <a:bodyPr/>
              <a:lstStyle/>
              <a:p>
                <a:endParaRPr lang="en-US"/>
              </a:p>
            </p:txBody>
          </p:sp>
          <p:sp>
            <p:nvSpPr>
              <p:cNvPr id="212207" name="Line 198"/>
              <p:cNvSpPr>
                <a:spLocks noChangeShapeType="1"/>
              </p:cNvSpPr>
              <p:nvPr/>
            </p:nvSpPr>
            <p:spPr bwMode="auto">
              <a:xfrm flipV="1">
                <a:off x="4516" y="3870"/>
                <a:ext cx="0" cy="15"/>
              </a:xfrm>
              <a:prstGeom prst="line">
                <a:avLst/>
              </a:prstGeom>
              <a:noFill/>
              <a:ln w="1">
                <a:solidFill>
                  <a:srgbClr val="000000"/>
                </a:solidFill>
                <a:round/>
                <a:headEnd/>
                <a:tailEnd/>
              </a:ln>
            </p:spPr>
            <p:txBody>
              <a:bodyPr/>
              <a:lstStyle/>
              <a:p>
                <a:endParaRPr lang="en-US"/>
              </a:p>
            </p:txBody>
          </p:sp>
          <p:sp>
            <p:nvSpPr>
              <p:cNvPr id="212208" name="Line 199"/>
              <p:cNvSpPr>
                <a:spLocks noChangeShapeType="1"/>
              </p:cNvSpPr>
              <p:nvPr/>
            </p:nvSpPr>
            <p:spPr bwMode="auto">
              <a:xfrm flipV="1">
                <a:off x="4619" y="3870"/>
                <a:ext cx="0" cy="15"/>
              </a:xfrm>
              <a:prstGeom prst="line">
                <a:avLst/>
              </a:prstGeom>
              <a:noFill/>
              <a:ln w="1">
                <a:solidFill>
                  <a:srgbClr val="000000"/>
                </a:solidFill>
                <a:round/>
                <a:headEnd/>
                <a:tailEnd/>
              </a:ln>
            </p:spPr>
            <p:txBody>
              <a:bodyPr/>
              <a:lstStyle/>
              <a:p>
                <a:endParaRPr lang="en-US"/>
              </a:p>
            </p:txBody>
          </p:sp>
          <p:sp>
            <p:nvSpPr>
              <p:cNvPr id="212209" name="Line 200"/>
              <p:cNvSpPr>
                <a:spLocks noChangeShapeType="1"/>
              </p:cNvSpPr>
              <p:nvPr/>
            </p:nvSpPr>
            <p:spPr bwMode="auto">
              <a:xfrm flipV="1">
                <a:off x="4723" y="3870"/>
                <a:ext cx="0" cy="15"/>
              </a:xfrm>
              <a:prstGeom prst="line">
                <a:avLst/>
              </a:prstGeom>
              <a:noFill/>
              <a:ln w="1">
                <a:solidFill>
                  <a:srgbClr val="000000"/>
                </a:solidFill>
                <a:round/>
                <a:headEnd/>
                <a:tailEnd/>
              </a:ln>
            </p:spPr>
            <p:txBody>
              <a:bodyPr/>
              <a:lstStyle/>
              <a:p>
                <a:endParaRPr lang="en-US"/>
              </a:p>
            </p:txBody>
          </p:sp>
          <p:sp>
            <p:nvSpPr>
              <p:cNvPr id="212210" name="Line 201"/>
              <p:cNvSpPr>
                <a:spLocks noChangeShapeType="1"/>
              </p:cNvSpPr>
              <p:nvPr/>
            </p:nvSpPr>
            <p:spPr bwMode="auto">
              <a:xfrm>
                <a:off x="4826" y="3870"/>
                <a:ext cx="0" cy="30"/>
              </a:xfrm>
              <a:prstGeom prst="line">
                <a:avLst/>
              </a:prstGeom>
              <a:noFill/>
              <a:ln w="1">
                <a:solidFill>
                  <a:srgbClr val="000000"/>
                </a:solidFill>
                <a:round/>
                <a:headEnd/>
                <a:tailEnd/>
              </a:ln>
            </p:spPr>
            <p:txBody>
              <a:bodyPr/>
              <a:lstStyle/>
              <a:p>
                <a:endParaRPr lang="en-US"/>
              </a:p>
            </p:txBody>
          </p:sp>
          <p:sp>
            <p:nvSpPr>
              <p:cNvPr id="212211" name="Line 202"/>
              <p:cNvSpPr>
                <a:spLocks noChangeShapeType="1"/>
              </p:cNvSpPr>
              <p:nvPr/>
            </p:nvSpPr>
            <p:spPr bwMode="auto">
              <a:xfrm flipV="1">
                <a:off x="4930" y="3870"/>
                <a:ext cx="0" cy="15"/>
              </a:xfrm>
              <a:prstGeom prst="line">
                <a:avLst/>
              </a:prstGeom>
              <a:noFill/>
              <a:ln w="1">
                <a:solidFill>
                  <a:srgbClr val="000000"/>
                </a:solidFill>
                <a:round/>
                <a:headEnd/>
                <a:tailEnd/>
              </a:ln>
            </p:spPr>
            <p:txBody>
              <a:bodyPr/>
              <a:lstStyle/>
              <a:p>
                <a:endParaRPr lang="en-US"/>
              </a:p>
            </p:txBody>
          </p:sp>
          <p:sp>
            <p:nvSpPr>
              <p:cNvPr id="212212" name="Line 203"/>
              <p:cNvSpPr>
                <a:spLocks noChangeShapeType="1"/>
              </p:cNvSpPr>
              <p:nvPr/>
            </p:nvSpPr>
            <p:spPr bwMode="auto">
              <a:xfrm flipV="1">
                <a:off x="5034" y="3870"/>
                <a:ext cx="0" cy="15"/>
              </a:xfrm>
              <a:prstGeom prst="line">
                <a:avLst/>
              </a:prstGeom>
              <a:noFill/>
              <a:ln w="1">
                <a:solidFill>
                  <a:srgbClr val="000000"/>
                </a:solidFill>
                <a:round/>
                <a:headEnd/>
                <a:tailEnd/>
              </a:ln>
            </p:spPr>
            <p:txBody>
              <a:bodyPr/>
              <a:lstStyle/>
              <a:p>
                <a:endParaRPr lang="en-US"/>
              </a:p>
            </p:txBody>
          </p:sp>
          <p:sp>
            <p:nvSpPr>
              <p:cNvPr id="212213" name="Line 204"/>
              <p:cNvSpPr>
                <a:spLocks noChangeShapeType="1"/>
              </p:cNvSpPr>
              <p:nvPr/>
            </p:nvSpPr>
            <p:spPr bwMode="auto">
              <a:xfrm flipV="1">
                <a:off x="5138" y="3870"/>
                <a:ext cx="0" cy="15"/>
              </a:xfrm>
              <a:prstGeom prst="line">
                <a:avLst/>
              </a:prstGeom>
              <a:noFill/>
              <a:ln w="1">
                <a:solidFill>
                  <a:srgbClr val="000000"/>
                </a:solidFill>
                <a:round/>
                <a:headEnd/>
                <a:tailEnd/>
              </a:ln>
            </p:spPr>
            <p:txBody>
              <a:bodyPr/>
              <a:lstStyle/>
              <a:p>
                <a:endParaRPr lang="en-US"/>
              </a:p>
            </p:txBody>
          </p:sp>
        </p:grpSp>
        <p:sp>
          <p:nvSpPr>
            <p:cNvPr id="211979" name="Line 206"/>
            <p:cNvSpPr>
              <a:spLocks noChangeShapeType="1"/>
            </p:cNvSpPr>
            <p:nvPr/>
          </p:nvSpPr>
          <p:spPr bwMode="auto">
            <a:xfrm flipV="1">
              <a:off x="5241" y="3870"/>
              <a:ext cx="0" cy="15"/>
            </a:xfrm>
            <a:prstGeom prst="line">
              <a:avLst/>
            </a:prstGeom>
            <a:noFill/>
            <a:ln w="1">
              <a:solidFill>
                <a:srgbClr val="000000"/>
              </a:solidFill>
              <a:round/>
              <a:headEnd/>
              <a:tailEnd/>
            </a:ln>
          </p:spPr>
          <p:txBody>
            <a:bodyPr/>
            <a:lstStyle/>
            <a:p>
              <a:endParaRPr lang="en-US"/>
            </a:p>
          </p:txBody>
        </p:sp>
        <p:sp>
          <p:nvSpPr>
            <p:cNvPr id="211980" name="Line 207"/>
            <p:cNvSpPr>
              <a:spLocks noChangeShapeType="1"/>
            </p:cNvSpPr>
            <p:nvPr/>
          </p:nvSpPr>
          <p:spPr bwMode="auto">
            <a:xfrm>
              <a:off x="5345" y="3870"/>
              <a:ext cx="0" cy="30"/>
            </a:xfrm>
            <a:prstGeom prst="line">
              <a:avLst/>
            </a:prstGeom>
            <a:noFill/>
            <a:ln w="1">
              <a:solidFill>
                <a:srgbClr val="000000"/>
              </a:solidFill>
              <a:round/>
              <a:headEnd/>
              <a:tailEnd/>
            </a:ln>
          </p:spPr>
          <p:txBody>
            <a:bodyPr/>
            <a:lstStyle/>
            <a:p>
              <a:endParaRPr lang="en-US"/>
            </a:p>
          </p:txBody>
        </p:sp>
        <p:sp>
          <p:nvSpPr>
            <p:cNvPr id="211981" name="Rectangle 208"/>
            <p:cNvSpPr>
              <a:spLocks noChangeArrowheads="1"/>
            </p:cNvSpPr>
            <p:nvPr/>
          </p:nvSpPr>
          <p:spPr bwMode="auto">
            <a:xfrm>
              <a:off x="2791" y="4036"/>
              <a:ext cx="1636" cy="154"/>
            </a:xfrm>
            <a:prstGeom prst="rect">
              <a:avLst/>
            </a:prstGeom>
            <a:noFill/>
            <a:ln w="9525">
              <a:noFill/>
              <a:miter lim="800000"/>
              <a:headEnd/>
              <a:tailEnd/>
            </a:ln>
          </p:spPr>
          <p:txBody>
            <a:bodyPr wrap="none" lIns="0" tIns="0" rIns="0" bIns="0">
              <a:spAutoFit/>
            </a:bodyPr>
            <a:lstStyle/>
            <a:p>
              <a:r>
                <a:rPr lang="en-US" sz="1700">
                  <a:solidFill>
                    <a:srgbClr val="000000"/>
                  </a:solidFill>
                  <a:latin typeface="Times New Roman" pitchFamily="18" charset="0"/>
                </a:rPr>
                <a:t>CIMT Progression (mm/year)</a:t>
              </a:r>
              <a:endParaRPr lang="en-US">
                <a:latin typeface="Calibri" pitchFamily="34" charset="0"/>
              </a:endParaRPr>
            </a:p>
          </p:txBody>
        </p:sp>
        <p:sp>
          <p:nvSpPr>
            <p:cNvPr id="211982" name="Rectangle 209"/>
            <p:cNvSpPr>
              <a:spLocks noChangeArrowheads="1"/>
            </p:cNvSpPr>
            <p:nvPr/>
          </p:nvSpPr>
          <p:spPr bwMode="auto">
            <a:xfrm>
              <a:off x="2075" y="3919"/>
              <a:ext cx="229"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-0.004</a:t>
              </a:r>
              <a:endParaRPr lang="en-US">
                <a:latin typeface="Calibri" pitchFamily="34" charset="0"/>
              </a:endParaRPr>
            </a:p>
          </p:txBody>
        </p:sp>
        <p:sp>
          <p:nvSpPr>
            <p:cNvPr id="211983" name="Rectangle 210"/>
            <p:cNvSpPr>
              <a:spLocks noChangeArrowheads="1"/>
            </p:cNvSpPr>
            <p:nvPr/>
          </p:nvSpPr>
          <p:spPr bwMode="auto">
            <a:xfrm>
              <a:off x="2611"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0.000</a:t>
              </a:r>
              <a:endParaRPr lang="en-US">
                <a:latin typeface="Calibri" pitchFamily="34" charset="0"/>
              </a:endParaRPr>
            </a:p>
          </p:txBody>
        </p:sp>
        <p:sp>
          <p:nvSpPr>
            <p:cNvPr id="211984" name="Rectangle 211"/>
            <p:cNvSpPr>
              <a:spLocks noChangeArrowheads="1"/>
            </p:cNvSpPr>
            <p:nvPr/>
          </p:nvSpPr>
          <p:spPr bwMode="auto">
            <a:xfrm>
              <a:off x="3129"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0.004</a:t>
              </a:r>
              <a:endParaRPr lang="en-US">
                <a:latin typeface="Calibri" pitchFamily="34" charset="0"/>
              </a:endParaRPr>
            </a:p>
          </p:txBody>
        </p:sp>
        <p:sp>
          <p:nvSpPr>
            <p:cNvPr id="211985" name="Rectangle 212"/>
            <p:cNvSpPr>
              <a:spLocks noChangeArrowheads="1"/>
            </p:cNvSpPr>
            <p:nvPr/>
          </p:nvSpPr>
          <p:spPr bwMode="auto">
            <a:xfrm>
              <a:off x="3647"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0.008</a:t>
              </a:r>
              <a:endParaRPr lang="en-US">
                <a:latin typeface="Calibri" pitchFamily="34" charset="0"/>
              </a:endParaRPr>
            </a:p>
          </p:txBody>
        </p:sp>
        <p:sp>
          <p:nvSpPr>
            <p:cNvPr id="211986" name="Rectangle 213"/>
            <p:cNvSpPr>
              <a:spLocks noChangeArrowheads="1"/>
            </p:cNvSpPr>
            <p:nvPr/>
          </p:nvSpPr>
          <p:spPr bwMode="auto">
            <a:xfrm>
              <a:off x="4166"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0.012</a:t>
              </a:r>
              <a:endParaRPr lang="en-US">
                <a:latin typeface="Calibri" pitchFamily="34" charset="0"/>
              </a:endParaRPr>
            </a:p>
          </p:txBody>
        </p:sp>
        <p:sp>
          <p:nvSpPr>
            <p:cNvPr id="211987" name="Rectangle 214"/>
            <p:cNvSpPr>
              <a:spLocks noChangeArrowheads="1"/>
            </p:cNvSpPr>
            <p:nvPr/>
          </p:nvSpPr>
          <p:spPr bwMode="auto">
            <a:xfrm>
              <a:off x="4684"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0.016</a:t>
              </a:r>
              <a:endParaRPr lang="en-US">
                <a:latin typeface="Calibri" pitchFamily="34" charset="0"/>
              </a:endParaRPr>
            </a:p>
          </p:txBody>
        </p:sp>
        <p:sp>
          <p:nvSpPr>
            <p:cNvPr id="211988" name="Rectangle 215"/>
            <p:cNvSpPr>
              <a:spLocks noChangeArrowheads="1"/>
            </p:cNvSpPr>
            <p:nvPr/>
          </p:nvSpPr>
          <p:spPr bwMode="auto">
            <a:xfrm>
              <a:off x="5203"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0.020</a:t>
              </a:r>
              <a:endParaRPr lang="en-US">
                <a:latin typeface="Calibri" pitchFamily="34" charset="0"/>
              </a:endParaRPr>
            </a:p>
          </p:txBody>
        </p:sp>
        <p:sp>
          <p:nvSpPr>
            <p:cNvPr id="211989" name="Line 216"/>
            <p:cNvSpPr>
              <a:spLocks noChangeShapeType="1"/>
            </p:cNvSpPr>
            <p:nvPr/>
          </p:nvSpPr>
          <p:spPr bwMode="auto">
            <a:xfrm>
              <a:off x="3072" y="1381"/>
              <a:ext cx="0" cy="0"/>
            </a:xfrm>
            <a:prstGeom prst="line">
              <a:avLst/>
            </a:prstGeom>
            <a:noFill/>
            <a:ln w="1">
              <a:solidFill>
                <a:srgbClr val="000000"/>
              </a:solidFill>
              <a:round/>
              <a:headEnd/>
              <a:tailEnd/>
            </a:ln>
          </p:spPr>
          <p:txBody>
            <a:bodyPr/>
            <a:lstStyle/>
            <a:p>
              <a:endParaRPr lang="en-US"/>
            </a:p>
          </p:txBody>
        </p:sp>
        <p:sp>
          <p:nvSpPr>
            <p:cNvPr id="211990" name="Freeform 217"/>
            <p:cNvSpPr>
              <a:spLocks/>
            </p:cNvSpPr>
            <p:nvPr/>
          </p:nvSpPr>
          <p:spPr bwMode="auto">
            <a:xfrm>
              <a:off x="3031" y="1366"/>
              <a:ext cx="41" cy="31"/>
            </a:xfrm>
            <a:custGeom>
              <a:avLst/>
              <a:gdLst>
                <a:gd name="T0" fmla="*/ 10 w 165"/>
                <a:gd name="T1" fmla="*/ 3 h 156"/>
                <a:gd name="T2" fmla="*/ 10 w 165"/>
                <a:gd name="T3" fmla="*/ 3 h 156"/>
                <a:gd name="T4" fmla="*/ 10 w 165"/>
                <a:gd name="T5" fmla="*/ 2 h 156"/>
                <a:gd name="T6" fmla="*/ 9 w 165"/>
                <a:gd name="T7" fmla="*/ 2 h 156"/>
                <a:gd name="T8" fmla="*/ 9 w 165"/>
                <a:gd name="T9" fmla="*/ 1 h 156"/>
                <a:gd name="T10" fmla="*/ 8 w 165"/>
                <a:gd name="T11" fmla="*/ 1 h 156"/>
                <a:gd name="T12" fmla="*/ 7 w 165"/>
                <a:gd name="T13" fmla="*/ 0 h 156"/>
                <a:gd name="T14" fmla="*/ 7 w 165"/>
                <a:gd name="T15" fmla="*/ 0 h 156"/>
                <a:gd name="T16" fmla="*/ 6 w 165"/>
                <a:gd name="T17" fmla="*/ 0 h 156"/>
                <a:gd name="T18" fmla="*/ 5 w 165"/>
                <a:gd name="T19" fmla="*/ 0 h 156"/>
                <a:gd name="T20" fmla="*/ 4 w 165"/>
                <a:gd name="T21" fmla="*/ 0 h 156"/>
                <a:gd name="T22" fmla="*/ 3 w 165"/>
                <a:gd name="T23" fmla="*/ 0 h 156"/>
                <a:gd name="T24" fmla="*/ 2 w 165"/>
                <a:gd name="T25" fmla="*/ 0 h 156"/>
                <a:gd name="T26" fmla="*/ 2 w 165"/>
                <a:gd name="T27" fmla="*/ 1 h 156"/>
                <a:gd name="T28" fmla="*/ 1 w 165"/>
                <a:gd name="T29" fmla="*/ 1 h 156"/>
                <a:gd name="T30" fmla="*/ 0 w 165"/>
                <a:gd name="T31" fmla="*/ 2 h 156"/>
                <a:gd name="T32" fmla="*/ 0 w 165"/>
                <a:gd name="T33" fmla="*/ 2 h 156"/>
                <a:gd name="T34" fmla="*/ 0 w 165"/>
                <a:gd name="T35" fmla="*/ 3 h 156"/>
                <a:gd name="T36" fmla="*/ 0 w 165"/>
                <a:gd name="T37" fmla="*/ 4 h 156"/>
                <a:gd name="T38" fmla="*/ 0 w 165"/>
                <a:gd name="T39" fmla="*/ 4 h 156"/>
                <a:gd name="T40" fmla="*/ 0 w 165"/>
                <a:gd name="T41" fmla="*/ 5 h 156"/>
                <a:gd name="T42" fmla="*/ 1 w 165"/>
                <a:gd name="T43" fmla="*/ 5 h 156"/>
                <a:gd name="T44" fmla="*/ 2 w 165"/>
                <a:gd name="T45" fmla="*/ 5 h 156"/>
                <a:gd name="T46" fmla="*/ 2 w 165"/>
                <a:gd name="T47" fmla="*/ 6 h 156"/>
                <a:gd name="T48" fmla="*/ 3 w 165"/>
                <a:gd name="T49" fmla="*/ 6 h 156"/>
                <a:gd name="T50" fmla="*/ 4 w 165"/>
                <a:gd name="T51" fmla="*/ 6 h 156"/>
                <a:gd name="T52" fmla="*/ 6 w 165"/>
                <a:gd name="T53" fmla="*/ 6 h 156"/>
                <a:gd name="T54" fmla="*/ 7 w 165"/>
                <a:gd name="T55" fmla="*/ 6 h 156"/>
                <a:gd name="T56" fmla="*/ 7 w 165"/>
                <a:gd name="T57" fmla="*/ 6 h 156"/>
                <a:gd name="T58" fmla="*/ 8 w 165"/>
                <a:gd name="T59" fmla="*/ 5 h 156"/>
                <a:gd name="T60" fmla="*/ 9 w 165"/>
                <a:gd name="T61" fmla="*/ 5 h 156"/>
                <a:gd name="T62" fmla="*/ 9 w 165"/>
                <a:gd name="T63" fmla="*/ 5 h 156"/>
                <a:gd name="T64" fmla="*/ 10 w 165"/>
                <a:gd name="T65" fmla="*/ 4 h 156"/>
                <a:gd name="T66" fmla="*/ 10 w 165"/>
                <a:gd name="T67" fmla="*/ 4 h 156"/>
                <a:gd name="T68" fmla="*/ 10 w 165"/>
                <a:gd name="T69" fmla="*/ 3 h 1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56"/>
                <a:gd name="T107" fmla="*/ 165 w 165"/>
                <a:gd name="T108" fmla="*/ 156 h 1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56">
                  <a:moveTo>
                    <a:pt x="165" y="78"/>
                  </a:moveTo>
                  <a:lnTo>
                    <a:pt x="161" y="63"/>
                  </a:lnTo>
                  <a:lnTo>
                    <a:pt x="158" y="51"/>
                  </a:lnTo>
                  <a:lnTo>
                    <a:pt x="152" y="39"/>
                  </a:lnTo>
                  <a:lnTo>
                    <a:pt x="145" y="30"/>
                  </a:lnTo>
                  <a:lnTo>
                    <a:pt x="133" y="18"/>
                  </a:lnTo>
                  <a:lnTo>
                    <a:pt x="122" y="12"/>
                  </a:lnTo>
                  <a:lnTo>
                    <a:pt x="111" y="6"/>
                  </a:lnTo>
                  <a:lnTo>
                    <a:pt x="94" y="2"/>
                  </a:lnTo>
                  <a:lnTo>
                    <a:pt x="82" y="0"/>
                  </a:lnTo>
                  <a:lnTo>
                    <a:pt x="66" y="2"/>
                  </a:lnTo>
                  <a:lnTo>
                    <a:pt x="53" y="6"/>
                  </a:lnTo>
                  <a:lnTo>
                    <a:pt x="41" y="12"/>
                  </a:lnTo>
                  <a:lnTo>
                    <a:pt x="28" y="18"/>
                  </a:lnTo>
                  <a:lnTo>
                    <a:pt x="19" y="30"/>
                  </a:lnTo>
                  <a:lnTo>
                    <a:pt x="9" y="39"/>
                  </a:lnTo>
                  <a:lnTo>
                    <a:pt x="6" y="51"/>
                  </a:lnTo>
                  <a:lnTo>
                    <a:pt x="0" y="63"/>
                  </a:lnTo>
                  <a:lnTo>
                    <a:pt x="0" y="93"/>
                  </a:lnTo>
                  <a:lnTo>
                    <a:pt x="6" y="105"/>
                  </a:lnTo>
                  <a:lnTo>
                    <a:pt x="9" y="118"/>
                  </a:lnTo>
                  <a:lnTo>
                    <a:pt x="19" y="129"/>
                  </a:lnTo>
                  <a:lnTo>
                    <a:pt x="28" y="138"/>
                  </a:lnTo>
                  <a:lnTo>
                    <a:pt x="41" y="144"/>
                  </a:lnTo>
                  <a:lnTo>
                    <a:pt x="53" y="150"/>
                  </a:lnTo>
                  <a:lnTo>
                    <a:pt x="66" y="156"/>
                  </a:lnTo>
                  <a:lnTo>
                    <a:pt x="94" y="156"/>
                  </a:lnTo>
                  <a:lnTo>
                    <a:pt x="111" y="150"/>
                  </a:lnTo>
                  <a:lnTo>
                    <a:pt x="122" y="144"/>
                  </a:lnTo>
                  <a:lnTo>
                    <a:pt x="133" y="138"/>
                  </a:lnTo>
                  <a:lnTo>
                    <a:pt x="145" y="129"/>
                  </a:lnTo>
                  <a:lnTo>
                    <a:pt x="152" y="118"/>
                  </a:lnTo>
                  <a:lnTo>
                    <a:pt x="158" y="105"/>
                  </a:lnTo>
                  <a:lnTo>
                    <a:pt x="161" y="93"/>
                  </a:lnTo>
                  <a:lnTo>
                    <a:pt x="165" y="78"/>
                  </a:lnTo>
                  <a:close/>
                </a:path>
              </a:pathLst>
            </a:custGeom>
            <a:solidFill>
              <a:srgbClr val="000000"/>
            </a:solidFill>
            <a:ln w="5">
              <a:solidFill>
                <a:srgbClr val="000000"/>
              </a:solidFill>
              <a:prstDash val="solid"/>
              <a:round/>
              <a:headEnd/>
              <a:tailEnd/>
            </a:ln>
          </p:spPr>
          <p:txBody>
            <a:bodyPr/>
            <a:lstStyle/>
            <a:p>
              <a:endParaRPr lang="en-US"/>
            </a:p>
          </p:txBody>
        </p:sp>
        <p:sp>
          <p:nvSpPr>
            <p:cNvPr id="211991" name="Line 218"/>
            <p:cNvSpPr>
              <a:spLocks noChangeShapeType="1"/>
            </p:cNvSpPr>
            <p:nvPr/>
          </p:nvSpPr>
          <p:spPr bwMode="auto">
            <a:xfrm>
              <a:off x="3603" y="1593"/>
              <a:ext cx="0" cy="0"/>
            </a:xfrm>
            <a:prstGeom prst="line">
              <a:avLst/>
            </a:prstGeom>
            <a:noFill/>
            <a:ln w="1">
              <a:solidFill>
                <a:srgbClr val="000000"/>
              </a:solidFill>
              <a:round/>
              <a:headEnd/>
              <a:tailEnd/>
            </a:ln>
          </p:spPr>
          <p:txBody>
            <a:bodyPr/>
            <a:lstStyle/>
            <a:p>
              <a:endParaRPr lang="en-US"/>
            </a:p>
          </p:txBody>
        </p:sp>
        <p:sp>
          <p:nvSpPr>
            <p:cNvPr id="211992" name="Freeform 219"/>
            <p:cNvSpPr>
              <a:spLocks/>
            </p:cNvSpPr>
            <p:nvPr/>
          </p:nvSpPr>
          <p:spPr bwMode="auto">
            <a:xfrm>
              <a:off x="3562" y="1578"/>
              <a:ext cx="41" cy="31"/>
            </a:xfrm>
            <a:custGeom>
              <a:avLst/>
              <a:gdLst>
                <a:gd name="T0" fmla="*/ 10 w 165"/>
                <a:gd name="T1" fmla="*/ 3 h 154"/>
                <a:gd name="T2" fmla="*/ 10 w 165"/>
                <a:gd name="T3" fmla="*/ 3 h 154"/>
                <a:gd name="T4" fmla="*/ 10 w 165"/>
                <a:gd name="T5" fmla="*/ 2 h 154"/>
                <a:gd name="T6" fmla="*/ 9 w 165"/>
                <a:gd name="T7" fmla="*/ 1 h 154"/>
                <a:gd name="T8" fmla="*/ 9 w 165"/>
                <a:gd name="T9" fmla="*/ 1 h 154"/>
                <a:gd name="T10" fmla="*/ 8 w 165"/>
                <a:gd name="T11" fmla="*/ 1 h 154"/>
                <a:gd name="T12" fmla="*/ 8 w 165"/>
                <a:gd name="T13" fmla="*/ 0 h 154"/>
                <a:gd name="T14" fmla="*/ 7 w 165"/>
                <a:gd name="T15" fmla="*/ 0 h 154"/>
                <a:gd name="T16" fmla="*/ 6 w 165"/>
                <a:gd name="T17" fmla="*/ 0 h 154"/>
                <a:gd name="T18" fmla="*/ 4 w 165"/>
                <a:gd name="T19" fmla="*/ 0 h 154"/>
                <a:gd name="T20" fmla="*/ 3 w 165"/>
                <a:gd name="T21" fmla="*/ 0 h 154"/>
                <a:gd name="T22" fmla="*/ 2 w 165"/>
                <a:gd name="T23" fmla="*/ 0 h 154"/>
                <a:gd name="T24" fmla="*/ 2 w 165"/>
                <a:gd name="T25" fmla="*/ 1 h 154"/>
                <a:gd name="T26" fmla="*/ 1 w 165"/>
                <a:gd name="T27" fmla="*/ 1 h 154"/>
                <a:gd name="T28" fmla="*/ 1 w 165"/>
                <a:gd name="T29" fmla="*/ 1 h 154"/>
                <a:gd name="T30" fmla="*/ 0 w 165"/>
                <a:gd name="T31" fmla="*/ 2 h 154"/>
                <a:gd name="T32" fmla="*/ 0 w 165"/>
                <a:gd name="T33" fmla="*/ 3 h 154"/>
                <a:gd name="T34" fmla="*/ 0 w 165"/>
                <a:gd name="T35" fmla="*/ 3 h 154"/>
                <a:gd name="T36" fmla="*/ 0 w 165"/>
                <a:gd name="T37" fmla="*/ 4 h 154"/>
                <a:gd name="T38" fmla="*/ 0 w 165"/>
                <a:gd name="T39" fmla="*/ 4 h 154"/>
                <a:gd name="T40" fmla="*/ 1 w 165"/>
                <a:gd name="T41" fmla="*/ 5 h 154"/>
                <a:gd name="T42" fmla="*/ 1 w 165"/>
                <a:gd name="T43" fmla="*/ 5 h 154"/>
                <a:gd name="T44" fmla="*/ 2 w 165"/>
                <a:gd name="T45" fmla="*/ 5 h 154"/>
                <a:gd name="T46" fmla="*/ 2 w 165"/>
                <a:gd name="T47" fmla="*/ 6 h 154"/>
                <a:gd name="T48" fmla="*/ 3 w 165"/>
                <a:gd name="T49" fmla="*/ 6 h 154"/>
                <a:gd name="T50" fmla="*/ 4 w 165"/>
                <a:gd name="T51" fmla="*/ 6 h 154"/>
                <a:gd name="T52" fmla="*/ 6 w 165"/>
                <a:gd name="T53" fmla="*/ 6 h 154"/>
                <a:gd name="T54" fmla="*/ 7 w 165"/>
                <a:gd name="T55" fmla="*/ 6 h 154"/>
                <a:gd name="T56" fmla="*/ 8 w 165"/>
                <a:gd name="T57" fmla="*/ 6 h 154"/>
                <a:gd name="T58" fmla="*/ 8 w 165"/>
                <a:gd name="T59" fmla="*/ 5 h 154"/>
                <a:gd name="T60" fmla="*/ 9 w 165"/>
                <a:gd name="T61" fmla="*/ 5 h 154"/>
                <a:gd name="T62" fmla="*/ 9 w 165"/>
                <a:gd name="T63" fmla="*/ 5 h 154"/>
                <a:gd name="T64" fmla="*/ 10 w 165"/>
                <a:gd name="T65" fmla="*/ 4 h 154"/>
                <a:gd name="T66" fmla="*/ 10 w 165"/>
                <a:gd name="T67" fmla="*/ 4 h 154"/>
                <a:gd name="T68" fmla="*/ 10 w 165"/>
                <a:gd name="T69" fmla="*/ 3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54"/>
                <a:gd name="T107" fmla="*/ 165 w 165"/>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54">
                  <a:moveTo>
                    <a:pt x="165" y="75"/>
                  </a:moveTo>
                  <a:lnTo>
                    <a:pt x="161" y="63"/>
                  </a:lnTo>
                  <a:lnTo>
                    <a:pt x="159" y="48"/>
                  </a:lnTo>
                  <a:lnTo>
                    <a:pt x="152" y="36"/>
                  </a:lnTo>
                  <a:lnTo>
                    <a:pt x="146" y="26"/>
                  </a:lnTo>
                  <a:lnTo>
                    <a:pt x="137" y="18"/>
                  </a:lnTo>
                  <a:lnTo>
                    <a:pt x="124" y="8"/>
                  </a:lnTo>
                  <a:lnTo>
                    <a:pt x="111" y="2"/>
                  </a:lnTo>
                  <a:lnTo>
                    <a:pt x="98" y="0"/>
                  </a:lnTo>
                  <a:lnTo>
                    <a:pt x="67" y="0"/>
                  </a:lnTo>
                  <a:lnTo>
                    <a:pt x="54" y="2"/>
                  </a:lnTo>
                  <a:lnTo>
                    <a:pt x="41" y="8"/>
                  </a:lnTo>
                  <a:lnTo>
                    <a:pt x="28" y="18"/>
                  </a:lnTo>
                  <a:lnTo>
                    <a:pt x="19" y="26"/>
                  </a:lnTo>
                  <a:lnTo>
                    <a:pt x="13" y="36"/>
                  </a:lnTo>
                  <a:lnTo>
                    <a:pt x="7" y="48"/>
                  </a:lnTo>
                  <a:lnTo>
                    <a:pt x="3" y="63"/>
                  </a:lnTo>
                  <a:lnTo>
                    <a:pt x="0" y="75"/>
                  </a:lnTo>
                  <a:lnTo>
                    <a:pt x="3" y="90"/>
                  </a:lnTo>
                  <a:lnTo>
                    <a:pt x="7" y="102"/>
                  </a:lnTo>
                  <a:lnTo>
                    <a:pt x="13" y="114"/>
                  </a:lnTo>
                  <a:lnTo>
                    <a:pt x="19" y="126"/>
                  </a:lnTo>
                  <a:lnTo>
                    <a:pt x="28" y="136"/>
                  </a:lnTo>
                  <a:lnTo>
                    <a:pt x="41" y="144"/>
                  </a:lnTo>
                  <a:lnTo>
                    <a:pt x="54" y="150"/>
                  </a:lnTo>
                  <a:lnTo>
                    <a:pt x="67" y="154"/>
                  </a:lnTo>
                  <a:lnTo>
                    <a:pt x="98" y="154"/>
                  </a:lnTo>
                  <a:lnTo>
                    <a:pt x="111" y="150"/>
                  </a:lnTo>
                  <a:lnTo>
                    <a:pt x="124" y="144"/>
                  </a:lnTo>
                  <a:lnTo>
                    <a:pt x="137" y="136"/>
                  </a:lnTo>
                  <a:lnTo>
                    <a:pt x="146" y="126"/>
                  </a:lnTo>
                  <a:lnTo>
                    <a:pt x="152" y="114"/>
                  </a:lnTo>
                  <a:lnTo>
                    <a:pt x="159" y="102"/>
                  </a:lnTo>
                  <a:lnTo>
                    <a:pt x="161" y="90"/>
                  </a:lnTo>
                  <a:lnTo>
                    <a:pt x="165" y="75"/>
                  </a:lnTo>
                  <a:close/>
                </a:path>
              </a:pathLst>
            </a:custGeom>
            <a:solidFill>
              <a:srgbClr val="000000"/>
            </a:solidFill>
            <a:ln w="5">
              <a:solidFill>
                <a:srgbClr val="000000"/>
              </a:solidFill>
              <a:prstDash val="solid"/>
              <a:round/>
              <a:headEnd/>
              <a:tailEnd/>
            </a:ln>
          </p:spPr>
          <p:txBody>
            <a:bodyPr/>
            <a:lstStyle/>
            <a:p>
              <a:endParaRPr lang="en-US"/>
            </a:p>
          </p:txBody>
        </p:sp>
        <p:sp>
          <p:nvSpPr>
            <p:cNvPr id="211993" name="Line 220"/>
            <p:cNvSpPr>
              <a:spLocks noChangeShapeType="1"/>
            </p:cNvSpPr>
            <p:nvPr/>
          </p:nvSpPr>
          <p:spPr bwMode="auto">
            <a:xfrm>
              <a:off x="3408" y="1805"/>
              <a:ext cx="0" cy="0"/>
            </a:xfrm>
            <a:prstGeom prst="line">
              <a:avLst/>
            </a:prstGeom>
            <a:noFill/>
            <a:ln w="1">
              <a:solidFill>
                <a:srgbClr val="000000"/>
              </a:solidFill>
              <a:round/>
              <a:headEnd/>
              <a:tailEnd/>
            </a:ln>
          </p:spPr>
          <p:txBody>
            <a:bodyPr/>
            <a:lstStyle/>
            <a:p>
              <a:endParaRPr lang="en-US"/>
            </a:p>
          </p:txBody>
        </p:sp>
        <p:sp>
          <p:nvSpPr>
            <p:cNvPr id="211994" name="Freeform 221"/>
            <p:cNvSpPr>
              <a:spLocks/>
            </p:cNvSpPr>
            <p:nvPr/>
          </p:nvSpPr>
          <p:spPr bwMode="auto">
            <a:xfrm>
              <a:off x="3368" y="1790"/>
              <a:ext cx="40" cy="31"/>
            </a:xfrm>
            <a:custGeom>
              <a:avLst/>
              <a:gdLst>
                <a:gd name="T0" fmla="*/ 10 w 161"/>
                <a:gd name="T1" fmla="*/ 3 h 153"/>
                <a:gd name="T2" fmla="*/ 10 w 161"/>
                <a:gd name="T3" fmla="*/ 3 h 153"/>
                <a:gd name="T4" fmla="*/ 10 w 161"/>
                <a:gd name="T5" fmla="*/ 2 h 153"/>
                <a:gd name="T6" fmla="*/ 9 w 161"/>
                <a:gd name="T7" fmla="*/ 2 h 153"/>
                <a:gd name="T8" fmla="*/ 9 w 161"/>
                <a:gd name="T9" fmla="*/ 1 h 153"/>
                <a:gd name="T10" fmla="*/ 8 w 161"/>
                <a:gd name="T11" fmla="*/ 1 h 153"/>
                <a:gd name="T12" fmla="*/ 8 w 161"/>
                <a:gd name="T13" fmla="*/ 0 h 153"/>
                <a:gd name="T14" fmla="*/ 7 w 161"/>
                <a:gd name="T15" fmla="*/ 0 h 153"/>
                <a:gd name="T16" fmla="*/ 6 w 161"/>
                <a:gd name="T17" fmla="*/ 0 h 153"/>
                <a:gd name="T18" fmla="*/ 4 w 161"/>
                <a:gd name="T19" fmla="*/ 0 h 153"/>
                <a:gd name="T20" fmla="*/ 3 w 161"/>
                <a:gd name="T21" fmla="*/ 0 h 153"/>
                <a:gd name="T22" fmla="*/ 2 w 161"/>
                <a:gd name="T23" fmla="*/ 0 h 153"/>
                <a:gd name="T24" fmla="*/ 2 w 161"/>
                <a:gd name="T25" fmla="*/ 1 h 153"/>
                <a:gd name="T26" fmla="*/ 1 w 161"/>
                <a:gd name="T27" fmla="*/ 1 h 153"/>
                <a:gd name="T28" fmla="*/ 0 w 161"/>
                <a:gd name="T29" fmla="*/ 2 h 153"/>
                <a:gd name="T30" fmla="*/ 0 w 161"/>
                <a:gd name="T31" fmla="*/ 2 h 153"/>
                <a:gd name="T32" fmla="*/ 0 w 161"/>
                <a:gd name="T33" fmla="*/ 3 h 153"/>
                <a:gd name="T34" fmla="*/ 0 w 161"/>
                <a:gd name="T35" fmla="*/ 4 h 153"/>
                <a:gd name="T36" fmla="*/ 0 w 161"/>
                <a:gd name="T37" fmla="*/ 4 h 153"/>
                <a:gd name="T38" fmla="*/ 0 w 161"/>
                <a:gd name="T39" fmla="*/ 5 h 153"/>
                <a:gd name="T40" fmla="*/ 1 w 161"/>
                <a:gd name="T41" fmla="*/ 5 h 153"/>
                <a:gd name="T42" fmla="*/ 2 w 161"/>
                <a:gd name="T43" fmla="*/ 6 h 153"/>
                <a:gd name="T44" fmla="*/ 2 w 161"/>
                <a:gd name="T45" fmla="*/ 6 h 153"/>
                <a:gd name="T46" fmla="*/ 3 w 161"/>
                <a:gd name="T47" fmla="*/ 6 h 153"/>
                <a:gd name="T48" fmla="*/ 4 w 161"/>
                <a:gd name="T49" fmla="*/ 6 h 153"/>
                <a:gd name="T50" fmla="*/ 6 w 161"/>
                <a:gd name="T51" fmla="*/ 6 h 153"/>
                <a:gd name="T52" fmla="*/ 7 w 161"/>
                <a:gd name="T53" fmla="*/ 6 h 153"/>
                <a:gd name="T54" fmla="*/ 8 w 161"/>
                <a:gd name="T55" fmla="*/ 6 h 153"/>
                <a:gd name="T56" fmla="*/ 8 w 161"/>
                <a:gd name="T57" fmla="*/ 6 h 153"/>
                <a:gd name="T58" fmla="*/ 9 w 161"/>
                <a:gd name="T59" fmla="*/ 5 h 153"/>
                <a:gd name="T60" fmla="*/ 9 w 161"/>
                <a:gd name="T61" fmla="*/ 5 h 153"/>
                <a:gd name="T62" fmla="*/ 10 w 161"/>
                <a:gd name="T63" fmla="*/ 4 h 153"/>
                <a:gd name="T64" fmla="*/ 10 w 161"/>
                <a:gd name="T65" fmla="*/ 4 h 153"/>
                <a:gd name="T66" fmla="*/ 10 w 161"/>
                <a:gd name="T67" fmla="*/ 3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1"/>
                <a:gd name="T103" fmla="*/ 0 h 153"/>
                <a:gd name="T104" fmla="*/ 161 w 161"/>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1" h="153">
                  <a:moveTo>
                    <a:pt x="161" y="75"/>
                  </a:moveTo>
                  <a:lnTo>
                    <a:pt x="161" y="63"/>
                  </a:lnTo>
                  <a:lnTo>
                    <a:pt x="159" y="51"/>
                  </a:lnTo>
                  <a:lnTo>
                    <a:pt x="152" y="39"/>
                  </a:lnTo>
                  <a:lnTo>
                    <a:pt x="146" y="27"/>
                  </a:lnTo>
                  <a:lnTo>
                    <a:pt x="133" y="18"/>
                  </a:lnTo>
                  <a:lnTo>
                    <a:pt x="123" y="9"/>
                  </a:lnTo>
                  <a:lnTo>
                    <a:pt x="112" y="6"/>
                  </a:lnTo>
                  <a:lnTo>
                    <a:pt x="95" y="0"/>
                  </a:lnTo>
                  <a:lnTo>
                    <a:pt x="67" y="0"/>
                  </a:lnTo>
                  <a:lnTo>
                    <a:pt x="54" y="6"/>
                  </a:lnTo>
                  <a:lnTo>
                    <a:pt x="41" y="9"/>
                  </a:lnTo>
                  <a:lnTo>
                    <a:pt x="29" y="18"/>
                  </a:lnTo>
                  <a:lnTo>
                    <a:pt x="20" y="27"/>
                  </a:lnTo>
                  <a:lnTo>
                    <a:pt x="9" y="39"/>
                  </a:lnTo>
                  <a:lnTo>
                    <a:pt x="7" y="51"/>
                  </a:lnTo>
                  <a:lnTo>
                    <a:pt x="0" y="63"/>
                  </a:lnTo>
                  <a:lnTo>
                    <a:pt x="0" y="90"/>
                  </a:lnTo>
                  <a:lnTo>
                    <a:pt x="7" y="106"/>
                  </a:lnTo>
                  <a:lnTo>
                    <a:pt x="9" y="118"/>
                  </a:lnTo>
                  <a:lnTo>
                    <a:pt x="20" y="126"/>
                  </a:lnTo>
                  <a:lnTo>
                    <a:pt x="29" y="138"/>
                  </a:lnTo>
                  <a:lnTo>
                    <a:pt x="41" y="145"/>
                  </a:lnTo>
                  <a:lnTo>
                    <a:pt x="54" y="151"/>
                  </a:lnTo>
                  <a:lnTo>
                    <a:pt x="67" y="153"/>
                  </a:lnTo>
                  <a:lnTo>
                    <a:pt x="95" y="153"/>
                  </a:lnTo>
                  <a:lnTo>
                    <a:pt x="112" y="151"/>
                  </a:lnTo>
                  <a:lnTo>
                    <a:pt x="123" y="145"/>
                  </a:lnTo>
                  <a:lnTo>
                    <a:pt x="133" y="138"/>
                  </a:lnTo>
                  <a:lnTo>
                    <a:pt x="146" y="126"/>
                  </a:lnTo>
                  <a:lnTo>
                    <a:pt x="152" y="118"/>
                  </a:lnTo>
                  <a:lnTo>
                    <a:pt x="159" y="106"/>
                  </a:lnTo>
                  <a:lnTo>
                    <a:pt x="161" y="90"/>
                  </a:lnTo>
                  <a:lnTo>
                    <a:pt x="161" y="75"/>
                  </a:lnTo>
                  <a:close/>
                </a:path>
              </a:pathLst>
            </a:custGeom>
            <a:solidFill>
              <a:srgbClr val="000000"/>
            </a:solidFill>
            <a:ln w="5">
              <a:solidFill>
                <a:srgbClr val="000000"/>
              </a:solidFill>
              <a:prstDash val="solid"/>
              <a:round/>
              <a:headEnd/>
              <a:tailEnd/>
            </a:ln>
          </p:spPr>
          <p:txBody>
            <a:bodyPr/>
            <a:lstStyle/>
            <a:p>
              <a:endParaRPr lang="en-US"/>
            </a:p>
          </p:txBody>
        </p:sp>
        <p:sp>
          <p:nvSpPr>
            <p:cNvPr id="211995" name="Line 222"/>
            <p:cNvSpPr>
              <a:spLocks noChangeShapeType="1"/>
            </p:cNvSpPr>
            <p:nvPr/>
          </p:nvSpPr>
          <p:spPr bwMode="auto">
            <a:xfrm>
              <a:off x="2877" y="2018"/>
              <a:ext cx="0" cy="0"/>
            </a:xfrm>
            <a:prstGeom prst="line">
              <a:avLst/>
            </a:prstGeom>
            <a:noFill/>
            <a:ln w="1">
              <a:solidFill>
                <a:srgbClr val="000000"/>
              </a:solidFill>
              <a:round/>
              <a:headEnd/>
              <a:tailEnd/>
            </a:ln>
          </p:spPr>
          <p:txBody>
            <a:bodyPr/>
            <a:lstStyle/>
            <a:p>
              <a:endParaRPr lang="en-US"/>
            </a:p>
          </p:txBody>
        </p:sp>
        <p:sp>
          <p:nvSpPr>
            <p:cNvPr id="211996" name="Freeform 223"/>
            <p:cNvSpPr>
              <a:spLocks/>
            </p:cNvSpPr>
            <p:nvPr/>
          </p:nvSpPr>
          <p:spPr bwMode="auto">
            <a:xfrm>
              <a:off x="2837" y="2002"/>
              <a:ext cx="40" cy="32"/>
            </a:xfrm>
            <a:custGeom>
              <a:avLst/>
              <a:gdLst>
                <a:gd name="T0" fmla="*/ 10 w 161"/>
                <a:gd name="T1" fmla="*/ 3 h 158"/>
                <a:gd name="T2" fmla="*/ 10 w 161"/>
                <a:gd name="T3" fmla="*/ 3 h 158"/>
                <a:gd name="T4" fmla="*/ 10 w 161"/>
                <a:gd name="T5" fmla="*/ 2 h 158"/>
                <a:gd name="T6" fmla="*/ 9 w 161"/>
                <a:gd name="T7" fmla="*/ 2 h 158"/>
                <a:gd name="T8" fmla="*/ 9 w 161"/>
                <a:gd name="T9" fmla="*/ 1 h 158"/>
                <a:gd name="T10" fmla="*/ 8 w 161"/>
                <a:gd name="T11" fmla="*/ 1 h 158"/>
                <a:gd name="T12" fmla="*/ 8 w 161"/>
                <a:gd name="T13" fmla="*/ 0 h 158"/>
                <a:gd name="T14" fmla="*/ 7 w 161"/>
                <a:gd name="T15" fmla="*/ 0 h 158"/>
                <a:gd name="T16" fmla="*/ 6 w 161"/>
                <a:gd name="T17" fmla="*/ 0 h 158"/>
                <a:gd name="T18" fmla="*/ 5 w 161"/>
                <a:gd name="T19" fmla="*/ 0 h 158"/>
                <a:gd name="T20" fmla="*/ 4 w 161"/>
                <a:gd name="T21" fmla="*/ 0 h 158"/>
                <a:gd name="T22" fmla="*/ 3 w 161"/>
                <a:gd name="T23" fmla="*/ 0 h 158"/>
                <a:gd name="T24" fmla="*/ 2 w 161"/>
                <a:gd name="T25" fmla="*/ 0 h 158"/>
                <a:gd name="T26" fmla="*/ 2 w 161"/>
                <a:gd name="T27" fmla="*/ 1 h 158"/>
                <a:gd name="T28" fmla="*/ 1 w 161"/>
                <a:gd name="T29" fmla="*/ 1 h 158"/>
                <a:gd name="T30" fmla="*/ 0 w 161"/>
                <a:gd name="T31" fmla="*/ 2 h 158"/>
                <a:gd name="T32" fmla="*/ 0 w 161"/>
                <a:gd name="T33" fmla="*/ 2 h 158"/>
                <a:gd name="T34" fmla="*/ 0 w 161"/>
                <a:gd name="T35" fmla="*/ 3 h 158"/>
                <a:gd name="T36" fmla="*/ 0 w 161"/>
                <a:gd name="T37" fmla="*/ 4 h 158"/>
                <a:gd name="T38" fmla="*/ 0 w 161"/>
                <a:gd name="T39" fmla="*/ 4 h 158"/>
                <a:gd name="T40" fmla="*/ 0 w 161"/>
                <a:gd name="T41" fmla="*/ 5 h 158"/>
                <a:gd name="T42" fmla="*/ 1 w 161"/>
                <a:gd name="T43" fmla="*/ 5 h 158"/>
                <a:gd name="T44" fmla="*/ 2 w 161"/>
                <a:gd name="T45" fmla="*/ 6 h 158"/>
                <a:gd name="T46" fmla="*/ 2 w 161"/>
                <a:gd name="T47" fmla="*/ 6 h 158"/>
                <a:gd name="T48" fmla="*/ 3 w 161"/>
                <a:gd name="T49" fmla="*/ 6 h 158"/>
                <a:gd name="T50" fmla="*/ 4 w 161"/>
                <a:gd name="T51" fmla="*/ 6 h 158"/>
                <a:gd name="T52" fmla="*/ 5 w 161"/>
                <a:gd name="T53" fmla="*/ 6 h 158"/>
                <a:gd name="T54" fmla="*/ 6 w 161"/>
                <a:gd name="T55" fmla="*/ 6 h 158"/>
                <a:gd name="T56" fmla="*/ 7 w 161"/>
                <a:gd name="T57" fmla="*/ 6 h 158"/>
                <a:gd name="T58" fmla="*/ 8 w 161"/>
                <a:gd name="T59" fmla="*/ 6 h 158"/>
                <a:gd name="T60" fmla="*/ 8 w 161"/>
                <a:gd name="T61" fmla="*/ 6 h 158"/>
                <a:gd name="T62" fmla="*/ 9 w 161"/>
                <a:gd name="T63" fmla="*/ 5 h 158"/>
                <a:gd name="T64" fmla="*/ 9 w 161"/>
                <a:gd name="T65" fmla="*/ 5 h 158"/>
                <a:gd name="T66" fmla="*/ 10 w 161"/>
                <a:gd name="T67" fmla="*/ 4 h 158"/>
                <a:gd name="T68" fmla="*/ 10 w 161"/>
                <a:gd name="T69" fmla="*/ 4 h 158"/>
                <a:gd name="T70" fmla="*/ 10 w 161"/>
                <a:gd name="T71" fmla="*/ 3 h 1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1"/>
                <a:gd name="T109" fmla="*/ 0 h 158"/>
                <a:gd name="T110" fmla="*/ 161 w 161"/>
                <a:gd name="T111" fmla="*/ 158 h 15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1" h="158">
                  <a:moveTo>
                    <a:pt x="161" y="79"/>
                  </a:moveTo>
                  <a:lnTo>
                    <a:pt x="161" y="65"/>
                  </a:lnTo>
                  <a:lnTo>
                    <a:pt x="159" y="52"/>
                  </a:lnTo>
                  <a:lnTo>
                    <a:pt x="152" y="40"/>
                  </a:lnTo>
                  <a:lnTo>
                    <a:pt x="142" y="28"/>
                  </a:lnTo>
                  <a:lnTo>
                    <a:pt x="133" y="19"/>
                  </a:lnTo>
                  <a:lnTo>
                    <a:pt x="123" y="12"/>
                  </a:lnTo>
                  <a:lnTo>
                    <a:pt x="110" y="6"/>
                  </a:lnTo>
                  <a:lnTo>
                    <a:pt x="95" y="4"/>
                  </a:lnTo>
                  <a:lnTo>
                    <a:pt x="82" y="0"/>
                  </a:lnTo>
                  <a:lnTo>
                    <a:pt x="67" y="4"/>
                  </a:lnTo>
                  <a:lnTo>
                    <a:pt x="54" y="6"/>
                  </a:lnTo>
                  <a:lnTo>
                    <a:pt x="41" y="12"/>
                  </a:lnTo>
                  <a:lnTo>
                    <a:pt x="28" y="19"/>
                  </a:lnTo>
                  <a:lnTo>
                    <a:pt x="18" y="28"/>
                  </a:lnTo>
                  <a:lnTo>
                    <a:pt x="9" y="40"/>
                  </a:lnTo>
                  <a:lnTo>
                    <a:pt x="3" y="52"/>
                  </a:lnTo>
                  <a:lnTo>
                    <a:pt x="0" y="65"/>
                  </a:lnTo>
                  <a:lnTo>
                    <a:pt x="0" y="94"/>
                  </a:lnTo>
                  <a:lnTo>
                    <a:pt x="3" y="106"/>
                  </a:lnTo>
                  <a:lnTo>
                    <a:pt x="9" y="118"/>
                  </a:lnTo>
                  <a:lnTo>
                    <a:pt x="18" y="130"/>
                  </a:lnTo>
                  <a:lnTo>
                    <a:pt x="28" y="140"/>
                  </a:lnTo>
                  <a:lnTo>
                    <a:pt x="41" y="146"/>
                  </a:lnTo>
                  <a:lnTo>
                    <a:pt x="54" y="152"/>
                  </a:lnTo>
                  <a:lnTo>
                    <a:pt x="67" y="154"/>
                  </a:lnTo>
                  <a:lnTo>
                    <a:pt x="82" y="158"/>
                  </a:lnTo>
                  <a:lnTo>
                    <a:pt x="95" y="154"/>
                  </a:lnTo>
                  <a:lnTo>
                    <a:pt x="110" y="152"/>
                  </a:lnTo>
                  <a:lnTo>
                    <a:pt x="123" y="146"/>
                  </a:lnTo>
                  <a:lnTo>
                    <a:pt x="133" y="140"/>
                  </a:lnTo>
                  <a:lnTo>
                    <a:pt x="142" y="130"/>
                  </a:lnTo>
                  <a:lnTo>
                    <a:pt x="152" y="118"/>
                  </a:lnTo>
                  <a:lnTo>
                    <a:pt x="159" y="106"/>
                  </a:lnTo>
                  <a:lnTo>
                    <a:pt x="161" y="94"/>
                  </a:lnTo>
                  <a:lnTo>
                    <a:pt x="161" y="79"/>
                  </a:lnTo>
                  <a:close/>
                </a:path>
              </a:pathLst>
            </a:custGeom>
            <a:solidFill>
              <a:srgbClr val="000000"/>
            </a:solidFill>
            <a:ln w="5">
              <a:solidFill>
                <a:srgbClr val="000000"/>
              </a:solidFill>
              <a:prstDash val="solid"/>
              <a:round/>
              <a:headEnd/>
              <a:tailEnd/>
            </a:ln>
          </p:spPr>
          <p:txBody>
            <a:bodyPr/>
            <a:lstStyle/>
            <a:p>
              <a:endParaRPr lang="en-US"/>
            </a:p>
          </p:txBody>
        </p:sp>
        <p:sp>
          <p:nvSpPr>
            <p:cNvPr id="211997" name="Line 224"/>
            <p:cNvSpPr>
              <a:spLocks noChangeShapeType="1"/>
            </p:cNvSpPr>
            <p:nvPr/>
          </p:nvSpPr>
          <p:spPr bwMode="auto">
            <a:xfrm>
              <a:off x="4639" y="2230"/>
              <a:ext cx="0" cy="0"/>
            </a:xfrm>
            <a:prstGeom prst="line">
              <a:avLst/>
            </a:prstGeom>
            <a:noFill/>
            <a:ln w="1">
              <a:solidFill>
                <a:srgbClr val="000000"/>
              </a:solidFill>
              <a:round/>
              <a:headEnd/>
              <a:tailEnd/>
            </a:ln>
          </p:spPr>
          <p:txBody>
            <a:bodyPr/>
            <a:lstStyle/>
            <a:p>
              <a:endParaRPr lang="en-US"/>
            </a:p>
          </p:txBody>
        </p:sp>
        <p:sp>
          <p:nvSpPr>
            <p:cNvPr id="211998" name="Freeform 225"/>
            <p:cNvSpPr>
              <a:spLocks/>
            </p:cNvSpPr>
            <p:nvPr/>
          </p:nvSpPr>
          <p:spPr bwMode="auto">
            <a:xfrm>
              <a:off x="4599" y="2215"/>
              <a:ext cx="40" cy="30"/>
            </a:xfrm>
            <a:custGeom>
              <a:avLst/>
              <a:gdLst>
                <a:gd name="T0" fmla="*/ 10 w 161"/>
                <a:gd name="T1" fmla="*/ 3 h 153"/>
                <a:gd name="T2" fmla="*/ 10 w 161"/>
                <a:gd name="T3" fmla="*/ 2 h 153"/>
                <a:gd name="T4" fmla="*/ 10 w 161"/>
                <a:gd name="T5" fmla="*/ 2 h 153"/>
                <a:gd name="T6" fmla="*/ 9 w 161"/>
                <a:gd name="T7" fmla="*/ 1 h 153"/>
                <a:gd name="T8" fmla="*/ 9 w 161"/>
                <a:gd name="T9" fmla="*/ 1 h 153"/>
                <a:gd name="T10" fmla="*/ 8 w 161"/>
                <a:gd name="T11" fmla="*/ 1 h 153"/>
                <a:gd name="T12" fmla="*/ 7 w 161"/>
                <a:gd name="T13" fmla="*/ 0 h 153"/>
                <a:gd name="T14" fmla="*/ 7 w 161"/>
                <a:gd name="T15" fmla="*/ 0 h 153"/>
                <a:gd name="T16" fmla="*/ 6 w 161"/>
                <a:gd name="T17" fmla="*/ 0 h 153"/>
                <a:gd name="T18" fmla="*/ 4 w 161"/>
                <a:gd name="T19" fmla="*/ 0 h 153"/>
                <a:gd name="T20" fmla="*/ 3 w 161"/>
                <a:gd name="T21" fmla="*/ 0 h 153"/>
                <a:gd name="T22" fmla="*/ 2 w 161"/>
                <a:gd name="T23" fmla="*/ 0 h 153"/>
                <a:gd name="T24" fmla="*/ 2 w 161"/>
                <a:gd name="T25" fmla="*/ 1 h 153"/>
                <a:gd name="T26" fmla="*/ 1 w 161"/>
                <a:gd name="T27" fmla="*/ 1 h 153"/>
                <a:gd name="T28" fmla="*/ 0 w 161"/>
                <a:gd name="T29" fmla="*/ 1 h 153"/>
                <a:gd name="T30" fmla="*/ 0 w 161"/>
                <a:gd name="T31" fmla="*/ 2 h 153"/>
                <a:gd name="T32" fmla="*/ 0 w 161"/>
                <a:gd name="T33" fmla="*/ 2 h 153"/>
                <a:gd name="T34" fmla="*/ 0 w 161"/>
                <a:gd name="T35" fmla="*/ 4 h 153"/>
                <a:gd name="T36" fmla="*/ 0 w 161"/>
                <a:gd name="T37" fmla="*/ 4 h 153"/>
                <a:gd name="T38" fmla="*/ 0 w 161"/>
                <a:gd name="T39" fmla="*/ 4 h 153"/>
                <a:gd name="T40" fmla="*/ 1 w 161"/>
                <a:gd name="T41" fmla="*/ 5 h 153"/>
                <a:gd name="T42" fmla="*/ 2 w 161"/>
                <a:gd name="T43" fmla="*/ 5 h 153"/>
                <a:gd name="T44" fmla="*/ 2 w 161"/>
                <a:gd name="T45" fmla="*/ 5 h 153"/>
                <a:gd name="T46" fmla="*/ 3 w 161"/>
                <a:gd name="T47" fmla="*/ 6 h 153"/>
                <a:gd name="T48" fmla="*/ 4 w 161"/>
                <a:gd name="T49" fmla="*/ 6 h 153"/>
                <a:gd name="T50" fmla="*/ 6 w 161"/>
                <a:gd name="T51" fmla="*/ 6 h 153"/>
                <a:gd name="T52" fmla="*/ 7 w 161"/>
                <a:gd name="T53" fmla="*/ 6 h 153"/>
                <a:gd name="T54" fmla="*/ 7 w 161"/>
                <a:gd name="T55" fmla="*/ 5 h 153"/>
                <a:gd name="T56" fmla="*/ 8 w 161"/>
                <a:gd name="T57" fmla="*/ 5 h 153"/>
                <a:gd name="T58" fmla="*/ 9 w 161"/>
                <a:gd name="T59" fmla="*/ 5 h 153"/>
                <a:gd name="T60" fmla="*/ 9 w 161"/>
                <a:gd name="T61" fmla="*/ 4 h 153"/>
                <a:gd name="T62" fmla="*/ 10 w 161"/>
                <a:gd name="T63" fmla="*/ 4 h 153"/>
                <a:gd name="T64" fmla="*/ 10 w 161"/>
                <a:gd name="T65" fmla="*/ 4 h 153"/>
                <a:gd name="T66" fmla="*/ 10 w 161"/>
                <a:gd name="T67" fmla="*/ 3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1"/>
                <a:gd name="T103" fmla="*/ 0 h 153"/>
                <a:gd name="T104" fmla="*/ 161 w 161"/>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1" h="153">
                  <a:moveTo>
                    <a:pt x="161" y="76"/>
                  </a:moveTo>
                  <a:lnTo>
                    <a:pt x="161" y="63"/>
                  </a:lnTo>
                  <a:lnTo>
                    <a:pt x="158" y="48"/>
                  </a:lnTo>
                  <a:lnTo>
                    <a:pt x="152" y="37"/>
                  </a:lnTo>
                  <a:lnTo>
                    <a:pt x="142" y="27"/>
                  </a:lnTo>
                  <a:lnTo>
                    <a:pt x="133" y="19"/>
                  </a:lnTo>
                  <a:lnTo>
                    <a:pt x="120" y="9"/>
                  </a:lnTo>
                  <a:lnTo>
                    <a:pt x="107" y="3"/>
                  </a:lnTo>
                  <a:lnTo>
                    <a:pt x="94" y="0"/>
                  </a:lnTo>
                  <a:lnTo>
                    <a:pt x="66" y="0"/>
                  </a:lnTo>
                  <a:lnTo>
                    <a:pt x="54" y="3"/>
                  </a:lnTo>
                  <a:lnTo>
                    <a:pt x="37" y="9"/>
                  </a:lnTo>
                  <a:lnTo>
                    <a:pt x="28" y="19"/>
                  </a:lnTo>
                  <a:lnTo>
                    <a:pt x="18" y="27"/>
                  </a:lnTo>
                  <a:lnTo>
                    <a:pt x="9" y="37"/>
                  </a:lnTo>
                  <a:lnTo>
                    <a:pt x="2" y="48"/>
                  </a:lnTo>
                  <a:lnTo>
                    <a:pt x="0" y="63"/>
                  </a:lnTo>
                  <a:lnTo>
                    <a:pt x="0" y="90"/>
                  </a:lnTo>
                  <a:lnTo>
                    <a:pt x="2" y="102"/>
                  </a:lnTo>
                  <a:lnTo>
                    <a:pt x="9" y="114"/>
                  </a:lnTo>
                  <a:lnTo>
                    <a:pt x="18" y="127"/>
                  </a:lnTo>
                  <a:lnTo>
                    <a:pt x="28" y="135"/>
                  </a:lnTo>
                  <a:lnTo>
                    <a:pt x="37" y="145"/>
                  </a:lnTo>
                  <a:lnTo>
                    <a:pt x="54" y="151"/>
                  </a:lnTo>
                  <a:lnTo>
                    <a:pt x="66" y="153"/>
                  </a:lnTo>
                  <a:lnTo>
                    <a:pt x="94" y="153"/>
                  </a:lnTo>
                  <a:lnTo>
                    <a:pt x="107" y="151"/>
                  </a:lnTo>
                  <a:lnTo>
                    <a:pt x="120" y="145"/>
                  </a:lnTo>
                  <a:lnTo>
                    <a:pt x="133" y="135"/>
                  </a:lnTo>
                  <a:lnTo>
                    <a:pt x="142" y="127"/>
                  </a:lnTo>
                  <a:lnTo>
                    <a:pt x="152" y="114"/>
                  </a:lnTo>
                  <a:lnTo>
                    <a:pt x="158" y="102"/>
                  </a:lnTo>
                  <a:lnTo>
                    <a:pt x="161" y="90"/>
                  </a:lnTo>
                  <a:lnTo>
                    <a:pt x="161" y="76"/>
                  </a:lnTo>
                  <a:close/>
                </a:path>
              </a:pathLst>
            </a:custGeom>
            <a:solidFill>
              <a:srgbClr val="000000"/>
            </a:solidFill>
            <a:ln w="5">
              <a:solidFill>
                <a:srgbClr val="000000"/>
              </a:solidFill>
              <a:prstDash val="solid"/>
              <a:round/>
              <a:headEnd/>
              <a:tailEnd/>
            </a:ln>
          </p:spPr>
          <p:txBody>
            <a:bodyPr/>
            <a:lstStyle/>
            <a:p>
              <a:endParaRPr lang="en-US"/>
            </a:p>
          </p:txBody>
        </p:sp>
        <p:sp>
          <p:nvSpPr>
            <p:cNvPr id="211999" name="Line 226"/>
            <p:cNvSpPr>
              <a:spLocks noChangeShapeType="1"/>
            </p:cNvSpPr>
            <p:nvPr/>
          </p:nvSpPr>
          <p:spPr bwMode="auto">
            <a:xfrm>
              <a:off x="3836" y="2442"/>
              <a:ext cx="0" cy="0"/>
            </a:xfrm>
            <a:prstGeom prst="line">
              <a:avLst/>
            </a:prstGeom>
            <a:noFill/>
            <a:ln w="1">
              <a:solidFill>
                <a:srgbClr val="000000"/>
              </a:solidFill>
              <a:round/>
              <a:headEnd/>
              <a:tailEnd/>
            </a:ln>
          </p:spPr>
          <p:txBody>
            <a:bodyPr/>
            <a:lstStyle/>
            <a:p>
              <a:endParaRPr lang="en-US"/>
            </a:p>
          </p:txBody>
        </p:sp>
        <p:sp>
          <p:nvSpPr>
            <p:cNvPr id="212000" name="Freeform 227"/>
            <p:cNvSpPr>
              <a:spLocks/>
            </p:cNvSpPr>
            <p:nvPr/>
          </p:nvSpPr>
          <p:spPr bwMode="auto">
            <a:xfrm>
              <a:off x="3795" y="2427"/>
              <a:ext cx="41" cy="31"/>
            </a:xfrm>
            <a:custGeom>
              <a:avLst/>
              <a:gdLst>
                <a:gd name="T0" fmla="*/ 10 w 164"/>
                <a:gd name="T1" fmla="*/ 3 h 154"/>
                <a:gd name="T2" fmla="*/ 10 w 164"/>
                <a:gd name="T3" fmla="*/ 3 h 154"/>
                <a:gd name="T4" fmla="*/ 10 w 164"/>
                <a:gd name="T5" fmla="*/ 2 h 154"/>
                <a:gd name="T6" fmla="*/ 10 w 164"/>
                <a:gd name="T7" fmla="*/ 2 h 154"/>
                <a:gd name="T8" fmla="*/ 9 w 164"/>
                <a:gd name="T9" fmla="*/ 1 h 154"/>
                <a:gd name="T10" fmla="*/ 9 w 164"/>
                <a:gd name="T11" fmla="*/ 1 h 154"/>
                <a:gd name="T12" fmla="*/ 7 w 164"/>
                <a:gd name="T13" fmla="*/ 0 h 154"/>
                <a:gd name="T14" fmla="*/ 7 w 164"/>
                <a:gd name="T15" fmla="*/ 0 h 154"/>
                <a:gd name="T16" fmla="*/ 6 w 164"/>
                <a:gd name="T17" fmla="*/ 0 h 154"/>
                <a:gd name="T18" fmla="*/ 4 w 164"/>
                <a:gd name="T19" fmla="*/ 0 h 154"/>
                <a:gd name="T20" fmla="*/ 3 w 164"/>
                <a:gd name="T21" fmla="*/ 0 h 154"/>
                <a:gd name="T22" fmla="*/ 3 w 164"/>
                <a:gd name="T23" fmla="*/ 0 h 154"/>
                <a:gd name="T24" fmla="*/ 2 w 164"/>
                <a:gd name="T25" fmla="*/ 1 h 154"/>
                <a:gd name="T26" fmla="*/ 1 w 164"/>
                <a:gd name="T27" fmla="*/ 1 h 154"/>
                <a:gd name="T28" fmla="*/ 1 w 164"/>
                <a:gd name="T29" fmla="*/ 2 h 154"/>
                <a:gd name="T30" fmla="*/ 0 w 164"/>
                <a:gd name="T31" fmla="*/ 2 h 154"/>
                <a:gd name="T32" fmla="*/ 0 w 164"/>
                <a:gd name="T33" fmla="*/ 3 h 154"/>
                <a:gd name="T34" fmla="*/ 0 w 164"/>
                <a:gd name="T35" fmla="*/ 3 h 154"/>
                <a:gd name="T36" fmla="*/ 0 w 164"/>
                <a:gd name="T37" fmla="*/ 4 h 154"/>
                <a:gd name="T38" fmla="*/ 0 w 164"/>
                <a:gd name="T39" fmla="*/ 4 h 154"/>
                <a:gd name="T40" fmla="*/ 1 w 164"/>
                <a:gd name="T41" fmla="*/ 5 h 154"/>
                <a:gd name="T42" fmla="*/ 1 w 164"/>
                <a:gd name="T43" fmla="*/ 5 h 154"/>
                <a:gd name="T44" fmla="*/ 2 w 164"/>
                <a:gd name="T45" fmla="*/ 5 h 154"/>
                <a:gd name="T46" fmla="*/ 3 w 164"/>
                <a:gd name="T47" fmla="*/ 6 h 154"/>
                <a:gd name="T48" fmla="*/ 3 w 164"/>
                <a:gd name="T49" fmla="*/ 6 h 154"/>
                <a:gd name="T50" fmla="*/ 4 w 164"/>
                <a:gd name="T51" fmla="*/ 6 h 154"/>
                <a:gd name="T52" fmla="*/ 6 w 164"/>
                <a:gd name="T53" fmla="*/ 6 h 154"/>
                <a:gd name="T54" fmla="*/ 7 w 164"/>
                <a:gd name="T55" fmla="*/ 6 h 154"/>
                <a:gd name="T56" fmla="*/ 7 w 164"/>
                <a:gd name="T57" fmla="*/ 6 h 154"/>
                <a:gd name="T58" fmla="*/ 9 w 164"/>
                <a:gd name="T59" fmla="*/ 5 h 154"/>
                <a:gd name="T60" fmla="*/ 9 w 164"/>
                <a:gd name="T61" fmla="*/ 5 h 154"/>
                <a:gd name="T62" fmla="*/ 10 w 164"/>
                <a:gd name="T63" fmla="*/ 5 h 154"/>
                <a:gd name="T64" fmla="*/ 10 w 164"/>
                <a:gd name="T65" fmla="*/ 4 h 154"/>
                <a:gd name="T66" fmla="*/ 10 w 164"/>
                <a:gd name="T67" fmla="*/ 4 h 154"/>
                <a:gd name="T68" fmla="*/ 10 w 164"/>
                <a:gd name="T69" fmla="*/ 3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154"/>
                <a:gd name="T107" fmla="*/ 164 w 164"/>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154">
                  <a:moveTo>
                    <a:pt x="164" y="76"/>
                  </a:moveTo>
                  <a:lnTo>
                    <a:pt x="161" y="64"/>
                  </a:lnTo>
                  <a:lnTo>
                    <a:pt x="158" y="52"/>
                  </a:lnTo>
                  <a:lnTo>
                    <a:pt x="152" y="40"/>
                  </a:lnTo>
                  <a:lnTo>
                    <a:pt x="145" y="27"/>
                  </a:lnTo>
                  <a:lnTo>
                    <a:pt x="135" y="18"/>
                  </a:lnTo>
                  <a:lnTo>
                    <a:pt x="122" y="9"/>
                  </a:lnTo>
                  <a:lnTo>
                    <a:pt x="110" y="3"/>
                  </a:lnTo>
                  <a:lnTo>
                    <a:pt x="98" y="0"/>
                  </a:lnTo>
                  <a:lnTo>
                    <a:pt x="66" y="0"/>
                  </a:lnTo>
                  <a:lnTo>
                    <a:pt x="53" y="3"/>
                  </a:lnTo>
                  <a:lnTo>
                    <a:pt x="41" y="9"/>
                  </a:lnTo>
                  <a:lnTo>
                    <a:pt x="28" y="18"/>
                  </a:lnTo>
                  <a:lnTo>
                    <a:pt x="18" y="27"/>
                  </a:lnTo>
                  <a:lnTo>
                    <a:pt x="12" y="40"/>
                  </a:lnTo>
                  <a:lnTo>
                    <a:pt x="6" y="52"/>
                  </a:lnTo>
                  <a:lnTo>
                    <a:pt x="2" y="64"/>
                  </a:lnTo>
                  <a:lnTo>
                    <a:pt x="0" y="76"/>
                  </a:lnTo>
                  <a:lnTo>
                    <a:pt x="2" y="91"/>
                  </a:lnTo>
                  <a:lnTo>
                    <a:pt x="6" y="105"/>
                  </a:lnTo>
                  <a:lnTo>
                    <a:pt x="12" y="117"/>
                  </a:lnTo>
                  <a:lnTo>
                    <a:pt x="18" y="127"/>
                  </a:lnTo>
                  <a:lnTo>
                    <a:pt x="28" y="135"/>
                  </a:lnTo>
                  <a:lnTo>
                    <a:pt x="41" y="145"/>
                  </a:lnTo>
                  <a:lnTo>
                    <a:pt x="53" y="151"/>
                  </a:lnTo>
                  <a:lnTo>
                    <a:pt x="66" y="154"/>
                  </a:lnTo>
                  <a:lnTo>
                    <a:pt x="98" y="154"/>
                  </a:lnTo>
                  <a:lnTo>
                    <a:pt x="110" y="151"/>
                  </a:lnTo>
                  <a:lnTo>
                    <a:pt x="122" y="145"/>
                  </a:lnTo>
                  <a:lnTo>
                    <a:pt x="135" y="135"/>
                  </a:lnTo>
                  <a:lnTo>
                    <a:pt x="145" y="127"/>
                  </a:lnTo>
                  <a:lnTo>
                    <a:pt x="152" y="117"/>
                  </a:lnTo>
                  <a:lnTo>
                    <a:pt x="158" y="105"/>
                  </a:lnTo>
                  <a:lnTo>
                    <a:pt x="161" y="91"/>
                  </a:lnTo>
                  <a:lnTo>
                    <a:pt x="164" y="76"/>
                  </a:lnTo>
                  <a:close/>
                </a:path>
              </a:pathLst>
            </a:custGeom>
            <a:solidFill>
              <a:srgbClr val="000000"/>
            </a:solidFill>
            <a:ln w="5">
              <a:solidFill>
                <a:srgbClr val="000000"/>
              </a:solidFill>
              <a:prstDash val="solid"/>
              <a:round/>
              <a:headEnd/>
              <a:tailEnd/>
            </a:ln>
          </p:spPr>
          <p:txBody>
            <a:bodyPr/>
            <a:lstStyle/>
            <a:p>
              <a:endParaRPr lang="en-US"/>
            </a:p>
          </p:txBody>
        </p:sp>
        <p:sp>
          <p:nvSpPr>
            <p:cNvPr id="212001" name="Line 228"/>
            <p:cNvSpPr>
              <a:spLocks noChangeShapeType="1"/>
            </p:cNvSpPr>
            <p:nvPr/>
          </p:nvSpPr>
          <p:spPr bwMode="auto">
            <a:xfrm>
              <a:off x="3706" y="2655"/>
              <a:ext cx="0" cy="0"/>
            </a:xfrm>
            <a:prstGeom prst="line">
              <a:avLst/>
            </a:prstGeom>
            <a:noFill/>
            <a:ln w="1">
              <a:solidFill>
                <a:srgbClr val="000000"/>
              </a:solidFill>
              <a:round/>
              <a:headEnd/>
              <a:tailEnd/>
            </a:ln>
          </p:spPr>
          <p:txBody>
            <a:bodyPr/>
            <a:lstStyle/>
            <a:p>
              <a:endParaRPr lang="en-US"/>
            </a:p>
          </p:txBody>
        </p:sp>
        <p:sp>
          <p:nvSpPr>
            <p:cNvPr id="212002" name="Freeform 229"/>
            <p:cNvSpPr>
              <a:spLocks/>
            </p:cNvSpPr>
            <p:nvPr/>
          </p:nvSpPr>
          <p:spPr bwMode="auto">
            <a:xfrm>
              <a:off x="3666" y="2639"/>
              <a:ext cx="40" cy="31"/>
            </a:xfrm>
            <a:custGeom>
              <a:avLst/>
              <a:gdLst>
                <a:gd name="T0" fmla="*/ 10 w 163"/>
                <a:gd name="T1" fmla="*/ 3 h 156"/>
                <a:gd name="T2" fmla="*/ 10 w 163"/>
                <a:gd name="T3" fmla="*/ 3 h 156"/>
                <a:gd name="T4" fmla="*/ 10 w 163"/>
                <a:gd name="T5" fmla="*/ 2 h 156"/>
                <a:gd name="T6" fmla="*/ 9 w 163"/>
                <a:gd name="T7" fmla="*/ 2 h 156"/>
                <a:gd name="T8" fmla="*/ 9 w 163"/>
                <a:gd name="T9" fmla="*/ 1 h 156"/>
                <a:gd name="T10" fmla="*/ 8 w 163"/>
                <a:gd name="T11" fmla="*/ 1 h 156"/>
                <a:gd name="T12" fmla="*/ 7 w 163"/>
                <a:gd name="T13" fmla="*/ 0 h 156"/>
                <a:gd name="T14" fmla="*/ 7 w 163"/>
                <a:gd name="T15" fmla="*/ 0 h 156"/>
                <a:gd name="T16" fmla="*/ 6 w 163"/>
                <a:gd name="T17" fmla="*/ 0 h 156"/>
                <a:gd name="T18" fmla="*/ 5 w 163"/>
                <a:gd name="T19" fmla="*/ 0 h 156"/>
                <a:gd name="T20" fmla="*/ 4 w 163"/>
                <a:gd name="T21" fmla="*/ 0 h 156"/>
                <a:gd name="T22" fmla="*/ 3 w 163"/>
                <a:gd name="T23" fmla="*/ 0 h 156"/>
                <a:gd name="T24" fmla="*/ 2 w 163"/>
                <a:gd name="T25" fmla="*/ 0 h 156"/>
                <a:gd name="T26" fmla="*/ 2 w 163"/>
                <a:gd name="T27" fmla="*/ 1 h 156"/>
                <a:gd name="T28" fmla="*/ 1 w 163"/>
                <a:gd name="T29" fmla="*/ 1 h 156"/>
                <a:gd name="T30" fmla="*/ 0 w 163"/>
                <a:gd name="T31" fmla="*/ 2 h 156"/>
                <a:gd name="T32" fmla="*/ 0 w 163"/>
                <a:gd name="T33" fmla="*/ 2 h 156"/>
                <a:gd name="T34" fmla="*/ 0 w 163"/>
                <a:gd name="T35" fmla="*/ 3 h 156"/>
                <a:gd name="T36" fmla="*/ 0 w 163"/>
                <a:gd name="T37" fmla="*/ 4 h 156"/>
                <a:gd name="T38" fmla="*/ 0 w 163"/>
                <a:gd name="T39" fmla="*/ 4 h 156"/>
                <a:gd name="T40" fmla="*/ 0 w 163"/>
                <a:gd name="T41" fmla="*/ 5 h 156"/>
                <a:gd name="T42" fmla="*/ 1 w 163"/>
                <a:gd name="T43" fmla="*/ 5 h 156"/>
                <a:gd name="T44" fmla="*/ 2 w 163"/>
                <a:gd name="T45" fmla="*/ 5 h 156"/>
                <a:gd name="T46" fmla="*/ 2 w 163"/>
                <a:gd name="T47" fmla="*/ 6 h 156"/>
                <a:gd name="T48" fmla="*/ 3 w 163"/>
                <a:gd name="T49" fmla="*/ 6 h 156"/>
                <a:gd name="T50" fmla="*/ 4 w 163"/>
                <a:gd name="T51" fmla="*/ 6 h 156"/>
                <a:gd name="T52" fmla="*/ 5 w 163"/>
                <a:gd name="T53" fmla="*/ 6 h 156"/>
                <a:gd name="T54" fmla="*/ 6 w 163"/>
                <a:gd name="T55" fmla="*/ 6 h 156"/>
                <a:gd name="T56" fmla="*/ 7 w 163"/>
                <a:gd name="T57" fmla="*/ 6 h 156"/>
                <a:gd name="T58" fmla="*/ 7 w 163"/>
                <a:gd name="T59" fmla="*/ 6 h 156"/>
                <a:gd name="T60" fmla="*/ 8 w 163"/>
                <a:gd name="T61" fmla="*/ 5 h 156"/>
                <a:gd name="T62" fmla="*/ 9 w 163"/>
                <a:gd name="T63" fmla="*/ 5 h 156"/>
                <a:gd name="T64" fmla="*/ 9 w 163"/>
                <a:gd name="T65" fmla="*/ 5 h 156"/>
                <a:gd name="T66" fmla="*/ 10 w 163"/>
                <a:gd name="T67" fmla="*/ 4 h 156"/>
                <a:gd name="T68" fmla="*/ 10 w 163"/>
                <a:gd name="T69" fmla="*/ 4 h 156"/>
                <a:gd name="T70" fmla="*/ 10 w 163"/>
                <a:gd name="T71" fmla="*/ 3 h 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3"/>
                <a:gd name="T109" fmla="*/ 0 h 156"/>
                <a:gd name="T110" fmla="*/ 163 w 163"/>
                <a:gd name="T111" fmla="*/ 156 h 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3" h="156">
                  <a:moveTo>
                    <a:pt x="163" y="79"/>
                  </a:moveTo>
                  <a:lnTo>
                    <a:pt x="163" y="63"/>
                  </a:lnTo>
                  <a:lnTo>
                    <a:pt x="159" y="51"/>
                  </a:lnTo>
                  <a:lnTo>
                    <a:pt x="152" y="40"/>
                  </a:lnTo>
                  <a:lnTo>
                    <a:pt x="143" y="28"/>
                  </a:lnTo>
                  <a:lnTo>
                    <a:pt x="133" y="18"/>
                  </a:lnTo>
                  <a:lnTo>
                    <a:pt x="124" y="12"/>
                  </a:lnTo>
                  <a:lnTo>
                    <a:pt x="111" y="6"/>
                  </a:lnTo>
                  <a:lnTo>
                    <a:pt x="95" y="4"/>
                  </a:lnTo>
                  <a:lnTo>
                    <a:pt x="83" y="0"/>
                  </a:lnTo>
                  <a:lnTo>
                    <a:pt x="67" y="4"/>
                  </a:lnTo>
                  <a:lnTo>
                    <a:pt x="54" y="6"/>
                  </a:lnTo>
                  <a:lnTo>
                    <a:pt x="41" y="12"/>
                  </a:lnTo>
                  <a:lnTo>
                    <a:pt x="28" y="18"/>
                  </a:lnTo>
                  <a:lnTo>
                    <a:pt x="19" y="28"/>
                  </a:lnTo>
                  <a:lnTo>
                    <a:pt x="9" y="40"/>
                  </a:lnTo>
                  <a:lnTo>
                    <a:pt x="3" y="51"/>
                  </a:lnTo>
                  <a:lnTo>
                    <a:pt x="0" y="63"/>
                  </a:lnTo>
                  <a:lnTo>
                    <a:pt x="0" y="93"/>
                  </a:lnTo>
                  <a:lnTo>
                    <a:pt x="3" y="105"/>
                  </a:lnTo>
                  <a:lnTo>
                    <a:pt x="9" y="118"/>
                  </a:lnTo>
                  <a:lnTo>
                    <a:pt x="19" y="130"/>
                  </a:lnTo>
                  <a:lnTo>
                    <a:pt x="28" y="138"/>
                  </a:lnTo>
                  <a:lnTo>
                    <a:pt x="41" y="144"/>
                  </a:lnTo>
                  <a:lnTo>
                    <a:pt x="54" y="150"/>
                  </a:lnTo>
                  <a:lnTo>
                    <a:pt x="67" y="154"/>
                  </a:lnTo>
                  <a:lnTo>
                    <a:pt x="83" y="156"/>
                  </a:lnTo>
                  <a:lnTo>
                    <a:pt x="95" y="154"/>
                  </a:lnTo>
                  <a:lnTo>
                    <a:pt x="111" y="150"/>
                  </a:lnTo>
                  <a:lnTo>
                    <a:pt x="124" y="144"/>
                  </a:lnTo>
                  <a:lnTo>
                    <a:pt x="133" y="138"/>
                  </a:lnTo>
                  <a:lnTo>
                    <a:pt x="143" y="130"/>
                  </a:lnTo>
                  <a:lnTo>
                    <a:pt x="152" y="118"/>
                  </a:lnTo>
                  <a:lnTo>
                    <a:pt x="159" y="105"/>
                  </a:lnTo>
                  <a:lnTo>
                    <a:pt x="163" y="93"/>
                  </a:lnTo>
                  <a:lnTo>
                    <a:pt x="163" y="79"/>
                  </a:lnTo>
                  <a:close/>
                </a:path>
              </a:pathLst>
            </a:custGeom>
            <a:solidFill>
              <a:srgbClr val="000000"/>
            </a:solidFill>
            <a:ln w="5">
              <a:solidFill>
                <a:srgbClr val="000000"/>
              </a:solidFill>
              <a:prstDash val="solid"/>
              <a:round/>
              <a:headEnd/>
              <a:tailEnd/>
            </a:ln>
          </p:spPr>
          <p:txBody>
            <a:bodyPr/>
            <a:lstStyle/>
            <a:p>
              <a:endParaRPr lang="en-US"/>
            </a:p>
          </p:txBody>
        </p:sp>
        <p:sp>
          <p:nvSpPr>
            <p:cNvPr id="212003" name="Line 230"/>
            <p:cNvSpPr>
              <a:spLocks noChangeShapeType="1"/>
            </p:cNvSpPr>
            <p:nvPr/>
          </p:nvSpPr>
          <p:spPr bwMode="auto">
            <a:xfrm>
              <a:off x="3487" y="2867"/>
              <a:ext cx="0" cy="0"/>
            </a:xfrm>
            <a:prstGeom prst="line">
              <a:avLst/>
            </a:prstGeom>
            <a:noFill/>
            <a:ln w="1">
              <a:solidFill>
                <a:srgbClr val="000000"/>
              </a:solidFill>
              <a:round/>
              <a:headEnd/>
              <a:tailEnd/>
            </a:ln>
          </p:spPr>
          <p:txBody>
            <a:bodyPr/>
            <a:lstStyle/>
            <a:p>
              <a:endParaRPr lang="en-US"/>
            </a:p>
          </p:txBody>
        </p:sp>
        <p:sp>
          <p:nvSpPr>
            <p:cNvPr id="212004" name="Freeform 231"/>
            <p:cNvSpPr>
              <a:spLocks/>
            </p:cNvSpPr>
            <p:nvPr/>
          </p:nvSpPr>
          <p:spPr bwMode="auto">
            <a:xfrm>
              <a:off x="3445" y="2851"/>
              <a:ext cx="42" cy="31"/>
            </a:xfrm>
            <a:custGeom>
              <a:avLst/>
              <a:gdLst>
                <a:gd name="T0" fmla="*/ 11 w 165"/>
                <a:gd name="T1" fmla="*/ 3 h 157"/>
                <a:gd name="T2" fmla="*/ 10 w 165"/>
                <a:gd name="T3" fmla="*/ 3 h 157"/>
                <a:gd name="T4" fmla="*/ 10 w 165"/>
                <a:gd name="T5" fmla="*/ 2 h 157"/>
                <a:gd name="T6" fmla="*/ 10 w 165"/>
                <a:gd name="T7" fmla="*/ 2 h 157"/>
                <a:gd name="T8" fmla="*/ 9 w 165"/>
                <a:gd name="T9" fmla="*/ 1 h 157"/>
                <a:gd name="T10" fmla="*/ 9 w 165"/>
                <a:gd name="T11" fmla="*/ 1 h 157"/>
                <a:gd name="T12" fmla="*/ 8 w 165"/>
                <a:gd name="T13" fmla="*/ 0 h 157"/>
                <a:gd name="T14" fmla="*/ 7 w 165"/>
                <a:gd name="T15" fmla="*/ 0 h 157"/>
                <a:gd name="T16" fmla="*/ 6 w 165"/>
                <a:gd name="T17" fmla="*/ 0 h 157"/>
                <a:gd name="T18" fmla="*/ 5 w 165"/>
                <a:gd name="T19" fmla="*/ 0 h 157"/>
                <a:gd name="T20" fmla="*/ 4 w 165"/>
                <a:gd name="T21" fmla="*/ 0 h 157"/>
                <a:gd name="T22" fmla="*/ 4 w 165"/>
                <a:gd name="T23" fmla="*/ 0 h 157"/>
                <a:gd name="T24" fmla="*/ 3 w 165"/>
                <a:gd name="T25" fmla="*/ 0 h 157"/>
                <a:gd name="T26" fmla="*/ 2 w 165"/>
                <a:gd name="T27" fmla="*/ 1 h 157"/>
                <a:gd name="T28" fmla="*/ 1 w 165"/>
                <a:gd name="T29" fmla="*/ 1 h 157"/>
                <a:gd name="T30" fmla="*/ 1 w 165"/>
                <a:gd name="T31" fmla="*/ 2 h 157"/>
                <a:gd name="T32" fmla="*/ 1 w 165"/>
                <a:gd name="T33" fmla="*/ 2 h 157"/>
                <a:gd name="T34" fmla="*/ 0 w 165"/>
                <a:gd name="T35" fmla="*/ 3 h 157"/>
                <a:gd name="T36" fmla="*/ 0 w 165"/>
                <a:gd name="T37" fmla="*/ 4 h 157"/>
                <a:gd name="T38" fmla="*/ 1 w 165"/>
                <a:gd name="T39" fmla="*/ 4 h 157"/>
                <a:gd name="T40" fmla="*/ 1 w 165"/>
                <a:gd name="T41" fmla="*/ 5 h 157"/>
                <a:gd name="T42" fmla="*/ 1 w 165"/>
                <a:gd name="T43" fmla="*/ 5 h 157"/>
                <a:gd name="T44" fmla="*/ 2 w 165"/>
                <a:gd name="T45" fmla="*/ 5 h 157"/>
                <a:gd name="T46" fmla="*/ 3 w 165"/>
                <a:gd name="T47" fmla="*/ 6 h 157"/>
                <a:gd name="T48" fmla="*/ 4 w 165"/>
                <a:gd name="T49" fmla="*/ 6 h 157"/>
                <a:gd name="T50" fmla="*/ 4 w 165"/>
                <a:gd name="T51" fmla="*/ 6 h 157"/>
                <a:gd name="T52" fmla="*/ 6 w 165"/>
                <a:gd name="T53" fmla="*/ 6 h 157"/>
                <a:gd name="T54" fmla="*/ 7 w 165"/>
                <a:gd name="T55" fmla="*/ 6 h 157"/>
                <a:gd name="T56" fmla="*/ 8 w 165"/>
                <a:gd name="T57" fmla="*/ 6 h 157"/>
                <a:gd name="T58" fmla="*/ 9 w 165"/>
                <a:gd name="T59" fmla="*/ 5 h 157"/>
                <a:gd name="T60" fmla="*/ 9 w 165"/>
                <a:gd name="T61" fmla="*/ 5 h 157"/>
                <a:gd name="T62" fmla="*/ 10 w 165"/>
                <a:gd name="T63" fmla="*/ 5 h 157"/>
                <a:gd name="T64" fmla="*/ 10 w 165"/>
                <a:gd name="T65" fmla="*/ 4 h 157"/>
                <a:gd name="T66" fmla="*/ 10 w 165"/>
                <a:gd name="T67" fmla="*/ 4 h 157"/>
                <a:gd name="T68" fmla="*/ 11 w 165"/>
                <a:gd name="T69" fmla="*/ 3 h 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57"/>
                <a:gd name="T107" fmla="*/ 165 w 165"/>
                <a:gd name="T108" fmla="*/ 157 h 15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57">
                  <a:moveTo>
                    <a:pt x="165" y="79"/>
                  </a:moveTo>
                  <a:lnTo>
                    <a:pt x="161" y="67"/>
                  </a:lnTo>
                  <a:lnTo>
                    <a:pt x="158" y="51"/>
                  </a:lnTo>
                  <a:lnTo>
                    <a:pt x="152" y="39"/>
                  </a:lnTo>
                  <a:lnTo>
                    <a:pt x="145" y="31"/>
                  </a:lnTo>
                  <a:lnTo>
                    <a:pt x="133" y="19"/>
                  </a:lnTo>
                  <a:lnTo>
                    <a:pt x="124" y="12"/>
                  </a:lnTo>
                  <a:lnTo>
                    <a:pt x="111" y="6"/>
                  </a:lnTo>
                  <a:lnTo>
                    <a:pt x="94" y="3"/>
                  </a:lnTo>
                  <a:lnTo>
                    <a:pt x="82" y="0"/>
                  </a:lnTo>
                  <a:lnTo>
                    <a:pt x="66" y="3"/>
                  </a:lnTo>
                  <a:lnTo>
                    <a:pt x="54" y="6"/>
                  </a:lnTo>
                  <a:lnTo>
                    <a:pt x="41" y="12"/>
                  </a:lnTo>
                  <a:lnTo>
                    <a:pt x="28" y="19"/>
                  </a:lnTo>
                  <a:lnTo>
                    <a:pt x="19" y="31"/>
                  </a:lnTo>
                  <a:lnTo>
                    <a:pt x="9" y="39"/>
                  </a:lnTo>
                  <a:lnTo>
                    <a:pt x="6" y="51"/>
                  </a:lnTo>
                  <a:lnTo>
                    <a:pt x="0" y="67"/>
                  </a:lnTo>
                  <a:lnTo>
                    <a:pt x="0" y="94"/>
                  </a:lnTo>
                  <a:lnTo>
                    <a:pt x="6" y="106"/>
                  </a:lnTo>
                  <a:lnTo>
                    <a:pt x="9" y="118"/>
                  </a:lnTo>
                  <a:lnTo>
                    <a:pt x="19" y="130"/>
                  </a:lnTo>
                  <a:lnTo>
                    <a:pt x="28" y="139"/>
                  </a:lnTo>
                  <a:lnTo>
                    <a:pt x="41" y="148"/>
                  </a:lnTo>
                  <a:lnTo>
                    <a:pt x="54" y="151"/>
                  </a:lnTo>
                  <a:lnTo>
                    <a:pt x="66" y="157"/>
                  </a:lnTo>
                  <a:lnTo>
                    <a:pt x="94" y="157"/>
                  </a:lnTo>
                  <a:lnTo>
                    <a:pt x="111" y="151"/>
                  </a:lnTo>
                  <a:lnTo>
                    <a:pt x="124" y="148"/>
                  </a:lnTo>
                  <a:lnTo>
                    <a:pt x="133" y="139"/>
                  </a:lnTo>
                  <a:lnTo>
                    <a:pt x="145" y="130"/>
                  </a:lnTo>
                  <a:lnTo>
                    <a:pt x="152" y="118"/>
                  </a:lnTo>
                  <a:lnTo>
                    <a:pt x="158" y="106"/>
                  </a:lnTo>
                  <a:lnTo>
                    <a:pt x="161" y="94"/>
                  </a:lnTo>
                  <a:lnTo>
                    <a:pt x="165" y="79"/>
                  </a:lnTo>
                  <a:close/>
                </a:path>
              </a:pathLst>
            </a:custGeom>
            <a:solidFill>
              <a:srgbClr val="000000"/>
            </a:solidFill>
            <a:ln w="5">
              <a:solidFill>
                <a:srgbClr val="000000"/>
              </a:solidFill>
              <a:prstDash val="solid"/>
              <a:round/>
              <a:headEnd/>
              <a:tailEnd/>
            </a:ln>
          </p:spPr>
          <p:txBody>
            <a:bodyPr/>
            <a:lstStyle/>
            <a:p>
              <a:endParaRPr lang="en-US"/>
            </a:p>
          </p:txBody>
        </p:sp>
        <p:sp>
          <p:nvSpPr>
            <p:cNvPr id="212005" name="Line 232"/>
            <p:cNvSpPr>
              <a:spLocks noChangeShapeType="1"/>
            </p:cNvSpPr>
            <p:nvPr/>
          </p:nvSpPr>
          <p:spPr bwMode="auto">
            <a:xfrm>
              <a:off x="3836" y="3078"/>
              <a:ext cx="0" cy="0"/>
            </a:xfrm>
            <a:prstGeom prst="line">
              <a:avLst/>
            </a:prstGeom>
            <a:noFill/>
            <a:ln w="1">
              <a:solidFill>
                <a:srgbClr val="000000"/>
              </a:solidFill>
              <a:round/>
              <a:headEnd/>
              <a:tailEnd/>
            </a:ln>
          </p:spPr>
          <p:txBody>
            <a:bodyPr/>
            <a:lstStyle/>
            <a:p>
              <a:endParaRPr lang="en-US"/>
            </a:p>
          </p:txBody>
        </p:sp>
        <p:sp>
          <p:nvSpPr>
            <p:cNvPr id="212006" name="Freeform 233"/>
            <p:cNvSpPr>
              <a:spLocks/>
            </p:cNvSpPr>
            <p:nvPr/>
          </p:nvSpPr>
          <p:spPr bwMode="auto">
            <a:xfrm>
              <a:off x="3795" y="3063"/>
              <a:ext cx="41" cy="31"/>
            </a:xfrm>
            <a:custGeom>
              <a:avLst/>
              <a:gdLst>
                <a:gd name="T0" fmla="*/ 10 w 164"/>
                <a:gd name="T1" fmla="*/ 3 h 154"/>
                <a:gd name="T2" fmla="*/ 10 w 164"/>
                <a:gd name="T3" fmla="*/ 3 h 154"/>
                <a:gd name="T4" fmla="*/ 10 w 164"/>
                <a:gd name="T5" fmla="*/ 2 h 154"/>
                <a:gd name="T6" fmla="*/ 10 w 164"/>
                <a:gd name="T7" fmla="*/ 2 h 154"/>
                <a:gd name="T8" fmla="*/ 9 w 164"/>
                <a:gd name="T9" fmla="*/ 1 h 154"/>
                <a:gd name="T10" fmla="*/ 9 w 164"/>
                <a:gd name="T11" fmla="*/ 1 h 154"/>
                <a:gd name="T12" fmla="*/ 7 w 164"/>
                <a:gd name="T13" fmla="*/ 0 h 154"/>
                <a:gd name="T14" fmla="*/ 7 w 164"/>
                <a:gd name="T15" fmla="*/ 0 h 154"/>
                <a:gd name="T16" fmla="*/ 6 w 164"/>
                <a:gd name="T17" fmla="*/ 0 h 154"/>
                <a:gd name="T18" fmla="*/ 4 w 164"/>
                <a:gd name="T19" fmla="*/ 0 h 154"/>
                <a:gd name="T20" fmla="*/ 3 w 164"/>
                <a:gd name="T21" fmla="*/ 0 h 154"/>
                <a:gd name="T22" fmla="*/ 3 w 164"/>
                <a:gd name="T23" fmla="*/ 0 h 154"/>
                <a:gd name="T24" fmla="*/ 2 w 164"/>
                <a:gd name="T25" fmla="*/ 1 h 154"/>
                <a:gd name="T26" fmla="*/ 1 w 164"/>
                <a:gd name="T27" fmla="*/ 1 h 154"/>
                <a:gd name="T28" fmla="*/ 1 w 164"/>
                <a:gd name="T29" fmla="*/ 2 h 154"/>
                <a:gd name="T30" fmla="*/ 0 w 164"/>
                <a:gd name="T31" fmla="*/ 2 h 154"/>
                <a:gd name="T32" fmla="*/ 0 w 164"/>
                <a:gd name="T33" fmla="*/ 3 h 154"/>
                <a:gd name="T34" fmla="*/ 0 w 164"/>
                <a:gd name="T35" fmla="*/ 3 h 154"/>
                <a:gd name="T36" fmla="*/ 0 w 164"/>
                <a:gd name="T37" fmla="*/ 4 h 154"/>
                <a:gd name="T38" fmla="*/ 0 w 164"/>
                <a:gd name="T39" fmla="*/ 4 h 154"/>
                <a:gd name="T40" fmla="*/ 1 w 164"/>
                <a:gd name="T41" fmla="*/ 5 h 154"/>
                <a:gd name="T42" fmla="*/ 1 w 164"/>
                <a:gd name="T43" fmla="*/ 5 h 154"/>
                <a:gd name="T44" fmla="*/ 2 w 164"/>
                <a:gd name="T45" fmla="*/ 5 h 154"/>
                <a:gd name="T46" fmla="*/ 3 w 164"/>
                <a:gd name="T47" fmla="*/ 6 h 154"/>
                <a:gd name="T48" fmla="*/ 3 w 164"/>
                <a:gd name="T49" fmla="*/ 6 h 154"/>
                <a:gd name="T50" fmla="*/ 4 w 164"/>
                <a:gd name="T51" fmla="*/ 6 h 154"/>
                <a:gd name="T52" fmla="*/ 6 w 164"/>
                <a:gd name="T53" fmla="*/ 6 h 154"/>
                <a:gd name="T54" fmla="*/ 7 w 164"/>
                <a:gd name="T55" fmla="*/ 6 h 154"/>
                <a:gd name="T56" fmla="*/ 7 w 164"/>
                <a:gd name="T57" fmla="*/ 6 h 154"/>
                <a:gd name="T58" fmla="*/ 9 w 164"/>
                <a:gd name="T59" fmla="*/ 5 h 154"/>
                <a:gd name="T60" fmla="*/ 9 w 164"/>
                <a:gd name="T61" fmla="*/ 5 h 154"/>
                <a:gd name="T62" fmla="*/ 10 w 164"/>
                <a:gd name="T63" fmla="*/ 5 h 154"/>
                <a:gd name="T64" fmla="*/ 10 w 164"/>
                <a:gd name="T65" fmla="*/ 4 h 154"/>
                <a:gd name="T66" fmla="*/ 10 w 164"/>
                <a:gd name="T67" fmla="*/ 4 h 154"/>
                <a:gd name="T68" fmla="*/ 10 w 164"/>
                <a:gd name="T69" fmla="*/ 3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154"/>
                <a:gd name="T107" fmla="*/ 164 w 164"/>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154">
                  <a:moveTo>
                    <a:pt x="164" y="75"/>
                  </a:moveTo>
                  <a:lnTo>
                    <a:pt x="161" y="63"/>
                  </a:lnTo>
                  <a:lnTo>
                    <a:pt x="158" y="51"/>
                  </a:lnTo>
                  <a:lnTo>
                    <a:pt x="152" y="40"/>
                  </a:lnTo>
                  <a:lnTo>
                    <a:pt x="145" y="28"/>
                  </a:lnTo>
                  <a:lnTo>
                    <a:pt x="135" y="18"/>
                  </a:lnTo>
                  <a:lnTo>
                    <a:pt x="122" y="10"/>
                  </a:lnTo>
                  <a:lnTo>
                    <a:pt x="110" y="4"/>
                  </a:lnTo>
                  <a:lnTo>
                    <a:pt x="98" y="0"/>
                  </a:lnTo>
                  <a:lnTo>
                    <a:pt x="66" y="0"/>
                  </a:lnTo>
                  <a:lnTo>
                    <a:pt x="53" y="4"/>
                  </a:lnTo>
                  <a:lnTo>
                    <a:pt x="41" y="10"/>
                  </a:lnTo>
                  <a:lnTo>
                    <a:pt x="28" y="18"/>
                  </a:lnTo>
                  <a:lnTo>
                    <a:pt x="18" y="28"/>
                  </a:lnTo>
                  <a:lnTo>
                    <a:pt x="12" y="40"/>
                  </a:lnTo>
                  <a:lnTo>
                    <a:pt x="6" y="51"/>
                  </a:lnTo>
                  <a:lnTo>
                    <a:pt x="2" y="63"/>
                  </a:lnTo>
                  <a:lnTo>
                    <a:pt x="0" y="75"/>
                  </a:lnTo>
                  <a:lnTo>
                    <a:pt x="2" y="91"/>
                  </a:lnTo>
                  <a:lnTo>
                    <a:pt x="6" y="103"/>
                  </a:lnTo>
                  <a:lnTo>
                    <a:pt x="12" y="118"/>
                  </a:lnTo>
                  <a:lnTo>
                    <a:pt x="18" y="126"/>
                  </a:lnTo>
                  <a:lnTo>
                    <a:pt x="28" y="136"/>
                  </a:lnTo>
                  <a:lnTo>
                    <a:pt x="41" y="145"/>
                  </a:lnTo>
                  <a:lnTo>
                    <a:pt x="53" y="151"/>
                  </a:lnTo>
                  <a:lnTo>
                    <a:pt x="66" y="154"/>
                  </a:lnTo>
                  <a:lnTo>
                    <a:pt x="98" y="154"/>
                  </a:lnTo>
                  <a:lnTo>
                    <a:pt x="110" y="151"/>
                  </a:lnTo>
                  <a:lnTo>
                    <a:pt x="122" y="145"/>
                  </a:lnTo>
                  <a:lnTo>
                    <a:pt x="135" y="136"/>
                  </a:lnTo>
                  <a:lnTo>
                    <a:pt x="145" y="126"/>
                  </a:lnTo>
                  <a:lnTo>
                    <a:pt x="152" y="118"/>
                  </a:lnTo>
                  <a:lnTo>
                    <a:pt x="158" y="103"/>
                  </a:lnTo>
                  <a:lnTo>
                    <a:pt x="161" y="91"/>
                  </a:lnTo>
                  <a:lnTo>
                    <a:pt x="164" y="75"/>
                  </a:lnTo>
                  <a:close/>
                </a:path>
              </a:pathLst>
            </a:custGeom>
            <a:solidFill>
              <a:srgbClr val="000000"/>
            </a:solidFill>
            <a:ln w="5">
              <a:solidFill>
                <a:srgbClr val="000000"/>
              </a:solidFill>
              <a:prstDash val="solid"/>
              <a:round/>
              <a:headEnd/>
              <a:tailEnd/>
            </a:ln>
          </p:spPr>
          <p:txBody>
            <a:bodyPr/>
            <a:lstStyle/>
            <a:p>
              <a:endParaRPr lang="en-US"/>
            </a:p>
          </p:txBody>
        </p:sp>
        <p:sp>
          <p:nvSpPr>
            <p:cNvPr id="212007" name="Line 234"/>
            <p:cNvSpPr>
              <a:spLocks noChangeShapeType="1"/>
            </p:cNvSpPr>
            <p:nvPr/>
          </p:nvSpPr>
          <p:spPr bwMode="auto">
            <a:xfrm>
              <a:off x="3603" y="3291"/>
              <a:ext cx="0" cy="0"/>
            </a:xfrm>
            <a:prstGeom prst="line">
              <a:avLst/>
            </a:prstGeom>
            <a:noFill/>
            <a:ln w="1">
              <a:solidFill>
                <a:srgbClr val="000000"/>
              </a:solidFill>
              <a:round/>
              <a:headEnd/>
              <a:tailEnd/>
            </a:ln>
          </p:spPr>
          <p:txBody>
            <a:bodyPr/>
            <a:lstStyle/>
            <a:p>
              <a:endParaRPr lang="en-US"/>
            </a:p>
          </p:txBody>
        </p:sp>
        <p:sp>
          <p:nvSpPr>
            <p:cNvPr id="212008" name="Freeform 235"/>
            <p:cNvSpPr>
              <a:spLocks/>
            </p:cNvSpPr>
            <p:nvPr/>
          </p:nvSpPr>
          <p:spPr bwMode="auto">
            <a:xfrm>
              <a:off x="3562" y="3276"/>
              <a:ext cx="41" cy="31"/>
            </a:xfrm>
            <a:custGeom>
              <a:avLst/>
              <a:gdLst>
                <a:gd name="T0" fmla="*/ 10 w 165"/>
                <a:gd name="T1" fmla="*/ 3 h 156"/>
                <a:gd name="T2" fmla="*/ 10 w 165"/>
                <a:gd name="T3" fmla="*/ 3 h 156"/>
                <a:gd name="T4" fmla="*/ 10 w 165"/>
                <a:gd name="T5" fmla="*/ 2 h 156"/>
                <a:gd name="T6" fmla="*/ 9 w 165"/>
                <a:gd name="T7" fmla="*/ 2 h 156"/>
                <a:gd name="T8" fmla="*/ 9 w 165"/>
                <a:gd name="T9" fmla="*/ 1 h 156"/>
                <a:gd name="T10" fmla="*/ 8 w 165"/>
                <a:gd name="T11" fmla="*/ 1 h 156"/>
                <a:gd name="T12" fmla="*/ 8 w 165"/>
                <a:gd name="T13" fmla="*/ 0 h 156"/>
                <a:gd name="T14" fmla="*/ 7 w 165"/>
                <a:gd name="T15" fmla="*/ 0 h 156"/>
                <a:gd name="T16" fmla="*/ 6 w 165"/>
                <a:gd name="T17" fmla="*/ 0 h 156"/>
                <a:gd name="T18" fmla="*/ 4 w 165"/>
                <a:gd name="T19" fmla="*/ 0 h 156"/>
                <a:gd name="T20" fmla="*/ 3 w 165"/>
                <a:gd name="T21" fmla="*/ 0 h 156"/>
                <a:gd name="T22" fmla="*/ 2 w 165"/>
                <a:gd name="T23" fmla="*/ 0 h 156"/>
                <a:gd name="T24" fmla="*/ 2 w 165"/>
                <a:gd name="T25" fmla="*/ 1 h 156"/>
                <a:gd name="T26" fmla="*/ 1 w 165"/>
                <a:gd name="T27" fmla="*/ 1 h 156"/>
                <a:gd name="T28" fmla="*/ 1 w 165"/>
                <a:gd name="T29" fmla="*/ 2 h 156"/>
                <a:gd name="T30" fmla="*/ 0 w 165"/>
                <a:gd name="T31" fmla="*/ 2 h 156"/>
                <a:gd name="T32" fmla="*/ 0 w 165"/>
                <a:gd name="T33" fmla="*/ 3 h 156"/>
                <a:gd name="T34" fmla="*/ 0 w 165"/>
                <a:gd name="T35" fmla="*/ 3 h 156"/>
                <a:gd name="T36" fmla="*/ 0 w 165"/>
                <a:gd name="T37" fmla="*/ 4 h 156"/>
                <a:gd name="T38" fmla="*/ 0 w 165"/>
                <a:gd name="T39" fmla="*/ 4 h 156"/>
                <a:gd name="T40" fmla="*/ 1 w 165"/>
                <a:gd name="T41" fmla="*/ 5 h 156"/>
                <a:gd name="T42" fmla="*/ 1 w 165"/>
                <a:gd name="T43" fmla="*/ 5 h 156"/>
                <a:gd name="T44" fmla="*/ 2 w 165"/>
                <a:gd name="T45" fmla="*/ 5 h 156"/>
                <a:gd name="T46" fmla="*/ 2 w 165"/>
                <a:gd name="T47" fmla="*/ 6 h 156"/>
                <a:gd name="T48" fmla="*/ 3 w 165"/>
                <a:gd name="T49" fmla="*/ 6 h 156"/>
                <a:gd name="T50" fmla="*/ 4 w 165"/>
                <a:gd name="T51" fmla="*/ 6 h 156"/>
                <a:gd name="T52" fmla="*/ 5 w 165"/>
                <a:gd name="T53" fmla="*/ 6 h 156"/>
                <a:gd name="T54" fmla="*/ 6 w 165"/>
                <a:gd name="T55" fmla="*/ 6 h 156"/>
                <a:gd name="T56" fmla="*/ 7 w 165"/>
                <a:gd name="T57" fmla="*/ 6 h 156"/>
                <a:gd name="T58" fmla="*/ 8 w 165"/>
                <a:gd name="T59" fmla="*/ 6 h 156"/>
                <a:gd name="T60" fmla="*/ 8 w 165"/>
                <a:gd name="T61" fmla="*/ 5 h 156"/>
                <a:gd name="T62" fmla="*/ 9 w 165"/>
                <a:gd name="T63" fmla="*/ 5 h 156"/>
                <a:gd name="T64" fmla="*/ 9 w 165"/>
                <a:gd name="T65" fmla="*/ 5 h 156"/>
                <a:gd name="T66" fmla="*/ 10 w 165"/>
                <a:gd name="T67" fmla="*/ 4 h 156"/>
                <a:gd name="T68" fmla="*/ 10 w 165"/>
                <a:gd name="T69" fmla="*/ 4 h 156"/>
                <a:gd name="T70" fmla="*/ 10 w 165"/>
                <a:gd name="T71" fmla="*/ 3 h 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56"/>
                <a:gd name="T110" fmla="*/ 165 w 165"/>
                <a:gd name="T111" fmla="*/ 156 h 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56">
                  <a:moveTo>
                    <a:pt x="165" y="78"/>
                  </a:moveTo>
                  <a:lnTo>
                    <a:pt x="161" y="63"/>
                  </a:lnTo>
                  <a:lnTo>
                    <a:pt x="159" y="51"/>
                  </a:lnTo>
                  <a:lnTo>
                    <a:pt x="152" y="38"/>
                  </a:lnTo>
                  <a:lnTo>
                    <a:pt x="146" y="26"/>
                  </a:lnTo>
                  <a:lnTo>
                    <a:pt x="137" y="18"/>
                  </a:lnTo>
                  <a:lnTo>
                    <a:pt x="124" y="8"/>
                  </a:lnTo>
                  <a:lnTo>
                    <a:pt x="111" y="6"/>
                  </a:lnTo>
                  <a:lnTo>
                    <a:pt x="98" y="0"/>
                  </a:lnTo>
                  <a:lnTo>
                    <a:pt x="67" y="0"/>
                  </a:lnTo>
                  <a:lnTo>
                    <a:pt x="54" y="6"/>
                  </a:lnTo>
                  <a:lnTo>
                    <a:pt x="41" y="8"/>
                  </a:lnTo>
                  <a:lnTo>
                    <a:pt x="28" y="18"/>
                  </a:lnTo>
                  <a:lnTo>
                    <a:pt x="19" y="26"/>
                  </a:lnTo>
                  <a:lnTo>
                    <a:pt x="13" y="38"/>
                  </a:lnTo>
                  <a:lnTo>
                    <a:pt x="7" y="51"/>
                  </a:lnTo>
                  <a:lnTo>
                    <a:pt x="3" y="63"/>
                  </a:lnTo>
                  <a:lnTo>
                    <a:pt x="0" y="78"/>
                  </a:lnTo>
                  <a:lnTo>
                    <a:pt x="3" y="89"/>
                  </a:lnTo>
                  <a:lnTo>
                    <a:pt x="7" y="105"/>
                  </a:lnTo>
                  <a:lnTo>
                    <a:pt x="13" y="117"/>
                  </a:lnTo>
                  <a:lnTo>
                    <a:pt x="19" y="126"/>
                  </a:lnTo>
                  <a:lnTo>
                    <a:pt x="28" y="138"/>
                  </a:lnTo>
                  <a:lnTo>
                    <a:pt x="41" y="144"/>
                  </a:lnTo>
                  <a:lnTo>
                    <a:pt x="54" y="150"/>
                  </a:lnTo>
                  <a:lnTo>
                    <a:pt x="67" y="154"/>
                  </a:lnTo>
                  <a:lnTo>
                    <a:pt x="82" y="156"/>
                  </a:lnTo>
                  <a:lnTo>
                    <a:pt x="98" y="154"/>
                  </a:lnTo>
                  <a:lnTo>
                    <a:pt x="111" y="150"/>
                  </a:lnTo>
                  <a:lnTo>
                    <a:pt x="124" y="144"/>
                  </a:lnTo>
                  <a:lnTo>
                    <a:pt x="137" y="138"/>
                  </a:lnTo>
                  <a:lnTo>
                    <a:pt x="146" y="126"/>
                  </a:lnTo>
                  <a:lnTo>
                    <a:pt x="152" y="117"/>
                  </a:lnTo>
                  <a:lnTo>
                    <a:pt x="159" y="105"/>
                  </a:lnTo>
                  <a:lnTo>
                    <a:pt x="161" y="89"/>
                  </a:lnTo>
                  <a:lnTo>
                    <a:pt x="165" y="78"/>
                  </a:lnTo>
                  <a:close/>
                </a:path>
              </a:pathLst>
            </a:custGeom>
            <a:solidFill>
              <a:srgbClr val="000000"/>
            </a:solidFill>
            <a:ln w="5">
              <a:solidFill>
                <a:srgbClr val="000000"/>
              </a:solidFill>
              <a:prstDash val="solid"/>
              <a:round/>
              <a:headEnd/>
              <a:tailEnd/>
            </a:ln>
          </p:spPr>
          <p:txBody>
            <a:bodyPr/>
            <a:lstStyle/>
            <a:p>
              <a:endParaRPr lang="en-US"/>
            </a:p>
          </p:txBody>
        </p:sp>
        <p:sp>
          <p:nvSpPr>
            <p:cNvPr id="212009" name="Line 236"/>
            <p:cNvSpPr>
              <a:spLocks noChangeShapeType="1"/>
            </p:cNvSpPr>
            <p:nvPr/>
          </p:nvSpPr>
          <p:spPr bwMode="auto">
            <a:xfrm>
              <a:off x="3266" y="3503"/>
              <a:ext cx="0" cy="0"/>
            </a:xfrm>
            <a:prstGeom prst="line">
              <a:avLst/>
            </a:prstGeom>
            <a:noFill/>
            <a:ln w="1">
              <a:solidFill>
                <a:srgbClr val="000000"/>
              </a:solidFill>
              <a:round/>
              <a:headEnd/>
              <a:tailEnd/>
            </a:ln>
          </p:spPr>
          <p:txBody>
            <a:bodyPr/>
            <a:lstStyle/>
            <a:p>
              <a:endParaRPr lang="en-US"/>
            </a:p>
          </p:txBody>
        </p:sp>
        <p:sp>
          <p:nvSpPr>
            <p:cNvPr id="212010" name="Freeform 237"/>
            <p:cNvSpPr>
              <a:spLocks/>
            </p:cNvSpPr>
            <p:nvPr/>
          </p:nvSpPr>
          <p:spPr bwMode="auto">
            <a:xfrm>
              <a:off x="3225" y="3488"/>
              <a:ext cx="41" cy="31"/>
            </a:xfrm>
            <a:custGeom>
              <a:avLst/>
              <a:gdLst>
                <a:gd name="T0" fmla="*/ 10 w 165"/>
                <a:gd name="T1" fmla="*/ 3 h 156"/>
                <a:gd name="T2" fmla="*/ 10 w 165"/>
                <a:gd name="T3" fmla="*/ 3 h 156"/>
                <a:gd name="T4" fmla="*/ 10 w 165"/>
                <a:gd name="T5" fmla="*/ 2 h 156"/>
                <a:gd name="T6" fmla="*/ 9 w 165"/>
                <a:gd name="T7" fmla="*/ 2 h 156"/>
                <a:gd name="T8" fmla="*/ 9 w 165"/>
                <a:gd name="T9" fmla="*/ 1 h 156"/>
                <a:gd name="T10" fmla="*/ 8 w 165"/>
                <a:gd name="T11" fmla="*/ 1 h 156"/>
                <a:gd name="T12" fmla="*/ 8 w 165"/>
                <a:gd name="T13" fmla="*/ 0 h 156"/>
                <a:gd name="T14" fmla="*/ 7 w 165"/>
                <a:gd name="T15" fmla="*/ 0 h 156"/>
                <a:gd name="T16" fmla="*/ 6 w 165"/>
                <a:gd name="T17" fmla="*/ 0 h 156"/>
                <a:gd name="T18" fmla="*/ 5 w 165"/>
                <a:gd name="T19" fmla="*/ 0 h 156"/>
                <a:gd name="T20" fmla="*/ 4 w 165"/>
                <a:gd name="T21" fmla="*/ 0 h 156"/>
                <a:gd name="T22" fmla="*/ 3 w 165"/>
                <a:gd name="T23" fmla="*/ 0 h 156"/>
                <a:gd name="T24" fmla="*/ 2 w 165"/>
                <a:gd name="T25" fmla="*/ 0 h 156"/>
                <a:gd name="T26" fmla="*/ 2 w 165"/>
                <a:gd name="T27" fmla="*/ 1 h 156"/>
                <a:gd name="T28" fmla="*/ 1 w 165"/>
                <a:gd name="T29" fmla="*/ 1 h 156"/>
                <a:gd name="T30" fmla="*/ 1 w 165"/>
                <a:gd name="T31" fmla="*/ 2 h 156"/>
                <a:gd name="T32" fmla="*/ 0 w 165"/>
                <a:gd name="T33" fmla="*/ 2 h 156"/>
                <a:gd name="T34" fmla="*/ 0 w 165"/>
                <a:gd name="T35" fmla="*/ 3 h 156"/>
                <a:gd name="T36" fmla="*/ 0 w 165"/>
                <a:gd name="T37" fmla="*/ 3 h 156"/>
                <a:gd name="T38" fmla="*/ 0 w 165"/>
                <a:gd name="T39" fmla="*/ 4 h 156"/>
                <a:gd name="T40" fmla="*/ 0 w 165"/>
                <a:gd name="T41" fmla="*/ 4 h 156"/>
                <a:gd name="T42" fmla="*/ 1 w 165"/>
                <a:gd name="T43" fmla="*/ 5 h 156"/>
                <a:gd name="T44" fmla="*/ 1 w 165"/>
                <a:gd name="T45" fmla="*/ 5 h 156"/>
                <a:gd name="T46" fmla="*/ 2 w 165"/>
                <a:gd name="T47" fmla="*/ 5 h 156"/>
                <a:gd name="T48" fmla="*/ 2 w 165"/>
                <a:gd name="T49" fmla="*/ 6 h 156"/>
                <a:gd name="T50" fmla="*/ 3 w 165"/>
                <a:gd name="T51" fmla="*/ 6 h 156"/>
                <a:gd name="T52" fmla="*/ 4 w 165"/>
                <a:gd name="T53" fmla="*/ 6 h 156"/>
                <a:gd name="T54" fmla="*/ 5 w 165"/>
                <a:gd name="T55" fmla="*/ 6 h 156"/>
                <a:gd name="T56" fmla="*/ 6 w 165"/>
                <a:gd name="T57" fmla="*/ 6 h 156"/>
                <a:gd name="T58" fmla="*/ 7 w 165"/>
                <a:gd name="T59" fmla="*/ 6 h 156"/>
                <a:gd name="T60" fmla="*/ 8 w 165"/>
                <a:gd name="T61" fmla="*/ 6 h 156"/>
                <a:gd name="T62" fmla="*/ 8 w 165"/>
                <a:gd name="T63" fmla="*/ 5 h 156"/>
                <a:gd name="T64" fmla="*/ 9 w 165"/>
                <a:gd name="T65" fmla="*/ 5 h 156"/>
                <a:gd name="T66" fmla="*/ 9 w 165"/>
                <a:gd name="T67" fmla="*/ 5 h 156"/>
                <a:gd name="T68" fmla="*/ 10 w 165"/>
                <a:gd name="T69" fmla="*/ 4 h 156"/>
                <a:gd name="T70" fmla="*/ 10 w 165"/>
                <a:gd name="T71" fmla="*/ 4 h 156"/>
                <a:gd name="T72" fmla="*/ 10 w 165"/>
                <a:gd name="T73" fmla="*/ 3 h 1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5"/>
                <a:gd name="T112" fmla="*/ 0 h 156"/>
                <a:gd name="T113" fmla="*/ 165 w 165"/>
                <a:gd name="T114" fmla="*/ 156 h 1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5" h="156">
                  <a:moveTo>
                    <a:pt x="165" y="78"/>
                  </a:moveTo>
                  <a:lnTo>
                    <a:pt x="161" y="63"/>
                  </a:lnTo>
                  <a:lnTo>
                    <a:pt x="159" y="51"/>
                  </a:lnTo>
                  <a:lnTo>
                    <a:pt x="152" y="39"/>
                  </a:lnTo>
                  <a:lnTo>
                    <a:pt x="146" y="27"/>
                  </a:lnTo>
                  <a:lnTo>
                    <a:pt x="137" y="18"/>
                  </a:lnTo>
                  <a:lnTo>
                    <a:pt x="124" y="12"/>
                  </a:lnTo>
                  <a:lnTo>
                    <a:pt x="112" y="6"/>
                  </a:lnTo>
                  <a:lnTo>
                    <a:pt x="99" y="2"/>
                  </a:lnTo>
                  <a:lnTo>
                    <a:pt x="82" y="0"/>
                  </a:lnTo>
                  <a:lnTo>
                    <a:pt x="67" y="2"/>
                  </a:lnTo>
                  <a:lnTo>
                    <a:pt x="54" y="6"/>
                  </a:lnTo>
                  <a:lnTo>
                    <a:pt x="41" y="12"/>
                  </a:lnTo>
                  <a:lnTo>
                    <a:pt x="29" y="18"/>
                  </a:lnTo>
                  <a:lnTo>
                    <a:pt x="20" y="27"/>
                  </a:lnTo>
                  <a:lnTo>
                    <a:pt x="13" y="39"/>
                  </a:lnTo>
                  <a:lnTo>
                    <a:pt x="7" y="51"/>
                  </a:lnTo>
                  <a:lnTo>
                    <a:pt x="3" y="63"/>
                  </a:lnTo>
                  <a:lnTo>
                    <a:pt x="0" y="78"/>
                  </a:lnTo>
                  <a:lnTo>
                    <a:pt x="3" y="93"/>
                  </a:lnTo>
                  <a:lnTo>
                    <a:pt x="7" y="106"/>
                  </a:lnTo>
                  <a:lnTo>
                    <a:pt x="13" y="118"/>
                  </a:lnTo>
                  <a:lnTo>
                    <a:pt x="20" y="130"/>
                  </a:lnTo>
                  <a:lnTo>
                    <a:pt x="29" y="138"/>
                  </a:lnTo>
                  <a:lnTo>
                    <a:pt x="41" y="144"/>
                  </a:lnTo>
                  <a:lnTo>
                    <a:pt x="54" y="150"/>
                  </a:lnTo>
                  <a:lnTo>
                    <a:pt x="67" y="153"/>
                  </a:lnTo>
                  <a:lnTo>
                    <a:pt x="82" y="156"/>
                  </a:lnTo>
                  <a:lnTo>
                    <a:pt x="99" y="153"/>
                  </a:lnTo>
                  <a:lnTo>
                    <a:pt x="112" y="150"/>
                  </a:lnTo>
                  <a:lnTo>
                    <a:pt x="124" y="144"/>
                  </a:lnTo>
                  <a:lnTo>
                    <a:pt x="137" y="138"/>
                  </a:lnTo>
                  <a:lnTo>
                    <a:pt x="146" y="130"/>
                  </a:lnTo>
                  <a:lnTo>
                    <a:pt x="152" y="118"/>
                  </a:lnTo>
                  <a:lnTo>
                    <a:pt x="159" y="106"/>
                  </a:lnTo>
                  <a:lnTo>
                    <a:pt x="161" y="93"/>
                  </a:lnTo>
                  <a:lnTo>
                    <a:pt x="165" y="78"/>
                  </a:lnTo>
                  <a:close/>
                </a:path>
              </a:pathLst>
            </a:custGeom>
            <a:solidFill>
              <a:srgbClr val="000000"/>
            </a:solidFill>
            <a:ln w="5">
              <a:solidFill>
                <a:srgbClr val="000000"/>
              </a:solidFill>
              <a:prstDash val="solid"/>
              <a:round/>
              <a:headEnd/>
              <a:tailEnd/>
            </a:ln>
          </p:spPr>
          <p:txBody>
            <a:bodyPr/>
            <a:lstStyle/>
            <a:p>
              <a:endParaRPr lang="en-US"/>
            </a:p>
          </p:txBody>
        </p:sp>
        <p:sp>
          <p:nvSpPr>
            <p:cNvPr id="212011" name="Line 238"/>
            <p:cNvSpPr>
              <a:spLocks noChangeShapeType="1"/>
            </p:cNvSpPr>
            <p:nvPr/>
          </p:nvSpPr>
          <p:spPr bwMode="auto">
            <a:xfrm>
              <a:off x="3136" y="3715"/>
              <a:ext cx="0" cy="0"/>
            </a:xfrm>
            <a:prstGeom prst="line">
              <a:avLst/>
            </a:prstGeom>
            <a:noFill/>
            <a:ln w="1">
              <a:solidFill>
                <a:srgbClr val="000000"/>
              </a:solidFill>
              <a:round/>
              <a:headEnd/>
              <a:tailEnd/>
            </a:ln>
          </p:spPr>
          <p:txBody>
            <a:bodyPr/>
            <a:lstStyle/>
            <a:p>
              <a:endParaRPr lang="en-US"/>
            </a:p>
          </p:txBody>
        </p:sp>
        <p:sp>
          <p:nvSpPr>
            <p:cNvPr id="212012" name="Freeform 239"/>
            <p:cNvSpPr>
              <a:spLocks/>
            </p:cNvSpPr>
            <p:nvPr/>
          </p:nvSpPr>
          <p:spPr bwMode="auto">
            <a:xfrm>
              <a:off x="3096" y="3700"/>
              <a:ext cx="40" cy="31"/>
            </a:xfrm>
            <a:custGeom>
              <a:avLst/>
              <a:gdLst>
                <a:gd name="T0" fmla="*/ 10 w 162"/>
                <a:gd name="T1" fmla="*/ 3 h 154"/>
                <a:gd name="T2" fmla="*/ 10 w 162"/>
                <a:gd name="T3" fmla="*/ 3 h 154"/>
                <a:gd name="T4" fmla="*/ 10 w 162"/>
                <a:gd name="T5" fmla="*/ 2 h 154"/>
                <a:gd name="T6" fmla="*/ 9 w 162"/>
                <a:gd name="T7" fmla="*/ 1 h 154"/>
                <a:gd name="T8" fmla="*/ 9 w 162"/>
                <a:gd name="T9" fmla="*/ 1 h 154"/>
                <a:gd name="T10" fmla="*/ 8 w 162"/>
                <a:gd name="T11" fmla="*/ 1 h 154"/>
                <a:gd name="T12" fmla="*/ 7 w 162"/>
                <a:gd name="T13" fmla="*/ 0 h 154"/>
                <a:gd name="T14" fmla="*/ 7 w 162"/>
                <a:gd name="T15" fmla="*/ 0 h 154"/>
                <a:gd name="T16" fmla="*/ 6 w 162"/>
                <a:gd name="T17" fmla="*/ 0 h 154"/>
                <a:gd name="T18" fmla="*/ 4 w 162"/>
                <a:gd name="T19" fmla="*/ 0 h 154"/>
                <a:gd name="T20" fmla="*/ 3 w 162"/>
                <a:gd name="T21" fmla="*/ 0 h 154"/>
                <a:gd name="T22" fmla="*/ 2 w 162"/>
                <a:gd name="T23" fmla="*/ 0 h 154"/>
                <a:gd name="T24" fmla="*/ 2 w 162"/>
                <a:gd name="T25" fmla="*/ 1 h 154"/>
                <a:gd name="T26" fmla="*/ 1 w 162"/>
                <a:gd name="T27" fmla="*/ 1 h 154"/>
                <a:gd name="T28" fmla="*/ 0 w 162"/>
                <a:gd name="T29" fmla="*/ 1 h 154"/>
                <a:gd name="T30" fmla="*/ 0 w 162"/>
                <a:gd name="T31" fmla="*/ 2 h 154"/>
                <a:gd name="T32" fmla="*/ 0 w 162"/>
                <a:gd name="T33" fmla="*/ 3 h 154"/>
                <a:gd name="T34" fmla="*/ 0 w 162"/>
                <a:gd name="T35" fmla="*/ 4 h 154"/>
                <a:gd name="T36" fmla="*/ 0 w 162"/>
                <a:gd name="T37" fmla="*/ 4 h 154"/>
                <a:gd name="T38" fmla="*/ 0 w 162"/>
                <a:gd name="T39" fmla="*/ 5 h 154"/>
                <a:gd name="T40" fmla="*/ 1 w 162"/>
                <a:gd name="T41" fmla="*/ 5 h 154"/>
                <a:gd name="T42" fmla="*/ 2 w 162"/>
                <a:gd name="T43" fmla="*/ 5 h 154"/>
                <a:gd name="T44" fmla="*/ 2 w 162"/>
                <a:gd name="T45" fmla="*/ 6 h 154"/>
                <a:gd name="T46" fmla="*/ 3 w 162"/>
                <a:gd name="T47" fmla="*/ 6 h 154"/>
                <a:gd name="T48" fmla="*/ 4 w 162"/>
                <a:gd name="T49" fmla="*/ 6 h 154"/>
                <a:gd name="T50" fmla="*/ 6 w 162"/>
                <a:gd name="T51" fmla="*/ 6 h 154"/>
                <a:gd name="T52" fmla="*/ 7 w 162"/>
                <a:gd name="T53" fmla="*/ 6 h 154"/>
                <a:gd name="T54" fmla="*/ 7 w 162"/>
                <a:gd name="T55" fmla="*/ 6 h 154"/>
                <a:gd name="T56" fmla="*/ 8 w 162"/>
                <a:gd name="T57" fmla="*/ 5 h 154"/>
                <a:gd name="T58" fmla="*/ 9 w 162"/>
                <a:gd name="T59" fmla="*/ 5 h 154"/>
                <a:gd name="T60" fmla="*/ 9 w 162"/>
                <a:gd name="T61" fmla="*/ 5 h 154"/>
                <a:gd name="T62" fmla="*/ 10 w 162"/>
                <a:gd name="T63" fmla="*/ 4 h 154"/>
                <a:gd name="T64" fmla="*/ 10 w 162"/>
                <a:gd name="T65" fmla="*/ 4 h 154"/>
                <a:gd name="T66" fmla="*/ 10 w 162"/>
                <a:gd name="T67" fmla="*/ 3 h 1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154"/>
                <a:gd name="T104" fmla="*/ 162 w 162"/>
                <a:gd name="T105" fmla="*/ 154 h 15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154">
                  <a:moveTo>
                    <a:pt x="162" y="75"/>
                  </a:moveTo>
                  <a:lnTo>
                    <a:pt x="162" y="63"/>
                  </a:lnTo>
                  <a:lnTo>
                    <a:pt x="158" y="48"/>
                  </a:lnTo>
                  <a:lnTo>
                    <a:pt x="152" y="36"/>
                  </a:lnTo>
                  <a:lnTo>
                    <a:pt x="143" y="26"/>
                  </a:lnTo>
                  <a:lnTo>
                    <a:pt x="133" y="18"/>
                  </a:lnTo>
                  <a:lnTo>
                    <a:pt x="121" y="8"/>
                  </a:lnTo>
                  <a:lnTo>
                    <a:pt x="109" y="2"/>
                  </a:lnTo>
                  <a:lnTo>
                    <a:pt x="96" y="0"/>
                  </a:lnTo>
                  <a:lnTo>
                    <a:pt x="67" y="0"/>
                  </a:lnTo>
                  <a:lnTo>
                    <a:pt x="54" y="2"/>
                  </a:lnTo>
                  <a:lnTo>
                    <a:pt x="38" y="8"/>
                  </a:lnTo>
                  <a:lnTo>
                    <a:pt x="29" y="18"/>
                  </a:lnTo>
                  <a:lnTo>
                    <a:pt x="19" y="26"/>
                  </a:lnTo>
                  <a:lnTo>
                    <a:pt x="10" y="36"/>
                  </a:lnTo>
                  <a:lnTo>
                    <a:pt x="4" y="48"/>
                  </a:lnTo>
                  <a:lnTo>
                    <a:pt x="0" y="63"/>
                  </a:lnTo>
                  <a:lnTo>
                    <a:pt x="0" y="90"/>
                  </a:lnTo>
                  <a:lnTo>
                    <a:pt x="4" y="102"/>
                  </a:lnTo>
                  <a:lnTo>
                    <a:pt x="10" y="114"/>
                  </a:lnTo>
                  <a:lnTo>
                    <a:pt x="19" y="126"/>
                  </a:lnTo>
                  <a:lnTo>
                    <a:pt x="29" y="136"/>
                  </a:lnTo>
                  <a:lnTo>
                    <a:pt x="38" y="144"/>
                  </a:lnTo>
                  <a:lnTo>
                    <a:pt x="54" y="150"/>
                  </a:lnTo>
                  <a:lnTo>
                    <a:pt x="67" y="154"/>
                  </a:lnTo>
                  <a:lnTo>
                    <a:pt x="96" y="154"/>
                  </a:lnTo>
                  <a:lnTo>
                    <a:pt x="109" y="150"/>
                  </a:lnTo>
                  <a:lnTo>
                    <a:pt x="121" y="144"/>
                  </a:lnTo>
                  <a:lnTo>
                    <a:pt x="133" y="136"/>
                  </a:lnTo>
                  <a:lnTo>
                    <a:pt x="143" y="126"/>
                  </a:lnTo>
                  <a:lnTo>
                    <a:pt x="152" y="114"/>
                  </a:lnTo>
                  <a:lnTo>
                    <a:pt x="158" y="102"/>
                  </a:lnTo>
                  <a:lnTo>
                    <a:pt x="162" y="90"/>
                  </a:lnTo>
                  <a:lnTo>
                    <a:pt x="162" y="75"/>
                  </a:lnTo>
                  <a:close/>
                </a:path>
              </a:pathLst>
            </a:custGeom>
            <a:solidFill>
              <a:srgbClr val="000000"/>
            </a:solidFill>
            <a:ln w="5">
              <a:solidFill>
                <a:srgbClr val="000000"/>
              </a:solidFill>
              <a:prstDash val="solid"/>
              <a:round/>
              <a:headEnd/>
              <a:tailEnd/>
            </a:ln>
          </p:spPr>
          <p:txBody>
            <a:bodyPr/>
            <a:lstStyle/>
            <a:p>
              <a:endParaRPr lang="en-US"/>
            </a:p>
          </p:txBody>
        </p:sp>
        <p:sp>
          <p:nvSpPr>
            <p:cNvPr id="212013" name="Rectangle 240"/>
            <p:cNvSpPr>
              <a:spLocks noChangeArrowheads="1"/>
            </p:cNvSpPr>
            <p:nvPr/>
          </p:nvSpPr>
          <p:spPr bwMode="auto">
            <a:xfrm>
              <a:off x="2177" y="1228"/>
              <a:ext cx="3226" cy="2641"/>
            </a:xfrm>
            <a:prstGeom prst="rect">
              <a:avLst/>
            </a:prstGeom>
            <a:noFill/>
            <a:ln w="1">
              <a:solidFill>
                <a:srgbClr val="000000"/>
              </a:solidFill>
              <a:miter lim="800000"/>
              <a:headEnd/>
              <a:tailEnd/>
            </a:ln>
          </p:spPr>
          <p:txBody>
            <a:bodyPr/>
            <a:lstStyle/>
            <a:p>
              <a:pPr algn="ctr"/>
              <a:endParaRPr lang="en-US">
                <a:latin typeface="Calibri" pitchFamily="34" charset="0"/>
              </a:endParaRPr>
            </a:p>
          </p:txBody>
        </p:sp>
      </p:grpSp>
      <p:grpSp>
        <p:nvGrpSpPr>
          <p:cNvPr id="211971" name="Group 11"/>
          <p:cNvGrpSpPr>
            <a:grpSpLocks/>
          </p:cNvGrpSpPr>
          <p:nvPr/>
        </p:nvGrpSpPr>
        <p:grpSpPr bwMode="auto">
          <a:xfrm>
            <a:off x="381000" y="228600"/>
            <a:ext cx="1371600" cy="1447800"/>
            <a:chOff x="3744" y="2208"/>
            <a:chExt cx="624" cy="588"/>
          </a:xfrm>
        </p:grpSpPr>
        <p:sp>
          <p:nvSpPr>
            <p:cNvPr id="211973" name="Text Box 12"/>
            <p:cNvSpPr txBox="1">
              <a:spLocks noChangeArrowheads="1"/>
            </p:cNvSpPr>
            <p:nvPr/>
          </p:nvSpPr>
          <p:spPr bwMode="auto">
            <a:xfrm>
              <a:off x="3744" y="2208"/>
              <a:ext cx="624" cy="187"/>
            </a:xfrm>
            <a:prstGeom prst="rect">
              <a:avLst/>
            </a:prstGeom>
            <a:noFill/>
            <a:ln w="9525">
              <a:noFill/>
              <a:miter lim="800000"/>
              <a:headEnd/>
              <a:tailEnd/>
            </a:ln>
          </p:spPr>
          <p:txBody>
            <a:bodyPr>
              <a:spAutoFit/>
            </a:bodyPr>
            <a:lstStyle/>
            <a:p>
              <a:pPr algn="ctr"/>
              <a:r>
                <a:rPr lang="en-US" sz="2400" b="1">
                  <a:latin typeface="Comic Sans MS" pitchFamily="66" charset="0"/>
                </a:rPr>
                <a:t>APPLE</a:t>
              </a:r>
              <a:endParaRPr lang="en-US" sz="2400">
                <a:latin typeface="Calibri" pitchFamily="34" charset="0"/>
              </a:endParaRPr>
            </a:p>
          </p:txBody>
        </p:sp>
        <p:grpSp>
          <p:nvGrpSpPr>
            <p:cNvPr id="211974" name="Group 13"/>
            <p:cNvGrpSpPr>
              <a:grpSpLocks/>
            </p:cNvGrpSpPr>
            <p:nvPr/>
          </p:nvGrpSpPr>
          <p:grpSpPr bwMode="auto">
            <a:xfrm>
              <a:off x="3840" y="2352"/>
              <a:ext cx="480" cy="444"/>
              <a:chOff x="106889550" y="105884437"/>
              <a:chExt cx="627907" cy="615990"/>
            </a:xfrm>
          </p:grpSpPr>
          <p:pic>
            <p:nvPicPr>
              <p:cNvPr id="211975" name="Picture 14" descr="na01086_[1]"/>
              <p:cNvPicPr>
                <a:picLocks noChangeAspect="1" noChangeArrowheads="1"/>
              </p:cNvPicPr>
              <p:nvPr/>
            </p:nvPicPr>
            <p:blipFill>
              <a:blip r:embed="rId2"/>
              <a:srcRect/>
              <a:stretch>
                <a:fillRect/>
              </a:stretch>
            </p:blipFill>
            <p:spPr bwMode="auto">
              <a:xfrm>
                <a:off x="106889550" y="105884437"/>
                <a:ext cx="627907" cy="615990"/>
              </a:xfrm>
              <a:prstGeom prst="rect">
                <a:avLst/>
              </a:prstGeom>
              <a:noFill/>
              <a:ln w="9525" algn="in">
                <a:noFill/>
                <a:miter lim="800000"/>
                <a:headEnd/>
                <a:tailEnd/>
              </a:ln>
            </p:spPr>
          </p:pic>
          <p:sp>
            <p:nvSpPr>
              <p:cNvPr id="211976" name="Freeform 15"/>
              <p:cNvSpPr>
                <a:spLocks/>
              </p:cNvSpPr>
              <p:nvPr/>
            </p:nvSpPr>
            <p:spPr bwMode="auto">
              <a:xfrm>
                <a:off x="107207050" y="105956100"/>
                <a:ext cx="114300" cy="107950"/>
              </a:xfrm>
              <a:custGeom>
                <a:avLst/>
                <a:gdLst>
                  <a:gd name="T0" fmla="*/ 6350 w 114300"/>
                  <a:gd name="T1" fmla="*/ 107950 h 107950"/>
                  <a:gd name="T2" fmla="*/ 0 w 114300"/>
                  <a:gd name="T3" fmla="*/ 88900 h 107950"/>
                  <a:gd name="T4" fmla="*/ 12700 w 114300"/>
                  <a:gd name="T5" fmla="*/ 38100 h 107950"/>
                  <a:gd name="T6" fmla="*/ 31750 w 114300"/>
                  <a:gd name="T7" fmla="*/ 25400 h 107950"/>
                  <a:gd name="T8" fmla="*/ 76200 w 114300"/>
                  <a:gd name="T9" fmla="*/ 12700 h 107950"/>
                  <a:gd name="T10" fmla="*/ 114300 w 114300"/>
                  <a:gd name="T11" fmla="*/ 0 h 107950"/>
                  <a:gd name="T12" fmla="*/ 107950 w 114300"/>
                  <a:gd name="T13" fmla="*/ 19050 h 107950"/>
                  <a:gd name="T14" fmla="*/ 88900 w 114300"/>
                  <a:gd name="T15" fmla="*/ 31750 h 107950"/>
                  <a:gd name="T16" fmla="*/ 63500 w 114300"/>
                  <a:gd name="T17" fmla="*/ 88900 h 107950"/>
                  <a:gd name="T18" fmla="*/ 44450 w 114300"/>
                  <a:gd name="T19" fmla="*/ 95250 h 107950"/>
                  <a:gd name="T20" fmla="*/ 6350 w 114300"/>
                  <a:gd name="T21" fmla="*/ 107950 h 1079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300"/>
                  <a:gd name="T34" fmla="*/ 0 h 107950"/>
                  <a:gd name="T35" fmla="*/ 114300 w 114300"/>
                  <a:gd name="T36" fmla="*/ 107950 h 1079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300" h="107950">
                    <a:moveTo>
                      <a:pt x="6350" y="107950"/>
                    </a:moveTo>
                    <a:cubicBezTo>
                      <a:pt x="4233" y="101600"/>
                      <a:pt x="0" y="95593"/>
                      <a:pt x="0" y="88900"/>
                    </a:cubicBezTo>
                    <a:cubicBezTo>
                      <a:pt x="0" y="87714"/>
                      <a:pt x="7689" y="44364"/>
                      <a:pt x="12700" y="38100"/>
                    </a:cubicBezTo>
                    <a:cubicBezTo>
                      <a:pt x="17468" y="32141"/>
                      <a:pt x="24924" y="28813"/>
                      <a:pt x="31750" y="25400"/>
                    </a:cubicBezTo>
                    <a:cubicBezTo>
                      <a:pt x="42420" y="20065"/>
                      <a:pt x="66027" y="15752"/>
                      <a:pt x="76200" y="12700"/>
                    </a:cubicBezTo>
                    <a:cubicBezTo>
                      <a:pt x="89022" y="8853"/>
                      <a:pt x="114300" y="0"/>
                      <a:pt x="114300" y="0"/>
                    </a:cubicBezTo>
                    <a:cubicBezTo>
                      <a:pt x="114300" y="0"/>
                      <a:pt x="113519" y="15337"/>
                      <a:pt x="107950" y="19050"/>
                    </a:cubicBezTo>
                    <a:cubicBezTo>
                      <a:pt x="101600" y="23283"/>
                      <a:pt x="95250" y="27517"/>
                      <a:pt x="88900" y="31750"/>
                    </a:cubicBezTo>
                    <a:cubicBezTo>
                      <a:pt x="85019" y="43392"/>
                      <a:pt x="77222" y="77922"/>
                      <a:pt x="63500" y="88900"/>
                    </a:cubicBezTo>
                    <a:cubicBezTo>
                      <a:pt x="58273" y="93081"/>
                      <a:pt x="50800" y="93133"/>
                      <a:pt x="44450" y="95250"/>
                    </a:cubicBezTo>
                    <a:cubicBezTo>
                      <a:pt x="31750" y="99483"/>
                      <a:pt x="19050" y="103717"/>
                      <a:pt x="6350" y="107950"/>
                    </a:cubicBezTo>
                    <a:close/>
                  </a:path>
                </a:pathLst>
              </a:custGeom>
              <a:solidFill>
                <a:srgbClr val="009900"/>
              </a:solidFill>
              <a:ln w="9525">
                <a:solidFill>
                  <a:srgbClr val="000000"/>
                </a:solidFill>
                <a:round/>
                <a:headEnd/>
                <a:tailEnd/>
              </a:ln>
            </p:spPr>
            <p:txBody>
              <a:bodyPr/>
              <a:lstStyle/>
              <a:p>
                <a:endParaRPr lang="en-US"/>
              </a:p>
            </p:txBody>
          </p:sp>
        </p:grpSp>
      </p:grpSp>
      <p:sp>
        <p:nvSpPr>
          <p:cNvPr id="211972" name="TextBox 250"/>
          <p:cNvSpPr txBox="1">
            <a:spLocks noChangeArrowheads="1"/>
          </p:cNvSpPr>
          <p:nvPr/>
        </p:nvSpPr>
        <p:spPr bwMode="auto">
          <a:xfrm>
            <a:off x="228600" y="6248400"/>
            <a:ext cx="2954338" cy="307975"/>
          </a:xfrm>
          <a:prstGeom prst="rect">
            <a:avLst/>
          </a:prstGeom>
          <a:noFill/>
          <a:ln w="9525">
            <a:noFill/>
            <a:miter lim="800000"/>
            <a:headEnd/>
            <a:tailEnd/>
          </a:ln>
        </p:spPr>
        <p:txBody>
          <a:bodyPr wrap="none">
            <a:spAutoFit/>
          </a:bodyPr>
          <a:lstStyle/>
          <a:p>
            <a:r>
              <a:rPr lang="en-US" sz="1400" i="1">
                <a:latin typeface="Calibri" pitchFamily="34" charset="0"/>
              </a:rPr>
              <a:t>Schanberg et al, Arthritis Rheum 2012</a:t>
            </a:r>
          </a:p>
        </p:txBody>
      </p:sp>
      <p:sp>
        <p:nvSpPr>
          <p:cNvPr id="2" name="Slide Number Placeholder 1"/>
          <p:cNvSpPr>
            <a:spLocks noGrp="1"/>
          </p:cNvSpPr>
          <p:nvPr>
            <p:ph type="sldNum" sz="quarter" idx="12"/>
          </p:nvPr>
        </p:nvSpPr>
        <p:spPr/>
        <p:txBody>
          <a:bodyPr/>
          <a:lstStyle/>
          <a:p>
            <a:pPr>
              <a:defRPr/>
            </a:pPr>
            <a:fld id="{2703D280-D4CE-4F1C-8DB6-28BAD9B1465E}" type="slidenum">
              <a:rPr lang="en-US" smtClean="0"/>
              <a:pPr>
                <a:defRPr/>
              </a:pPr>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447800" y="685800"/>
            <a:ext cx="7264400" cy="1143000"/>
          </a:xfrm>
        </p:spPr>
        <p:txBody>
          <a:bodyPr rtlCol="0">
            <a:normAutofit fontScale="90000"/>
          </a:bodyPr>
          <a:lstStyle/>
          <a:p>
            <a:pPr fontAlgn="auto">
              <a:spcAft>
                <a:spcPts val="0"/>
              </a:spcAft>
              <a:defRPr/>
            </a:pPr>
            <a:r>
              <a:rPr lang="en-US" sz="4000" b="1" dirty="0" smtClean="0">
                <a:effectLst>
                  <a:outerShdw blurRad="38100" dist="38100" dir="2700000" algn="tl">
                    <a:srgbClr val="000000">
                      <a:alpha val="43137"/>
                    </a:srgbClr>
                  </a:outerShdw>
                </a:effectLst>
              </a:rPr>
              <a:t>Results: Placebo CIMT Result Progression over Three Years</a:t>
            </a:r>
            <a:r>
              <a:rPr lang="en-US" sz="4800" dirty="0" smtClean="0"/>
              <a:t/>
            </a:r>
            <a:br>
              <a:rPr lang="en-US" sz="4800" dirty="0" smtClean="0"/>
            </a:br>
            <a:endParaRPr lang="en-US" sz="4800" dirty="0" smtClean="0"/>
          </a:p>
        </p:txBody>
      </p:sp>
      <p:grpSp>
        <p:nvGrpSpPr>
          <p:cNvPr id="212994" name="Group 4"/>
          <p:cNvGrpSpPr>
            <a:grpSpLocks noChangeAspect="1"/>
          </p:cNvGrpSpPr>
          <p:nvPr/>
        </p:nvGrpSpPr>
        <p:grpSpPr bwMode="auto">
          <a:xfrm>
            <a:off x="457200" y="1395413"/>
            <a:ext cx="8305800" cy="5253037"/>
            <a:chOff x="288" y="1104"/>
            <a:chExt cx="5232" cy="3086"/>
          </a:xfrm>
        </p:grpSpPr>
        <p:sp>
          <p:nvSpPr>
            <p:cNvPr id="213003" name="AutoShape 3"/>
            <p:cNvSpPr>
              <a:spLocks noChangeAspect="1" noChangeArrowheads="1" noTextEdit="1"/>
            </p:cNvSpPr>
            <p:nvPr/>
          </p:nvSpPr>
          <p:spPr bwMode="auto">
            <a:xfrm>
              <a:off x="288" y="1104"/>
              <a:ext cx="5232" cy="3072"/>
            </a:xfrm>
            <a:prstGeom prst="rect">
              <a:avLst/>
            </a:prstGeom>
            <a:noFill/>
            <a:ln w="9525">
              <a:noFill/>
              <a:miter lim="800000"/>
              <a:headEnd/>
              <a:tailEnd/>
            </a:ln>
          </p:spPr>
          <p:txBody>
            <a:bodyPr/>
            <a:lstStyle/>
            <a:p>
              <a:endParaRPr lang="en-US"/>
            </a:p>
          </p:txBody>
        </p:sp>
        <p:grpSp>
          <p:nvGrpSpPr>
            <p:cNvPr id="213004" name="Group 205"/>
            <p:cNvGrpSpPr>
              <a:grpSpLocks/>
            </p:cNvGrpSpPr>
            <p:nvPr/>
          </p:nvGrpSpPr>
          <p:grpSpPr bwMode="auto">
            <a:xfrm>
              <a:off x="819" y="1228"/>
              <a:ext cx="4319" cy="2672"/>
              <a:chOff x="819" y="1228"/>
              <a:chExt cx="4319" cy="2672"/>
            </a:xfrm>
          </p:grpSpPr>
          <p:sp>
            <p:nvSpPr>
              <p:cNvPr id="213040" name="Line 5"/>
              <p:cNvSpPr>
                <a:spLocks noChangeShapeType="1"/>
              </p:cNvSpPr>
              <p:nvPr/>
            </p:nvSpPr>
            <p:spPr bwMode="auto">
              <a:xfrm>
                <a:off x="2844" y="1381"/>
                <a:ext cx="0" cy="0"/>
              </a:xfrm>
              <a:prstGeom prst="line">
                <a:avLst/>
              </a:prstGeom>
              <a:noFill/>
              <a:ln w="1">
                <a:solidFill>
                  <a:srgbClr val="000000"/>
                </a:solidFill>
                <a:round/>
                <a:headEnd/>
                <a:tailEnd/>
              </a:ln>
            </p:spPr>
            <p:txBody>
              <a:bodyPr/>
              <a:lstStyle/>
              <a:p>
                <a:endParaRPr lang="en-US"/>
              </a:p>
            </p:txBody>
          </p:sp>
          <p:sp>
            <p:nvSpPr>
              <p:cNvPr id="213041" name="Rectangle 6"/>
              <p:cNvSpPr>
                <a:spLocks noChangeArrowheads="1"/>
              </p:cNvSpPr>
              <p:nvPr/>
            </p:nvSpPr>
            <p:spPr bwMode="auto">
              <a:xfrm>
                <a:off x="2844" y="1381"/>
                <a:ext cx="428"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42" name="Line 7"/>
              <p:cNvSpPr>
                <a:spLocks noChangeShapeType="1"/>
              </p:cNvSpPr>
              <p:nvPr/>
            </p:nvSpPr>
            <p:spPr bwMode="auto">
              <a:xfrm>
                <a:off x="2844" y="1362"/>
                <a:ext cx="0" cy="0"/>
              </a:xfrm>
              <a:prstGeom prst="line">
                <a:avLst/>
              </a:prstGeom>
              <a:noFill/>
              <a:ln w="1">
                <a:solidFill>
                  <a:srgbClr val="000000"/>
                </a:solidFill>
                <a:round/>
                <a:headEnd/>
                <a:tailEnd/>
              </a:ln>
            </p:spPr>
            <p:txBody>
              <a:bodyPr/>
              <a:lstStyle/>
              <a:p>
                <a:endParaRPr lang="en-US"/>
              </a:p>
            </p:txBody>
          </p:sp>
          <p:sp>
            <p:nvSpPr>
              <p:cNvPr id="213043" name="Rectangle 8"/>
              <p:cNvSpPr>
                <a:spLocks noChangeArrowheads="1"/>
              </p:cNvSpPr>
              <p:nvPr/>
            </p:nvSpPr>
            <p:spPr bwMode="auto">
              <a:xfrm>
                <a:off x="2843" y="1362"/>
                <a:ext cx="1"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44" name="Line 9"/>
              <p:cNvSpPr>
                <a:spLocks noChangeShapeType="1"/>
              </p:cNvSpPr>
              <p:nvPr/>
            </p:nvSpPr>
            <p:spPr bwMode="auto">
              <a:xfrm>
                <a:off x="3273" y="1362"/>
                <a:ext cx="0" cy="0"/>
              </a:xfrm>
              <a:prstGeom prst="line">
                <a:avLst/>
              </a:prstGeom>
              <a:noFill/>
              <a:ln w="1">
                <a:solidFill>
                  <a:srgbClr val="000000"/>
                </a:solidFill>
                <a:round/>
                <a:headEnd/>
                <a:tailEnd/>
              </a:ln>
            </p:spPr>
            <p:txBody>
              <a:bodyPr/>
              <a:lstStyle/>
              <a:p>
                <a:endParaRPr lang="en-US"/>
              </a:p>
            </p:txBody>
          </p:sp>
          <p:sp>
            <p:nvSpPr>
              <p:cNvPr id="213045" name="Rectangle 10"/>
              <p:cNvSpPr>
                <a:spLocks noChangeArrowheads="1"/>
              </p:cNvSpPr>
              <p:nvPr/>
            </p:nvSpPr>
            <p:spPr bwMode="auto">
              <a:xfrm>
                <a:off x="3271" y="1362"/>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46" name="Line 11"/>
              <p:cNvSpPr>
                <a:spLocks noChangeShapeType="1"/>
              </p:cNvSpPr>
              <p:nvPr/>
            </p:nvSpPr>
            <p:spPr bwMode="auto">
              <a:xfrm>
                <a:off x="3298" y="1593"/>
                <a:ext cx="0" cy="0"/>
              </a:xfrm>
              <a:prstGeom prst="line">
                <a:avLst/>
              </a:prstGeom>
              <a:noFill/>
              <a:ln w="1">
                <a:solidFill>
                  <a:srgbClr val="000000"/>
                </a:solidFill>
                <a:round/>
                <a:headEnd/>
                <a:tailEnd/>
              </a:ln>
            </p:spPr>
            <p:txBody>
              <a:bodyPr/>
              <a:lstStyle/>
              <a:p>
                <a:endParaRPr lang="en-US"/>
              </a:p>
            </p:txBody>
          </p:sp>
          <p:sp>
            <p:nvSpPr>
              <p:cNvPr id="213047" name="Rectangle 12"/>
              <p:cNvSpPr>
                <a:spLocks noChangeArrowheads="1"/>
              </p:cNvSpPr>
              <p:nvPr/>
            </p:nvSpPr>
            <p:spPr bwMode="auto">
              <a:xfrm>
                <a:off x="3298" y="1593"/>
                <a:ext cx="570"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48" name="Line 13"/>
              <p:cNvSpPr>
                <a:spLocks noChangeShapeType="1"/>
              </p:cNvSpPr>
              <p:nvPr/>
            </p:nvSpPr>
            <p:spPr bwMode="auto">
              <a:xfrm>
                <a:off x="3299" y="1574"/>
                <a:ext cx="0" cy="0"/>
              </a:xfrm>
              <a:prstGeom prst="line">
                <a:avLst/>
              </a:prstGeom>
              <a:noFill/>
              <a:ln w="1">
                <a:solidFill>
                  <a:srgbClr val="000000"/>
                </a:solidFill>
                <a:round/>
                <a:headEnd/>
                <a:tailEnd/>
              </a:ln>
            </p:spPr>
            <p:txBody>
              <a:bodyPr/>
              <a:lstStyle/>
              <a:p>
                <a:endParaRPr lang="en-US"/>
              </a:p>
            </p:txBody>
          </p:sp>
          <p:sp>
            <p:nvSpPr>
              <p:cNvPr id="213049" name="Rectangle 14"/>
              <p:cNvSpPr>
                <a:spLocks noChangeArrowheads="1"/>
              </p:cNvSpPr>
              <p:nvPr/>
            </p:nvSpPr>
            <p:spPr bwMode="auto">
              <a:xfrm>
                <a:off x="3297" y="1574"/>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50" name="Line 15"/>
              <p:cNvSpPr>
                <a:spLocks noChangeShapeType="1"/>
              </p:cNvSpPr>
              <p:nvPr/>
            </p:nvSpPr>
            <p:spPr bwMode="auto">
              <a:xfrm>
                <a:off x="3869" y="1574"/>
                <a:ext cx="0" cy="0"/>
              </a:xfrm>
              <a:prstGeom prst="line">
                <a:avLst/>
              </a:prstGeom>
              <a:noFill/>
              <a:ln w="1">
                <a:solidFill>
                  <a:srgbClr val="000000"/>
                </a:solidFill>
                <a:round/>
                <a:headEnd/>
                <a:tailEnd/>
              </a:ln>
            </p:spPr>
            <p:txBody>
              <a:bodyPr/>
              <a:lstStyle/>
              <a:p>
                <a:endParaRPr lang="en-US"/>
              </a:p>
            </p:txBody>
          </p:sp>
          <p:sp>
            <p:nvSpPr>
              <p:cNvPr id="213051" name="Rectangle 16"/>
              <p:cNvSpPr>
                <a:spLocks noChangeArrowheads="1"/>
              </p:cNvSpPr>
              <p:nvPr/>
            </p:nvSpPr>
            <p:spPr bwMode="auto">
              <a:xfrm>
                <a:off x="3867" y="1574"/>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52" name="Line 17"/>
              <p:cNvSpPr>
                <a:spLocks noChangeShapeType="1"/>
              </p:cNvSpPr>
              <p:nvPr/>
            </p:nvSpPr>
            <p:spPr bwMode="auto">
              <a:xfrm>
                <a:off x="3194" y="1805"/>
                <a:ext cx="0" cy="0"/>
              </a:xfrm>
              <a:prstGeom prst="line">
                <a:avLst/>
              </a:prstGeom>
              <a:noFill/>
              <a:ln w="1">
                <a:solidFill>
                  <a:srgbClr val="000000"/>
                </a:solidFill>
                <a:round/>
                <a:headEnd/>
                <a:tailEnd/>
              </a:ln>
            </p:spPr>
            <p:txBody>
              <a:bodyPr/>
              <a:lstStyle/>
              <a:p>
                <a:endParaRPr lang="en-US"/>
              </a:p>
            </p:txBody>
          </p:sp>
          <p:sp>
            <p:nvSpPr>
              <p:cNvPr id="213053" name="Rectangle 18"/>
              <p:cNvSpPr>
                <a:spLocks noChangeArrowheads="1"/>
              </p:cNvSpPr>
              <p:nvPr/>
            </p:nvSpPr>
            <p:spPr bwMode="auto">
              <a:xfrm>
                <a:off x="3194" y="1805"/>
                <a:ext cx="376"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54" name="Line 19"/>
              <p:cNvSpPr>
                <a:spLocks noChangeShapeType="1"/>
              </p:cNvSpPr>
              <p:nvPr/>
            </p:nvSpPr>
            <p:spPr bwMode="auto">
              <a:xfrm>
                <a:off x="3195" y="1786"/>
                <a:ext cx="0" cy="0"/>
              </a:xfrm>
              <a:prstGeom prst="line">
                <a:avLst/>
              </a:prstGeom>
              <a:noFill/>
              <a:ln w="1">
                <a:solidFill>
                  <a:srgbClr val="000000"/>
                </a:solidFill>
                <a:round/>
                <a:headEnd/>
                <a:tailEnd/>
              </a:ln>
            </p:spPr>
            <p:txBody>
              <a:bodyPr/>
              <a:lstStyle/>
              <a:p>
                <a:endParaRPr lang="en-US"/>
              </a:p>
            </p:txBody>
          </p:sp>
          <p:sp>
            <p:nvSpPr>
              <p:cNvPr id="213055" name="Rectangle 20"/>
              <p:cNvSpPr>
                <a:spLocks noChangeArrowheads="1"/>
              </p:cNvSpPr>
              <p:nvPr/>
            </p:nvSpPr>
            <p:spPr bwMode="auto">
              <a:xfrm>
                <a:off x="3193" y="1786"/>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56" name="Line 21"/>
              <p:cNvSpPr>
                <a:spLocks noChangeShapeType="1"/>
              </p:cNvSpPr>
              <p:nvPr/>
            </p:nvSpPr>
            <p:spPr bwMode="auto">
              <a:xfrm>
                <a:off x="3571" y="1786"/>
                <a:ext cx="0" cy="0"/>
              </a:xfrm>
              <a:prstGeom prst="line">
                <a:avLst/>
              </a:prstGeom>
              <a:noFill/>
              <a:ln w="1">
                <a:solidFill>
                  <a:srgbClr val="000000"/>
                </a:solidFill>
                <a:round/>
                <a:headEnd/>
                <a:tailEnd/>
              </a:ln>
            </p:spPr>
            <p:txBody>
              <a:bodyPr/>
              <a:lstStyle/>
              <a:p>
                <a:endParaRPr lang="en-US"/>
              </a:p>
            </p:txBody>
          </p:sp>
          <p:sp>
            <p:nvSpPr>
              <p:cNvPr id="213057" name="Rectangle 22"/>
              <p:cNvSpPr>
                <a:spLocks noChangeArrowheads="1"/>
              </p:cNvSpPr>
              <p:nvPr/>
            </p:nvSpPr>
            <p:spPr bwMode="auto">
              <a:xfrm>
                <a:off x="3569" y="1786"/>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58" name="Line 23"/>
              <p:cNvSpPr>
                <a:spLocks noChangeShapeType="1"/>
              </p:cNvSpPr>
              <p:nvPr/>
            </p:nvSpPr>
            <p:spPr bwMode="auto">
              <a:xfrm>
                <a:off x="2533" y="2017"/>
                <a:ext cx="0" cy="0"/>
              </a:xfrm>
              <a:prstGeom prst="line">
                <a:avLst/>
              </a:prstGeom>
              <a:noFill/>
              <a:ln w="1">
                <a:solidFill>
                  <a:srgbClr val="000000"/>
                </a:solidFill>
                <a:round/>
                <a:headEnd/>
                <a:tailEnd/>
              </a:ln>
            </p:spPr>
            <p:txBody>
              <a:bodyPr/>
              <a:lstStyle/>
              <a:p>
                <a:endParaRPr lang="en-US"/>
              </a:p>
            </p:txBody>
          </p:sp>
          <p:sp>
            <p:nvSpPr>
              <p:cNvPr id="213059" name="Rectangle 24"/>
              <p:cNvSpPr>
                <a:spLocks noChangeArrowheads="1"/>
              </p:cNvSpPr>
              <p:nvPr/>
            </p:nvSpPr>
            <p:spPr bwMode="auto">
              <a:xfrm>
                <a:off x="2533" y="2017"/>
                <a:ext cx="648"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60" name="Line 25"/>
              <p:cNvSpPr>
                <a:spLocks noChangeShapeType="1"/>
              </p:cNvSpPr>
              <p:nvPr/>
            </p:nvSpPr>
            <p:spPr bwMode="auto">
              <a:xfrm>
                <a:off x="2534" y="1999"/>
                <a:ext cx="0" cy="0"/>
              </a:xfrm>
              <a:prstGeom prst="line">
                <a:avLst/>
              </a:prstGeom>
              <a:noFill/>
              <a:ln w="1">
                <a:solidFill>
                  <a:srgbClr val="000000"/>
                </a:solidFill>
                <a:round/>
                <a:headEnd/>
                <a:tailEnd/>
              </a:ln>
            </p:spPr>
            <p:txBody>
              <a:bodyPr/>
              <a:lstStyle/>
              <a:p>
                <a:endParaRPr lang="en-US"/>
              </a:p>
            </p:txBody>
          </p:sp>
          <p:sp>
            <p:nvSpPr>
              <p:cNvPr id="213061" name="Rectangle 26"/>
              <p:cNvSpPr>
                <a:spLocks noChangeArrowheads="1"/>
              </p:cNvSpPr>
              <p:nvPr/>
            </p:nvSpPr>
            <p:spPr bwMode="auto">
              <a:xfrm>
                <a:off x="2532" y="1999"/>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62" name="Line 27"/>
              <p:cNvSpPr>
                <a:spLocks noChangeShapeType="1"/>
              </p:cNvSpPr>
              <p:nvPr/>
            </p:nvSpPr>
            <p:spPr bwMode="auto">
              <a:xfrm>
                <a:off x="3181" y="1999"/>
                <a:ext cx="0" cy="0"/>
              </a:xfrm>
              <a:prstGeom prst="line">
                <a:avLst/>
              </a:prstGeom>
              <a:noFill/>
              <a:ln w="1">
                <a:solidFill>
                  <a:srgbClr val="000000"/>
                </a:solidFill>
                <a:round/>
                <a:headEnd/>
                <a:tailEnd/>
              </a:ln>
            </p:spPr>
            <p:txBody>
              <a:bodyPr/>
              <a:lstStyle/>
              <a:p>
                <a:endParaRPr lang="en-US"/>
              </a:p>
            </p:txBody>
          </p:sp>
          <p:sp>
            <p:nvSpPr>
              <p:cNvPr id="213063" name="Rectangle 28"/>
              <p:cNvSpPr>
                <a:spLocks noChangeArrowheads="1"/>
              </p:cNvSpPr>
              <p:nvPr/>
            </p:nvSpPr>
            <p:spPr bwMode="auto">
              <a:xfrm>
                <a:off x="3180" y="1999"/>
                <a:ext cx="1"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64" name="Line 29"/>
              <p:cNvSpPr>
                <a:spLocks noChangeShapeType="1"/>
              </p:cNvSpPr>
              <p:nvPr/>
            </p:nvSpPr>
            <p:spPr bwMode="auto">
              <a:xfrm>
                <a:off x="4127" y="2229"/>
                <a:ext cx="0" cy="0"/>
              </a:xfrm>
              <a:prstGeom prst="line">
                <a:avLst/>
              </a:prstGeom>
              <a:noFill/>
              <a:ln w="1">
                <a:solidFill>
                  <a:srgbClr val="000000"/>
                </a:solidFill>
                <a:round/>
                <a:headEnd/>
                <a:tailEnd/>
              </a:ln>
            </p:spPr>
            <p:txBody>
              <a:bodyPr/>
              <a:lstStyle/>
              <a:p>
                <a:endParaRPr lang="en-US"/>
              </a:p>
            </p:txBody>
          </p:sp>
          <p:sp>
            <p:nvSpPr>
              <p:cNvPr id="213065" name="Rectangle 30"/>
              <p:cNvSpPr>
                <a:spLocks noChangeArrowheads="1"/>
              </p:cNvSpPr>
              <p:nvPr/>
            </p:nvSpPr>
            <p:spPr bwMode="auto">
              <a:xfrm>
                <a:off x="4127" y="2229"/>
                <a:ext cx="985"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66" name="Line 31"/>
              <p:cNvSpPr>
                <a:spLocks noChangeShapeType="1"/>
              </p:cNvSpPr>
              <p:nvPr/>
            </p:nvSpPr>
            <p:spPr bwMode="auto">
              <a:xfrm>
                <a:off x="4128" y="2211"/>
                <a:ext cx="0" cy="0"/>
              </a:xfrm>
              <a:prstGeom prst="line">
                <a:avLst/>
              </a:prstGeom>
              <a:noFill/>
              <a:ln w="1">
                <a:solidFill>
                  <a:srgbClr val="000000"/>
                </a:solidFill>
                <a:round/>
                <a:headEnd/>
                <a:tailEnd/>
              </a:ln>
            </p:spPr>
            <p:txBody>
              <a:bodyPr/>
              <a:lstStyle/>
              <a:p>
                <a:endParaRPr lang="en-US"/>
              </a:p>
            </p:txBody>
          </p:sp>
          <p:sp>
            <p:nvSpPr>
              <p:cNvPr id="213067" name="Rectangle 32"/>
              <p:cNvSpPr>
                <a:spLocks noChangeArrowheads="1"/>
              </p:cNvSpPr>
              <p:nvPr/>
            </p:nvSpPr>
            <p:spPr bwMode="auto">
              <a:xfrm>
                <a:off x="4126" y="2211"/>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68" name="Line 33"/>
              <p:cNvSpPr>
                <a:spLocks noChangeShapeType="1"/>
              </p:cNvSpPr>
              <p:nvPr/>
            </p:nvSpPr>
            <p:spPr bwMode="auto">
              <a:xfrm>
                <a:off x="5113" y="2211"/>
                <a:ext cx="0" cy="0"/>
              </a:xfrm>
              <a:prstGeom prst="line">
                <a:avLst/>
              </a:prstGeom>
              <a:noFill/>
              <a:ln w="1">
                <a:solidFill>
                  <a:srgbClr val="000000"/>
                </a:solidFill>
                <a:round/>
                <a:headEnd/>
                <a:tailEnd/>
              </a:ln>
            </p:spPr>
            <p:txBody>
              <a:bodyPr/>
              <a:lstStyle/>
              <a:p>
                <a:endParaRPr lang="en-US"/>
              </a:p>
            </p:txBody>
          </p:sp>
          <p:sp>
            <p:nvSpPr>
              <p:cNvPr id="213069" name="Rectangle 34"/>
              <p:cNvSpPr>
                <a:spLocks noChangeArrowheads="1"/>
              </p:cNvSpPr>
              <p:nvPr/>
            </p:nvSpPr>
            <p:spPr bwMode="auto">
              <a:xfrm>
                <a:off x="5111" y="2211"/>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70" name="Line 35"/>
              <p:cNvSpPr>
                <a:spLocks noChangeShapeType="1"/>
              </p:cNvSpPr>
              <p:nvPr/>
            </p:nvSpPr>
            <p:spPr bwMode="auto">
              <a:xfrm>
                <a:off x="3479" y="2441"/>
                <a:ext cx="0" cy="0"/>
              </a:xfrm>
              <a:prstGeom prst="line">
                <a:avLst/>
              </a:prstGeom>
              <a:noFill/>
              <a:ln w="1">
                <a:solidFill>
                  <a:srgbClr val="000000"/>
                </a:solidFill>
                <a:round/>
                <a:headEnd/>
                <a:tailEnd/>
              </a:ln>
            </p:spPr>
            <p:txBody>
              <a:bodyPr/>
              <a:lstStyle/>
              <a:p>
                <a:endParaRPr lang="en-US"/>
              </a:p>
            </p:txBody>
          </p:sp>
          <p:sp>
            <p:nvSpPr>
              <p:cNvPr id="213071" name="Rectangle 36"/>
              <p:cNvSpPr>
                <a:spLocks noChangeArrowheads="1"/>
              </p:cNvSpPr>
              <p:nvPr/>
            </p:nvSpPr>
            <p:spPr bwMode="auto">
              <a:xfrm>
                <a:off x="3479" y="2441"/>
                <a:ext cx="687"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72" name="Line 37"/>
              <p:cNvSpPr>
                <a:spLocks noChangeShapeType="1"/>
              </p:cNvSpPr>
              <p:nvPr/>
            </p:nvSpPr>
            <p:spPr bwMode="auto">
              <a:xfrm>
                <a:off x="3480" y="2423"/>
                <a:ext cx="0" cy="0"/>
              </a:xfrm>
              <a:prstGeom prst="line">
                <a:avLst/>
              </a:prstGeom>
              <a:noFill/>
              <a:ln w="1">
                <a:solidFill>
                  <a:srgbClr val="000000"/>
                </a:solidFill>
                <a:round/>
                <a:headEnd/>
                <a:tailEnd/>
              </a:ln>
            </p:spPr>
            <p:txBody>
              <a:bodyPr/>
              <a:lstStyle/>
              <a:p>
                <a:endParaRPr lang="en-US"/>
              </a:p>
            </p:txBody>
          </p:sp>
          <p:sp>
            <p:nvSpPr>
              <p:cNvPr id="213073" name="Rectangle 38"/>
              <p:cNvSpPr>
                <a:spLocks noChangeArrowheads="1"/>
              </p:cNvSpPr>
              <p:nvPr/>
            </p:nvSpPr>
            <p:spPr bwMode="auto">
              <a:xfrm>
                <a:off x="3478" y="2423"/>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74" name="Line 39"/>
              <p:cNvSpPr>
                <a:spLocks noChangeShapeType="1"/>
              </p:cNvSpPr>
              <p:nvPr/>
            </p:nvSpPr>
            <p:spPr bwMode="auto">
              <a:xfrm>
                <a:off x="4167" y="2423"/>
                <a:ext cx="0" cy="0"/>
              </a:xfrm>
              <a:prstGeom prst="line">
                <a:avLst/>
              </a:prstGeom>
              <a:noFill/>
              <a:ln w="1">
                <a:solidFill>
                  <a:srgbClr val="000000"/>
                </a:solidFill>
                <a:round/>
                <a:headEnd/>
                <a:tailEnd/>
              </a:ln>
            </p:spPr>
            <p:txBody>
              <a:bodyPr/>
              <a:lstStyle/>
              <a:p>
                <a:endParaRPr lang="en-US"/>
              </a:p>
            </p:txBody>
          </p:sp>
          <p:sp>
            <p:nvSpPr>
              <p:cNvPr id="213075" name="Rectangle 40"/>
              <p:cNvSpPr>
                <a:spLocks noChangeArrowheads="1"/>
              </p:cNvSpPr>
              <p:nvPr/>
            </p:nvSpPr>
            <p:spPr bwMode="auto">
              <a:xfrm>
                <a:off x="4165" y="2423"/>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76" name="Line 41"/>
              <p:cNvSpPr>
                <a:spLocks noChangeShapeType="1"/>
              </p:cNvSpPr>
              <p:nvPr/>
            </p:nvSpPr>
            <p:spPr bwMode="auto">
              <a:xfrm>
                <a:off x="3272" y="2654"/>
                <a:ext cx="0" cy="0"/>
              </a:xfrm>
              <a:prstGeom prst="line">
                <a:avLst/>
              </a:prstGeom>
              <a:noFill/>
              <a:ln w="1">
                <a:solidFill>
                  <a:srgbClr val="000000"/>
                </a:solidFill>
                <a:round/>
                <a:headEnd/>
                <a:tailEnd/>
              </a:ln>
            </p:spPr>
            <p:txBody>
              <a:bodyPr/>
              <a:lstStyle/>
              <a:p>
                <a:endParaRPr lang="en-US"/>
              </a:p>
            </p:txBody>
          </p:sp>
          <p:sp>
            <p:nvSpPr>
              <p:cNvPr id="213077" name="Rectangle 42"/>
              <p:cNvSpPr>
                <a:spLocks noChangeArrowheads="1"/>
              </p:cNvSpPr>
              <p:nvPr/>
            </p:nvSpPr>
            <p:spPr bwMode="auto">
              <a:xfrm>
                <a:off x="3272" y="2654"/>
                <a:ext cx="829"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78" name="Line 43"/>
              <p:cNvSpPr>
                <a:spLocks noChangeShapeType="1"/>
              </p:cNvSpPr>
              <p:nvPr/>
            </p:nvSpPr>
            <p:spPr bwMode="auto">
              <a:xfrm>
                <a:off x="3273" y="2635"/>
                <a:ext cx="0" cy="0"/>
              </a:xfrm>
              <a:prstGeom prst="line">
                <a:avLst/>
              </a:prstGeom>
              <a:noFill/>
              <a:ln w="1">
                <a:solidFill>
                  <a:srgbClr val="000000"/>
                </a:solidFill>
                <a:round/>
                <a:headEnd/>
                <a:tailEnd/>
              </a:ln>
            </p:spPr>
            <p:txBody>
              <a:bodyPr/>
              <a:lstStyle/>
              <a:p>
                <a:endParaRPr lang="en-US"/>
              </a:p>
            </p:txBody>
          </p:sp>
          <p:sp>
            <p:nvSpPr>
              <p:cNvPr id="213079" name="Rectangle 44"/>
              <p:cNvSpPr>
                <a:spLocks noChangeArrowheads="1"/>
              </p:cNvSpPr>
              <p:nvPr/>
            </p:nvSpPr>
            <p:spPr bwMode="auto">
              <a:xfrm>
                <a:off x="3271" y="2635"/>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80" name="Line 45"/>
              <p:cNvSpPr>
                <a:spLocks noChangeShapeType="1"/>
              </p:cNvSpPr>
              <p:nvPr/>
            </p:nvSpPr>
            <p:spPr bwMode="auto">
              <a:xfrm>
                <a:off x="4102" y="2635"/>
                <a:ext cx="0" cy="0"/>
              </a:xfrm>
              <a:prstGeom prst="line">
                <a:avLst/>
              </a:prstGeom>
              <a:noFill/>
              <a:ln w="1">
                <a:solidFill>
                  <a:srgbClr val="000000"/>
                </a:solidFill>
                <a:round/>
                <a:headEnd/>
                <a:tailEnd/>
              </a:ln>
            </p:spPr>
            <p:txBody>
              <a:bodyPr/>
              <a:lstStyle/>
              <a:p>
                <a:endParaRPr lang="en-US"/>
              </a:p>
            </p:txBody>
          </p:sp>
          <p:sp>
            <p:nvSpPr>
              <p:cNvPr id="213081" name="Rectangle 46"/>
              <p:cNvSpPr>
                <a:spLocks noChangeArrowheads="1"/>
              </p:cNvSpPr>
              <p:nvPr/>
            </p:nvSpPr>
            <p:spPr bwMode="auto">
              <a:xfrm>
                <a:off x="4100" y="2635"/>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82" name="Line 47"/>
              <p:cNvSpPr>
                <a:spLocks noChangeShapeType="1"/>
              </p:cNvSpPr>
              <p:nvPr/>
            </p:nvSpPr>
            <p:spPr bwMode="auto">
              <a:xfrm>
                <a:off x="3207" y="2866"/>
                <a:ext cx="0" cy="0"/>
              </a:xfrm>
              <a:prstGeom prst="line">
                <a:avLst/>
              </a:prstGeom>
              <a:noFill/>
              <a:ln w="1">
                <a:solidFill>
                  <a:srgbClr val="000000"/>
                </a:solidFill>
                <a:round/>
                <a:headEnd/>
                <a:tailEnd/>
              </a:ln>
            </p:spPr>
            <p:txBody>
              <a:bodyPr/>
              <a:lstStyle/>
              <a:p>
                <a:endParaRPr lang="en-US"/>
              </a:p>
            </p:txBody>
          </p:sp>
          <p:sp>
            <p:nvSpPr>
              <p:cNvPr id="213083" name="Rectangle 48"/>
              <p:cNvSpPr>
                <a:spLocks noChangeArrowheads="1"/>
              </p:cNvSpPr>
              <p:nvPr/>
            </p:nvSpPr>
            <p:spPr bwMode="auto">
              <a:xfrm>
                <a:off x="3207" y="2866"/>
                <a:ext cx="531"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84" name="Line 49"/>
              <p:cNvSpPr>
                <a:spLocks noChangeShapeType="1"/>
              </p:cNvSpPr>
              <p:nvPr/>
            </p:nvSpPr>
            <p:spPr bwMode="auto">
              <a:xfrm>
                <a:off x="3208" y="2847"/>
                <a:ext cx="0" cy="0"/>
              </a:xfrm>
              <a:prstGeom prst="line">
                <a:avLst/>
              </a:prstGeom>
              <a:noFill/>
              <a:ln w="1">
                <a:solidFill>
                  <a:srgbClr val="000000"/>
                </a:solidFill>
                <a:round/>
                <a:headEnd/>
                <a:tailEnd/>
              </a:ln>
            </p:spPr>
            <p:txBody>
              <a:bodyPr/>
              <a:lstStyle/>
              <a:p>
                <a:endParaRPr lang="en-US"/>
              </a:p>
            </p:txBody>
          </p:sp>
          <p:sp>
            <p:nvSpPr>
              <p:cNvPr id="213085" name="Rectangle 50"/>
              <p:cNvSpPr>
                <a:spLocks noChangeArrowheads="1"/>
              </p:cNvSpPr>
              <p:nvPr/>
            </p:nvSpPr>
            <p:spPr bwMode="auto">
              <a:xfrm>
                <a:off x="3206" y="2847"/>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86" name="Line 51"/>
              <p:cNvSpPr>
                <a:spLocks noChangeShapeType="1"/>
              </p:cNvSpPr>
              <p:nvPr/>
            </p:nvSpPr>
            <p:spPr bwMode="auto">
              <a:xfrm>
                <a:off x="3739" y="2847"/>
                <a:ext cx="0" cy="0"/>
              </a:xfrm>
              <a:prstGeom prst="line">
                <a:avLst/>
              </a:prstGeom>
              <a:noFill/>
              <a:ln w="1">
                <a:solidFill>
                  <a:srgbClr val="000000"/>
                </a:solidFill>
                <a:round/>
                <a:headEnd/>
                <a:tailEnd/>
              </a:ln>
            </p:spPr>
            <p:txBody>
              <a:bodyPr/>
              <a:lstStyle/>
              <a:p>
                <a:endParaRPr lang="en-US"/>
              </a:p>
            </p:txBody>
          </p:sp>
          <p:sp>
            <p:nvSpPr>
              <p:cNvPr id="213087" name="Rectangle 52"/>
              <p:cNvSpPr>
                <a:spLocks noChangeArrowheads="1"/>
              </p:cNvSpPr>
              <p:nvPr/>
            </p:nvSpPr>
            <p:spPr bwMode="auto">
              <a:xfrm>
                <a:off x="3737" y="2847"/>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88" name="Line 53"/>
              <p:cNvSpPr>
                <a:spLocks noChangeShapeType="1"/>
              </p:cNvSpPr>
              <p:nvPr/>
            </p:nvSpPr>
            <p:spPr bwMode="auto">
              <a:xfrm>
                <a:off x="3466" y="3078"/>
                <a:ext cx="0" cy="0"/>
              </a:xfrm>
              <a:prstGeom prst="line">
                <a:avLst/>
              </a:prstGeom>
              <a:noFill/>
              <a:ln w="1">
                <a:solidFill>
                  <a:srgbClr val="000000"/>
                </a:solidFill>
                <a:round/>
                <a:headEnd/>
                <a:tailEnd/>
              </a:ln>
            </p:spPr>
            <p:txBody>
              <a:bodyPr/>
              <a:lstStyle/>
              <a:p>
                <a:endParaRPr lang="en-US"/>
              </a:p>
            </p:txBody>
          </p:sp>
          <p:sp>
            <p:nvSpPr>
              <p:cNvPr id="213089" name="Rectangle 54"/>
              <p:cNvSpPr>
                <a:spLocks noChangeArrowheads="1"/>
              </p:cNvSpPr>
              <p:nvPr/>
            </p:nvSpPr>
            <p:spPr bwMode="auto">
              <a:xfrm>
                <a:off x="3466" y="3078"/>
                <a:ext cx="713"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90" name="Line 55"/>
              <p:cNvSpPr>
                <a:spLocks noChangeShapeType="1"/>
              </p:cNvSpPr>
              <p:nvPr/>
            </p:nvSpPr>
            <p:spPr bwMode="auto">
              <a:xfrm>
                <a:off x="3467" y="3059"/>
                <a:ext cx="0" cy="0"/>
              </a:xfrm>
              <a:prstGeom prst="line">
                <a:avLst/>
              </a:prstGeom>
              <a:noFill/>
              <a:ln w="1">
                <a:solidFill>
                  <a:srgbClr val="000000"/>
                </a:solidFill>
                <a:round/>
                <a:headEnd/>
                <a:tailEnd/>
              </a:ln>
            </p:spPr>
            <p:txBody>
              <a:bodyPr/>
              <a:lstStyle/>
              <a:p>
                <a:endParaRPr lang="en-US"/>
              </a:p>
            </p:txBody>
          </p:sp>
          <p:sp>
            <p:nvSpPr>
              <p:cNvPr id="213091" name="Rectangle 56"/>
              <p:cNvSpPr>
                <a:spLocks noChangeArrowheads="1"/>
              </p:cNvSpPr>
              <p:nvPr/>
            </p:nvSpPr>
            <p:spPr bwMode="auto">
              <a:xfrm>
                <a:off x="3465" y="3059"/>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92" name="Line 57"/>
              <p:cNvSpPr>
                <a:spLocks noChangeShapeType="1"/>
              </p:cNvSpPr>
              <p:nvPr/>
            </p:nvSpPr>
            <p:spPr bwMode="auto">
              <a:xfrm>
                <a:off x="4179" y="3059"/>
                <a:ext cx="0" cy="0"/>
              </a:xfrm>
              <a:prstGeom prst="line">
                <a:avLst/>
              </a:prstGeom>
              <a:noFill/>
              <a:ln w="1">
                <a:solidFill>
                  <a:srgbClr val="000000"/>
                </a:solidFill>
                <a:round/>
                <a:headEnd/>
                <a:tailEnd/>
              </a:ln>
            </p:spPr>
            <p:txBody>
              <a:bodyPr/>
              <a:lstStyle/>
              <a:p>
                <a:endParaRPr lang="en-US"/>
              </a:p>
            </p:txBody>
          </p:sp>
          <p:sp>
            <p:nvSpPr>
              <p:cNvPr id="213093" name="Rectangle 58"/>
              <p:cNvSpPr>
                <a:spLocks noChangeArrowheads="1"/>
              </p:cNvSpPr>
              <p:nvPr/>
            </p:nvSpPr>
            <p:spPr bwMode="auto">
              <a:xfrm>
                <a:off x="4178" y="3059"/>
                <a:ext cx="1"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94" name="Line 59"/>
              <p:cNvSpPr>
                <a:spLocks noChangeShapeType="1"/>
              </p:cNvSpPr>
              <p:nvPr/>
            </p:nvSpPr>
            <p:spPr bwMode="auto">
              <a:xfrm>
                <a:off x="3362" y="3291"/>
                <a:ext cx="0" cy="0"/>
              </a:xfrm>
              <a:prstGeom prst="line">
                <a:avLst/>
              </a:prstGeom>
              <a:noFill/>
              <a:ln w="1">
                <a:solidFill>
                  <a:srgbClr val="000000"/>
                </a:solidFill>
                <a:round/>
                <a:headEnd/>
                <a:tailEnd/>
              </a:ln>
            </p:spPr>
            <p:txBody>
              <a:bodyPr/>
              <a:lstStyle/>
              <a:p>
                <a:endParaRPr lang="en-US"/>
              </a:p>
            </p:txBody>
          </p:sp>
          <p:sp>
            <p:nvSpPr>
              <p:cNvPr id="213095" name="Rectangle 60"/>
              <p:cNvSpPr>
                <a:spLocks noChangeArrowheads="1"/>
              </p:cNvSpPr>
              <p:nvPr/>
            </p:nvSpPr>
            <p:spPr bwMode="auto">
              <a:xfrm>
                <a:off x="3362" y="3291"/>
                <a:ext cx="441"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96" name="Line 61"/>
              <p:cNvSpPr>
                <a:spLocks noChangeShapeType="1"/>
              </p:cNvSpPr>
              <p:nvPr/>
            </p:nvSpPr>
            <p:spPr bwMode="auto">
              <a:xfrm>
                <a:off x="3363" y="3272"/>
                <a:ext cx="0" cy="0"/>
              </a:xfrm>
              <a:prstGeom prst="line">
                <a:avLst/>
              </a:prstGeom>
              <a:noFill/>
              <a:ln w="1">
                <a:solidFill>
                  <a:srgbClr val="000000"/>
                </a:solidFill>
                <a:round/>
                <a:headEnd/>
                <a:tailEnd/>
              </a:ln>
            </p:spPr>
            <p:txBody>
              <a:bodyPr/>
              <a:lstStyle/>
              <a:p>
                <a:endParaRPr lang="en-US"/>
              </a:p>
            </p:txBody>
          </p:sp>
          <p:sp>
            <p:nvSpPr>
              <p:cNvPr id="213097" name="Rectangle 62"/>
              <p:cNvSpPr>
                <a:spLocks noChangeArrowheads="1"/>
              </p:cNvSpPr>
              <p:nvPr/>
            </p:nvSpPr>
            <p:spPr bwMode="auto">
              <a:xfrm>
                <a:off x="3361" y="3272"/>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098" name="Line 63"/>
              <p:cNvSpPr>
                <a:spLocks noChangeShapeType="1"/>
              </p:cNvSpPr>
              <p:nvPr/>
            </p:nvSpPr>
            <p:spPr bwMode="auto">
              <a:xfrm>
                <a:off x="3804" y="3272"/>
                <a:ext cx="0" cy="0"/>
              </a:xfrm>
              <a:prstGeom prst="line">
                <a:avLst/>
              </a:prstGeom>
              <a:noFill/>
              <a:ln w="1">
                <a:solidFill>
                  <a:srgbClr val="000000"/>
                </a:solidFill>
                <a:round/>
                <a:headEnd/>
                <a:tailEnd/>
              </a:ln>
            </p:spPr>
            <p:txBody>
              <a:bodyPr/>
              <a:lstStyle/>
              <a:p>
                <a:endParaRPr lang="en-US"/>
              </a:p>
            </p:txBody>
          </p:sp>
          <p:sp>
            <p:nvSpPr>
              <p:cNvPr id="213099" name="Rectangle 64"/>
              <p:cNvSpPr>
                <a:spLocks noChangeArrowheads="1"/>
              </p:cNvSpPr>
              <p:nvPr/>
            </p:nvSpPr>
            <p:spPr bwMode="auto">
              <a:xfrm>
                <a:off x="3802" y="3272"/>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100" name="Line 65"/>
              <p:cNvSpPr>
                <a:spLocks noChangeShapeType="1"/>
              </p:cNvSpPr>
              <p:nvPr/>
            </p:nvSpPr>
            <p:spPr bwMode="auto">
              <a:xfrm>
                <a:off x="2896" y="3503"/>
                <a:ext cx="0" cy="0"/>
              </a:xfrm>
              <a:prstGeom prst="line">
                <a:avLst/>
              </a:prstGeom>
              <a:noFill/>
              <a:ln w="1">
                <a:solidFill>
                  <a:srgbClr val="000000"/>
                </a:solidFill>
                <a:round/>
                <a:headEnd/>
                <a:tailEnd/>
              </a:ln>
            </p:spPr>
            <p:txBody>
              <a:bodyPr/>
              <a:lstStyle/>
              <a:p>
                <a:endParaRPr lang="en-US"/>
              </a:p>
            </p:txBody>
          </p:sp>
          <p:sp>
            <p:nvSpPr>
              <p:cNvPr id="213101" name="Rectangle 66"/>
              <p:cNvSpPr>
                <a:spLocks noChangeArrowheads="1"/>
              </p:cNvSpPr>
              <p:nvPr/>
            </p:nvSpPr>
            <p:spPr bwMode="auto">
              <a:xfrm>
                <a:off x="2896" y="3503"/>
                <a:ext cx="713"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102" name="Line 67"/>
              <p:cNvSpPr>
                <a:spLocks noChangeShapeType="1"/>
              </p:cNvSpPr>
              <p:nvPr/>
            </p:nvSpPr>
            <p:spPr bwMode="auto">
              <a:xfrm>
                <a:off x="2897" y="3484"/>
                <a:ext cx="0" cy="0"/>
              </a:xfrm>
              <a:prstGeom prst="line">
                <a:avLst/>
              </a:prstGeom>
              <a:noFill/>
              <a:ln w="1">
                <a:solidFill>
                  <a:srgbClr val="000000"/>
                </a:solidFill>
                <a:round/>
                <a:headEnd/>
                <a:tailEnd/>
              </a:ln>
            </p:spPr>
            <p:txBody>
              <a:bodyPr/>
              <a:lstStyle/>
              <a:p>
                <a:endParaRPr lang="en-US"/>
              </a:p>
            </p:txBody>
          </p:sp>
          <p:sp>
            <p:nvSpPr>
              <p:cNvPr id="213103" name="Rectangle 68"/>
              <p:cNvSpPr>
                <a:spLocks noChangeArrowheads="1"/>
              </p:cNvSpPr>
              <p:nvPr/>
            </p:nvSpPr>
            <p:spPr bwMode="auto">
              <a:xfrm>
                <a:off x="2895" y="3484"/>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104" name="Line 69"/>
              <p:cNvSpPr>
                <a:spLocks noChangeShapeType="1"/>
              </p:cNvSpPr>
              <p:nvPr/>
            </p:nvSpPr>
            <p:spPr bwMode="auto">
              <a:xfrm>
                <a:off x="3610" y="3484"/>
                <a:ext cx="0" cy="0"/>
              </a:xfrm>
              <a:prstGeom prst="line">
                <a:avLst/>
              </a:prstGeom>
              <a:noFill/>
              <a:ln w="1">
                <a:solidFill>
                  <a:srgbClr val="000000"/>
                </a:solidFill>
                <a:round/>
                <a:headEnd/>
                <a:tailEnd/>
              </a:ln>
            </p:spPr>
            <p:txBody>
              <a:bodyPr/>
              <a:lstStyle/>
              <a:p>
                <a:endParaRPr lang="en-US"/>
              </a:p>
            </p:txBody>
          </p:sp>
          <p:sp>
            <p:nvSpPr>
              <p:cNvPr id="213105" name="Rectangle 70"/>
              <p:cNvSpPr>
                <a:spLocks noChangeArrowheads="1"/>
              </p:cNvSpPr>
              <p:nvPr/>
            </p:nvSpPr>
            <p:spPr bwMode="auto">
              <a:xfrm>
                <a:off x="3608" y="3484"/>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106" name="Line 71"/>
              <p:cNvSpPr>
                <a:spLocks noChangeShapeType="1"/>
              </p:cNvSpPr>
              <p:nvPr/>
            </p:nvSpPr>
            <p:spPr bwMode="auto">
              <a:xfrm>
                <a:off x="2857" y="3715"/>
                <a:ext cx="0" cy="0"/>
              </a:xfrm>
              <a:prstGeom prst="line">
                <a:avLst/>
              </a:prstGeom>
              <a:noFill/>
              <a:ln w="1">
                <a:solidFill>
                  <a:srgbClr val="000000"/>
                </a:solidFill>
                <a:round/>
                <a:headEnd/>
                <a:tailEnd/>
              </a:ln>
            </p:spPr>
            <p:txBody>
              <a:bodyPr/>
              <a:lstStyle/>
              <a:p>
                <a:endParaRPr lang="en-US"/>
              </a:p>
            </p:txBody>
          </p:sp>
          <p:sp>
            <p:nvSpPr>
              <p:cNvPr id="213107" name="Rectangle 72"/>
              <p:cNvSpPr>
                <a:spLocks noChangeArrowheads="1"/>
              </p:cNvSpPr>
              <p:nvPr/>
            </p:nvSpPr>
            <p:spPr bwMode="auto">
              <a:xfrm>
                <a:off x="2857" y="3715"/>
                <a:ext cx="505"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108" name="Line 73"/>
              <p:cNvSpPr>
                <a:spLocks noChangeShapeType="1"/>
              </p:cNvSpPr>
              <p:nvPr/>
            </p:nvSpPr>
            <p:spPr bwMode="auto">
              <a:xfrm>
                <a:off x="2858" y="3696"/>
                <a:ext cx="0" cy="0"/>
              </a:xfrm>
              <a:prstGeom prst="line">
                <a:avLst/>
              </a:prstGeom>
              <a:noFill/>
              <a:ln w="1">
                <a:solidFill>
                  <a:srgbClr val="000000"/>
                </a:solidFill>
                <a:round/>
                <a:headEnd/>
                <a:tailEnd/>
              </a:ln>
            </p:spPr>
            <p:txBody>
              <a:bodyPr/>
              <a:lstStyle/>
              <a:p>
                <a:endParaRPr lang="en-US"/>
              </a:p>
            </p:txBody>
          </p:sp>
          <p:sp>
            <p:nvSpPr>
              <p:cNvPr id="213109" name="Rectangle 74"/>
              <p:cNvSpPr>
                <a:spLocks noChangeArrowheads="1"/>
              </p:cNvSpPr>
              <p:nvPr/>
            </p:nvSpPr>
            <p:spPr bwMode="auto">
              <a:xfrm>
                <a:off x="2857" y="3696"/>
                <a:ext cx="1"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110" name="Line 75"/>
              <p:cNvSpPr>
                <a:spLocks noChangeShapeType="1"/>
              </p:cNvSpPr>
              <p:nvPr/>
            </p:nvSpPr>
            <p:spPr bwMode="auto">
              <a:xfrm>
                <a:off x="3363" y="3696"/>
                <a:ext cx="0" cy="0"/>
              </a:xfrm>
              <a:prstGeom prst="line">
                <a:avLst/>
              </a:prstGeom>
              <a:noFill/>
              <a:ln w="1">
                <a:solidFill>
                  <a:srgbClr val="000000"/>
                </a:solidFill>
                <a:round/>
                <a:headEnd/>
                <a:tailEnd/>
              </a:ln>
            </p:spPr>
            <p:txBody>
              <a:bodyPr/>
              <a:lstStyle/>
              <a:p>
                <a:endParaRPr lang="en-US"/>
              </a:p>
            </p:txBody>
          </p:sp>
          <p:sp>
            <p:nvSpPr>
              <p:cNvPr id="213111" name="Rectangle 76"/>
              <p:cNvSpPr>
                <a:spLocks noChangeArrowheads="1"/>
              </p:cNvSpPr>
              <p:nvPr/>
            </p:nvSpPr>
            <p:spPr bwMode="auto">
              <a:xfrm>
                <a:off x="3361" y="3696"/>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3112" name="Rectangle 77"/>
              <p:cNvSpPr>
                <a:spLocks noChangeArrowheads="1"/>
              </p:cNvSpPr>
              <p:nvPr/>
            </p:nvSpPr>
            <p:spPr bwMode="auto">
              <a:xfrm>
                <a:off x="891" y="3652"/>
                <a:ext cx="1257"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Near Wall</a:t>
                </a:r>
                <a:endParaRPr lang="en-US">
                  <a:latin typeface="Calibri" pitchFamily="34" charset="0"/>
                </a:endParaRPr>
              </a:p>
            </p:txBody>
          </p:sp>
          <p:sp>
            <p:nvSpPr>
              <p:cNvPr id="213113" name="Rectangle 78"/>
              <p:cNvSpPr>
                <a:spLocks noChangeArrowheads="1"/>
              </p:cNvSpPr>
              <p:nvPr/>
            </p:nvSpPr>
            <p:spPr bwMode="auto">
              <a:xfrm>
                <a:off x="952" y="3439"/>
                <a:ext cx="1196"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Near Wall</a:t>
                </a:r>
                <a:endParaRPr lang="en-US">
                  <a:latin typeface="Calibri" pitchFamily="34" charset="0"/>
                </a:endParaRPr>
              </a:p>
            </p:txBody>
          </p:sp>
          <p:sp>
            <p:nvSpPr>
              <p:cNvPr id="213114" name="Rectangle 79"/>
              <p:cNvSpPr>
                <a:spLocks noChangeArrowheads="1"/>
              </p:cNvSpPr>
              <p:nvPr/>
            </p:nvSpPr>
            <p:spPr bwMode="auto">
              <a:xfrm>
                <a:off x="974" y="3227"/>
                <a:ext cx="1174"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Far Wall</a:t>
                </a:r>
                <a:endParaRPr lang="en-US">
                  <a:latin typeface="Calibri" pitchFamily="34" charset="0"/>
                </a:endParaRPr>
              </a:p>
            </p:txBody>
          </p:sp>
          <p:sp>
            <p:nvSpPr>
              <p:cNvPr id="213115" name="Rectangle 80"/>
              <p:cNvSpPr>
                <a:spLocks noChangeArrowheads="1"/>
              </p:cNvSpPr>
              <p:nvPr/>
            </p:nvSpPr>
            <p:spPr bwMode="auto">
              <a:xfrm>
                <a:off x="1035" y="3015"/>
                <a:ext cx="1113"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Far Wall</a:t>
                </a:r>
                <a:endParaRPr lang="en-US">
                  <a:latin typeface="Calibri" pitchFamily="34" charset="0"/>
                </a:endParaRPr>
              </a:p>
            </p:txBody>
          </p:sp>
          <p:sp>
            <p:nvSpPr>
              <p:cNvPr id="213116" name="Rectangle 81"/>
              <p:cNvSpPr>
                <a:spLocks noChangeArrowheads="1"/>
              </p:cNvSpPr>
              <p:nvPr/>
            </p:nvSpPr>
            <p:spPr bwMode="auto">
              <a:xfrm>
                <a:off x="819" y="2803"/>
                <a:ext cx="132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Bifurcation</a:t>
                </a:r>
                <a:endParaRPr lang="en-US">
                  <a:latin typeface="Calibri" pitchFamily="34" charset="0"/>
                </a:endParaRPr>
              </a:p>
            </p:txBody>
          </p:sp>
          <p:sp>
            <p:nvSpPr>
              <p:cNvPr id="213117" name="Rectangle 82"/>
              <p:cNvSpPr>
                <a:spLocks noChangeArrowheads="1"/>
              </p:cNvSpPr>
              <p:nvPr/>
            </p:nvSpPr>
            <p:spPr bwMode="auto">
              <a:xfrm>
                <a:off x="880" y="2591"/>
                <a:ext cx="1268"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Bifurcation</a:t>
                </a:r>
                <a:endParaRPr lang="en-US">
                  <a:latin typeface="Calibri" pitchFamily="34" charset="0"/>
                </a:endParaRPr>
              </a:p>
            </p:txBody>
          </p:sp>
          <p:sp>
            <p:nvSpPr>
              <p:cNvPr id="213118" name="Rectangle 83"/>
              <p:cNvSpPr>
                <a:spLocks noChangeArrowheads="1"/>
              </p:cNvSpPr>
              <p:nvPr/>
            </p:nvSpPr>
            <p:spPr bwMode="auto">
              <a:xfrm>
                <a:off x="1018" y="2378"/>
                <a:ext cx="1130"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Internal</a:t>
                </a:r>
                <a:endParaRPr lang="en-US">
                  <a:latin typeface="Calibri" pitchFamily="34" charset="0"/>
                </a:endParaRPr>
              </a:p>
            </p:txBody>
          </p:sp>
          <p:sp>
            <p:nvSpPr>
              <p:cNvPr id="213119" name="Rectangle 84"/>
              <p:cNvSpPr>
                <a:spLocks noChangeArrowheads="1"/>
              </p:cNvSpPr>
              <p:nvPr/>
            </p:nvSpPr>
            <p:spPr bwMode="auto">
              <a:xfrm>
                <a:off x="1079" y="2166"/>
                <a:ext cx="106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Internal</a:t>
                </a:r>
                <a:endParaRPr lang="en-US">
                  <a:latin typeface="Calibri" pitchFamily="34" charset="0"/>
                </a:endParaRPr>
              </a:p>
            </p:txBody>
          </p:sp>
          <p:sp>
            <p:nvSpPr>
              <p:cNvPr id="213120" name="Rectangle 85"/>
              <p:cNvSpPr>
                <a:spLocks noChangeArrowheads="1"/>
              </p:cNvSpPr>
              <p:nvPr/>
            </p:nvSpPr>
            <p:spPr bwMode="auto">
              <a:xfrm>
                <a:off x="993" y="1954"/>
                <a:ext cx="1155"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Common</a:t>
                </a:r>
                <a:endParaRPr lang="en-US">
                  <a:latin typeface="Calibri" pitchFamily="34" charset="0"/>
                </a:endParaRPr>
              </a:p>
            </p:txBody>
          </p:sp>
          <p:sp>
            <p:nvSpPr>
              <p:cNvPr id="213121" name="Rectangle 86"/>
              <p:cNvSpPr>
                <a:spLocks noChangeArrowheads="1"/>
              </p:cNvSpPr>
              <p:nvPr/>
            </p:nvSpPr>
            <p:spPr bwMode="auto">
              <a:xfrm>
                <a:off x="1479" y="1741"/>
                <a:ext cx="66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a:t>
                </a:r>
                <a:endParaRPr lang="en-US">
                  <a:latin typeface="Calibri" pitchFamily="34" charset="0"/>
                </a:endParaRPr>
              </a:p>
            </p:txBody>
          </p:sp>
          <p:sp>
            <p:nvSpPr>
              <p:cNvPr id="213122" name="Rectangle 87"/>
              <p:cNvSpPr>
                <a:spLocks noChangeArrowheads="1"/>
              </p:cNvSpPr>
              <p:nvPr/>
            </p:nvSpPr>
            <p:spPr bwMode="auto">
              <a:xfrm>
                <a:off x="1539" y="1530"/>
                <a:ext cx="60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a:t>
                </a:r>
                <a:endParaRPr lang="en-US">
                  <a:latin typeface="Calibri" pitchFamily="34" charset="0"/>
                </a:endParaRPr>
              </a:p>
            </p:txBody>
          </p:sp>
          <p:sp>
            <p:nvSpPr>
              <p:cNvPr id="213123" name="Rectangle 88"/>
              <p:cNvSpPr>
                <a:spLocks noChangeArrowheads="1"/>
              </p:cNvSpPr>
              <p:nvPr/>
            </p:nvSpPr>
            <p:spPr bwMode="auto">
              <a:xfrm>
                <a:off x="857" y="1317"/>
                <a:ext cx="1291" cy="154"/>
              </a:xfrm>
              <a:prstGeom prst="rect">
                <a:avLst/>
              </a:prstGeom>
              <a:noFill/>
              <a:ln w="9525">
                <a:noFill/>
                <a:miter lim="800000"/>
                <a:headEnd/>
                <a:tailEnd/>
              </a:ln>
            </p:spPr>
            <p:txBody>
              <a:bodyPr wrap="none" lIns="0" tIns="0" rIns="0" bIns="0">
                <a:spAutoFit/>
              </a:bodyPr>
              <a:lstStyle/>
              <a:p>
                <a:pPr algn="r"/>
                <a:r>
                  <a:rPr lang="en-US" sz="1700" b="1">
                    <a:solidFill>
                      <a:srgbClr val="000000"/>
                    </a:solidFill>
                    <a:latin typeface="Times New Roman" pitchFamily="18" charset="0"/>
                  </a:rPr>
                  <a:t>Mean-Mean Common</a:t>
                </a:r>
                <a:endParaRPr lang="en-US" b="1">
                  <a:latin typeface="Calibri" pitchFamily="34" charset="0"/>
                </a:endParaRPr>
              </a:p>
            </p:txBody>
          </p:sp>
          <p:sp>
            <p:nvSpPr>
              <p:cNvPr id="213124" name="Line 89"/>
              <p:cNvSpPr>
                <a:spLocks noChangeShapeType="1"/>
              </p:cNvSpPr>
              <p:nvPr/>
            </p:nvSpPr>
            <p:spPr bwMode="auto">
              <a:xfrm flipV="1">
                <a:off x="2753" y="3854"/>
                <a:ext cx="0" cy="15"/>
              </a:xfrm>
              <a:prstGeom prst="line">
                <a:avLst/>
              </a:prstGeom>
              <a:noFill/>
              <a:ln w="1">
                <a:solidFill>
                  <a:srgbClr val="808080"/>
                </a:solidFill>
                <a:round/>
                <a:headEnd/>
                <a:tailEnd/>
              </a:ln>
            </p:spPr>
            <p:txBody>
              <a:bodyPr/>
              <a:lstStyle/>
              <a:p>
                <a:endParaRPr lang="en-US"/>
              </a:p>
            </p:txBody>
          </p:sp>
          <p:sp>
            <p:nvSpPr>
              <p:cNvPr id="213125" name="Line 90"/>
              <p:cNvSpPr>
                <a:spLocks noChangeShapeType="1"/>
              </p:cNvSpPr>
              <p:nvPr/>
            </p:nvSpPr>
            <p:spPr bwMode="auto">
              <a:xfrm flipV="1">
                <a:off x="2753" y="3823"/>
                <a:ext cx="0" cy="15"/>
              </a:xfrm>
              <a:prstGeom prst="line">
                <a:avLst/>
              </a:prstGeom>
              <a:noFill/>
              <a:ln w="1">
                <a:solidFill>
                  <a:srgbClr val="808080"/>
                </a:solidFill>
                <a:round/>
                <a:headEnd/>
                <a:tailEnd/>
              </a:ln>
            </p:spPr>
            <p:txBody>
              <a:bodyPr/>
              <a:lstStyle/>
              <a:p>
                <a:endParaRPr lang="en-US"/>
              </a:p>
            </p:txBody>
          </p:sp>
          <p:sp>
            <p:nvSpPr>
              <p:cNvPr id="213126" name="Line 91"/>
              <p:cNvSpPr>
                <a:spLocks noChangeShapeType="1"/>
              </p:cNvSpPr>
              <p:nvPr/>
            </p:nvSpPr>
            <p:spPr bwMode="auto">
              <a:xfrm flipV="1">
                <a:off x="2753" y="3792"/>
                <a:ext cx="0" cy="15"/>
              </a:xfrm>
              <a:prstGeom prst="line">
                <a:avLst/>
              </a:prstGeom>
              <a:noFill/>
              <a:ln w="1">
                <a:solidFill>
                  <a:srgbClr val="808080"/>
                </a:solidFill>
                <a:round/>
                <a:headEnd/>
                <a:tailEnd/>
              </a:ln>
            </p:spPr>
            <p:txBody>
              <a:bodyPr/>
              <a:lstStyle/>
              <a:p>
                <a:endParaRPr lang="en-US"/>
              </a:p>
            </p:txBody>
          </p:sp>
          <p:sp>
            <p:nvSpPr>
              <p:cNvPr id="213127" name="Line 92"/>
              <p:cNvSpPr>
                <a:spLocks noChangeShapeType="1"/>
              </p:cNvSpPr>
              <p:nvPr/>
            </p:nvSpPr>
            <p:spPr bwMode="auto">
              <a:xfrm flipV="1">
                <a:off x="2753" y="3762"/>
                <a:ext cx="0" cy="15"/>
              </a:xfrm>
              <a:prstGeom prst="line">
                <a:avLst/>
              </a:prstGeom>
              <a:noFill/>
              <a:ln w="1">
                <a:solidFill>
                  <a:srgbClr val="808080"/>
                </a:solidFill>
                <a:round/>
                <a:headEnd/>
                <a:tailEnd/>
              </a:ln>
            </p:spPr>
            <p:txBody>
              <a:bodyPr/>
              <a:lstStyle/>
              <a:p>
                <a:endParaRPr lang="en-US"/>
              </a:p>
            </p:txBody>
          </p:sp>
          <p:sp>
            <p:nvSpPr>
              <p:cNvPr id="213128" name="Line 93"/>
              <p:cNvSpPr>
                <a:spLocks noChangeShapeType="1"/>
              </p:cNvSpPr>
              <p:nvPr/>
            </p:nvSpPr>
            <p:spPr bwMode="auto">
              <a:xfrm flipV="1">
                <a:off x="2753" y="3731"/>
                <a:ext cx="0" cy="15"/>
              </a:xfrm>
              <a:prstGeom prst="line">
                <a:avLst/>
              </a:prstGeom>
              <a:noFill/>
              <a:ln w="1">
                <a:solidFill>
                  <a:srgbClr val="808080"/>
                </a:solidFill>
                <a:round/>
                <a:headEnd/>
                <a:tailEnd/>
              </a:ln>
            </p:spPr>
            <p:txBody>
              <a:bodyPr/>
              <a:lstStyle/>
              <a:p>
                <a:endParaRPr lang="en-US"/>
              </a:p>
            </p:txBody>
          </p:sp>
          <p:sp>
            <p:nvSpPr>
              <p:cNvPr id="213129" name="Line 94"/>
              <p:cNvSpPr>
                <a:spLocks noChangeShapeType="1"/>
              </p:cNvSpPr>
              <p:nvPr/>
            </p:nvSpPr>
            <p:spPr bwMode="auto">
              <a:xfrm flipV="1">
                <a:off x="2753" y="3700"/>
                <a:ext cx="0" cy="15"/>
              </a:xfrm>
              <a:prstGeom prst="line">
                <a:avLst/>
              </a:prstGeom>
              <a:noFill/>
              <a:ln w="1">
                <a:solidFill>
                  <a:srgbClr val="808080"/>
                </a:solidFill>
                <a:round/>
                <a:headEnd/>
                <a:tailEnd/>
              </a:ln>
            </p:spPr>
            <p:txBody>
              <a:bodyPr/>
              <a:lstStyle/>
              <a:p>
                <a:endParaRPr lang="en-US"/>
              </a:p>
            </p:txBody>
          </p:sp>
          <p:sp>
            <p:nvSpPr>
              <p:cNvPr id="213130" name="Line 95"/>
              <p:cNvSpPr>
                <a:spLocks noChangeShapeType="1"/>
              </p:cNvSpPr>
              <p:nvPr/>
            </p:nvSpPr>
            <p:spPr bwMode="auto">
              <a:xfrm flipV="1">
                <a:off x="2753" y="3669"/>
                <a:ext cx="0" cy="15"/>
              </a:xfrm>
              <a:prstGeom prst="line">
                <a:avLst/>
              </a:prstGeom>
              <a:noFill/>
              <a:ln w="1">
                <a:solidFill>
                  <a:srgbClr val="808080"/>
                </a:solidFill>
                <a:round/>
                <a:headEnd/>
                <a:tailEnd/>
              </a:ln>
            </p:spPr>
            <p:txBody>
              <a:bodyPr/>
              <a:lstStyle/>
              <a:p>
                <a:endParaRPr lang="en-US"/>
              </a:p>
            </p:txBody>
          </p:sp>
          <p:sp>
            <p:nvSpPr>
              <p:cNvPr id="213131" name="Line 96"/>
              <p:cNvSpPr>
                <a:spLocks noChangeShapeType="1"/>
              </p:cNvSpPr>
              <p:nvPr/>
            </p:nvSpPr>
            <p:spPr bwMode="auto">
              <a:xfrm flipV="1">
                <a:off x="2753" y="3639"/>
                <a:ext cx="0" cy="15"/>
              </a:xfrm>
              <a:prstGeom prst="line">
                <a:avLst/>
              </a:prstGeom>
              <a:noFill/>
              <a:ln w="1">
                <a:solidFill>
                  <a:srgbClr val="808080"/>
                </a:solidFill>
                <a:round/>
                <a:headEnd/>
                <a:tailEnd/>
              </a:ln>
            </p:spPr>
            <p:txBody>
              <a:bodyPr/>
              <a:lstStyle/>
              <a:p>
                <a:endParaRPr lang="en-US"/>
              </a:p>
            </p:txBody>
          </p:sp>
          <p:sp>
            <p:nvSpPr>
              <p:cNvPr id="213132" name="Line 97"/>
              <p:cNvSpPr>
                <a:spLocks noChangeShapeType="1"/>
              </p:cNvSpPr>
              <p:nvPr/>
            </p:nvSpPr>
            <p:spPr bwMode="auto">
              <a:xfrm flipV="1">
                <a:off x="2753" y="3608"/>
                <a:ext cx="0" cy="15"/>
              </a:xfrm>
              <a:prstGeom prst="line">
                <a:avLst/>
              </a:prstGeom>
              <a:noFill/>
              <a:ln w="1">
                <a:solidFill>
                  <a:srgbClr val="808080"/>
                </a:solidFill>
                <a:round/>
                <a:headEnd/>
                <a:tailEnd/>
              </a:ln>
            </p:spPr>
            <p:txBody>
              <a:bodyPr/>
              <a:lstStyle/>
              <a:p>
                <a:endParaRPr lang="en-US"/>
              </a:p>
            </p:txBody>
          </p:sp>
          <p:sp>
            <p:nvSpPr>
              <p:cNvPr id="213133" name="Line 98"/>
              <p:cNvSpPr>
                <a:spLocks noChangeShapeType="1"/>
              </p:cNvSpPr>
              <p:nvPr/>
            </p:nvSpPr>
            <p:spPr bwMode="auto">
              <a:xfrm flipV="1">
                <a:off x="2753" y="3577"/>
                <a:ext cx="0" cy="15"/>
              </a:xfrm>
              <a:prstGeom prst="line">
                <a:avLst/>
              </a:prstGeom>
              <a:noFill/>
              <a:ln w="1">
                <a:solidFill>
                  <a:srgbClr val="808080"/>
                </a:solidFill>
                <a:round/>
                <a:headEnd/>
                <a:tailEnd/>
              </a:ln>
            </p:spPr>
            <p:txBody>
              <a:bodyPr/>
              <a:lstStyle/>
              <a:p>
                <a:endParaRPr lang="en-US"/>
              </a:p>
            </p:txBody>
          </p:sp>
          <p:sp>
            <p:nvSpPr>
              <p:cNvPr id="213134" name="Line 99"/>
              <p:cNvSpPr>
                <a:spLocks noChangeShapeType="1"/>
              </p:cNvSpPr>
              <p:nvPr/>
            </p:nvSpPr>
            <p:spPr bwMode="auto">
              <a:xfrm flipV="1">
                <a:off x="2753" y="3547"/>
                <a:ext cx="0" cy="15"/>
              </a:xfrm>
              <a:prstGeom prst="line">
                <a:avLst/>
              </a:prstGeom>
              <a:noFill/>
              <a:ln w="1">
                <a:solidFill>
                  <a:srgbClr val="808080"/>
                </a:solidFill>
                <a:round/>
                <a:headEnd/>
                <a:tailEnd/>
              </a:ln>
            </p:spPr>
            <p:txBody>
              <a:bodyPr/>
              <a:lstStyle/>
              <a:p>
                <a:endParaRPr lang="en-US"/>
              </a:p>
            </p:txBody>
          </p:sp>
          <p:sp>
            <p:nvSpPr>
              <p:cNvPr id="213135" name="Line 100"/>
              <p:cNvSpPr>
                <a:spLocks noChangeShapeType="1"/>
              </p:cNvSpPr>
              <p:nvPr/>
            </p:nvSpPr>
            <p:spPr bwMode="auto">
              <a:xfrm flipV="1">
                <a:off x="2753" y="3516"/>
                <a:ext cx="0" cy="15"/>
              </a:xfrm>
              <a:prstGeom prst="line">
                <a:avLst/>
              </a:prstGeom>
              <a:noFill/>
              <a:ln w="1">
                <a:solidFill>
                  <a:srgbClr val="808080"/>
                </a:solidFill>
                <a:round/>
                <a:headEnd/>
                <a:tailEnd/>
              </a:ln>
            </p:spPr>
            <p:txBody>
              <a:bodyPr/>
              <a:lstStyle/>
              <a:p>
                <a:endParaRPr lang="en-US"/>
              </a:p>
            </p:txBody>
          </p:sp>
          <p:sp>
            <p:nvSpPr>
              <p:cNvPr id="213136" name="Line 101"/>
              <p:cNvSpPr>
                <a:spLocks noChangeShapeType="1"/>
              </p:cNvSpPr>
              <p:nvPr/>
            </p:nvSpPr>
            <p:spPr bwMode="auto">
              <a:xfrm flipV="1">
                <a:off x="2753" y="3485"/>
                <a:ext cx="0" cy="15"/>
              </a:xfrm>
              <a:prstGeom prst="line">
                <a:avLst/>
              </a:prstGeom>
              <a:noFill/>
              <a:ln w="1">
                <a:solidFill>
                  <a:srgbClr val="808080"/>
                </a:solidFill>
                <a:round/>
                <a:headEnd/>
                <a:tailEnd/>
              </a:ln>
            </p:spPr>
            <p:txBody>
              <a:bodyPr/>
              <a:lstStyle/>
              <a:p>
                <a:endParaRPr lang="en-US"/>
              </a:p>
            </p:txBody>
          </p:sp>
          <p:sp>
            <p:nvSpPr>
              <p:cNvPr id="213137" name="Line 102"/>
              <p:cNvSpPr>
                <a:spLocks noChangeShapeType="1"/>
              </p:cNvSpPr>
              <p:nvPr/>
            </p:nvSpPr>
            <p:spPr bwMode="auto">
              <a:xfrm flipV="1">
                <a:off x="2753" y="3454"/>
                <a:ext cx="0" cy="15"/>
              </a:xfrm>
              <a:prstGeom prst="line">
                <a:avLst/>
              </a:prstGeom>
              <a:noFill/>
              <a:ln w="1">
                <a:solidFill>
                  <a:srgbClr val="808080"/>
                </a:solidFill>
                <a:round/>
                <a:headEnd/>
                <a:tailEnd/>
              </a:ln>
            </p:spPr>
            <p:txBody>
              <a:bodyPr/>
              <a:lstStyle/>
              <a:p>
                <a:endParaRPr lang="en-US"/>
              </a:p>
            </p:txBody>
          </p:sp>
          <p:sp>
            <p:nvSpPr>
              <p:cNvPr id="213138" name="Line 103"/>
              <p:cNvSpPr>
                <a:spLocks noChangeShapeType="1"/>
              </p:cNvSpPr>
              <p:nvPr/>
            </p:nvSpPr>
            <p:spPr bwMode="auto">
              <a:xfrm flipV="1">
                <a:off x="2753" y="3424"/>
                <a:ext cx="0" cy="15"/>
              </a:xfrm>
              <a:prstGeom prst="line">
                <a:avLst/>
              </a:prstGeom>
              <a:noFill/>
              <a:ln w="1">
                <a:solidFill>
                  <a:srgbClr val="808080"/>
                </a:solidFill>
                <a:round/>
                <a:headEnd/>
                <a:tailEnd/>
              </a:ln>
            </p:spPr>
            <p:txBody>
              <a:bodyPr/>
              <a:lstStyle/>
              <a:p>
                <a:endParaRPr lang="en-US"/>
              </a:p>
            </p:txBody>
          </p:sp>
          <p:sp>
            <p:nvSpPr>
              <p:cNvPr id="213139" name="Line 104"/>
              <p:cNvSpPr>
                <a:spLocks noChangeShapeType="1"/>
              </p:cNvSpPr>
              <p:nvPr/>
            </p:nvSpPr>
            <p:spPr bwMode="auto">
              <a:xfrm flipV="1">
                <a:off x="2753" y="3393"/>
                <a:ext cx="0" cy="15"/>
              </a:xfrm>
              <a:prstGeom prst="line">
                <a:avLst/>
              </a:prstGeom>
              <a:noFill/>
              <a:ln w="1">
                <a:solidFill>
                  <a:srgbClr val="808080"/>
                </a:solidFill>
                <a:round/>
                <a:headEnd/>
                <a:tailEnd/>
              </a:ln>
            </p:spPr>
            <p:txBody>
              <a:bodyPr/>
              <a:lstStyle/>
              <a:p>
                <a:endParaRPr lang="en-US"/>
              </a:p>
            </p:txBody>
          </p:sp>
          <p:sp>
            <p:nvSpPr>
              <p:cNvPr id="213140" name="Line 105"/>
              <p:cNvSpPr>
                <a:spLocks noChangeShapeType="1"/>
              </p:cNvSpPr>
              <p:nvPr/>
            </p:nvSpPr>
            <p:spPr bwMode="auto">
              <a:xfrm flipV="1">
                <a:off x="2753" y="3362"/>
                <a:ext cx="0" cy="15"/>
              </a:xfrm>
              <a:prstGeom prst="line">
                <a:avLst/>
              </a:prstGeom>
              <a:noFill/>
              <a:ln w="1">
                <a:solidFill>
                  <a:srgbClr val="808080"/>
                </a:solidFill>
                <a:round/>
                <a:headEnd/>
                <a:tailEnd/>
              </a:ln>
            </p:spPr>
            <p:txBody>
              <a:bodyPr/>
              <a:lstStyle/>
              <a:p>
                <a:endParaRPr lang="en-US"/>
              </a:p>
            </p:txBody>
          </p:sp>
          <p:sp>
            <p:nvSpPr>
              <p:cNvPr id="213141" name="Line 106"/>
              <p:cNvSpPr>
                <a:spLocks noChangeShapeType="1"/>
              </p:cNvSpPr>
              <p:nvPr/>
            </p:nvSpPr>
            <p:spPr bwMode="auto">
              <a:xfrm flipV="1">
                <a:off x="2753" y="3332"/>
                <a:ext cx="0" cy="15"/>
              </a:xfrm>
              <a:prstGeom prst="line">
                <a:avLst/>
              </a:prstGeom>
              <a:noFill/>
              <a:ln w="1">
                <a:solidFill>
                  <a:srgbClr val="808080"/>
                </a:solidFill>
                <a:round/>
                <a:headEnd/>
                <a:tailEnd/>
              </a:ln>
            </p:spPr>
            <p:txBody>
              <a:bodyPr/>
              <a:lstStyle/>
              <a:p>
                <a:endParaRPr lang="en-US"/>
              </a:p>
            </p:txBody>
          </p:sp>
          <p:sp>
            <p:nvSpPr>
              <p:cNvPr id="213142" name="Line 107"/>
              <p:cNvSpPr>
                <a:spLocks noChangeShapeType="1"/>
              </p:cNvSpPr>
              <p:nvPr/>
            </p:nvSpPr>
            <p:spPr bwMode="auto">
              <a:xfrm flipV="1">
                <a:off x="2753" y="3301"/>
                <a:ext cx="0" cy="15"/>
              </a:xfrm>
              <a:prstGeom prst="line">
                <a:avLst/>
              </a:prstGeom>
              <a:noFill/>
              <a:ln w="1">
                <a:solidFill>
                  <a:srgbClr val="808080"/>
                </a:solidFill>
                <a:round/>
                <a:headEnd/>
                <a:tailEnd/>
              </a:ln>
            </p:spPr>
            <p:txBody>
              <a:bodyPr/>
              <a:lstStyle/>
              <a:p>
                <a:endParaRPr lang="en-US"/>
              </a:p>
            </p:txBody>
          </p:sp>
          <p:sp>
            <p:nvSpPr>
              <p:cNvPr id="213143" name="Line 108"/>
              <p:cNvSpPr>
                <a:spLocks noChangeShapeType="1"/>
              </p:cNvSpPr>
              <p:nvPr/>
            </p:nvSpPr>
            <p:spPr bwMode="auto">
              <a:xfrm flipV="1">
                <a:off x="2753" y="3270"/>
                <a:ext cx="0" cy="15"/>
              </a:xfrm>
              <a:prstGeom prst="line">
                <a:avLst/>
              </a:prstGeom>
              <a:noFill/>
              <a:ln w="1">
                <a:solidFill>
                  <a:srgbClr val="808080"/>
                </a:solidFill>
                <a:round/>
                <a:headEnd/>
                <a:tailEnd/>
              </a:ln>
            </p:spPr>
            <p:txBody>
              <a:bodyPr/>
              <a:lstStyle/>
              <a:p>
                <a:endParaRPr lang="en-US"/>
              </a:p>
            </p:txBody>
          </p:sp>
          <p:sp>
            <p:nvSpPr>
              <p:cNvPr id="213144" name="Line 109"/>
              <p:cNvSpPr>
                <a:spLocks noChangeShapeType="1"/>
              </p:cNvSpPr>
              <p:nvPr/>
            </p:nvSpPr>
            <p:spPr bwMode="auto">
              <a:xfrm flipV="1">
                <a:off x="2753" y="3239"/>
                <a:ext cx="0" cy="15"/>
              </a:xfrm>
              <a:prstGeom prst="line">
                <a:avLst/>
              </a:prstGeom>
              <a:noFill/>
              <a:ln w="1">
                <a:solidFill>
                  <a:srgbClr val="808080"/>
                </a:solidFill>
                <a:round/>
                <a:headEnd/>
                <a:tailEnd/>
              </a:ln>
            </p:spPr>
            <p:txBody>
              <a:bodyPr/>
              <a:lstStyle/>
              <a:p>
                <a:endParaRPr lang="en-US"/>
              </a:p>
            </p:txBody>
          </p:sp>
          <p:sp>
            <p:nvSpPr>
              <p:cNvPr id="213145" name="Line 110"/>
              <p:cNvSpPr>
                <a:spLocks noChangeShapeType="1"/>
              </p:cNvSpPr>
              <p:nvPr/>
            </p:nvSpPr>
            <p:spPr bwMode="auto">
              <a:xfrm flipV="1">
                <a:off x="2753" y="3209"/>
                <a:ext cx="0" cy="15"/>
              </a:xfrm>
              <a:prstGeom prst="line">
                <a:avLst/>
              </a:prstGeom>
              <a:noFill/>
              <a:ln w="1">
                <a:solidFill>
                  <a:srgbClr val="808080"/>
                </a:solidFill>
                <a:round/>
                <a:headEnd/>
                <a:tailEnd/>
              </a:ln>
            </p:spPr>
            <p:txBody>
              <a:bodyPr/>
              <a:lstStyle/>
              <a:p>
                <a:endParaRPr lang="en-US"/>
              </a:p>
            </p:txBody>
          </p:sp>
          <p:sp>
            <p:nvSpPr>
              <p:cNvPr id="213146" name="Line 111"/>
              <p:cNvSpPr>
                <a:spLocks noChangeShapeType="1"/>
              </p:cNvSpPr>
              <p:nvPr/>
            </p:nvSpPr>
            <p:spPr bwMode="auto">
              <a:xfrm flipV="1">
                <a:off x="2753" y="3178"/>
                <a:ext cx="0" cy="15"/>
              </a:xfrm>
              <a:prstGeom prst="line">
                <a:avLst/>
              </a:prstGeom>
              <a:noFill/>
              <a:ln w="1">
                <a:solidFill>
                  <a:srgbClr val="808080"/>
                </a:solidFill>
                <a:round/>
                <a:headEnd/>
                <a:tailEnd/>
              </a:ln>
            </p:spPr>
            <p:txBody>
              <a:bodyPr/>
              <a:lstStyle/>
              <a:p>
                <a:endParaRPr lang="en-US"/>
              </a:p>
            </p:txBody>
          </p:sp>
          <p:sp>
            <p:nvSpPr>
              <p:cNvPr id="213147" name="Line 112"/>
              <p:cNvSpPr>
                <a:spLocks noChangeShapeType="1"/>
              </p:cNvSpPr>
              <p:nvPr/>
            </p:nvSpPr>
            <p:spPr bwMode="auto">
              <a:xfrm flipV="1">
                <a:off x="2753" y="3147"/>
                <a:ext cx="0" cy="15"/>
              </a:xfrm>
              <a:prstGeom prst="line">
                <a:avLst/>
              </a:prstGeom>
              <a:noFill/>
              <a:ln w="1">
                <a:solidFill>
                  <a:srgbClr val="808080"/>
                </a:solidFill>
                <a:round/>
                <a:headEnd/>
                <a:tailEnd/>
              </a:ln>
            </p:spPr>
            <p:txBody>
              <a:bodyPr/>
              <a:lstStyle/>
              <a:p>
                <a:endParaRPr lang="en-US"/>
              </a:p>
            </p:txBody>
          </p:sp>
          <p:sp>
            <p:nvSpPr>
              <p:cNvPr id="213148" name="Line 113"/>
              <p:cNvSpPr>
                <a:spLocks noChangeShapeType="1"/>
              </p:cNvSpPr>
              <p:nvPr/>
            </p:nvSpPr>
            <p:spPr bwMode="auto">
              <a:xfrm flipV="1">
                <a:off x="2753" y="3117"/>
                <a:ext cx="0" cy="15"/>
              </a:xfrm>
              <a:prstGeom prst="line">
                <a:avLst/>
              </a:prstGeom>
              <a:noFill/>
              <a:ln w="1">
                <a:solidFill>
                  <a:srgbClr val="808080"/>
                </a:solidFill>
                <a:round/>
                <a:headEnd/>
                <a:tailEnd/>
              </a:ln>
            </p:spPr>
            <p:txBody>
              <a:bodyPr/>
              <a:lstStyle/>
              <a:p>
                <a:endParaRPr lang="en-US"/>
              </a:p>
            </p:txBody>
          </p:sp>
          <p:sp>
            <p:nvSpPr>
              <p:cNvPr id="213149" name="Line 114"/>
              <p:cNvSpPr>
                <a:spLocks noChangeShapeType="1"/>
              </p:cNvSpPr>
              <p:nvPr/>
            </p:nvSpPr>
            <p:spPr bwMode="auto">
              <a:xfrm flipV="1">
                <a:off x="2753" y="3086"/>
                <a:ext cx="0" cy="15"/>
              </a:xfrm>
              <a:prstGeom prst="line">
                <a:avLst/>
              </a:prstGeom>
              <a:noFill/>
              <a:ln w="1">
                <a:solidFill>
                  <a:srgbClr val="808080"/>
                </a:solidFill>
                <a:round/>
                <a:headEnd/>
                <a:tailEnd/>
              </a:ln>
            </p:spPr>
            <p:txBody>
              <a:bodyPr/>
              <a:lstStyle/>
              <a:p>
                <a:endParaRPr lang="en-US"/>
              </a:p>
            </p:txBody>
          </p:sp>
          <p:sp>
            <p:nvSpPr>
              <p:cNvPr id="213150" name="Line 115"/>
              <p:cNvSpPr>
                <a:spLocks noChangeShapeType="1"/>
              </p:cNvSpPr>
              <p:nvPr/>
            </p:nvSpPr>
            <p:spPr bwMode="auto">
              <a:xfrm flipV="1">
                <a:off x="2753" y="3055"/>
                <a:ext cx="0" cy="15"/>
              </a:xfrm>
              <a:prstGeom prst="line">
                <a:avLst/>
              </a:prstGeom>
              <a:noFill/>
              <a:ln w="1">
                <a:solidFill>
                  <a:srgbClr val="808080"/>
                </a:solidFill>
                <a:round/>
                <a:headEnd/>
                <a:tailEnd/>
              </a:ln>
            </p:spPr>
            <p:txBody>
              <a:bodyPr/>
              <a:lstStyle/>
              <a:p>
                <a:endParaRPr lang="en-US"/>
              </a:p>
            </p:txBody>
          </p:sp>
          <p:sp>
            <p:nvSpPr>
              <p:cNvPr id="213151" name="Line 116"/>
              <p:cNvSpPr>
                <a:spLocks noChangeShapeType="1"/>
              </p:cNvSpPr>
              <p:nvPr/>
            </p:nvSpPr>
            <p:spPr bwMode="auto">
              <a:xfrm flipV="1">
                <a:off x="2753" y="3024"/>
                <a:ext cx="0" cy="15"/>
              </a:xfrm>
              <a:prstGeom prst="line">
                <a:avLst/>
              </a:prstGeom>
              <a:noFill/>
              <a:ln w="1">
                <a:solidFill>
                  <a:srgbClr val="808080"/>
                </a:solidFill>
                <a:round/>
                <a:headEnd/>
                <a:tailEnd/>
              </a:ln>
            </p:spPr>
            <p:txBody>
              <a:bodyPr/>
              <a:lstStyle/>
              <a:p>
                <a:endParaRPr lang="en-US"/>
              </a:p>
            </p:txBody>
          </p:sp>
          <p:sp>
            <p:nvSpPr>
              <p:cNvPr id="213152" name="Line 117"/>
              <p:cNvSpPr>
                <a:spLocks noChangeShapeType="1"/>
              </p:cNvSpPr>
              <p:nvPr/>
            </p:nvSpPr>
            <p:spPr bwMode="auto">
              <a:xfrm flipV="1">
                <a:off x="2753" y="2994"/>
                <a:ext cx="0" cy="15"/>
              </a:xfrm>
              <a:prstGeom prst="line">
                <a:avLst/>
              </a:prstGeom>
              <a:noFill/>
              <a:ln w="1">
                <a:solidFill>
                  <a:srgbClr val="808080"/>
                </a:solidFill>
                <a:round/>
                <a:headEnd/>
                <a:tailEnd/>
              </a:ln>
            </p:spPr>
            <p:txBody>
              <a:bodyPr/>
              <a:lstStyle/>
              <a:p>
                <a:endParaRPr lang="en-US"/>
              </a:p>
            </p:txBody>
          </p:sp>
          <p:sp>
            <p:nvSpPr>
              <p:cNvPr id="213153" name="Line 118"/>
              <p:cNvSpPr>
                <a:spLocks noChangeShapeType="1"/>
              </p:cNvSpPr>
              <p:nvPr/>
            </p:nvSpPr>
            <p:spPr bwMode="auto">
              <a:xfrm flipV="1">
                <a:off x="2753" y="2963"/>
                <a:ext cx="0" cy="15"/>
              </a:xfrm>
              <a:prstGeom prst="line">
                <a:avLst/>
              </a:prstGeom>
              <a:noFill/>
              <a:ln w="1">
                <a:solidFill>
                  <a:srgbClr val="808080"/>
                </a:solidFill>
                <a:round/>
                <a:headEnd/>
                <a:tailEnd/>
              </a:ln>
            </p:spPr>
            <p:txBody>
              <a:bodyPr/>
              <a:lstStyle/>
              <a:p>
                <a:endParaRPr lang="en-US"/>
              </a:p>
            </p:txBody>
          </p:sp>
          <p:sp>
            <p:nvSpPr>
              <p:cNvPr id="213154" name="Line 119"/>
              <p:cNvSpPr>
                <a:spLocks noChangeShapeType="1"/>
              </p:cNvSpPr>
              <p:nvPr/>
            </p:nvSpPr>
            <p:spPr bwMode="auto">
              <a:xfrm flipV="1">
                <a:off x="2753" y="2932"/>
                <a:ext cx="0" cy="15"/>
              </a:xfrm>
              <a:prstGeom prst="line">
                <a:avLst/>
              </a:prstGeom>
              <a:noFill/>
              <a:ln w="1">
                <a:solidFill>
                  <a:srgbClr val="808080"/>
                </a:solidFill>
                <a:round/>
                <a:headEnd/>
                <a:tailEnd/>
              </a:ln>
            </p:spPr>
            <p:txBody>
              <a:bodyPr/>
              <a:lstStyle/>
              <a:p>
                <a:endParaRPr lang="en-US"/>
              </a:p>
            </p:txBody>
          </p:sp>
          <p:sp>
            <p:nvSpPr>
              <p:cNvPr id="213155" name="Line 120"/>
              <p:cNvSpPr>
                <a:spLocks noChangeShapeType="1"/>
              </p:cNvSpPr>
              <p:nvPr/>
            </p:nvSpPr>
            <p:spPr bwMode="auto">
              <a:xfrm flipV="1">
                <a:off x="2753" y="2902"/>
                <a:ext cx="0" cy="15"/>
              </a:xfrm>
              <a:prstGeom prst="line">
                <a:avLst/>
              </a:prstGeom>
              <a:noFill/>
              <a:ln w="1">
                <a:solidFill>
                  <a:srgbClr val="808080"/>
                </a:solidFill>
                <a:round/>
                <a:headEnd/>
                <a:tailEnd/>
              </a:ln>
            </p:spPr>
            <p:txBody>
              <a:bodyPr/>
              <a:lstStyle/>
              <a:p>
                <a:endParaRPr lang="en-US"/>
              </a:p>
            </p:txBody>
          </p:sp>
          <p:sp>
            <p:nvSpPr>
              <p:cNvPr id="213156" name="Line 121"/>
              <p:cNvSpPr>
                <a:spLocks noChangeShapeType="1"/>
              </p:cNvSpPr>
              <p:nvPr/>
            </p:nvSpPr>
            <p:spPr bwMode="auto">
              <a:xfrm flipV="1">
                <a:off x="2753" y="2871"/>
                <a:ext cx="0" cy="15"/>
              </a:xfrm>
              <a:prstGeom prst="line">
                <a:avLst/>
              </a:prstGeom>
              <a:noFill/>
              <a:ln w="1">
                <a:solidFill>
                  <a:srgbClr val="808080"/>
                </a:solidFill>
                <a:round/>
                <a:headEnd/>
                <a:tailEnd/>
              </a:ln>
            </p:spPr>
            <p:txBody>
              <a:bodyPr/>
              <a:lstStyle/>
              <a:p>
                <a:endParaRPr lang="en-US"/>
              </a:p>
            </p:txBody>
          </p:sp>
          <p:sp>
            <p:nvSpPr>
              <p:cNvPr id="213157" name="Line 122"/>
              <p:cNvSpPr>
                <a:spLocks noChangeShapeType="1"/>
              </p:cNvSpPr>
              <p:nvPr/>
            </p:nvSpPr>
            <p:spPr bwMode="auto">
              <a:xfrm flipV="1">
                <a:off x="2753" y="2840"/>
                <a:ext cx="0" cy="15"/>
              </a:xfrm>
              <a:prstGeom prst="line">
                <a:avLst/>
              </a:prstGeom>
              <a:noFill/>
              <a:ln w="1">
                <a:solidFill>
                  <a:srgbClr val="808080"/>
                </a:solidFill>
                <a:round/>
                <a:headEnd/>
                <a:tailEnd/>
              </a:ln>
            </p:spPr>
            <p:txBody>
              <a:bodyPr/>
              <a:lstStyle/>
              <a:p>
                <a:endParaRPr lang="en-US"/>
              </a:p>
            </p:txBody>
          </p:sp>
          <p:sp>
            <p:nvSpPr>
              <p:cNvPr id="213158" name="Line 123"/>
              <p:cNvSpPr>
                <a:spLocks noChangeShapeType="1"/>
              </p:cNvSpPr>
              <p:nvPr/>
            </p:nvSpPr>
            <p:spPr bwMode="auto">
              <a:xfrm flipV="1">
                <a:off x="2753" y="2809"/>
                <a:ext cx="0" cy="15"/>
              </a:xfrm>
              <a:prstGeom prst="line">
                <a:avLst/>
              </a:prstGeom>
              <a:noFill/>
              <a:ln w="1">
                <a:solidFill>
                  <a:srgbClr val="808080"/>
                </a:solidFill>
                <a:round/>
                <a:headEnd/>
                <a:tailEnd/>
              </a:ln>
            </p:spPr>
            <p:txBody>
              <a:bodyPr/>
              <a:lstStyle/>
              <a:p>
                <a:endParaRPr lang="en-US"/>
              </a:p>
            </p:txBody>
          </p:sp>
          <p:sp>
            <p:nvSpPr>
              <p:cNvPr id="213159" name="Line 124"/>
              <p:cNvSpPr>
                <a:spLocks noChangeShapeType="1"/>
              </p:cNvSpPr>
              <p:nvPr/>
            </p:nvSpPr>
            <p:spPr bwMode="auto">
              <a:xfrm flipV="1">
                <a:off x="2753" y="2779"/>
                <a:ext cx="0" cy="15"/>
              </a:xfrm>
              <a:prstGeom prst="line">
                <a:avLst/>
              </a:prstGeom>
              <a:noFill/>
              <a:ln w="1">
                <a:solidFill>
                  <a:srgbClr val="808080"/>
                </a:solidFill>
                <a:round/>
                <a:headEnd/>
                <a:tailEnd/>
              </a:ln>
            </p:spPr>
            <p:txBody>
              <a:bodyPr/>
              <a:lstStyle/>
              <a:p>
                <a:endParaRPr lang="en-US"/>
              </a:p>
            </p:txBody>
          </p:sp>
          <p:sp>
            <p:nvSpPr>
              <p:cNvPr id="213160" name="Line 125"/>
              <p:cNvSpPr>
                <a:spLocks noChangeShapeType="1"/>
              </p:cNvSpPr>
              <p:nvPr/>
            </p:nvSpPr>
            <p:spPr bwMode="auto">
              <a:xfrm flipV="1">
                <a:off x="2753" y="2748"/>
                <a:ext cx="0" cy="15"/>
              </a:xfrm>
              <a:prstGeom prst="line">
                <a:avLst/>
              </a:prstGeom>
              <a:noFill/>
              <a:ln w="1">
                <a:solidFill>
                  <a:srgbClr val="808080"/>
                </a:solidFill>
                <a:round/>
                <a:headEnd/>
                <a:tailEnd/>
              </a:ln>
            </p:spPr>
            <p:txBody>
              <a:bodyPr/>
              <a:lstStyle/>
              <a:p>
                <a:endParaRPr lang="en-US"/>
              </a:p>
            </p:txBody>
          </p:sp>
          <p:sp>
            <p:nvSpPr>
              <p:cNvPr id="213161" name="Line 126"/>
              <p:cNvSpPr>
                <a:spLocks noChangeShapeType="1"/>
              </p:cNvSpPr>
              <p:nvPr/>
            </p:nvSpPr>
            <p:spPr bwMode="auto">
              <a:xfrm flipV="1">
                <a:off x="2753" y="2717"/>
                <a:ext cx="0" cy="15"/>
              </a:xfrm>
              <a:prstGeom prst="line">
                <a:avLst/>
              </a:prstGeom>
              <a:noFill/>
              <a:ln w="1">
                <a:solidFill>
                  <a:srgbClr val="808080"/>
                </a:solidFill>
                <a:round/>
                <a:headEnd/>
                <a:tailEnd/>
              </a:ln>
            </p:spPr>
            <p:txBody>
              <a:bodyPr/>
              <a:lstStyle/>
              <a:p>
                <a:endParaRPr lang="en-US"/>
              </a:p>
            </p:txBody>
          </p:sp>
          <p:sp>
            <p:nvSpPr>
              <p:cNvPr id="213162" name="Line 127"/>
              <p:cNvSpPr>
                <a:spLocks noChangeShapeType="1"/>
              </p:cNvSpPr>
              <p:nvPr/>
            </p:nvSpPr>
            <p:spPr bwMode="auto">
              <a:xfrm flipV="1">
                <a:off x="2753" y="2686"/>
                <a:ext cx="0" cy="15"/>
              </a:xfrm>
              <a:prstGeom prst="line">
                <a:avLst/>
              </a:prstGeom>
              <a:noFill/>
              <a:ln w="1">
                <a:solidFill>
                  <a:srgbClr val="808080"/>
                </a:solidFill>
                <a:round/>
                <a:headEnd/>
                <a:tailEnd/>
              </a:ln>
            </p:spPr>
            <p:txBody>
              <a:bodyPr/>
              <a:lstStyle/>
              <a:p>
                <a:endParaRPr lang="en-US"/>
              </a:p>
            </p:txBody>
          </p:sp>
          <p:sp>
            <p:nvSpPr>
              <p:cNvPr id="213163" name="Line 128"/>
              <p:cNvSpPr>
                <a:spLocks noChangeShapeType="1"/>
              </p:cNvSpPr>
              <p:nvPr/>
            </p:nvSpPr>
            <p:spPr bwMode="auto">
              <a:xfrm flipV="1">
                <a:off x="2753" y="2656"/>
                <a:ext cx="0" cy="15"/>
              </a:xfrm>
              <a:prstGeom prst="line">
                <a:avLst/>
              </a:prstGeom>
              <a:noFill/>
              <a:ln w="1">
                <a:solidFill>
                  <a:srgbClr val="808080"/>
                </a:solidFill>
                <a:round/>
                <a:headEnd/>
                <a:tailEnd/>
              </a:ln>
            </p:spPr>
            <p:txBody>
              <a:bodyPr/>
              <a:lstStyle/>
              <a:p>
                <a:endParaRPr lang="en-US"/>
              </a:p>
            </p:txBody>
          </p:sp>
          <p:sp>
            <p:nvSpPr>
              <p:cNvPr id="213164" name="Line 129"/>
              <p:cNvSpPr>
                <a:spLocks noChangeShapeType="1"/>
              </p:cNvSpPr>
              <p:nvPr/>
            </p:nvSpPr>
            <p:spPr bwMode="auto">
              <a:xfrm flipV="1">
                <a:off x="2753" y="2625"/>
                <a:ext cx="0" cy="15"/>
              </a:xfrm>
              <a:prstGeom prst="line">
                <a:avLst/>
              </a:prstGeom>
              <a:noFill/>
              <a:ln w="1">
                <a:solidFill>
                  <a:srgbClr val="808080"/>
                </a:solidFill>
                <a:round/>
                <a:headEnd/>
                <a:tailEnd/>
              </a:ln>
            </p:spPr>
            <p:txBody>
              <a:bodyPr/>
              <a:lstStyle/>
              <a:p>
                <a:endParaRPr lang="en-US"/>
              </a:p>
            </p:txBody>
          </p:sp>
          <p:sp>
            <p:nvSpPr>
              <p:cNvPr id="213165" name="Line 130"/>
              <p:cNvSpPr>
                <a:spLocks noChangeShapeType="1"/>
              </p:cNvSpPr>
              <p:nvPr/>
            </p:nvSpPr>
            <p:spPr bwMode="auto">
              <a:xfrm flipV="1">
                <a:off x="2753" y="2594"/>
                <a:ext cx="0" cy="16"/>
              </a:xfrm>
              <a:prstGeom prst="line">
                <a:avLst/>
              </a:prstGeom>
              <a:noFill/>
              <a:ln w="1">
                <a:solidFill>
                  <a:srgbClr val="808080"/>
                </a:solidFill>
                <a:round/>
                <a:headEnd/>
                <a:tailEnd/>
              </a:ln>
            </p:spPr>
            <p:txBody>
              <a:bodyPr/>
              <a:lstStyle/>
              <a:p>
                <a:endParaRPr lang="en-US"/>
              </a:p>
            </p:txBody>
          </p:sp>
          <p:sp>
            <p:nvSpPr>
              <p:cNvPr id="213166" name="Line 131"/>
              <p:cNvSpPr>
                <a:spLocks noChangeShapeType="1"/>
              </p:cNvSpPr>
              <p:nvPr/>
            </p:nvSpPr>
            <p:spPr bwMode="auto">
              <a:xfrm flipV="1">
                <a:off x="2753" y="2564"/>
                <a:ext cx="0" cy="15"/>
              </a:xfrm>
              <a:prstGeom prst="line">
                <a:avLst/>
              </a:prstGeom>
              <a:noFill/>
              <a:ln w="1">
                <a:solidFill>
                  <a:srgbClr val="808080"/>
                </a:solidFill>
                <a:round/>
                <a:headEnd/>
                <a:tailEnd/>
              </a:ln>
            </p:spPr>
            <p:txBody>
              <a:bodyPr/>
              <a:lstStyle/>
              <a:p>
                <a:endParaRPr lang="en-US"/>
              </a:p>
            </p:txBody>
          </p:sp>
          <p:sp>
            <p:nvSpPr>
              <p:cNvPr id="213167" name="Line 132"/>
              <p:cNvSpPr>
                <a:spLocks noChangeShapeType="1"/>
              </p:cNvSpPr>
              <p:nvPr/>
            </p:nvSpPr>
            <p:spPr bwMode="auto">
              <a:xfrm flipV="1">
                <a:off x="2753" y="2533"/>
                <a:ext cx="0" cy="16"/>
              </a:xfrm>
              <a:prstGeom prst="line">
                <a:avLst/>
              </a:prstGeom>
              <a:noFill/>
              <a:ln w="1">
                <a:solidFill>
                  <a:srgbClr val="808080"/>
                </a:solidFill>
                <a:round/>
                <a:headEnd/>
                <a:tailEnd/>
              </a:ln>
            </p:spPr>
            <p:txBody>
              <a:bodyPr/>
              <a:lstStyle/>
              <a:p>
                <a:endParaRPr lang="en-US"/>
              </a:p>
            </p:txBody>
          </p:sp>
          <p:sp>
            <p:nvSpPr>
              <p:cNvPr id="213168" name="Line 133"/>
              <p:cNvSpPr>
                <a:spLocks noChangeShapeType="1"/>
              </p:cNvSpPr>
              <p:nvPr/>
            </p:nvSpPr>
            <p:spPr bwMode="auto">
              <a:xfrm flipV="1">
                <a:off x="2753" y="2502"/>
                <a:ext cx="0" cy="16"/>
              </a:xfrm>
              <a:prstGeom prst="line">
                <a:avLst/>
              </a:prstGeom>
              <a:noFill/>
              <a:ln w="1">
                <a:solidFill>
                  <a:srgbClr val="808080"/>
                </a:solidFill>
                <a:round/>
                <a:headEnd/>
                <a:tailEnd/>
              </a:ln>
            </p:spPr>
            <p:txBody>
              <a:bodyPr/>
              <a:lstStyle/>
              <a:p>
                <a:endParaRPr lang="en-US"/>
              </a:p>
            </p:txBody>
          </p:sp>
          <p:sp>
            <p:nvSpPr>
              <p:cNvPr id="213169" name="Line 134"/>
              <p:cNvSpPr>
                <a:spLocks noChangeShapeType="1"/>
              </p:cNvSpPr>
              <p:nvPr/>
            </p:nvSpPr>
            <p:spPr bwMode="auto">
              <a:xfrm flipV="1">
                <a:off x="2753" y="2471"/>
                <a:ext cx="0" cy="16"/>
              </a:xfrm>
              <a:prstGeom prst="line">
                <a:avLst/>
              </a:prstGeom>
              <a:noFill/>
              <a:ln w="1">
                <a:solidFill>
                  <a:srgbClr val="808080"/>
                </a:solidFill>
                <a:round/>
                <a:headEnd/>
                <a:tailEnd/>
              </a:ln>
            </p:spPr>
            <p:txBody>
              <a:bodyPr/>
              <a:lstStyle/>
              <a:p>
                <a:endParaRPr lang="en-US"/>
              </a:p>
            </p:txBody>
          </p:sp>
          <p:sp>
            <p:nvSpPr>
              <p:cNvPr id="213170" name="Line 135"/>
              <p:cNvSpPr>
                <a:spLocks noChangeShapeType="1"/>
              </p:cNvSpPr>
              <p:nvPr/>
            </p:nvSpPr>
            <p:spPr bwMode="auto">
              <a:xfrm flipV="1">
                <a:off x="2753" y="2441"/>
                <a:ext cx="0" cy="15"/>
              </a:xfrm>
              <a:prstGeom prst="line">
                <a:avLst/>
              </a:prstGeom>
              <a:noFill/>
              <a:ln w="1">
                <a:solidFill>
                  <a:srgbClr val="808080"/>
                </a:solidFill>
                <a:round/>
                <a:headEnd/>
                <a:tailEnd/>
              </a:ln>
            </p:spPr>
            <p:txBody>
              <a:bodyPr/>
              <a:lstStyle/>
              <a:p>
                <a:endParaRPr lang="en-US"/>
              </a:p>
            </p:txBody>
          </p:sp>
          <p:sp>
            <p:nvSpPr>
              <p:cNvPr id="213171" name="Line 136"/>
              <p:cNvSpPr>
                <a:spLocks noChangeShapeType="1"/>
              </p:cNvSpPr>
              <p:nvPr/>
            </p:nvSpPr>
            <p:spPr bwMode="auto">
              <a:xfrm flipV="1">
                <a:off x="2753" y="2410"/>
                <a:ext cx="0" cy="16"/>
              </a:xfrm>
              <a:prstGeom prst="line">
                <a:avLst/>
              </a:prstGeom>
              <a:noFill/>
              <a:ln w="1">
                <a:solidFill>
                  <a:srgbClr val="808080"/>
                </a:solidFill>
                <a:round/>
                <a:headEnd/>
                <a:tailEnd/>
              </a:ln>
            </p:spPr>
            <p:txBody>
              <a:bodyPr/>
              <a:lstStyle/>
              <a:p>
                <a:endParaRPr lang="en-US"/>
              </a:p>
            </p:txBody>
          </p:sp>
          <p:sp>
            <p:nvSpPr>
              <p:cNvPr id="213172" name="Line 137"/>
              <p:cNvSpPr>
                <a:spLocks noChangeShapeType="1"/>
              </p:cNvSpPr>
              <p:nvPr/>
            </p:nvSpPr>
            <p:spPr bwMode="auto">
              <a:xfrm flipV="1">
                <a:off x="2753" y="2379"/>
                <a:ext cx="0" cy="16"/>
              </a:xfrm>
              <a:prstGeom prst="line">
                <a:avLst/>
              </a:prstGeom>
              <a:noFill/>
              <a:ln w="1">
                <a:solidFill>
                  <a:srgbClr val="808080"/>
                </a:solidFill>
                <a:round/>
                <a:headEnd/>
                <a:tailEnd/>
              </a:ln>
            </p:spPr>
            <p:txBody>
              <a:bodyPr/>
              <a:lstStyle/>
              <a:p>
                <a:endParaRPr lang="en-US"/>
              </a:p>
            </p:txBody>
          </p:sp>
          <p:sp>
            <p:nvSpPr>
              <p:cNvPr id="213173" name="Line 138"/>
              <p:cNvSpPr>
                <a:spLocks noChangeShapeType="1"/>
              </p:cNvSpPr>
              <p:nvPr/>
            </p:nvSpPr>
            <p:spPr bwMode="auto">
              <a:xfrm flipV="1">
                <a:off x="2753" y="2349"/>
                <a:ext cx="0" cy="15"/>
              </a:xfrm>
              <a:prstGeom prst="line">
                <a:avLst/>
              </a:prstGeom>
              <a:noFill/>
              <a:ln w="1">
                <a:solidFill>
                  <a:srgbClr val="808080"/>
                </a:solidFill>
                <a:round/>
                <a:headEnd/>
                <a:tailEnd/>
              </a:ln>
            </p:spPr>
            <p:txBody>
              <a:bodyPr/>
              <a:lstStyle/>
              <a:p>
                <a:endParaRPr lang="en-US"/>
              </a:p>
            </p:txBody>
          </p:sp>
          <p:sp>
            <p:nvSpPr>
              <p:cNvPr id="213174" name="Line 139"/>
              <p:cNvSpPr>
                <a:spLocks noChangeShapeType="1"/>
              </p:cNvSpPr>
              <p:nvPr/>
            </p:nvSpPr>
            <p:spPr bwMode="auto">
              <a:xfrm flipV="1">
                <a:off x="2753" y="2318"/>
                <a:ext cx="0" cy="16"/>
              </a:xfrm>
              <a:prstGeom prst="line">
                <a:avLst/>
              </a:prstGeom>
              <a:noFill/>
              <a:ln w="1">
                <a:solidFill>
                  <a:srgbClr val="808080"/>
                </a:solidFill>
                <a:round/>
                <a:headEnd/>
                <a:tailEnd/>
              </a:ln>
            </p:spPr>
            <p:txBody>
              <a:bodyPr/>
              <a:lstStyle/>
              <a:p>
                <a:endParaRPr lang="en-US"/>
              </a:p>
            </p:txBody>
          </p:sp>
          <p:sp>
            <p:nvSpPr>
              <p:cNvPr id="213175" name="Line 140"/>
              <p:cNvSpPr>
                <a:spLocks noChangeShapeType="1"/>
              </p:cNvSpPr>
              <p:nvPr/>
            </p:nvSpPr>
            <p:spPr bwMode="auto">
              <a:xfrm flipV="1">
                <a:off x="2753" y="2287"/>
                <a:ext cx="0" cy="16"/>
              </a:xfrm>
              <a:prstGeom prst="line">
                <a:avLst/>
              </a:prstGeom>
              <a:noFill/>
              <a:ln w="1">
                <a:solidFill>
                  <a:srgbClr val="808080"/>
                </a:solidFill>
                <a:round/>
                <a:headEnd/>
                <a:tailEnd/>
              </a:ln>
            </p:spPr>
            <p:txBody>
              <a:bodyPr/>
              <a:lstStyle/>
              <a:p>
                <a:endParaRPr lang="en-US"/>
              </a:p>
            </p:txBody>
          </p:sp>
          <p:sp>
            <p:nvSpPr>
              <p:cNvPr id="213176" name="Line 141"/>
              <p:cNvSpPr>
                <a:spLocks noChangeShapeType="1"/>
              </p:cNvSpPr>
              <p:nvPr/>
            </p:nvSpPr>
            <p:spPr bwMode="auto">
              <a:xfrm flipV="1">
                <a:off x="2753" y="2256"/>
                <a:ext cx="0" cy="16"/>
              </a:xfrm>
              <a:prstGeom prst="line">
                <a:avLst/>
              </a:prstGeom>
              <a:noFill/>
              <a:ln w="1">
                <a:solidFill>
                  <a:srgbClr val="808080"/>
                </a:solidFill>
                <a:round/>
                <a:headEnd/>
                <a:tailEnd/>
              </a:ln>
            </p:spPr>
            <p:txBody>
              <a:bodyPr/>
              <a:lstStyle/>
              <a:p>
                <a:endParaRPr lang="en-US"/>
              </a:p>
            </p:txBody>
          </p:sp>
          <p:sp>
            <p:nvSpPr>
              <p:cNvPr id="213177" name="Line 142"/>
              <p:cNvSpPr>
                <a:spLocks noChangeShapeType="1"/>
              </p:cNvSpPr>
              <p:nvPr/>
            </p:nvSpPr>
            <p:spPr bwMode="auto">
              <a:xfrm flipV="1">
                <a:off x="2753" y="2226"/>
                <a:ext cx="0" cy="15"/>
              </a:xfrm>
              <a:prstGeom prst="line">
                <a:avLst/>
              </a:prstGeom>
              <a:noFill/>
              <a:ln w="1">
                <a:solidFill>
                  <a:srgbClr val="808080"/>
                </a:solidFill>
                <a:round/>
                <a:headEnd/>
                <a:tailEnd/>
              </a:ln>
            </p:spPr>
            <p:txBody>
              <a:bodyPr/>
              <a:lstStyle/>
              <a:p>
                <a:endParaRPr lang="en-US"/>
              </a:p>
            </p:txBody>
          </p:sp>
          <p:sp>
            <p:nvSpPr>
              <p:cNvPr id="213178" name="Line 143"/>
              <p:cNvSpPr>
                <a:spLocks noChangeShapeType="1"/>
              </p:cNvSpPr>
              <p:nvPr/>
            </p:nvSpPr>
            <p:spPr bwMode="auto">
              <a:xfrm flipV="1">
                <a:off x="2753" y="2195"/>
                <a:ext cx="0" cy="16"/>
              </a:xfrm>
              <a:prstGeom prst="line">
                <a:avLst/>
              </a:prstGeom>
              <a:noFill/>
              <a:ln w="1">
                <a:solidFill>
                  <a:srgbClr val="808080"/>
                </a:solidFill>
                <a:round/>
                <a:headEnd/>
                <a:tailEnd/>
              </a:ln>
            </p:spPr>
            <p:txBody>
              <a:bodyPr/>
              <a:lstStyle/>
              <a:p>
                <a:endParaRPr lang="en-US"/>
              </a:p>
            </p:txBody>
          </p:sp>
          <p:sp>
            <p:nvSpPr>
              <p:cNvPr id="213179" name="Line 144"/>
              <p:cNvSpPr>
                <a:spLocks noChangeShapeType="1"/>
              </p:cNvSpPr>
              <p:nvPr/>
            </p:nvSpPr>
            <p:spPr bwMode="auto">
              <a:xfrm flipV="1">
                <a:off x="2753" y="2164"/>
                <a:ext cx="0" cy="16"/>
              </a:xfrm>
              <a:prstGeom prst="line">
                <a:avLst/>
              </a:prstGeom>
              <a:noFill/>
              <a:ln w="1">
                <a:solidFill>
                  <a:srgbClr val="808080"/>
                </a:solidFill>
                <a:round/>
                <a:headEnd/>
                <a:tailEnd/>
              </a:ln>
            </p:spPr>
            <p:txBody>
              <a:bodyPr/>
              <a:lstStyle/>
              <a:p>
                <a:endParaRPr lang="en-US"/>
              </a:p>
            </p:txBody>
          </p:sp>
          <p:sp>
            <p:nvSpPr>
              <p:cNvPr id="213180" name="Line 145"/>
              <p:cNvSpPr>
                <a:spLocks noChangeShapeType="1"/>
              </p:cNvSpPr>
              <p:nvPr/>
            </p:nvSpPr>
            <p:spPr bwMode="auto">
              <a:xfrm flipV="1">
                <a:off x="2753" y="2134"/>
                <a:ext cx="0" cy="15"/>
              </a:xfrm>
              <a:prstGeom prst="line">
                <a:avLst/>
              </a:prstGeom>
              <a:noFill/>
              <a:ln w="1">
                <a:solidFill>
                  <a:srgbClr val="808080"/>
                </a:solidFill>
                <a:round/>
                <a:headEnd/>
                <a:tailEnd/>
              </a:ln>
            </p:spPr>
            <p:txBody>
              <a:bodyPr/>
              <a:lstStyle/>
              <a:p>
                <a:endParaRPr lang="en-US"/>
              </a:p>
            </p:txBody>
          </p:sp>
          <p:sp>
            <p:nvSpPr>
              <p:cNvPr id="213181" name="Line 146"/>
              <p:cNvSpPr>
                <a:spLocks noChangeShapeType="1"/>
              </p:cNvSpPr>
              <p:nvPr/>
            </p:nvSpPr>
            <p:spPr bwMode="auto">
              <a:xfrm flipV="1">
                <a:off x="2753" y="2103"/>
                <a:ext cx="0" cy="16"/>
              </a:xfrm>
              <a:prstGeom prst="line">
                <a:avLst/>
              </a:prstGeom>
              <a:noFill/>
              <a:ln w="1">
                <a:solidFill>
                  <a:srgbClr val="808080"/>
                </a:solidFill>
                <a:round/>
                <a:headEnd/>
                <a:tailEnd/>
              </a:ln>
            </p:spPr>
            <p:txBody>
              <a:bodyPr/>
              <a:lstStyle/>
              <a:p>
                <a:endParaRPr lang="en-US"/>
              </a:p>
            </p:txBody>
          </p:sp>
          <p:sp>
            <p:nvSpPr>
              <p:cNvPr id="213182" name="Line 147"/>
              <p:cNvSpPr>
                <a:spLocks noChangeShapeType="1"/>
              </p:cNvSpPr>
              <p:nvPr/>
            </p:nvSpPr>
            <p:spPr bwMode="auto">
              <a:xfrm flipV="1">
                <a:off x="2753" y="2072"/>
                <a:ext cx="0" cy="16"/>
              </a:xfrm>
              <a:prstGeom prst="line">
                <a:avLst/>
              </a:prstGeom>
              <a:noFill/>
              <a:ln w="1">
                <a:solidFill>
                  <a:srgbClr val="808080"/>
                </a:solidFill>
                <a:round/>
                <a:headEnd/>
                <a:tailEnd/>
              </a:ln>
            </p:spPr>
            <p:txBody>
              <a:bodyPr/>
              <a:lstStyle/>
              <a:p>
                <a:endParaRPr lang="en-US"/>
              </a:p>
            </p:txBody>
          </p:sp>
          <p:sp>
            <p:nvSpPr>
              <p:cNvPr id="213183" name="Line 148"/>
              <p:cNvSpPr>
                <a:spLocks noChangeShapeType="1"/>
              </p:cNvSpPr>
              <p:nvPr/>
            </p:nvSpPr>
            <p:spPr bwMode="auto">
              <a:xfrm flipV="1">
                <a:off x="2753" y="2041"/>
                <a:ext cx="0" cy="16"/>
              </a:xfrm>
              <a:prstGeom prst="line">
                <a:avLst/>
              </a:prstGeom>
              <a:noFill/>
              <a:ln w="1">
                <a:solidFill>
                  <a:srgbClr val="808080"/>
                </a:solidFill>
                <a:round/>
                <a:headEnd/>
                <a:tailEnd/>
              </a:ln>
            </p:spPr>
            <p:txBody>
              <a:bodyPr/>
              <a:lstStyle/>
              <a:p>
                <a:endParaRPr lang="en-US"/>
              </a:p>
            </p:txBody>
          </p:sp>
          <p:sp>
            <p:nvSpPr>
              <p:cNvPr id="213184" name="Line 149"/>
              <p:cNvSpPr>
                <a:spLocks noChangeShapeType="1"/>
              </p:cNvSpPr>
              <p:nvPr/>
            </p:nvSpPr>
            <p:spPr bwMode="auto">
              <a:xfrm flipV="1">
                <a:off x="2753" y="2011"/>
                <a:ext cx="0" cy="15"/>
              </a:xfrm>
              <a:prstGeom prst="line">
                <a:avLst/>
              </a:prstGeom>
              <a:noFill/>
              <a:ln w="1">
                <a:solidFill>
                  <a:srgbClr val="808080"/>
                </a:solidFill>
                <a:round/>
                <a:headEnd/>
                <a:tailEnd/>
              </a:ln>
            </p:spPr>
            <p:txBody>
              <a:bodyPr/>
              <a:lstStyle/>
              <a:p>
                <a:endParaRPr lang="en-US"/>
              </a:p>
            </p:txBody>
          </p:sp>
          <p:sp>
            <p:nvSpPr>
              <p:cNvPr id="213185" name="Line 150"/>
              <p:cNvSpPr>
                <a:spLocks noChangeShapeType="1"/>
              </p:cNvSpPr>
              <p:nvPr/>
            </p:nvSpPr>
            <p:spPr bwMode="auto">
              <a:xfrm flipV="1">
                <a:off x="2753" y="1980"/>
                <a:ext cx="0" cy="16"/>
              </a:xfrm>
              <a:prstGeom prst="line">
                <a:avLst/>
              </a:prstGeom>
              <a:noFill/>
              <a:ln w="1">
                <a:solidFill>
                  <a:srgbClr val="808080"/>
                </a:solidFill>
                <a:round/>
                <a:headEnd/>
                <a:tailEnd/>
              </a:ln>
            </p:spPr>
            <p:txBody>
              <a:bodyPr/>
              <a:lstStyle/>
              <a:p>
                <a:endParaRPr lang="en-US"/>
              </a:p>
            </p:txBody>
          </p:sp>
          <p:sp>
            <p:nvSpPr>
              <p:cNvPr id="213186" name="Line 151"/>
              <p:cNvSpPr>
                <a:spLocks noChangeShapeType="1"/>
              </p:cNvSpPr>
              <p:nvPr/>
            </p:nvSpPr>
            <p:spPr bwMode="auto">
              <a:xfrm flipV="1">
                <a:off x="2753" y="1949"/>
                <a:ext cx="0" cy="16"/>
              </a:xfrm>
              <a:prstGeom prst="line">
                <a:avLst/>
              </a:prstGeom>
              <a:noFill/>
              <a:ln w="1">
                <a:solidFill>
                  <a:srgbClr val="808080"/>
                </a:solidFill>
                <a:round/>
                <a:headEnd/>
                <a:tailEnd/>
              </a:ln>
            </p:spPr>
            <p:txBody>
              <a:bodyPr/>
              <a:lstStyle/>
              <a:p>
                <a:endParaRPr lang="en-US"/>
              </a:p>
            </p:txBody>
          </p:sp>
          <p:sp>
            <p:nvSpPr>
              <p:cNvPr id="213187" name="Line 152"/>
              <p:cNvSpPr>
                <a:spLocks noChangeShapeType="1"/>
              </p:cNvSpPr>
              <p:nvPr/>
            </p:nvSpPr>
            <p:spPr bwMode="auto">
              <a:xfrm flipV="1">
                <a:off x="2753" y="1918"/>
                <a:ext cx="0" cy="16"/>
              </a:xfrm>
              <a:prstGeom prst="line">
                <a:avLst/>
              </a:prstGeom>
              <a:noFill/>
              <a:ln w="1">
                <a:solidFill>
                  <a:srgbClr val="808080"/>
                </a:solidFill>
                <a:round/>
                <a:headEnd/>
                <a:tailEnd/>
              </a:ln>
            </p:spPr>
            <p:txBody>
              <a:bodyPr/>
              <a:lstStyle/>
              <a:p>
                <a:endParaRPr lang="en-US"/>
              </a:p>
            </p:txBody>
          </p:sp>
          <p:sp>
            <p:nvSpPr>
              <p:cNvPr id="213188" name="Line 153"/>
              <p:cNvSpPr>
                <a:spLocks noChangeShapeType="1"/>
              </p:cNvSpPr>
              <p:nvPr/>
            </p:nvSpPr>
            <p:spPr bwMode="auto">
              <a:xfrm flipV="1">
                <a:off x="2753" y="1888"/>
                <a:ext cx="0" cy="15"/>
              </a:xfrm>
              <a:prstGeom prst="line">
                <a:avLst/>
              </a:prstGeom>
              <a:noFill/>
              <a:ln w="1">
                <a:solidFill>
                  <a:srgbClr val="808080"/>
                </a:solidFill>
                <a:round/>
                <a:headEnd/>
                <a:tailEnd/>
              </a:ln>
            </p:spPr>
            <p:txBody>
              <a:bodyPr/>
              <a:lstStyle/>
              <a:p>
                <a:endParaRPr lang="en-US"/>
              </a:p>
            </p:txBody>
          </p:sp>
          <p:sp>
            <p:nvSpPr>
              <p:cNvPr id="213189" name="Line 154"/>
              <p:cNvSpPr>
                <a:spLocks noChangeShapeType="1"/>
              </p:cNvSpPr>
              <p:nvPr/>
            </p:nvSpPr>
            <p:spPr bwMode="auto">
              <a:xfrm flipV="1">
                <a:off x="2753" y="1857"/>
                <a:ext cx="0" cy="16"/>
              </a:xfrm>
              <a:prstGeom prst="line">
                <a:avLst/>
              </a:prstGeom>
              <a:noFill/>
              <a:ln w="1">
                <a:solidFill>
                  <a:srgbClr val="808080"/>
                </a:solidFill>
                <a:round/>
                <a:headEnd/>
                <a:tailEnd/>
              </a:ln>
            </p:spPr>
            <p:txBody>
              <a:bodyPr/>
              <a:lstStyle/>
              <a:p>
                <a:endParaRPr lang="en-US"/>
              </a:p>
            </p:txBody>
          </p:sp>
          <p:sp>
            <p:nvSpPr>
              <p:cNvPr id="213190" name="Line 155"/>
              <p:cNvSpPr>
                <a:spLocks noChangeShapeType="1"/>
              </p:cNvSpPr>
              <p:nvPr/>
            </p:nvSpPr>
            <p:spPr bwMode="auto">
              <a:xfrm flipV="1">
                <a:off x="2753" y="1826"/>
                <a:ext cx="0" cy="16"/>
              </a:xfrm>
              <a:prstGeom prst="line">
                <a:avLst/>
              </a:prstGeom>
              <a:noFill/>
              <a:ln w="1">
                <a:solidFill>
                  <a:srgbClr val="808080"/>
                </a:solidFill>
                <a:round/>
                <a:headEnd/>
                <a:tailEnd/>
              </a:ln>
            </p:spPr>
            <p:txBody>
              <a:bodyPr/>
              <a:lstStyle/>
              <a:p>
                <a:endParaRPr lang="en-US"/>
              </a:p>
            </p:txBody>
          </p:sp>
          <p:sp>
            <p:nvSpPr>
              <p:cNvPr id="213191" name="Line 156"/>
              <p:cNvSpPr>
                <a:spLocks noChangeShapeType="1"/>
              </p:cNvSpPr>
              <p:nvPr/>
            </p:nvSpPr>
            <p:spPr bwMode="auto">
              <a:xfrm flipV="1">
                <a:off x="2753" y="1796"/>
                <a:ext cx="0" cy="15"/>
              </a:xfrm>
              <a:prstGeom prst="line">
                <a:avLst/>
              </a:prstGeom>
              <a:noFill/>
              <a:ln w="1">
                <a:solidFill>
                  <a:srgbClr val="808080"/>
                </a:solidFill>
                <a:round/>
                <a:headEnd/>
                <a:tailEnd/>
              </a:ln>
            </p:spPr>
            <p:txBody>
              <a:bodyPr/>
              <a:lstStyle/>
              <a:p>
                <a:endParaRPr lang="en-US"/>
              </a:p>
            </p:txBody>
          </p:sp>
          <p:sp>
            <p:nvSpPr>
              <p:cNvPr id="213192" name="Line 157"/>
              <p:cNvSpPr>
                <a:spLocks noChangeShapeType="1"/>
              </p:cNvSpPr>
              <p:nvPr/>
            </p:nvSpPr>
            <p:spPr bwMode="auto">
              <a:xfrm flipV="1">
                <a:off x="2753" y="1765"/>
                <a:ext cx="0" cy="16"/>
              </a:xfrm>
              <a:prstGeom prst="line">
                <a:avLst/>
              </a:prstGeom>
              <a:noFill/>
              <a:ln w="1">
                <a:solidFill>
                  <a:srgbClr val="808080"/>
                </a:solidFill>
                <a:round/>
                <a:headEnd/>
                <a:tailEnd/>
              </a:ln>
            </p:spPr>
            <p:txBody>
              <a:bodyPr/>
              <a:lstStyle/>
              <a:p>
                <a:endParaRPr lang="en-US"/>
              </a:p>
            </p:txBody>
          </p:sp>
          <p:sp>
            <p:nvSpPr>
              <p:cNvPr id="213193" name="Line 158"/>
              <p:cNvSpPr>
                <a:spLocks noChangeShapeType="1"/>
              </p:cNvSpPr>
              <p:nvPr/>
            </p:nvSpPr>
            <p:spPr bwMode="auto">
              <a:xfrm flipV="1">
                <a:off x="2753" y="1734"/>
                <a:ext cx="0" cy="16"/>
              </a:xfrm>
              <a:prstGeom prst="line">
                <a:avLst/>
              </a:prstGeom>
              <a:noFill/>
              <a:ln w="1">
                <a:solidFill>
                  <a:srgbClr val="808080"/>
                </a:solidFill>
                <a:round/>
                <a:headEnd/>
                <a:tailEnd/>
              </a:ln>
            </p:spPr>
            <p:txBody>
              <a:bodyPr/>
              <a:lstStyle/>
              <a:p>
                <a:endParaRPr lang="en-US"/>
              </a:p>
            </p:txBody>
          </p:sp>
          <p:sp>
            <p:nvSpPr>
              <p:cNvPr id="213194" name="Line 159"/>
              <p:cNvSpPr>
                <a:spLocks noChangeShapeType="1"/>
              </p:cNvSpPr>
              <p:nvPr/>
            </p:nvSpPr>
            <p:spPr bwMode="auto">
              <a:xfrm flipV="1">
                <a:off x="2753" y="1703"/>
                <a:ext cx="0" cy="16"/>
              </a:xfrm>
              <a:prstGeom prst="line">
                <a:avLst/>
              </a:prstGeom>
              <a:noFill/>
              <a:ln w="1">
                <a:solidFill>
                  <a:srgbClr val="808080"/>
                </a:solidFill>
                <a:round/>
                <a:headEnd/>
                <a:tailEnd/>
              </a:ln>
            </p:spPr>
            <p:txBody>
              <a:bodyPr/>
              <a:lstStyle/>
              <a:p>
                <a:endParaRPr lang="en-US"/>
              </a:p>
            </p:txBody>
          </p:sp>
          <p:sp>
            <p:nvSpPr>
              <p:cNvPr id="213195" name="Line 160"/>
              <p:cNvSpPr>
                <a:spLocks noChangeShapeType="1"/>
              </p:cNvSpPr>
              <p:nvPr/>
            </p:nvSpPr>
            <p:spPr bwMode="auto">
              <a:xfrm flipV="1">
                <a:off x="2753" y="1673"/>
                <a:ext cx="0" cy="15"/>
              </a:xfrm>
              <a:prstGeom prst="line">
                <a:avLst/>
              </a:prstGeom>
              <a:noFill/>
              <a:ln w="1">
                <a:solidFill>
                  <a:srgbClr val="808080"/>
                </a:solidFill>
                <a:round/>
                <a:headEnd/>
                <a:tailEnd/>
              </a:ln>
            </p:spPr>
            <p:txBody>
              <a:bodyPr/>
              <a:lstStyle/>
              <a:p>
                <a:endParaRPr lang="en-US"/>
              </a:p>
            </p:txBody>
          </p:sp>
          <p:sp>
            <p:nvSpPr>
              <p:cNvPr id="213196" name="Line 161"/>
              <p:cNvSpPr>
                <a:spLocks noChangeShapeType="1"/>
              </p:cNvSpPr>
              <p:nvPr/>
            </p:nvSpPr>
            <p:spPr bwMode="auto">
              <a:xfrm flipV="1">
                <a:off x="2753" y="1642"/>
                <a:ext cx="0" cy="16"/>
              </a:xfrm>
              <a:prstGeom prst="line">
                <a:avLst/>
              </a:prstGeom>
              <a:noFill/>
              <a:ln w="1">
                <a:solidFill>
                  <a:srgbClr val="808080"/>
                </a:solidFill>
                <a:round/>
                <a:headEnd/>
                <a:tailEnd/>
              </a:ln>
            </p:spPr>
            <p:txBody>
              <a:bodyPr/>
              <a:lstStyle/>
              <a:p>
                <a:endParaRPr lang="en-US"/>
              </a:p>
            </p:txBody>
          </p:sp>
          <p:sp>
            <p:nvSpPr>
              <p:cNvPr id="213197" name="Line 162"/>
              <p:cNvSpPr>
                <a:spLocks noChangeShapeType="1"/>
              </p:cNvSpPr>
              <p:nvPr/>
            </p:nvSpPr>
            <p:spPr bwMode="auto">
              <a:xfrm flipV="1">
                <a:off x="2753" y="1611"/>
                <a:ext cx="0" cy="16"/>
              </a:xfrm>
              <a:prstGeom prst="line">
                <a:avLst/>
              </a:prstGeom>
              <a:noFill/>
              <a:ln w="1">
                <a:solidFill>
                  <a:srgbClr val="808080"/>
                </a:solidFill>
                <a:round/>
                <a:headEnd/>
                <a:tailEnd/>
              </a:ln>
            </p:spPr>
            <p:txBody>
              <a:bodyPr/>
              <a:lstStyle/>
              <a:p>
                <a:endParaRPr lang="en-US"/>
              </a:p>
            </p:txBody>
          </p:sp>
          <p:sp>
            <p:nvSpPr>
              <p:cNvPr id="213198" name="Line 163"/>
              <p:cNvSpPr>
                <a:spLocks noChangeShapeType="1"/>
              </p:cNvSpPr>
              <p:nvPr/>
            </p:nvSpPr>
            <p:spPr bwMode="auto">
              <a:xfrm flipV="1">
                <a:off x="2753" y="1581"/>
                <a:ext cx="0" cy="15"/>
              </a:xfrm>
              <a:prstGeom prst="line">
                <a:avLst/>
              </a:prstGeom>
              <a:noFill/>
              <a:ln w="1">
                <a:solidFill>
                  <a:srgbClr val="808080"/>
                </a:solidFill>
                <a:round/>
                <a:headEnd/>
                <a:tailEnd/>
              </a:ln>
            </p:spPr>
            <p:txBody>
              <a:bodyPr/>
              <a:lstStyle/>
              <a:p>
                <a:endParaRPr lang="en-US"/>
              </a:p>
            </p:txBody>
          </p:sp>
          <p:sp>
            <p:nvSpPr>
              <p:cNvPr id="213199" name="Line 164"/>
              <p:cNvSpPr>
                <a:spLocks noChangeShapeType="1"/>
              </p:cNvSpPr>
              <p:nvPr/>
            </p:nvSpPr>
            <p:spPr bwMode="auto">
              <a:xfrm flipV="1">
                <a:off x="2753" y="1550"/>
                <a:ext cx="0" cy="16"/>
              </a:xfrm>
              <a:prstGeom prst="line">
                <a:avLst/>
              </a:prstGeom>
              <a:noFill/>
              <a:ln w="1">
                <a:solidFill>
                  <a:srgbClr val="808080"/>
                </a:solidFill>
                <a:round/>
                <a:headEnd/>
                <a:tailEnd/>
              </a:ln>
            </p:spPr>
            <p:txBody>
              <a:bodyPr/>
              <a:lstStyle/>
              <a:p>
                <a:endParaRPr lang="en-US"/>
              </a:p>
            </p:txBody>
          </p:sp>
          <p:sp>
            <p:nvSpPr>
              <p:cNvPr id="213200" name="Line 165"/>
              <p:cNvSpPr>
                <a:spLocks noChangeShapeType="1"/>
              </p:cNvSpPr>
              <p:nvPr/>
            </p:nvSpPr>
            <p:spPr bwMode="auto">
              <a:xfrm flipV="1">
                <a:off x="2753" y="1519"/>
                <a:ext cx="0" cy="16"/>
              </a:xfrm>
              <a:prstGeom prst="line">
                <a:avLst/>
              </a:prstGeom>
              <a:noFill/>
              <a:ln w="1">
                <a:solidFill>
                  <a:srgbClr val="808080"/>
                </a:solidFill>
                <a:round/>
                <a:headEnd/>
                <a:tailEnd/>
              </a:ln>
            </p:spPr>
            <p:txBody>
              <a:bodyPr/>
              <a:lstStyle/>
              <a:p>
                <a:endParaRPr lang="en-US"/>
              </a:p>
            </p:txBody>
          </p:sp>
          <p:sp>
            <p:nvSpPr>
              <p:cNvPr id="213201" name="Line 166"/>
              <p:cNvSpPr>
                <a:spLocks noChangeShapeType="1"/>
              </p:cNvSpPr>
              <p:nvPr/>
            </p:nvSpPr>
            <p:spPr bwMode="auto">
              <a:xfrm flipV="1">
                <a:off x="2753" y="1488"/>
                <a:ext cx="0" cy="16"/>
              </a:xfrm>
              <a:prstGeom prst="line">
                <a:avLst/>
              </a:prstGeom>
              <a:noFill/>
              <a:ln w="1">
                <a:solidFill>
                  <a:srgbClr val="808080"/>
                </a:solidFill>
                <a:round/>
                <a:headEnd/>
                <a:tailEnd/>
              </a:ln>
            </p:spPr>
            <p:txBody>
              <a:bodyPr/>
              <a:lstStyle/>
              <a:p>
                <a:endParaRPr lang="en-US"/>
              </a:p>
            </p:txBody>
          </p:sp>
          <p:sp>
            <p:nvSpPr>
              <p:cNvPr id="213202" name="Line 167"/>
              <p:cNvSpPr>
                <a:spLocks noChangeShapeType="1"/>
              </p:cNvSpPr>
              <p:nvPr/>
            </p:nvSpPr>
            <p:spPr bwMode="auto">
              <a:xfrm flipV="1">
                <a:off x="2753" y="1458"/>
                <a:ext cx="0" cy="15"/>
              </a:xfrm>
              <a:prstGeom prst="line">
                <a:avLst/>
              </a:prstGeom>
              <a:noFill/>
              <a:ln w="1">
                <a:solidFill>
                  <a:srgbClr val="808080"/>
                </a:solidFill>
                <a:round/>
                <a:headEnd/>
                <a:tailEnd/>
              </a:ln>
            </p:spPr>
            <p:txBody>
              <a:bodyPr/>
              <a:lstStyle/>
              <a:p>
                <a:endParaRPr lang="en-US"/>
              </a:p>
            </p:txBody>
          </p:sp>
          <p:sp>
            <p:nvSpPr>
              <p:cNvPr id="213203" name="Line 168"/>
              <p:cNvSpPr>
                <a:spLocks noChangeShapeType="1"/>
              </p:cNvSpPr>
              <p:nvPr/>
            </p:nvSpPr>
            <p:spPr bwMode="auto">
              <a:xfrm flipV="1">
                <a:off x="2753" y="1427"/>
                <a:ext cx="0" cy="16"/>
              </a:xfrm>
              <a:prstGeom prst="line">
                <a:avLst/>
              </a:prstGeom>
              <a:noFill/>
              <a:ln w="1">
                <a:solidFill>
                  <a:srgbClr val="808080"/>
                </a:solidFill>
                <a:round/>
                <a:headEnd/>
                <a:tailEnd/>
              </a:ln>
            </p:spPr>
            <p:txBody>
              <a:bodyPr/>
              <a:lstStyle/>
              <a:p>
                <a:endParaRPr lang="en-US"/>
              </a:p>
            </p:txBody>
          </p:sp>
          <p:sp>
            <p:nvSpPr>
              <p:cNvPr id="213204" name="Line 169"/>
              <p:cNvSpPr>
                <a:spLocks noChangeShapeType="1"/>
              </p:cNvSpPr>
              <p:nvPr/>
            </p:nvSpPr>
            <p:spPr bwMode="auto">
              <a:xfrm flipV="1">
                <a:off x="2753" y="1396"/>
                <a:ext cx="0" cy="16"/>
              </a:xfrm>
              <a:prstGeom prst="line">
                <a:avLst/>
              </a:prstGeom>
              <a:noFill/>
              <a:ln w="1">
                <a:solidFill>
                  <a:srgbClr val="808080"/>
                </a:solidFill>
                <a:round/>
                <a:headEnd/>
                <a:tailEnd/>
              </a:ln>
            </p:spPr>
            <p:txBody>
              <a:bodyPr/>
              <a:lstStyle/>
              <a:p>
                <a:endParaRPr lang="en-US"/>
              </a:p>
            </p:txBody>
          </p:sp>
          <p:sp>
            <p:nvSpPr>
              <p:cNvPr id="213205" name="Line 170"/>
              <p:cNvSpPr>
                <a:spLocks noChangeShapeType="1"/>
              </p:cNvSpPr>
              <p:nvPr/>
            </p:nvSpPr>
            <p:spPr bwMode="auto">
              <a:xfrm flipV="1">
                <a:off x="2753" y="1366"/>
                <a:ext cx="0" cy="15"/>
              </a:xfrm>
              <a:prstGeom prst="line">
                <a:avLst/>
              </a:prstGeom>
              <a:noFill/>
              <a:ln w="1">
                <a:solidFill>
                  <a:srgbClr val="808080"/>
                </a:solidFill>
                <a:round/>
                <a:headEnd/>
                <a:tailEnd/>
              </a:ln>
            </p:spPr>
            <p:txBody>
              <a:bodyPr/>
              <a:lstStyle/>
              <a:p>
                <a:endParaRPr lang="en-US"/>
              </a:p>
            </p:txBody>
          </p:sp>
          <p:sp>
            <p:nvSpPr>
              <p:cNvPr id="213206" name="Line 171"/>
              <p:cNvSpPr>
                <a:spLocks noChangeShapeType="1"/>
              </p:cNvSpPr>
              <p:nvPr/>
            </p:nvSpPr>
            <p:spPr bwMode="auto">
              <a:xfrm flipV="1">
                <a:off x="2753" y="1335"/>
                <a:ext cx="0" cy="16"/>
              </a:xfrm>
              <a:prstGeom prst="line">
                <a:avLst/>
              </a:prstGeom>
              <a:noFill/>
              <a:ln w="1">
                <a:solidFill>
                  <a:srgbClr val="808080"/>
                </a:solidFill>
                <a:round/>
                <a:headEnd/>
                <a:tailEnd/>
              </a:ln>
            </p:spPr>
            <p:txBody>
              <a:bodyPr/>
              <a:lstStyle/>
              <a:p>
                <a:endParaRPr lang="en-US"/>
              </a:p>
            </p:txBody>
          </p:sp>
          <p:sp>
            <p:nvSpPr>
              <p:cNvPr id="213207" name="Line 172"/>
              <p:cNvSpPr>
                <a:spLocks noChangeShapeType="1"/>
              </p:cNvSpPr>
              <p:nvPr/>
            </p:nvSpPr>
            <p:spPr bwMode="auto">
              <a:xfrm flipV="1">
                <a:off x="2753" y="1304"/>
                <a:ext cx="0" cy="16"/>
              </a:xfrm>
              <a:prstGeom prst="line">
                <a:avLst/>
              </a:prstGeom>
              <a:noFill/>
              <a:ln w="1">
                <a:solidFill>
                  <a:srgbClr val="808080"/>
                </a:solidFill>
                <a:round/>
                <a:headEnd/>
                <a:tailEnd/>
              </a:ln>
            </p:spPr>
            <p:txBody>
              <a:bodyPr/>
              <a:lstStyle/>
              <a:p>
                <a:endParaRPr lang="en-US"/>
              </a:p>
            </p:txBody>
          </p:sp>
          <p:sp>
            <p:nvSpPr>
              <p:cNvPr id="213208" name="Line 173"/>
              <p:cNvSpPr>
                <a:spLocks noChangeShapeType="1"/>
              </p:cNvSpPr>
              <p:nvPr/>
            </p:nvSpPr>
            <p:spPr bwMode="auto">
              <a:xfrm flipV="1">
                <a:off x="2753" y="1273"/>
                <a:ext cx="0" cy="16"/>
              </a:xfrm>
              <a:prstGeom prst="line">
                <a:avLst/>
              </a:prstGeom>
              <a:noFill/>
              <a:ln w="1">
                <a:solidFill>
                  <a:srgbClr val="808080"/>
                </a:solidFill>
                <a:round/>
                <a:headEnd/>
                <a:tailEnd/>
              </a:ln>
            </p:spPr>
            <p:txBody>
              <a:bodyPr/>
              <a:lstStyle/>
              <a:p>
                <a:endParaRPr lang="en-US"/>
              </a:p>
            </p:txBody>
          </p:sp>
          <p:sp>
            <p:nvSpPr>
              <p:cNvPr id="213209" name="Line 174"/>
              <p:cNvSpPr>
                <a:spLocks noChangeShapeType="1"/>
              </p:cNvSpPr>
              <p:nvPr/>
            </p:nvSpPr>
            <p:spPr bwMode="auto">
              <a:xfrm flipV="1">
                <a:off x="2753" y="1243"/>
                <a:ext cx="0" cy="15"/>
              </a:xfrm>
              <a:prstGeom prst="line">
                <a:avLst/>
              </a:prstGeom>
              <a:noFill/>
              <a:ln w="1">
                <a:solidFill>
                  <a:srgbClr val="808080"/>
                </a:solidFill>
                <a:round/>
                <a:headEnd/>
                <a:tailEnd/>
              </a:ln>
            </p:spPr>
            <p:txBody>
              <a:bodyPr/>
              <a:lstStyle/>
              <a:p>
                <a:endParaRPr lang="en-US"/>
              </a:p>
            </p:txBody>
          </p:sp>
          <p:sp>
            <p:nvSpPr>
              <p:cNvPr id="213210" name="Line 175"/>
              <p:cNvSpPr>
                <a:spLocks noChangeShapeType="1"/>
              </p:cNvSpPr>
              <p:nvPr/>
            </p:nvSpPr>
            <p:spPr bwMode="auto">
              <a:xfrm>
                <a:off x="2753" y="1228"/>
                <a:ext cx="0" cy="0"/>
              </a:xfrm>
              <a:prstGeom prst="line">
                <a:avLst/>
              </a:prstGeom>
              <a:noFill/>
              <a:ln w="1">
                <a:solidFill>
                  <a:srgbClr val="808080"/>
                </a:solidFill>
                <a:round/>
                <a:headEnd/>
                <a:tailEnd/>
              </a:ln>
            </p:spPr>
            <p:txBody>
              <a:bodyPr/>
              <a:lstStyle/>
              <a:p>
                <a:endParaRPr lang="en-US"/>
              </a:p>
            </p:txBody>
          </p:sp>
          <p:sp>
            <p:nvSpPr>
              <p:cNvPr id="213211" name="Line 176"/>
              <p:cNvSpPr>
                <a:spLocks noChangeShapeType="1"/>
              </p:cNvSpPr>
              <p:nvPr/>
            </p:nvSpPr>
            <p:spPr bwMode="auto">
              <a:xfrm>
                <a:off x="2235" y="3870"/>
                <a:ext cx="0" cy="30"/>
              </a:xfrm>
              <a:prstGeom prst="line">
                <a:avLst/>
              </a:prstGeom>
              <a:noFill/>
              <a:ln w="1">
                <a:solidFill>
                  <a:srgbClr val="000000"/>
                </a:solidFill>
                <a:round/>
                <a:headEnd/>
                <a:tailEnd/>
              </a:ln>
            </p:spPr>
            <p:txBody>
              <a:bodyPr/>
              <a:lstStyle/>
              <a:p>
                <a:endParaRPr lang="en-US"/>
              </a:p>
            </p:txBody>
          </p:sp>
          <p:sp>
            <p:nvSpPr>
              <p:cNvPr id="213212" name="Line 177"/>
              <p:cNvSpPr>
                <a:spLocks noChangeShapeType="1"/>
              </p:cNvSpPr>
              <p:nvPr/>
            </p:nvSpPr>
            <p:spPr bwMode="auto">
              <a:xfrm flipV="1">
                <a:off x="2339" y="3870"/>
                <a:ext cx="0" cy="15"/>
              </a:xfrm>
              <a:prstGeom prst="line">
                <a:avLst/>
              </a:prstGeom>
              <a:noFill/>
              <a:ln w="1">
                <a:solidFill>
                  <a:srgbClr val="000000"/>
                </a:solidFill>
                <a:round/>
                <a:headEnd/>
                <a:tailEnd/>
              </a:ln>
            </p:spPr>
            <p:txBody>
              <a:bodyPr/>
              <a:lstStyle/>
              <a:p>
                <a:endParaRPr lang="en-US"/>
              </a:p>
            </p:txBody>
          </p:sp>
          <p:sp>
            <p:nvSpPr>
              <p:cNvPr id="213213" name="Line 178"/>
              <p:cNvSpPr>
                <a:spLocks noChangeShapeType="1"/>
              </p:cNvSpPr>
              <p:nvPr/>
            </p:nvSpPr>
            <p:spPr bwMode="auto">
              <a:xfrm flipV="1">
                <a:off x="2443" y="3870"/>
                <a:ext cx="0" cy="15"/>
              </a:xfrm>
              <a:prstGeom prst="line">
                <a:avLst/>
              </a:prstGeom>
              <a:noFill/>
              <a:ln w="1">
                <a:solidFill>
                  <a:srgbClr val="000000"/>
                </a:solidFill>
                <a:round/>
                <a:headEnd/>
                <a:tailEnd/>
              </a:ln>
            </p:spPr>
            <p:txBody>
              <a:bodyPr/>
              <a:lstStyle/>
              <a:p>
                <a:endParaRPr lang="en-US"/>
              </a:p>
            </p:txBody>
          </p:sp>
          <p:sp>
            <p:nvSpPr>
              <p:cNvPr id="213214" name="Line 179"/>
              <p:cNvSpPr>
                <a:spLocks noChangeShapeType="1"/>
              </p:cNvSpPr>
              <p:nvPr/>
            </p:nvSpPr>
            <p:spPr bwMode="auto">
              <a:xfrm flipV="1">
                <a:off x="2546" y="3870"/>
                <a:ext cx="0" cy="15"/>
              </a:xfrm>
              <a:prstGeom prst="line">
                <a:avLst/>
              </a:prstGeom>
              <a:noFill/>
              <a:ln w="1">
                <a:solidFill>
                  <a:srgbClr val="000000"/>
                </a:solidFill>
                <a:round/>
                <a:headEnd/>
                <a:tailEnd/>
              </a:ln>
            </p:spPr>
            <p:txBody>
              <a:bodyPr/>
              <a:lstStyle/>
              <a:p>
                <a:endParaRPr lang="en-US"/>
              </a:p>
            </p:txBody>
          </p:sp>
          <p:sp>
            <p:nvSpPr>
              <p:cNvPr id="213215" name="Line 180"/>
              <p:cNvSpPr>
                <a:spLocks noChangeShapeType="1"/>
              </p:cNvSpPr>
              <p:nvPr/>
            </p:nvSpPr>
            <p:spPr bwMode="auto">
              <a:xfrm flipV="1">
                <a:off x="2650" y="3870"/>
                <a:ext cx="0" cy="15"/>
              </a:xfrm>
              <a:prstGeom prst="line">
                <a:avLst/>
              </a:prstGeom>
              <a:noFill/>
              <a:ln w="1">
                <a:solidFill>
                  <a:srgbClr val="000000"/>
                </a:solidFill>
                <a:round/>
                <a:headEnd/>
                <a:tailEnd/>
              </a:ln>
            </p:spPr>
            <p:txBody>
              <a:bodyPr/>
              <a:lstStyle/>
              <a:p>
                <a:endParaRPr lang="en-US"/>
              </a:p>
            </p:txBody>
          </p:sp>
          <p:sp>
            <p:nvSpPr>
              <p:cNvPr id="213216" name="Line 181"/>
              <p:cNvSpPr>
                <a:spLocks noChangeShapeType="1"/>
              </p:cNvSpPr>
              <p:nvPr/>
            </p:nvSpPr>
            <p:spPr bwMode="auto">
              <a:xfrm>
                <a:off x="2753" y="3870"/>
                <a:ext cx="0" cy="30"/>
              </a:xfrm>
              <a:prstGeom prst="line">
                <a:avLst/>
              </a:prstGeom>
              <a:noFill/>
              <a:ln w="1">
                <a:solidFill>
                  <a:srgbClr val="000000"/>
                </a:solidFill>
                <a:round/>
                <a:headEnd/>
                <a:tailEnd/>
              </a:ln>
            </p:spPr>
            <p:txBody>
              <a:bodyPr/>
              <a:lstStyle/>
              <a:p>
                <a:endParaRPr lang="en-US"/>
              </a:p>
            </p:txBody>
          </p:sp>
          <p:sp>
            <p:nvSpPr>
              <p:cNvPr id="213217" name="Line 182"/>
              <p:cNvSpPr>
                <a:spLocks noChangeShapeType="1"/>
              </p:cNvSpPr>
              <p:nvPr/>
            </p:nvSpPr>
            <p:spPr bwMode="auto">
              <a:xfrm flipV="1">
                <a:off x="2857" y="3870"/>
                <a:ext cx="0" cy="15"/>
              </a:xfrm>
              <a:prstGeom prst="line">
                <a:avLst/>
              </a:prstGeom>
              <a:noFill/>
              <a:ln w="1">
                <a:solidFill>
                  <a:srgbClr val="000000"/>
                </a:solidFill>
                <a:round/>
                <a:headEnd/>
                <a:tailEnd/>
              </a:ln>
            </p:spPr>
            <p:txBody>
              <a:bodyPr/>
              <a:lstStyle/>
              <a:p>
                <a:endParaRPr lang="en-US"/>
              </a:p>
            </p:txBody>
          </p:sp>
          <p:sp>
            <p:nvSpPr>
              <p:cNvPr id="213218" name="Line 183"/>
              <p:cNvSpPr>
                <a:spLocks noChangeShapeType="1"/>
              </p:cNvSpPr>
              <p:nvPr/>
            </p:nvSpPr>
            <p:spPr bwMode="auto">
              <a:xfrm flipV="1">
                <a:off x="2961" y="3870"/>
                <a:ext cx="0" cy="15"/>
              </a:xfrm>
              <a:prstGeom prst="line">
                <a:avLst/>
              </a:prstGeom>
              <a:noFill/>
              <a:ln w="1">
                <a:solidFill>
                  <a:srgbClr val="000000"/>
                </a:solidFill>
                <a:round/>
                <a:headEnd/>
                <a:tailEnd/>
              </a:ln>
            </p:spPr>
            <p:txBody>
              <a:bodyPr/>
              <a:lstStyle/>
              <a:p>
                <a:endParaRPr lang="en-US"/>
              </a:p>
            </p:txBody>
          </p:sp>
          <p:sp>
            <p:nvSpPr>
              <p:cNvPr id="213219" name="Line 184"/>
              <p:cNvSpPr>
                <a:spLocks noChangeShapeType="1"/>
              </p:cNvSpPr>
              <p:nvPr/>
            </p:nvSpPr>
            <p:spPr bwMode="auto">
              <a:xfrm flipV="1">
                <a:off x="3064" y="3870"/>
                <a:ext cx="0" cy="15"/>
              </a:xfrm>
              <a:prstGeom prst="line">
                <a:avLst/>
              </a:prstGeom>
              <a:noFill/>
              <a:ln w="1">
                <a:solidFill>
                  <a:srgbClr val="000000"/>
                </a:solidFill>
                <a:round/>
                <a:headEnd/>
                <a:tailEnd/>
              </a:ln>
            </p:spPr>
            <p:txBody>
              <a:bodyPr/>
              <a:lstStyle/>
              <a:p>
                <a:endParaRPr lang="en-US"/>
              </a:p>
            </p:txBody>
          </p:sp>
          <p:sp>
            <p:nvSpPr>
              <p:cNvPr id="213220" name="Line 185"/>
              <p:cNvSpPr>
                <a:spLocks noChangeShapeType="1"/>
              </p:cNvSpPr>
              <p:nvPr/>
            </p:nvSpPr>
            <p:spPr bwMode="auto">
              <a:xfrm flipV="1">
                <a:off x="3168" y="3870"/>
                <a:ext cx="0" cy="15"/>
              </a:xfrm>
              <a:prstGeom prst="line">
                <a:avLst/>
              </a:prstGeom>
              <a:noFill/>
              <a:ln w="1">
                <a:solidFill>
                  <a:srgbClr val="000000"/>
                </a:solidFill>
                <a:round/>
                <a:headEnd/>
                <a:tailEnd/>
              </a:ln>
            </p:spPr>
            <p:txBody>
              <a:bodyPr/>
              <a:lstStyle/>
              <a:p>
                <a:endParaRPr lang="en-US"/>
              </a:p>
            </p:txBody>
          </p:sp>
          <p:sp>
            <p:nvSpPr>
              <p:cNvPr id="213221" name="Line 186"/>
              <p:cNvSpPr>
                <a:spLocks noChangeShapeType="1"/>
              </p:cNvSpPr>
              <p:nvPr/>
            </p:nvSpPr>
            <p:spPr bwMode="auto">
              <a:xfrm>
                <a:off x="3272" y="3870"/>
                <a:ext cx="0" cy="30"/>
              </a:xfrm>
              <a:prstGeom prst="line">
                <a:avLst/>
              </a:prstGeom>
              <a:noFill/>
              <a:ln w="1">
                <a:solidFill>
                  <a:srgbClr val="000000"/>
                </a:solidFill>
                <a:round/>
                <a:headEnd/>
                <a:tailEnd/>
              </a:ln>
            </p:spPr>
            <p:txBody>
              <a:bodyPr/>
              <a:lstStyle/>
              <a:p>
                <a:endParaRPr lang="en-US"/>
              </a:p>
            </p:txBody>
          </p:sp>
          <p:sp>
            <p:nvSpPr>
              <p:cNvPr id="213222" name="Line 187"/>
              <p:cNvSpPr>
                <a:spLocks noChangeShapeType="1"/>
              </p:cNvSpPr>
              <p:nvPr/>
            </p:nvSpPr>
            <p:spPr bwMode="auto">
              <a:xfrm flipV="1">
                <a:off x="3376" y="3870"/>
                <a:ext cx="0" cy="15"/>
              </a:xfrm>
              <a:prstGeom prst="line">
                <a:avLst/>
              </a:prstGeom>
              <a:noFill/>
              <a:ln w="1">
                <a:solidFill>
                  <a:srgbClr val="000000"/>
                </a:solidFill>
                <a:round/>
                <a:headEnd/>
                <a:tailEnd/>
              </a:ln>
            </p:spPr>
            <p:txBody>
              <a:bodyPr/>
              <a:lstStyle/>
              <a:p>
                <a:endParaRPr lang="en-US"/>
              </a:p>
            </p:txBody>
          </p:sp>
          <p:sp>
            <p:nvSpPr>
              <p:cNvPr id="213223" name="Line 188"/>
              <p:cNvSpPr>
                <a:spLocks noChangeShapeType="1"/>
              </p:cNvSpPr>
              <p:nvPr/>
            </p:nvSpPr>
            <p:spPr bwMode="auto">
              <a:xfrm flipV="1">
                <a:off x="3479" y="3870"/>
                <a:ext cx="0" cy="15"/>
              </a:xfrm>
              <a:prstGeom prst="line">
                <a:avLst/>
              </a:prstGeom>
              <a:noFill/>
              <a:ln w="1">
                <a:solidFill>
                  <a:srgbClr val="000000"/>
                </a:solidFill>
                <a:round/>
                <a:headEnd/>
                <a:tailEnd/>
              </a:ln>
            </p:spPr>
            <p:txBody>
              <a:bodyPr/>
              <a:lstStyle/>
              <a:p>
                <a:endParaRPr lang="en-US"/>
              </a:p>
            </p:txBody>
          </p:sp>
          <p:sp>
            <p:nvSpPr>
              <p:cNvPr id="213224" name="Line 189"/>
              <p:cNvSpPr>
                <a:spLocks noChangeShapeType="1"/>
              </p:cNvSpPr>
              <p:nvPr/>
            </p:nvSpPr>
            <p:spPr bwMode="auto">
              <a:xfrm flipV="1">
                <a:off x="3582" y="3870"/>
                <a:ext cx="0" cy="15"/>
              </a:xfrm>
              <a:prstGeom prst="line">
                <a:avLst/>
              </a:prstGeom>
              <a:noFill/>
              <a:ln w="1">
                <a:solidFill>
                  <a:srgbClr val="000000"/>
                </a:solidFill>
                <a:round/>
                <a:headEnd/>
                <a:tailEnd/>
              </a:ln>
            </p:spPr>
            <p:txBody>
              <a:bodyPr/>
              <a:lstStyle/>
              <a:p>
                <a:endParaRPr lang="en-US"/>
              </a:p>
            </p:txBody>
          </p:sp>
          <p:sp>
            <p:nvSpPr>
              <p:cNvPr id="213225" name="Line 190"/>
              <p:cNvSpPr>
                <a:spLocks noChangeShapeType="1"/>
              </p:cNvSpPr>
              <p:nvPr/>
            </p:nvSpPr>
            <p:spPr bwMode="auto">
              <a:xfrm flipV="1">
                <a:off x="3687" y="3870"/>
                <a:ext cx="0" cy="15"/>
              </a:xfrm>
              <a:prstGeom prst="line">
                <a:avLst/>
              </a:prstGeom>
              <a:noFill/>
              <a:ln w="1">
                <a:solidFill>
                  <a:srgbClr val="000000"/>
                </a:solidFill>
                <a:round/>
                <a:headEnd/>
                <a:tailEnd/>
              </a:ln>
            </p:spPr>
            <p:txBody>
              <a:bodyPr/>
              <a:lstStyle/>
              <a:p>
                <a:endParaRPr lang="en-US"/>
              </a:p>
            </p:txBody>
          </p:sp>
          <p:sp>
            <p:nvSpPr>
              <p:cNvPr id="213226" name="Line 191"/>
              <p:cNvSpPr>
                <a:spLocks noChangeShapeType="1"/>
              </p:cNvSpPr>
              <p:nvPr/>
            </p:nvSpPr>
            <p:spPr bwMode="auto">
              <a:xfrm>
                <a:off x="3790" y="3870"/>
                <a:ext cx="0" cy="30"/>
              </a:xfrm>
              <a:prstGeom prst="line">
                <a:avLst/>
              </a:prstGeom>
              <a:noFill/>
              <a:ln w="1">
                <a:solidFill>
                  <a:srgbClr val="000000"/>
                </a:solidFill>
                <a:round/>
                <a:headEnd/>
                <a:tailEnd/>
              </a:ln>
            </p:spPr>
            <p:txBody>
              <a:bodyPr/>
              <a:lstStyle/>
              <a:p>
                <a:endParaRPr lang="en-US"/>
              </a:p>
            </p:txBody>
          </p:sp>
          <p:sp>
            <p:nvSpPr>
              <p:cNvPr id="213227" name="Line 192"/>
              <p:cNvSpPr>
                <a:spLocks noChangeShapeType="1"/>
              </p:cNvSpPr>
              <p:nvPr/>
            </p:nvSpPr>
            <p:spPr bwMode="auto">
              <a:xfrm flipV="1">
                <a:off x="3893" y="3870"/>
                <a:ext cx="0" cy="15"/>
              </a:xfrm>
              <a:prstGeom prst="line">
                <a:avLst/>
              </a:prstGeom>
              <a:noFill/>
              <a:ln w="1">
                <a:solidFill>
                  <a:srgbClr val="000000"/>
                </a:solidFill>
                <a:round/>
                <a:headEnd/>
                <a:tailEnd/>
              </a:ln>
            </p:spPr>
            <p:txBody>
              <a:bodyPr/>
              <a:lstStyle/>
              <a:p>
                <a:endParaRPr lang="en-US"/>
              </a:p>
            </p:txBody>
          </p:sp>
          <p:sp>
            <p:nvSpPr>
              <p:cNvPr id="213228" name="Line 193"/>
              <p:cNvSpPr>
                <a:spLocks noChangeShapeType="1"/>
              </p:cNvSpPr>
              <p:nvPr/>
            </p:nvSpPr>
            <p:spPr bwMode="auto">
              <a:xfrm flipV="1">
                <a:off x="3997" y="3870"/>
                <a:ext cx="0" cy="15"/>
              </a:xfrm>
              <a:prstGeom prst="line">
                <a:avLst/>
              </a:prstGeom>
              <a:noFill/>
              <a:ln w="1">
                <a:solidFill>
                  <a:srgbClr val="000000"/>
                </a:solidFill>
                <a:round/>
                <a:headEnd/>
                <a:tailEnd/>
              </a:ln>
            </p:spPr>
            <p:txBody>
              <a:bodyPr/>
              <a:lstStyle/>
              <a:p>
                <a:endParaRPr lang="en-US"/>
              </a:p>
            </p:txBody>
          </p:sp>
          <p:sp>
            <p:nvSpPr>
              <p:cNvPr id="213229" name="Line 194"/>
              <p:cNvSpPr>
                <a:spLocks noChangeShapeType="1"/>
              </p:cNvSpPr>
              <p:nvPr/>
            </p:nvSpPr>
            <p:spPr bwMode="auto">
              <a:xfrm flipV="1">
                <a:off x="4101" y="3870"/>
                <a:ext cx="0" cy="15"/>
              </a:xfrm>
              <a:prstGeom prst="line">
                <a:avLst/>
              </a:prstGeom>
              <a:noFill/>
              <a:ln w="1">
                <a:solidFill>
                  <a:srgbClr val="000000"/>
                </a:solidFill>
                <a:round/>
                <a:headEnd/>
                <a:tailEnd/>
              </a:ln>
            </p:spPr>
            <p:txBody>
              <a:bodyPr/>
              <a:lstStyle/>
              <a:p>
                <a:endParaRPr lang="en-US"/>
              </a:p>
            </p:txBody>
          </p:sp>
          <p:sp>
            <p:nvSpPr>
              <p:cNvPr id="213230" name="Line 195"/>
              <p:cNvSpPr>
                <a:spLocks noChangeShapeType="1"/>
              </p:cNvSpPr>
              <p:nvPr/>
            </p:nvSpPr>
            <p:spPr bwMode="auto">
              <a:xfrm flipV="1">
                <a:off x="4205" y="3870"/>
                <a:ext cx="0" cy="15"/>
              </a:xfrm>
              <a:prstGeom prst="line">
                <a:avLst/>
              </a:prstGeom>
              <a:noFill/>
              <a:ln w="1">
                <a:solidFill>
                  <a:srgbClr val="000000"/>
                </a:solidFill>
                <a:round/>
                <a:headEnd/>
                <a:tailEnd/>
              </a:ln>
            </p:spPr>
            <p:txBody>
              <a:bodyPr/>
              <a:lstStyle/>
              <a:p>
                <a:endParaRPr lang="en-US"/>
              </a:p>
            </p:txBody>
          </p:sp>
          <p:sp>
            <p:nvSpPr>
              <p:cNvPr id="213231" name="Line 196"/>
              <p:cNvSpPr>
                <a:spLocks noChangeShapeType="1"/>
              </p:cNvSpPr>
              <p:nvPr/>
            </p:nvSpPr>
            <p:spPr bwMode="auto">
              <a:xfrm>
                <a:off x="4308" y="3870"/>
                <a:ext cx="0" cy="30"/>
              </a:xfrm>
              <a:prstGeom prst="line">
                <a:avLst/>
              </a:prstGeom>
              <a:noFill/>
              <a:ln w="1">
                <a:solidFill>
                  <a:srgbClr val="000000"/>
                </a:solidFill>
                <a:round/>
                <a:headEnd/>
                <a:tailEnd/>
              </a:ln>
            </p:spPr>
            <p:txBody>
              <a:bodyPr/>
              <a:lstStyle/>
              <a:p>
                <a:endParaRPr lang="en-US"/>
              </a:p>
            </p:txBody>
          </p:sp>
          <p:sp>
            <p:nvSpPr>
              <p:cNvPr id="213232" name="Line 197"/>
              <p:cNvSpPr>
                <a:spLocks noChangeShapeType="1"/>
              </p:cNvSpPr>
              <p:nvPr/>
            </p:nvSpPr>
            <p:spPr bwMode="auto">
              <a:xfrm flipV="1">
                <a:off x="4412" y="3870"/>
                <a:ext cx="0" cy="15"/>
              </a:xfrm>
              <a:prstGeom prst="line">
                <a:avLst/>
              </a:prstGeom>
              <a:noFill/>
              <a:ln w="1">
                <a:solidFill>
                  <a:srgbClr val="000000"/>
                </a:solidFill>
                <a:round/>
                <a:headEnd/>
                <a:tailEnd/>
              </a:ln>
            </p:spPr>
            <p:txBody>
              <a:bodyPr/>
              <a:lstStyle/>
              <a:p>
                <a:endParaRPr lang="en-US"/>
              </a:p>
            </p:txBody>
          </p:sp>
          <p:sp>
            <p:nvSpPr>
              <p:cNvPr id="213233" name="Line 198"/>
              <p:cNvSpPr>
                <a:spLocks noChangeShapeType="1"/>
              </p:cNvSpPr>
              <p:nvPr/>
            </p:nvSpPr>
            <p:spPr bwMode="auto">
              <a:xfrm flipV="1">
                <a:off x="4516" y="3870"/>
                <a:ext cx="0" cy="15"/>
              </a:xfrm>
              <a:prstGeom prst="line">
                <a:avLst/>
              </a:prstGeom>
              <a:noFill/>
              <a:ln w="1">
                <a:solidFill>
                  <a:srgbClr val="000000"/>
                </a:solidFill>
                <a:round/>
                <a:headEnd/>
                <a:tailEnd/>
              </a:ln>
            </p:spPr>
            <p:txBody>
              <a:bodyPr/>
              <a:lstStyle/>
              <a:p>
                <a:endParaRPr lang="en-US"/>
              </a:p>
            </p:txBody>
          </p:sp>
          <p:sp>
            <p:nvSpPr>
              <p:cNvPr id="213234" name="Line 199"/>
              <p:cNvSpPr>
                <a:spLocks noChangeShapeType="1"/>
              </p:cNvSpPr>
              <p:nvPr/>
            </p:nvSpPr>
            <p:spPr bwMode="auto">
              <a:xfrm flipV="1">
                <a:off x="4619" y="3870"/>
                <a:ext cx="0" cy="15"/>
              </a:xfrm>
              <a:prstGeom prst="line">
                <a:avLst/>
              </a:prstGeom>
              <a:noFill/>
              <a:ln w="1">
                <a:solidFill>
                  <a:srgbClr val="000000"/>
                </a:solidFill>
                <a:round/>
                <a:headEnd/>
                <a:tailEnd/>
              </a:ln>
            </p:spPr>
            <p:txBody>
              <a:bodyPr/>
              <a:lstStyle/>
              <a:p>
                <a:endParaRPr lang="en-US"/>
              </a:p>
            </p:txBody>
          </p:sp>
          <p:sp>
            <p:nvSpPr>
              <p:cNvPr id="213235" name="Line 200"/>
              <p:cNvSpPr>
                <a:spLocks noChangeShapeType="1"/>
              </p:cNvSpPr>
              <p:nvPr/>
            </p:nvSpPr>
            <p:spPr bwMode="auto">
              <a:xfrm flipV="1">
                <a:off x="4723" y="3870"/>
                <a:ext cx="0" cy="15"/>
              </a:xfrm>
              <a:prstGeom prst="line">
                <a:avLst/>
              </a:prstGeom>
              <a:noFill/>
              <a:ln w="1">
                <a:solidFill>
                  <a:srgbClr val="000000"/>
                </a:solidFill>
                <a:round/>
                <a:headEnd/>
                <a:tailEnd/>
              </a:ln>
            </p:spPr>
            <p:txBody>
              <a:bodyPr/>
              <a:lstStyle/>
              <a:p>
                <a:endParaRPr lang="en-US"/>
              </a:p>
            </p:txBody>
          </p:sp>
          <p:sp>
            <p:nvSpPr>
              <p:cNvPr id="213236" name="Line 201"/>
              <p:cNvSpPr>
                <a:spLocks noChangeShapeType="1"/>
              </p:cNvSpPr>
              <p:nvPr/>
            </p:nvSpPr>
            <p:spPr bwMode="auto">
              <a:xfrm>
                <a:off x="4826" y="3870"/>
                <a:ext cx="0" cy="30"/>
              </a:xfrm>
              <a:prstGeom prst="line">
                <a:avLst/>
              </a:prstGeom>
              <a:noFill/>
              <a:ln w="1">
                <a:solidFill>
                  <a:srgbClr val="000000"/>
                </a:solidFill>
                <a:round/>
                <a:headEnd/>
                <a:tailEnd/>
              </a:ln>
            </p:spPr>
            <p:txBody>
              <a:bodyPr/>
              <a:lstStyle/>
              <a:p>
                <a:endParaRPr lang="en-US"/>
              </a:p>
            </p:txBody>
          </p:sp>
          <p:sp>
            <p:nvSpPr>
              <p:cNvPr id="213237" name="Line 202"/>
              <p:cNvSpPr>
                <a:spLocks noChangeShapeType="1"/>
              </p:cNvSpPr>
              <p:nvPr/>
            </p:nvSpPr>
            <p:spPr bwMode="auto">
              <a:xfrm flipV="1">
                <a:off x="4930" y="3870"/>
                <a:ext cx="0" cy="15"/>
              </a:xfrm>
              <a:prstGeom prst="line">
                <a:avLst/>
              </a:prstGeom>
              <a:noFill/>
              <a:ln w="1">
                <a:solidFill>
                  <a:srgbClr val="000000"/>
                </a:solidFill>
                <a:round/>
                <a:headEnd/>
                <a:tailEnd/>
              </a:ln>
            </p:spPr>
            <p:txBody>
              <a:bodyPr/>
              <a:lstStyle/>
              <a:p>
                <a:endParaRPr lang="en-US"/>
              </a:p>
            </p:txBody>
          </p:sp>
          <p:sp>
            <p:nvSpPr>
              <p:cNvPr id="213238" name="Line 203"/>
              <p:cNvSpPr>
                <a:spLocks noChangeShapeType="1"/>
              </p:cNvSpPr>
              <p:nvPr/>
            </p:nvSpPr>
            <p:spPr bwMode="auto">
              <a:xfrm flipV="1">
                <a:off x="5034" y="3870"/>
                <a:ext cx="0" cy="15"/>
              </a:xfrm>
              <a:prstGeom prst="line">
                <a:avLst/>
              </a:prstGeom>
              <a:noFill/>
              <a:ln w="1">
                <a:solidFill>
                  <a:srgbClr val="000000"/>
                </a:solidFill>
                <a:round/>
                <a:headEnd/>
                <a:tailEnd/>
              </a:ln>
            </p:spPr>
            <p:txBody>
              <a:bodyPr/>
              <a:lstStyle/>
              <a:p>
                <a:endParaRPr lang="en-US"/>
              </a:p>
            </p:txBody>
          </p:sp>
          <p:sp>
            <p:nvSpPr>
              <p:cNvPr id="213239" name="Line 204"/>
              <p:cNvSpPr>
                <a:spLocks noChangeShapeType="1"/>
              </p:cNvSpPr>
              <p:nvPr/>
            </p:nvSpPr>
            <p:spPr bwMode="auto">
              <a:xfrm flipV="1">
                <a:off x="5138" y="3870"/>
                <a:ext cx="0" cy="15"/>
              </a:xfrm>
              <a:prstGeom prst="line">
                <a:avLst/>
              </a:prstGeom>
              <a:noFill/>
              <a:ln w="1">
                <a:solidFill>
                  <a:srgbClr val="000000"/>
                </a:solidFill>
                <a:round/>
                <a:headEnd/>
                <a:tailEnd/>
              </a:ln>
            </p:spPr>
            <p:txBody>
              <a:bodyPr/>
              <a:lstStyle/>
              <a:p>
                <a:endParaRPr lang="en-US"/>
              </a:p>
            </p:txBody>
          </p:sp>
        </p:grpSp>
        <p:sp>
          <p:nvSpPr>
            <p:cNvPr id="213005" name="Line 206"/>
            <p:cNvSpPr>
              <a:spLocks noChangeShapeType="1"/>
            </p:cNvSpPr>
            <p:nvPr/>
          </p:nvSpPr>
          <p:spPr bwMode="auto">
            <a:xfrm flipV="1">
              <a:off x="5241" y="3870"/>
              <a:ext cx="0" cy="15"/>
            </a:xfrm>
            <a:prstGeom prst="line">
              <a:avLst/>
            </a:prstGeom>
            <a:noFill/>
            <a:ln w="1">
              <a:solidFill>
                <a:srgbClr val="000000"/>
              </a:solidFill>
              <a:round/>
              <a:headEnd/>
              <a:tailEnd/>
            </a:ln>
          </p:spPr>
          <p:txBody>
            <a:bodyPr/>
            <a:lstStyle/>
            <a:p>
              <a:endParaRPr lang="en-US"/>
            </a:p>
          </p:txBody>
        </p:sp>
        <p:sp>
          <p:nvSpPr>
            <p:cNvPr id="213006" name="Line 207"/>
            <p:cNvSpPr>
              <a:spLocks noChangeShapeType="1"/>
            </p:cNvSpPr>
            <p:nvPr/>
          </p:nvSpPr>
          <p:spPr bwMode="auto">
            <a:xfrm>
              <a:off x="5345" y="3870"/>
              <a:ext cx="0" cy="30"/>
            </a:xfrm>
            <a:prstGeom prst="line">
              <a:avLst/>
            </a:prstGeom>
            <a:noFill/>
            <a:ln w="1">
              <a:solidFill>
                <a:srgbClr val="000000"/>
              </a:solidFill>
              <a:round/>
              <a:headEnd/>
              <a:tailEnd/>
            </a:ln>
          </p:spPr>
          <p:txBody>
            <a:bodyPr/>
            <a:lstStyle/>
            <a:p>
              <a:endParaRPr lang="en-US"/>
            </a:p>
          </p:txBody>
        </p:sp>
        <p:sp>
          <p:nvSpPr>
            <p:cNvPr id="213007" name="Rectangle 208"/>
            <p:cNvSpPr>
              <a:spLocks noChangeArrowheads="1"/>
            </p:cNvSpPr>
            <p:nvPr/>
          </p:nvSpPr>
          <p:spPr bwMode="auto">
            <a:xfrm>
              <a:off x="2791" y="4036"/>
              <a:ext cx="1636" cy="154"/>
            </a:xfrm>
            <a:prstGeom prst="rect">
              <a:avLst/>
            </a:prstGeom>
            <a:noFill/>
            <a:ln w="9525">
              <a:noFill/>
              <a:miter lim="800000"/>
              <a:headEnd/>
              <a:tailEnd/>
            </a:ln>
          </p:spPr>
          <p:txBody>
            <a:bodyPr wrap="none" lIns="0" tIns="0" rIns="0" bIns="0">
              <a:spAutoFit/>
            </a:bodyPr>
            <a:lstStyle/>
            <a:p>
              <a:r>
                <a:rPr lang="en-US" sz="1700">
                  <a:solidFill>
                    <a:srgbClr val="000000"/>
                  </a:solidFill>
                  <a:latin typeface="Times New Roman" pitchFamily="18" charset="0"/>
                </a:rPr>
                <a:t>CIMT Progression (mm/year)</a:t>
              </a:r>
              <a:endParaRPr lang="en-US">
                <a:latin typeface="Calibri" pitchFamily="34" charset="0"/>
              </a:endParaRPr>
            </a:p>
          </p:txBody>
        </p:sp>
        <p:sp>
          <p:nvSpPr>
            <p:cNvPr id="213008" name="Rectangle 209"/>
            <p:cNvSpPr>
              <a:spLocks noChangeArrowheads="1"/>
            </p:cNvSpPr>
            <p:nvPr/>
          </p:nvSpPr>
          <p:spPr bwMode="auto">
            <a:xfrm>
              <a:off x="2075" y="3919"/>
              <a:ext cx="229"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-0.004</a:t>
              </a:r>
              <a:endParaRPr lang="en-US">
                <a:latin typeface="Calibri" pitchFamily="34" charset="0"/>
              </a:endParaRPr>
            </a:p>
          </p:txBody>
        </p:sp>
        <p:sp>
          <p:nvSpPr>
            <p:cNvPr id="213009" name="Rectangle 210"/>
            <p:cNvSpPr>
              <a:spLocks noChangeArrowheads="1"/>
            </p:cNvSpPr>
            <p:nvPr/>
          </p:nvSpPr>
          <p:spPr bwMode="auto">
            <a:xfrm>
              <a:off x="2611"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0.000</a:t>
              </a:r>
              <a:endParaRPr lang="en-US">
                <a:latin typeface="Calibri" pitchFamily="34" charset="0"/>
              </a:endParaRPr>
            </a:p>
          </p:txBody>
        </p:sp>
        <p:sp>
          <p:nvSpPr>
            <p:cNvPr id="213010" name="Rectangle 211"/>
            <p:cNvSpPr>
              <a:spLocks noChangeArrowheads="1"/>
            </p:cNvSpPr>
            <p:nvPr/>
          </p:nvSpPr>
          <p:spPr bwMode="auto">
            <a:xfrm>
              <a:off x="3129"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0.004</a:t>
              </a:r>
              <a:endParaRPr lang="en-US">
                <a:latin typeface="Calibri" pitchFamily="34" charset="0"/>
              </a:endParaRPr>
            </a:p>
          </p:txBody>
        </p:sp>
        <p:sp>
          <p:nvSpPr>
            <p:cNvPr id="213011" name="Rectangle 212"/>
            <p:cNvSpPr>
              <a:spLocks noChangeArrowheads="1"/>
            </p:cNvSpPr>
            <p:nvPr/>
          </p:nvSpPr>
          <p:spPr bwMode="auto">
            <a:xfrm>
              <a:off x="3647"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0.008</a:t>
              </a:r>
              <a:endParaRPr lang="en-US">
                <a:latin typeface="Calibri" pitchFamily="34" charset="0"/>
              </a:endParaRPr>
            </a:p>
          </p:txBody>
        </p:sp>
        <p:sp>
          <p:nvSpPr>
            <p:cNvPr id="213012" name="Rectangle 213"/>
            <p:cNvSpPr>
              <a:spLocks noChangeArrowheads="1"/>
            </p:cNvSpPr>
            <p:nvPr/>
          </p:nvSpPr>
          <p:spPr bwMode="auto">
            <a:xfrm>
              <a:off x="4166"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0.012</a:t>
              </a:r>
              <a:endParaRPr lang="en-US">
                <a:latin typeface="Calibri" pitchFamily="34" charset="0"/>
              </a:endParaRPr>
            </a:p>
          </p:txBody>
        </p:sp>
        <p:sp>
          <p:nvSpPr>
            <p:cNvPr id="213013" name="Rectangle 214"/>
            <p:cNvSpPr>
              <a:spLocks noChangeArrowheads="1"/>
            </p:cNvSpPr>
            <p:nvPr/>
          </p:nvSpPr>
          <p:spPr bwMode="auto">
            <a:xfrm>
              <a:off x="4684"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0.016</a:t>
              </a:r>
              <a:endParaRPr lang="en-US">
                <a:latin typeface="Calibri" pitchFamily="34" charset="0"/>
              </a:endParaRPr>
            </a:p>
          </p:txBody>
        </p:sp>
        <p:sp>
          <p:nvSpPr>
            <p:cNvPr id="213014" name="Rectangle 215"/>
            <p:cNvSpPr>
              <a:spLocks noChangeArrowheads="1"/>
            </p:cNvSpPr>
            <p:nvPr/>
          </p:nvSpPr>
          <p:spPr bwMode="auto">
            <a:xfrm>
              <a:off x="5203"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0.020</a:t>
              </a:r>
              <a:endParaRPr lang="en-US">
                <a:latin typeface="Calibri" pitchFamily="34" charset="0"/>
              </a:endParaRPr>
            </a:p>
          </p:txBody>
        </p:sp>
        <p:sp>
          <p:nvSpPr>
            <p:cNvPr id="213015" name="Line 216"/>
            <p:cNvSpPr>
              <a:spLocks noChangeShapeType="1"/>
            </p:cNvSpPr>
            <p:nvPr/>
          </p:nvSpPr>
          <p:spPr bwMode="auto">
            <a:xfrm>
              <a:off x="3072" y="1381"/>
              <a:ext cx="0" cy="0"/>
            </a:xfrm>
            <a:prstGeom prst="line">
              <a:avLst/>
            </a:prstGeom>
            <a:noFill/>
            <a:ln w="1">
              <a:solidFill>
                <a:srgbClr val="000000"/>
              </a:solidFill>
              <a:round/>
              <a:headEnd/>
              <a:tailEnd/>
            </a:ln>
          </p:spPr>
          <p:txBody>
            <a:bodyPr/>
            <a:lstStyle/>
            <a:p>
              <a:endParaRPr lang="en-US"/>
            </a:p>
          </p:txBody>
        </p:sp>
        <p:sp>
          <p:nvSpPr>
            <p:cNvPr id="213016" name="Freeform 217"/>
            <p:cNvSpPr>
              <a:spLocks/>
            </p:cNvSpPr>
            <p:nvPr/>
          </p:nvSpPr>
          <p:spPr bwMode="auto">
            <a:xfrm>
              <a:off x="3031" y="1366"/>
              <a:ext cx="41" cy="31"/>
            </a:xfrm>
            <a:custGeom>
              <a:avLst/>
              <a:gdLst>
                <a:gd name="T0" fmla="*/ 10 w 165"/>
                <a:gd name="T1" fmla="*/ 3 h 156"/>
                <a:gd name="T2" fmla="*/ 10 w 165"/>
                <a:gd name="T3" fmla="*/ 3 h 156"/>
                <a:gd name="T4" fmla="*/ 10 w 165"/>
                <a:gd name="T5" fmla="*/ 2 h 156"/>
                <a:gd name="T6" fmla="*/ 9 w 165"/>
                <a:gd name="T7" fmla="*/ 2 h 156"/>
                <a:gd name="T8" fmla="*/ 9 w 165"/>
                <a:gd name="T9" fmla="*/ 1 h 156"/>
                <a:gd name="T10" fmla="*/ 8 w 165"/>
                <a:gd name="T11" fmla="*/ 1 h 156"/>
                <a:gd name="T12" fmla="*/ 7 w 165"/>
                <a:gd name="T13" fmla="*/ 0 h 156"/>
                <a:gd name="T14" fmla="*/ 7 w 165"/>
                <a:gd name="T15" fmla="*/ 0 h 156"/>
                <a:gd name="T16" fmla="*/ 6 w 165"/>
                <a:gd name="T17" fmla="*/ 0 h 156"/>
                <a:gd name="T18" fmla="*/ 5 w 165"/>
                <a:gd name="T19" fmla="*/ 0 h 156"/>
                <a:gd name="T20" fmla="*/ 4 w 165"/>
                <a:gd name="T21" fmla="*/ 0 h 156"/>
                <a:gd name="T22" fmla="*/ 3 w 165"/>
                <a:gd name="T23" fmla="*/ 0 h 156"/>
                <a:gd name="T24" fmla="*/ 2 w 165"/>
                <a:gd name="T25" fmla="*/ 0 h 156"/>
                <a:gd name="T26" fmla="*/ 2 w 165"/>
                <a:gd name="T27" fmla="*/ 1 h 156"/>
                <a:gd name="T28" fmla="*/ 1 w 165"/>
                <a:gd name="T29" fmla="*/ 1 h 156"/>
                <a:gd name="T30" fmla="*/ 0 w 165"/>
                <a:gd name="T31" fmla="*/ 2 h 156"/>
                <a:gd name="T32" fmla="*/ 0 w 165"/>
                <a:gd name="T33" fmla="*/ 2 h 156"/>
                <a:gd name="T34" fmla="*/ 0 w 165"/>
                <a:gd name="T35" fmla="*/ 3 h 156"/>
                <a:gd name="T36" fmla="*/ 0 w 165"/>
                <a:gd name="T37" fmla="*/ 4 h 156"/>
                <a:gd name="T38" fmla="*/ 0 w 165"/>
                <a:gd name="T39" fmla="*/ 4 h 156"/>
                <a:gd name="T40" fmla="*/ 0 w 165"/>
                <a:gd name="T41" fmla="*/ 5 h 156"/>
                <a:gd name="T42" fmla="*/ 1 w 165"/>
                <a:gd name="T43" fmla="*/ 5 h 156"/>
                <a:gd name="T44" fmla="*/ 2 w 165"/>
                <a:gd name="T45" fmla="*/ 5 h 156"/>
                <a:gd name="T46" fmla="*/ 2 w 165"/>
                <a:gd name="T47" fmla="*/ 6 h 156"/>
                <a:gd name="T48" fmla="*/ 3 w 165"/>
                <a:gd name="T49" fmla="*/ 6 h 156"/>
                <a:gd name="T50" fmla="*/ 4 w 165"/>
                <a:gd name="T51" fmla="*/ 6 h 156"/>
                <a:gd name="T52" fmla="*/ 6 w 165"/>
                <a:gd name="T53" fmla="*/ 6 h 156"/>
                <a:gd name="T54" fmla="*/ 7 w 165"/>
                <a:gd name="T55" fmla="*/ 6 h 156"/>
                <a:gd name="T56" fmla="*/ 7 w 165"/>
                <a:gd name="T57" fmla="*/ 6 h 156"/>
                <a:gd name="T58" fmla="*/ 8 w 165"/>
                <a:gd name="T59" fmla="*/ 5 h 156"/>
                <a:gd name="T60" fmla="*/ 9 w 165"/>
                <a:gd name="T61" fmla="*/ 5 h 156"/>
                <a:gd name="T62" fmla="*/ 9 w 165"/>
                <a:gd name="T63" fmla="*/ 5 h 156"/>
                <a:gd name="T64" fmla="*/ 10 w 165"/>
                <a:gd name="T65" fmla="*/ 4 h 156"/>
                <a:gd name="T66" fmla="*/ 10 w 165"/>
                <a:gd name="T67" fmla="*/ 4 h 156"/>
                <a:gd name="T68" fmla="*/ 10 w 165"/>
                <a:gd name="T69" fmla="*/ 3 h 1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56"/>
                <a:gd name="T107" fmla="*/ 165 w 165"/>
                <a:gd name="T108" fmla="*/ 156 h 1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56">
                  <a:moveTo>
                    <a:pt x="165" y="78"/>
                  </a:moveTo>
                  <a:lnTo>
                    <a:pt x="161" y="63"/>
                  </a:lnTo>
                  <a:lnTo>
                    <a:pt x="158" y="51"/>
                  </a:lnTo>
                  <a:lnTo>
                    <a:pt x="152" y="39"/>
                  </a:lnTo>
                  <a:lnTo>
                    <a:pt x="145" y="30"/>
                  </a:lnTo>
                  <a:lnTo>
                    <a:pt x="133" y="18"/>
                  </a:lnTo>
                  <a:lnTo>
                    <a:pt x="122" y="12"/>
                  </a:lnTo>
                  <a:lnTo>
                    <a:pt x="111" y="6"/>
                  </a:lnTo>
                  <a:lnTo>
                    <a:pt x="94" y="2"/>
                  </a:lnTo>
                  <a:lnTo>
                    <a:pt x="82" y="0"/>
                  </a:lnTo>
                  <a:lnTo>
                    <a:pt x="66" y="2"/>
                  </a:lnTo>
                  <a:lnTo>
                    <a:pt x="53" y="6"/>
                  </a:lnTo>
                  <a:lnTo>
                    <a:pt x="41" y="12"/>
                  </a:lnTo>
                  <a:lnTo>
                    <a:pt x="28" y="18"/>
                  </a:lnTo>
                  <a:lnTo>
                    <a:pt x="19" y="30"/>
                  </a:lnTo>
                  <a:lnTo>
                    <a:pt x="9" y="39"/>
                  </a:lnTo>
                  <a:lnTo>
                    <a:pt x="6" y="51"/>
                  </a:lnTo>
                  <a:lnTo>
                    <a:pt x="0" y="63"/>
                  </a:lnTo>
                  <a:lnTo>
                    <a:pt x="0" y="93"/>
                  </a:lnTo>
                  <a:lnTo>
                    <a:pt x="6" y="105"/>
                  </a:lnTo>
                  <a:lnTo>
                    <a:pt x="9" y="118"/>
                  </a:lnTo>
                  <a:lnTo>
                    <a:pt x="19" y="129"/>
                  </a:lnTo>
                  <a:lnTo>
                    <a:pt x="28" y="138"/>
                  </a:lnTo>
                  <a:lnTo>
                    <a:pt x="41" y="144"/>
                  </a:lnTo>
                  <a:lnTo>
                    <a:pt x="53" y="150"/>
                  </a:lnTo>
                  <a:lnTo>
                    <a:pt x="66" y="156"/>
                  </a:lnTo>
                  <a:lnTo>
                    <a:pt x="94" y="156"/>
                  </a:lnTo>
                  <a:lnTo>
                    <a:pt x="111" y="150"/>
                  </a:lnTo>
                  <a:lnTo>
                    <a:pt x="122" y="144"/>
                  </a:lnTo>
                  <a:lnTo>
                    <a:pt x="133" y="138"/>
                  </a:lnTo>
                  <a:lnTo>
                    <a:pt x="145" y="129"/>
                  </a:lnTo>
                  <a:lnTo>
                    <a:pt x="152" y="118"/>
                  </a:lnTo>
                  <a:lnTo>
                    <a:pt x="158" y="105"/>
                  </a:lnTo>
                  <a:lnTo>
                    <a:pt x="161" y="93"/>
                  </a:lnTo>
                  <a:lnTo>
                    <a:pt x="165" y="78"/>
                  </a:lnTo>
                  <a:close/>
                </a:path>
              </a:pathLst>
            </a:custGeom>
            <a:solidFill>
              <a:srgbClr val="000000"/>
            </a:solidFill>
            <a:ln w="5">
              <a:solidFill>
                <a:srgbClr val="000000"/>
              </a:solidFill>
              <a:prstDash val="solid"/>
              <a:round/>
              <a:headEnd/>
              <a:tailEnd/>
            </a:ln>
          </p:spPr>
          <p:txBody>
            <a:bodyPr/>
            <a:lstStyle/>
            <a:p>
              <a:endParaRPr lang="en-US"/>
            </a:p>
          </p:txBody>
        </p:sp>
        <p:sp>
          <p:nvSpPr>
            <p:cNvPr id="213017" name="Line 218"/>
            <p:cNvSpPr>
              <a:spLocks noChangeShapeType="1"/>
            </p:cNvSpPr>
            <p:nvPr/>
          </p:nvSpPr>
          <p:spPr bwMode="auto">
            <a:xfrm>
              <a:off x="3603" y="1593"/>
              <a:ext cx="0" cy="0"/>
            </a:xfrm>
            <a:prstGeom prst="line">
              <a:avLst/>
            </a:prstGeom>
            <a:noFill/>
            <a:ln w="1">
              <a:solidFill>
                <a:srgbClr val="000000"/>
              </a:solidFill>
              <a:round/>
              <a:headEnd/>
              <a:tailEnd/>
            </a:ln>
          </p:spPr>
          <p:txBody>
            <a:bodyPr/>
            <a:lstStyle/>
            <a:p>
              <a:endParaRPr lang="en-US"/>
            </a:p>
          </p:txBody>
        </p:sp>
        <p:sp>
          <p:nvSpPr>
            <p:cNvPr id="213018" name="Freeform 219"/>
            <p:cNvSpPr>
              <a:spLocks/>
            </p:cNvSpPr>
            <p:nvPr/>
          </p:nvSpPr>
          <p:spPr bwMode="auto">
            <a:xfrm>
              <a:off x="3562" y="1578"/>
              <a:ext cx="41" cy="31"/>
            </a:xfrm>
            <a:custGeom>
              <a:avLst/>
              <a:gdLst>
                <a:gd name="T0" fmla="*/ 10 w 165"/>
                <a:gd name="T1" fmla="*/ 3 h 154"/>
                <a:gd name="T2" fmla="*/ 10 w 165"/>
                <a:gd name="T3" fmla="*/ 3 h 154"/>
                <a:gd name="T4" fmla="*/ 10 w 165"/>
                <a:gd name="T5" fmla="*/ 2 h 154"/>
                <a:gd name="T6" fmla="*/ 9 w 165"/>
                <a:gd name="T7" fmla="*/ 1 h 154"/>
                <a:gd name="T8" fmla="*/ 9 w 165"/>
                <a:gd name="T9" fmla="*/ 1 h 154"/>
                <a:gd name="T10" fmla="*/ 8 w 165"/>
                <a:gd name="T11" fmla="*/ 1 h 154"/>
                <a:gd name="T12" fmla="*/ 8 w 165"/>
                <a:gd name="T13" fmla="*/ 0 h 154"/>
                <a:gd name="T14" fmla="*/ 7 w 165"/>
                <a:gd name="T15" fmla="*/ 0 h 154"/>
                <a:gd name="T16" fmla="*/ 6 w 165"/>
                <a:gd name="T17" fmla="*/ 0 h 154"/>
                <a:gd name="T18" fmla="*/ 4 w 165"/>
                <a:gd name="T19" fmla="*/ 0 h 154"/>
                <a:gd name="T20" fmla="*/ 3 w 165"/>
                <a:gd name="T21" fmla="*/ 0 h 154"/>
                <a:gd name="T22" fmla="*/ 2 w 165"/>
                <a:gd name="T23" fmla="*/ 0 h 154"/>
                <a:gd name="T24" fmla="*/ 2 w 165"/>
                <a:gd name="T25" fmla="*/ 1 h 154"/>
                <a:gd name="T26" fmla="*/ 1 w 165"/>
                <a:gd name="T27" fmla="*/ 1 h 154"/>
                <a:gd name="T28" fmla="*/ 1 w 165"/>
                <a:gd name="T29" fmla="*/ 1 h 154"/>
                <a:gd name="T30" fmla="*/ 0 w 165"/>
                <a:gd name="T31" fmla="*/ 2 h 154"/>
                <a:gd name="T32" fmla="*/ 0 w 165"/>
                <a:gd name="T33" fmla="*/ 3 h 154"/>
                <a:gd name="T34" fmla="*/ 0 w 165"/>
                <a:gd name="T35" fmla="*/ 3 h 154"/>
                <a:gd name="T36" fmla="*/ 0 w 165"/>
                <a:gd name="T37" fmla="*/ 4 h 154"/>
                <a:gd name="T38" fmla="*/ 0 w 165"/>
                <a:gd name="T39" fmla="*/ 4 h 154"/>
                <a:gd name="T40" fmla="*/ 1 w 165"/>
                <a:gd name="T41" fmla="*/ 5 h 154"/>
                <a:gd name="T42" fmla="*/ 1 w 165"/>
                <a:gd name="T43" fmla="*/ 5 h 154"/>
                <a:gd name="T44" fmla="*/ 2 w 165"/>
                <a:gd name="T45" fmla="*/ 5 h 154"/>
                <a:gd name="T46" fmla="*/ 2 w 165"/>
                <a:gd name="T47" fmla="*/ 6 h 154"/>
                <a:gd name="T48" fmla="*/ 3 w 165"/>
                <a:gd name="T49" fmla="*/ 6 h 154"/>
                <a:gd name="T50" fmla="*/ 4 w 165"/>
                <a:gd name="T51" fmla="*/ 6 h 154"/>
                <a:gd name="T52" fmla="*/ 6 w 165"/>
                <a:gd name="T53" fmla="*/ 6 h 154"/>
                <a:gd name="T54" fmla="*/ 7 w 165"/>
                <a:gd name="T55" fmla="*/ 6 h 154"/>
                <a:gd name="T56" fmla="*/ 8 w 165"/>
                <a:gd name="T57" fmla="*/ 6 h 154"/>
                <a:gd name="T58" fmla="*/ 8 w 165"/>
                <a:gd name="T59" fmla="*/ 5 h 154"/>
                <a:gd name="T60" fmla="*/ 9 w 165"/>
                <a:gd name="T61" fmla="*/ 5 h 154"/>
                <a:gd name="T62" fmla="*/ 9 w 165"/>
                <a:gd name="T63" fmla="*/ 5 h 154"/>
                <a:gd name="T64" fmla="*/ 10 w 165"/>
                <a:gd name="T65" fmla="*/ 4 h 154"/>
                <a:gd name="T66" fmla="*/ 10 w 165"/>
                <a:gd name="T67" fmla="*/ 4 h 154"/>
                <a:gd name="T68" fmla="*/ 10 w 165"/>
                <a:gd name="T69" fmla="*/ 3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54"/>
                <a:gd name="T107" fmla="*/ 165 w 165"/>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54">
                  <a:moveTo>
                    <a:pt x="165" y="75"/>
                  </a:moveTo>
                  <a:lnTo>
                    <a:pt x="161" y="63"/>
                  </a:lnTo>
                  <a:lnTo>
                    <a:pt x="159" y="48"/>
                  </a:lnTo>
                  <a:lnTo>
                    <a:pt x="152" y="36"/>
                  </a:lnTo>
                  <a:lnTo>
                    <a:pt x="146" y="26"/>
                  </a:lnTo>
                  <a:lnTo>
                    <a:pt x="137" y="18"/>
                  </a:lnTo>
                  <a:lnTo>
                    <a:pt x="124" y="8"/>
                  </a:lnTo>
                  <a:lnTo>
                    <a:pt x="111" y="2"/>
                  </a:lnTo>
                  <a:lnTo>
                    <a:pt x="98" y="0"/>
                  </a:lnTo>
                  <a:lnTo>
                    <a:pt x="67" y="0"/>
                  </a:lnTo>
                  <a:lnTo>
                    <a:pt x="54" y="2"/>
                  </a:lnTo>
                  <a:lnTo>
                    <a:pt x="41" y="8"/>
                  </a:lnTo>
                  <a:lnTo>
                    <a:pt x="28" y="18"/>
                  </a:lnTo>
                  <a:lnTo>
                    <a:pt x="19" y="26"/>
                  </a:lnTo>
                  <a:lnTo>
                    <a:pt x="13" y="36"/>
                  </a:lnTo>
                  <a:lnTo>
                    <a:pt x="7" y="48"/>
                  </a:lnTo>
                  <a:lnTo>
                    <a:pt x="3" y="63"/>
                  </a:lnTo>
                  <a:lnTo>
                    <a:pt x="0" y="75"/>
                  </a:lnTo>
                  <a:lnTo>
                    <a:pt x="3" y="90"/>
                  </a:lnTo>
                  <a:lnTo>
                    <a:pt x="7" y="102"/>
                  </a:lnTo>
                  <a:lnTo>
                    <a:pt x="13" y="114"/>
                  </a:lnTo>
                  <a:lnTo>
                    <a:pt x="19" y="126"/>
                  </a:lnTo>
                  <a:lnTo>
                    <a:pt x="28" y="136"/>
                  </a:lnTo>
                  <a:lnTo>
                    <a:pt x="41" y="144"/>
                  </a:lnTo>
                  <a:lnTo>
                    <a:pt x="54" y="150"/>
                  </a:lnTo>
                  <a:lnTo>
                    <a:pt x="67" y="154"/>
                  </a:lnTo>
                  <a:lnTo>
                    <a:pt x="98" y="154"/>
                  </a:lnTo>
                  <a:lnTo>
                    <a:pt x="111" y="150"/>
                  </a:lnTo>
                  <a:lnTo>
                    <a:pt x="124" y="144"/>
                  </a:lnTo>
                  <a:lnTo>
                    <a:pt x="137" y="136"/>
                  </a:lnTo>
                  <a:lnTo>
                    <a:pt x="146" y="126"/>
                  </a:lnTo>
                  <a:lnTo>
                    <a:pt x="152" y="114"/>
                  </a:lnTo>
                  <a:lnTo>
                    <a:pt x="159" y="102"/>
                  </a:lnTo>
                  <a:lnTo>
                    <a:pt x="161" y="90"/>
                  </a:lnTo>
                  <a:lnTo>
                    <a:pt x="165" y="75"/>
                  </a:lnTo>
                  <a:close/>
                </a:path>
              </a:pathLst>
            </a:custGeom>
            <a:solidFill>
              <a:srgbClr val="000000"/>
            </a:solidFill>
            <a:ln w="5">
              <a:solidFill>
                <a:srgbClr val="000000"/>
              </a:solidFill>
              <a:prstDash val="solid"/>
              <a:round/>
              <a:headEnd/>
              <a:tailEnd/>
            </a:ln>
          </p:spPr>
          <p:txBody>
            <a:bodyPr/>
            <a:lstStyle/>
            <a:p>
              <a:endParaRPr lang="en-US"/>
            </a:p>
          </p:txBody>
        </p:sp>
        <p:sp>
          <p:nvSpPr>
            <p:cNvPr id="213019" name="Line 220"/>
            <p:cNvSpPr>
              <a:spLocks noChangeShapeType="1"/>
            </p:cNvSpPr>
            <p:nvPr/>
          </p:nvSpPr>
          <p:spPr bwMode="auto">
            <a:xfrm>
              <a:off x="3408" y="1805"/>
              <a:ext cx="0" cy="0"/>
            </a:xfrm>
            <a:prstGeom prst="line">
              <a:avLst/>
            </a:prstGeom>
            <a:noFill/>
            <a:ln w="1">
              <a:solidFill>
                <a:srgbClr val="000000"/>
              </a:solidFill>
              <a:round/>
              <a:headEnd/>
              <a:tailEnd/>
            </a:ln>
          </p:spPr>
          <p:txBody>
            <a:bodyPr/>
            <a:lstStyle/>
            <a:p>
              <a:endParaRPr lang="en-US"/>
            </a:p>
          </p:txBody>
        </p:sp>
        <p:sp>
          <p:nvSpPr>
            <p:cNvPr id="213020" name="Freeform 221"/>
            <p:cNvSpPr>
              <a:spLocks/>
            </p:cNvSpPr>
            <p:nvPr/>
          </p:nvSpPr>
          <p:spPr bwMode="auto">
            <a:xfrm>
              <a:off x="3368" y="1790"/>
              <a:ext cx="40" cy="31"/>
            </a:xfrm>
            <a:custGeom>
              <a:avLst/>
              <a:gdLst>
                <a:gd name="T0" fmla="*/ 10 w 161"/>
                <a:gd name="T1" fmla="*/ 3 h 153"/>
                <a:gd name="T2" fmla="*/ 10 w 161"/>
                <a:gd name="T3" fmla="*/ 3 h 153"/>
                <a:gd name="T4" fmla="*/ 10 w 161"/>
                <a:gd name="T5" fmla="*/ 2 h 153"/>
                <a:gd name="T6" fmla="*/ 9 w 161"/>
                <a:gd name="T7" fmla="*/ 2 h 153"/>
                <a:gd name="T8" fmla="*/ 9 w 161"/>
                <a:gd name="T9" fmla="*/ 1 h 153"/>
                <a:gd name="T10" fmla="*/ 8 w 161"/>
                <a:gd name="T11" fmla="*/ 1 h 153"/>
                <a:gd name="T12" fmla="*/ 8 w 161"/>
                <a:gd name="T13" fmla="*/ 0 h 153"/>
                <a:gd name="T14" fmla="*/ 7 w 161"/>
                <a:gd name="T15" fmla="*/ 0 h 153"/>
                <a:gd name="T16" fmla="*/ 6 w 161"/>
                <a:gd name="T17" fmla="*/ 0 h 153"/>
                <a:gd name="T18" fmla="*/ 4 w 161"/>
                <a:gd name="T19" fmla="*/ 0 h 153"/>
                <a:gd name="T20" fmla="*/ 3 w 161"/>
                <a:gd name="T21" fmla="*/ 0 h 153"/>
                <a:gd name="T22" fmla="*/ 2 w 161"/>
                <a:gd name="T23" fmla="*/ 0 h 153"/>
                <a:gd name="T24" fmla="*/ 2 w 161"/>
                <a:gd name="T25" fmla="*/ 1 h 153"/>
                <a:gd name="T26" fmla="*/ 1 w 161"/>
                <a:gd name="T27" fmla="*/ 1 h 153"/>
                <a:gd name="T28" fmla="*/ 0 w 161"/>
                <a:gd name="T29" fmla="*/ 2 h 153"/>
                <a:gd name="T30" fmla="*/ 0 w 161"/>
                <a:gd name="T31" fmla="*/ 2 h 153"/>
                <a:gd name="T32" fmla="*/ 0 w 161"/>
                <a:gd name="T33" fmla="*/ 3 h 153"/>
                <a:gd name="T34" fmla="*/ 0 w 161"/>
                <a:gd name="T35" fmla="*/ 4 h 153"/>
                <a:gd name="T36" fmla="*/ 0 w 161"/>
                <a:gd name="T37" fmla="*/ 4 h 153"/>
                <a:gd name="T38" fmla="*/ 0 w 161"/>
                <a:gd name="T39" fmla="*/ 5 h 153"/>
                <a:gd name="T40" fmla="*/ 1 w 161"/>
                <a:gd name="T41" fmla="*/ 5 h 153"/>
                <a:gd name="T42" fmla="*/ 2 w 161"/>
                <a:gd name="T43" fmla="*/ 6 h 153"/>
                <a:gd name="T44" fmla="*/ 2 w 161"/>
                <a:gd name="T45" fmla="*/ 6 h 153"/>
                <a:gd name="T46" fmla="*/ 3 w 161"/>
                <a:gd name="T47" fmla="*/ 6 h 153"/>
                <a:gd name="T48" fmla="*/ 4 w 161"/>
                <a:gd name="T49" fmla="*/ 6 h 153"/>
                <a:gd name="T50" fmla="*/ 6 w 161"/>
                <a:gd name="T51" fmla="*/ 6 h 153"/>
                <a:gd name="T52" fmla="*/ 7 w 161"/>
                <a:gd name="T53" fmla="*/ 6 h 153"/>
                <a:gd name="T54" fmla="*/ 8 w 161"/>
                <a:gd name="T55" fmla="*/ 6 h 153"/>
                <a:gd name="T56" fmla="*/ 8 w 161"/>
                <a:gd name="T57" fmla="*/ 6 h 153"/>
                <a:gd name="T58" fmla="*/ 9 w 161"/>
                <a:gd name="T59" fmla="*/ 5 h 153"/>
                <a:gd name="T60" fmla="*/ 9 w 161"/>
                <a:gd name="T61" fmla="*/ 5 h 153"/>
                <a:gd name="T62" fmla="*/ 10 w 161"/>
                <a:gd name="T63" fmla="*/ 4 h 153"/>
                <a:gd name="T64" fmla="*/ 10 w 161"/>
                <a:gd name="T65" fmla="*/ 4 h 153"/>
                <a:gd name="T66" fmla="*/ 10 w 161"/>
                <a:gd name="T67" fmla="*/ 3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1"/>
                <a:gd name="T103" fmla="*/ 0 h 153"/>
                <a:gd name="T104" fmla="*/ 161 w 161"/>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1" h="153">
                  <a:moveTo>
                    <a:pt x="161" y="75"/>
                  </a:moveTo>
                  <a:lnTo>
                    <a:pt x="161" y="63"/>
                  </a:lnTo>
                  <a:lnTo>
                    <a:pt x="159" y="51"/>
                  </a:lnTo>
                  <a:lnTo>
                    <a:pt x="152" y="39"/>
                  </a:lnTo>
                  <a:lnTo>
                    <a:pt x="146" y="27"/>
                  </a:lnTo>
                  <a:lnTo>
                    <a:pt x="133" y="18"/>
                  </a:lnTo>
                  <a:lnTo>
                    <a:pt x="123" y="9"/>
                  </a:lnTo>
                  <a:lnTo>
                    <a:pt x="112" y="6"/>
                  </a:lnTo>
                  <a:lnTo>
                    <a:pt x="95" y="0"/>
                  </a:lnTo>
                  <a:lnTo>
                    <a:pt x="67" y="0"/>
                  </a:lnTo>
                  <a:lnTo>
                    <a:pt x="54" y="6"/>
                  </a:lnTo>
                  <a:lnTo>
                    <a:pt x="41" y="9"/>
                  </a:lnTo>
                  <a:lnTo>
                    <a:pt x="29" y="18"/>
                  </a:lnTo>
                  <a:lnTo>
                    <a:pt x="20" y="27"/>
                  </a:lnTo>
                  <a:lnTo>
                    <a:pt x="9" y="39"/>
                  </a:lnTo>
                  <a:lnTo>
                    <a:pt x="7" y="51"/>
                  </a:lnTo>
                  <a:lnTo>
                    <a:pt x="0" y="63"/>
                  </a:lnTo>
                  <a:lnTo>
                    <a:pt x="0" y="90"/>
                  </a:lnTo>
                  <a:lnTo>
                    <a:pt x="7" y="106"/>
                  </a:lnTo>
                  <a:lnTo>
                    <a:pt x="9" y="118"/>
                  </a:lnTo>
                  <a:lnTo>
                    <a:pt x="20" y="126"/>
                  </a:lnTo>
                  <a:lnTo>
                    <a:pt x="29" y="138"/>
                  </a:lnTo>
                  <a:lnTo>
                    <a:pt x="41" y="145"/>
                  </a:lnTo>
                  <a:lnTo>
                    <a:pt x="54" y="151"/>
                  </a:lnTo>
                  <a:lnTo>
                    <a:pt x="67" y="153"/>
                  </a:lnTo>
                  <a:lnTo>
                    <a:pt x="95" y="153"/>
                  </a:lnTo>
                  <a:lnTo>
                    <a:pt x="112" y="151"/>
                  </a:lnTo>
                  <a:lnTo>
                    <a:pt x="123" y="145"/>
                  </a:lnTo>
                  <a:lnTo>
                    <a:pt x="133" y="138"/>
                  </a:lnTo>
                  <a:lnTo>
                    <a:pt x="146" y="126"/>
                  </a:lnTo>
                  <a:lnTo>
                    <a:pt x="152" y="118"/>
                  </a:lnTo>
                  <a:lnTo>
                    <a:pt x="159" y="106"/>
                  </a:lnTo>
                  <a:lnTo>
                    <a:pt x="161" y="90"/>
                  </a:lnTo>
                  <a:lnTo>
                    <a:pt x="161" y="75"/>
                  </a:lnTo>
                  <a:close/>
                </a:path>
              </a:pathLst>
            </a:custGeom>
            <a:solidFill>
              <a:srgbClr val="000000"/>
            </a:solidFill>
            <a:ln w="5">
              <a:solidFill>
                <a:srgbClr val="000000"/>
              </a:solidFill>
              <a:prstDash val="solid"/>
              <a:round/>
              <a:headEnd/>
              <a:tailEnd/>
            </a:ln>
          </p:spPr>
          <p:txBody>
            <a:bodyPr/>
            <a:lstStyle/>
            <a:p>
              <a:endParaRPr lang="en-US"/>
            </a:p>
          </p:txBody>
        </p:sp>
        <p:sp>
          <p:nvSpPr>
            <p:cNvPr id="213021" name="Line 222"/>
            <p:cNvSpPr>
              <a:spLocks noChangeShapeType="1"/>
            </p:cNvSpPr>
            <p:nvPr/>
          </p:nvSpPr>
          <p:spPr bwMode="auto">
            <a:xfrm>
              <a:off x="2877" y="2018"/>
              <a:ext cx="0" cy="0"/>
            </a:xfrm>
            <a:prstGeom prst="line">
              <a:avLst/>
            </a:prstGeom>
            <a:noFill/>
            <a:ln w="1">
              <a:solidFill>
                <a:srgbClr val="000000"/>
              </a:solidFill>
              <a:round/>
              <a:headEnd/>
              <a:tailEnd/>
            </a:ln>
          </p:spPr>
          <p:txBody>
            <a:bodyPr/>
            <a:lstStyle/>
            <a:p>
              <a:endParaRPr lang="en-US"/>
            </a:p>
          </p:txBody>
        </p:sp>
        <p:sp>
          <p:nvSpPr>
            <p:cNvPr id="213022" name="Freeform 223"/>
            <p:cNvSpPr>
              <a:spLocks/>
            </p:cNvSpPr>
            <p:nvPr/>
          </p:nvSpPr>
          <p:spPr bwMode="auto">
            <a:xfrm>
              <a:off x="2837" y="2002"/>
              <a:ext cx="40" cy="32"/>
            </a:xfrm>
            <a:custGeom>
              <a:avLst/>
              <a:gdLst>
                <a:gd name="T0" fmla="*/ 10 w 161"/>
                <a:gd name="T1" fmla="*/ 3 h 158"/>
                <a:gd name="T2" fmla="*/ 10 w 161"/>
                <a:gd name="T3" fmla="*/ 3 h 158"/>
                <a:gd name="T4" fmla="*/ 10 w 161"/>
                <a:gd name="T5" fmla="*/ 2 h 158"/>
                <a:gd name="T6" fmla="*/ 9 w 161"/>
                <a:gd name="T7" fmla="*/ 2 h 158"/>
                <a:gd name="T8" fmla="*/ 9 w 161"/>
                <a:gd name="T9" fmla="*/ 1 h 158"/>
                <a:gd name="T10" fmla="*/ 8 w 161"/>
                <a:gd name="T11" fmla="*/ 1 h 158"/>
                <a:gd name="T12" fmla="*/ 8 w 161"/>
                <a:gd name="T13" fmla="*/ 0 h 158"/>
                <a:gd name="T14" fmla="*/ 7 w 161"/>
                <a:gd name="T15" fmla="*/ 0 h 158"/>
                <a:gd name="T16" fmla="*/ 6 w 161"/>
                <a:gd name="T17" fmla="*/ 0 h 158"/>
                <a:gd name="T18" fmla="*/ 5 w 161"/>
                <a:gd name="T19" fmla="*/ 0 h 158"/>
                <a:gd name="T20" fmla="*/ 4 w 161"/>
                <a:gd name="T21" fmla="*/ 0 h 158"/>
                <a:gd name="T22" fmla="*/ 3 w 161"/>
                <a:gd name="T23" fmla="*/ 0 h 158"/>
                <a:gd name="T24" fmla="*/ 2 w 161"/>
                <a:gd name="T25" fmla="*/ 0 h 158"/>
                <a:gd name="T26" fmla="*/ 2 w 161"/>
                <a:gd name="T27" fmla="*/ 1 h 158"/>
                <a:gd name="T28" fmla="*/ 1 w 161"/>
                <a:gd name="T29" fmla="*/ 1 h 158"/>
                <a:gd name="T30" fmla="*/ 0 w 161"/>
                <a:gd name="T31" fmla="*/ 2 h 158"/>
                <a:gd name="T32" fmla="*/ 0 w 161"/>
                <a:gd name="T33" fmla="*/ 2 h 158"/>
                <a:gd name="T34" fmla="*/ 0 w 161"/>
                <a:gd name="T35" fmla="*/ 3 h 158"/>
                <a:gd name="T36" fmla="*/ 0 w 161"/>
                <a:gd name="T37" fmla="*/ 4 h 158"/>
                <a:gd name="T38" fmla="*/ 0 w 161"/>
                <a:gd name="T39" fmla="*/ 4 h 158"/>
                <a:gd name="T40" fmla="*/ 0 w 161"/>
                <a:gd name="T41" fmla="*/ 5 h 158"/>
                <a:gd name="T42" fmla="*/ 1 w 161"/>
                <a:gd name="T43" fmla="*/ 5 h 158"/>
                <a:gd name="T44" fmla="*/ 2 w 161"/>
                <a:gd name="T45" fmla="*/ 6 h 158"/>
                <a:gd name="T46" fmla="*/ 2 w 161"/>
                <a:gd name="T47" fmla="*/ 6 h 158"/>
                <a:gd name="T48" fmla="*/ 3 w 161"/>
                <a:gd name="T49" fmla="*/ 6 h 158"/>
                <a:gd name="T50" fmla="*/ 4 w 161"/>
                <a:gd name="T51" fmla="*/ 6 h 158"/>
                <a:gd name="T52" fmla="*/ 5 w 161"/>
                <a:gd name="T53" fmla="*/ 6 h 158"/>
                <a:gd name="T54" fmla="*/ 6 w 161"/>
                <a:gd name="T55" fmla="*/ 6 h 158"/>
                <a:gd name="T56" fmla="*/ 7 w 161"/>
                <a:gd name="T57" fmla="*/ 6 h 158"/>
                <a:gd name="T58" fmla="*/ 8 w 161"/>
                <a:gd name="T59" fmla="*/ 6 h 158"/>
                <a:gd name="T60" fmla="*/ 8 w 161"/>
                <a:gd name="T61" fmla="*/ 6 h 158"/>
                <a:gd name="T62" fmla="*/ 9 w 161"/>
                <a:gd name="T63" fmla="*/ 5 h 158"/>
                <a:gd name="T64" fmla="*/ 9 w 161"/>
                <a:gd name="T65" fmla="*/ 5 h 158"/>
                <a:gd name="T66" fmla="*/ 10 w 161"/>
                <a:gd name="T67" fmla="*/ 4 h 158"/>
                <a:gd name="T68" fmla="*/ 10 w 161"/>
                <a:gd name="T69" fmla="*/ 4 h 158"/>
                <a:gd name="T70" fmla="*/ 10 w 161"/>
                <a:gd name="T71" fmla="*/ 3 h 1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1"/>
                <a:gd name="T109" fmla="*/ 0 h 158"/>
                <a:gd name="T110" fmla="*/ 161 w 161"/>
                <a:gd name="T111" fmla="*/ 158 h 15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1" h="158">
                  <a:moveTo>
                    <a:pt x="161" y="79"/>
                  </a:moveTo>
                  <a:lnTo>
                    <a:pt x="161" y="65"/>
                  </a:lnTo>
                  <a:lnTo>
                    <a:pt x="159" y="52"/>
                  </a:lnTo>
                  <a:lnTo>
                    <a:pt x="152" y="40"/>
                  </a:lnTo>
                  <a:lnTo>
                    <a:pt x="142" y="28"/>
                  </a:lnTo>
                  <a:lnTo>
                    <a:pt x="133" y="19"/>
                  </a:lnTo>
                  <a:lnTo>
                    <a:pt x="123" y="12"/>
                  </a:lnTo>
                  <a:lnTo>
                    <a:pt x="110" y="6"/>
                  </a:lnTo>
                  <a:lnTo>
                    <a:pt x="95" y="4"/>
                  </a:lnTo>
                  <a:lnTo>
                    <a:pt x="82" y="0"/>
                  </a:lnTo>
                  <a:lnTo>
                    <a:pt x="67" y="4"/>
                  </a:lnTo>
                  <a:lnTo>
                    <a:pt x="54" y="6"/>
                  </a:lnTo>
                  <a:lnTo>
                    <a:pt x="41" y="12"/>
                  </a:lnTo>
                  <a:lnTo>
                    <a:pt x="28" y="19"/>
                  </a:lnTo>
                  <a:lnTo>
                    <a:pt x="18" y="28"/>
                  </a:lnTo>
                  <a:lnTo>
                    <a:pt x="9" y="40"/>
                  </a:lnTo>
                  <a:lnTo>
                    <a:pt x="3" y="52"/>
                  </a:lnTo>
                  <a:lnTo>
                    <a:pt x="0" y="65"/>
                  </a:lnTo>
                  <a:lnTo>
                    <a:pt x="0" y="94"/>
                  </a:lnTo>
                  <a:lnTo>
                    <a:pt x="3" y="106"/>
                  </a:lnTo>
                  <a:lnTo>
                    <a:pt x="9" y="118"/>
                  </a:lnTo>
                  <a:lnTo>
                    <a:pt x="18" y="130"/>
                  </a:lnTo>
                  <a:lnTo>
                    <a:pt x="28" y="140"/>
                  </a:lnTo>
                  <a:lnTo>
                    <a:pt x="41" y="146"/>
                  </a:lnTo>
                  <a:lnTo>
                    <a:pt x="54" y="152"/>
                  </a:lnTo>
                  <a:lnTo>
                    <a:pt x="67" y="154"/>
                  </a:lnTo>
                  <a:lnTo>
                    <a:pt x="82" y="158"/>
                  </a:lnTo>
                  <a:lnTo>
                    <a:pt x="95" y="154"/>
                  </a:lnTo>
                  <a:lnTo>
                    <a:pt x="110" y="152"/>
                  </a:lnTo>
                  <a:lnTo>
                    <a:pt x="123" y="146"/>
                  </a:lnTo>
                  <a:lnTo>
                    <a:pt x="133" y="140"/>
                  </a:lnTo>
                  <a:lnTo>
                    <a:pt x="142" y="130"/>
                  </a:lnTo>
                  <a:lnTo>
                    <a:pt x="152" y="118"/>
                  </a:lnTo>
                  <a:lnTo>
                    <a:pt x="159" y="106"/>
                  </a:lnTo>
                  <a:lnTo>
                    <a:pt x="161" y="94"/>
                  </a:lnTo>
                  <a:lnTo>
                    <a:pt x="161" y="79"/>
                  </a:lnTo>
                  <a:close/>
                </a:path>
              </a:pathLst>
            </a:custGeom>
            <a:solidFill>
              <a:srgbClr val="000000"/>
            </a:solidFill>
            <a:ln w="5">
              <a:solidFill>
                <a:srgbClr val="000000"/>
              </a:solidFill>
              <a:prstDash val="solid"/>
              <a:round/>
              <a:headEnd/>
              <a:tailEnd/>
            </a:ln>
          </p:spPr>
          <p:txBody>
            <a:bodyPr/>
            <a:lstStyle/>
            <a:p>
              <a:endParaRPr lang="en-US"/>
            </a:p>
          </p:txBody>
        </p:sp>
        <p:sp>
          <p:nvSpPr>
            <p:cNvPr id="213023" name="Line 224"/>
            <p:cNvSpPr>
              <a:spLocks noChangeShapeType="1"/>
            </p:cNvSpPr>
            <p:nvPr/>
          </p:nvSpPr>
          <p:spPr bwMode="auto">
            <a:xfrm>
              <a:off x="4639" y="2230"/>
              <a:ext cx="0" cy="0"/>
            </a:xfrm>
            <a:prstGeom prst="line">
              <a:avLst/>
            </a:prstGeom>
            <a:noFill/>
            <a:ln w="1">
              <a:solidFill>
                <a:srgbClr val="000000"/>
              </a:solidFill>
              <a:round/>
              <a:headEnd/>
              <a:tailEnd/>
            </a:ln>
          </p:spPr>
          <p:txBody>
            <a:bodyPr/>
            <a:lstStyle/>
            <a:p>
              <a:endParaRPr lang="en-US"/>
            </a:p>
          </p:txBody>
        </p:sp>
        <p:sp>
          <p:nvSpPr>
            <p:cNvPr id="213024" name="Freeform 225"/>
            <p:cNvSpPr>
              <a:spLocks/>
            </p:cNvSpPr>
            <p:nvPr/>
          </p:nvSpPr>
          <p:spPr bwMode="auto">
            <a:xfrm>
              <a:off x="4599" y="2215"/>
              <a:ext cx="40" cy="30"/>
            </a:xfrm>
            <a:custGeom>
              <a:avLst/>
              <a:gdLst>
                <a:gd name="T0" fmla="*/ 10 w 161"/>
                <a:gd name="T1" fmla="*/ 3 h 153"/>
                <a:gd name="T2" fmla="*/ 10 w 161"/>
                <a:gd name="T3" fmla="*/ 2 h 153"/>
                <a:gd name="T4" fmla="*/ 10 w 161"/>
                <a:gd name="T5" fmla="*/ 2 h 153"/>
                <a:gd name="T6" fmla="*/ 9 w 161"/>
                <a:gd name="T7" fmla="*/ 1 h 153"/>
                <a:gd name="T8" fmla="*/ 9 w 161"/>
                <a:gd name="T9" fmla="*/ 1 h 153"/>
                <a:gd name="T10" fmla="*/ 8 w 161"/>
                <a:gd name="T11" fmla="*/ 1 h 153"/>
                <a:gd name="T12" fmla="*/ 7 w 161"/>
                <a:gd name="T13" fmla="*/ 0 h 153"/>
                <a:gd name="T14" fmla="*/ 7 w 161"/>
                <a:gd name="T15" fmla="*/ 0 h 153"/>
                <a:gd name="T16" fmla="*/ 6 w 161"/>
                <a:gd name="T17" fmla="*/ 0 h 153"/>
                <a:gd name="T18" fmla="*/ 4 w 161"/>
                <a:gd name="T19" fmla="*/ 0 h 153"/>
                <a:gd name="T20" fmla="*/ 3 w 161"/>
                <a:gd name="T21" fmla="*/ 0 h 153"/>
                <a:gd name="T22" fmla="*/ 2 w 161"/>
                <a:gd name="T23" fmla="*/ 0 h 153"/>
                <a:gd name="T24" fmla="*/ 2 w 161"/>
                <a:gd name="T25" fmla="*/ 1 h 153"/>
                <a:gd name="T26" fmla="*/ 1 w 161"/>
                <a:gd name="T27" fmla="*/ 1 h 153"/>
                <a:gd name="T28" fmla="*/ 0 w 161"/>
                <a:gd name="T29" fmla="*/ 1 h 153"/>
                <a:gd name="T30" fmla="*/ 0 w 161"/>
                <a:gd name="T31" fmla="*/ 2 h 153"/>
                <a:gd name="T32" fmla="*/ 0 w 161"/>
                <a:gd name="T33" fmla="*/ 2 h 153"/>
                <a:gd name="T34" fmla="*/ 0 w 161"/>
                <a:gd name="T35" fmla="*/ 4 h 153"/>
                <a:gd name="T36" fmla="*/ 0 w 161"/>
                <a:gd name="T37" fmla="*/ 4 h 153"/>
                <a:gd name="T38" fmla="*/ 0 w 161"/>
                <a:gd name="T39" fmla="*/ 4 h 153"/>
                <a:gd name="T40" fmla="*/ 1 w 161"/>
                <a:gd name="T41" fmla="*/ 5 h 153"/>
                <a:gd name="T42" fmla="*/ 2 w 161"/>
                <a:gd name="T43" fmla="*/ 5 h 153"/>
                <a:gd name="T44" fmla="*/ 2 w 161"/>
                <a:gd name="T45" fmla="*/ 5 h 153"/>
                <a:gd name="T46" fmla="*/ 3 w 161"/>
                <a:gd name="T47" fmla="*/ 6 h 153"/>
                <a:gd name="T48" fmla="*/ 4 w 161"/>
                <a:gd name="T49" fmla="*/ 6 h 153"/>
                <a:gd name="T50" fmla="*/ 6 w 161"/>
                <a:gd name="T51" fmla="*/ 6 h 153"/>
                <a:gd name="T52" fmla="*/ 7 w 161"/>
                <a:gd name="T53" fmla="*/ 6 h 153"/>
                <a:gd name="T54" fmla="*/ 7 w 161"/>
                <a:gd name="T55" fmla="*/ 5 h 153"/>
                <a:gd name="T56" fmla="*/ 8 w 161"/>
                <a:gd name="T57" fmla="*/ 5 h 153"/>
                <a:gd name="T58" fmla="*/ 9 w 161"/>
                <a:gd name="T59" fmla="*/ 5 h 153"/>
                <a:gd name="T60" fmla="*/ 9 w 161"/>
                <a:gd name="T61" fmla="*/ 4 h 153"/>
                <a:gd name="T62" fmla="*/ 10 w 161"/>
                <a:gd name="T63" fmla="*/ 4 h 153"/>
                <a:gd name="T64" fmla="*/ 10 w 161"/>
                <a:gd name="T65" fmla="*/ 4 h 153"/>
                <a:gd name="T66" fmla="*/ 10 w 161"/>
                <a:gd name="T67" fmla="*/ 3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1"/>
                <a:gd name="T103" fmla="*/ 0 h 153"/>
                <a:gd name="T104" fmla="*/ 161 w 161"/>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1" h="153">
                  <a:moveTo>
                    <a:pt x="161" y="76"/>
                  </a:moveTo>
                  <a:lnTo>
                    <a:pt x="161" y="63"/>
                  </a:lnTo>
                  <a:lnTo>
                    <a:pt x="158" y="48"/>
                  </a:lnTo>
                  <a:lnTo>
                    <a:pt x="152" y="37"/>
                  </a:lnTo>
                  <a:lnTo>
                    <a:pt x="142" y="27"/>
                  </a:lnTo>
                  <a:lnTo>
                    <a:pt x="133" y="19"/>
                  </a:lnTo>
                  <a:lnTo>
                    <a:pt x="120" y="9"/>
                  </a:lnTo>
                  <a:lnTo>
                    <a:pt x="107" y="3"/>
                  </a:lnTo>
                  <a:lnTo>
                    <a:pt x="94" y="0"/>
                  </a:lnTo>
                  <a:lnTo>
                    <a:pt x="66" y="0"/>
                  </a:lnTo>
                  <a:lnTo>
                    <a:pt x="54" y="3"/>
                  </a:lnTo>
                  <a:lnTo>
                    <a:pt x="37" y="9"/>
                  </a:lnTo>
                  <a:lnTo>
                    <a:pt x="28" y="19"/>
                  </a:lnTo>
                  <a:lnTo>
                    <a:pt x="18" y="27"/>
                  </a:lnTo>
                  <a:lnTo>
                    <a:pt x="9" y="37"/>
                  </a:lnTo>
                  <a:lnTo>
                    <a:pt x="2" y="48"/>
                  </a:lnTo>
                  <a:lnTo>
                    <a:pt x="0" y="63"/>
                  </a:lnTo>
                  <a:lnTo>
                    <a:pt x="0" y="90"/>
                  </a:lnTo>
                  <a:lnTo>
                    <a:pt x="2" y="102"/>
                  </a:lnTo>
                  <a:lnTo>
                    <a:pt x="9" y="114"/>
                  </a:lnTo>
                  <a:lnTo>
                    <a:pt x="18" y="127"/>
                  </a:lnTo>
                  <a:lnTo>
                    <a:pt x="28" y="135"/>
                  </a:lnTo>
                  <a:lnTo>
                    <a:pt x="37" y="145"/>
                  </a:lnTo>
                  <a:lnTo>
                    <a:pt x="54" y="151"/>
                  </a:lnTo>
                  <a:lnTo>
                    <a:pt x="66" y="153"/>
                  </a:lnTo>
                  <a:lnTo>
                    <a:pt x="94" y="153"/>
                  </a:lnTo>
                  <a:lnTo>
                    <a:pt x="107" y="151"/>
                  </a:lnTo>
                  <a:lnTo>
                    <a:pt x="120" y="145"/>
                  </a:lnTo>
                  <a:lnTo>
                    <a:pt x="133" y="135"/>
                  </a:lnTo>
                  <a:lnTo>
                    <a:pt x="142" y="127"/>
                  </a:lnTo>
                  <a:lnTo>
                    <a:pt x="152" y="114"/>
                  </a:lnTo>
                  <a:lnTo>
                    <a:pt x="158" y="102"/>
                  </a:lnTo>
                  <a:lnTo>
                    <a:pt x="161" y="90"/>
                  </a:lnTo>
                  <a:lnTo>
                    <a:pt x="161" y="76"/>
                  </a:lnTo>
                  <a:close/>
                </a:path>
              </a:pathLst>
            </a:custGeom>
            <a:solidFill>
              <a:srgbClr val="000000"/>
            </a:solidFill>
            <a:ln w="5">
              <a:solidFill>
                <a:srgbClr val="000000"/>
              </a:solidFill>
              <a:prstDash val="solid"/>
              <a:round/>
              <a:headEnd/>
              <a:tailEnd/>
            </a:ln>
          </p:spPr>
          <p:txBody>
            <a:bodyPr/>
            <a:lstStyle/>
            <a:p>
              <a:endParaRPr lang="en-US"/>
            </a:p>
          </p:txBody>
        </p:sp>
        <p:sp>
          <p:nvSpPr>
            <p:cNvPr id="213025" name="Line 226"/>
            <p:cNvSpPr>
              <a:spLocks noChangeShapeType="1"/>
            </p:cNvSpPr>
            <p:nvPr/>
          </p:nvSpPr>
          <p:spPr bwMode="auto">
            <a:xfrm>
              <a:off x="3836" y="2442"/>
              <a:ext cx="0" cy="0"/>
            </a:xfrm>
            <a:prstGeom prst="line">
              <a:avLst/>
            </a:prstGeom>
            <a:noFill/>
            <a:ln w="1">
              <a:solidFill>
                <a:srgbClr val="000000"/>
              </a:solidFill>
              <a:round/>
              <a:headEnd/>
              <a:tailEnd/>
            </a:ln>
          </p:spPr>
          <p:txBody>
            <a:bodyPr/>
            <a:lstStyle/>
            <a:p>
              <a:endParaRPr lang="en-US"/>
            </a:p>
          </p:txBody>
        </p:sp>
        <p:sp>
          <p:nvSpPr>
            <p:cNvPr id="213026" name="Freeform 227"/>
            <p:cNvSpPr>
              <a:spLocks/>
            </p:cNvSpPr>
            <p:nvPr/>
          </p:nvSpPr>
          <p:spPr bwMode="auto">
            <a:xfrm>
              <a:off x="3795" y="2427"/>
              <a:ext cx="41" cy="31"/>
            </a:xfrm>
            <a:custGeom>
              <a:avLst/>
              <a:gdLst>
                <a:gd name="T0" fmla="*/ 10 w 164"/>
                <a:gd name="T1" fmla="*/ 3 h 154"/>
                <a:gd name="T2" fmla="*/ 10 w 164"/>
                <a:gd name="T3" fmla="*/ 3 h 154"/>
                <a:gd name="T4" fmla="*/ 10 w 164"/>
                <a:gd name="T5" fmla="*/ 2 h 154"/>
                <a:gd name="T6" fmla="*/ 10 w 164"/>
                <a:gd name="T7" fmla="*/ 2 h 154"/>
                <a:gd name="T8" fmla="*/ 9 w 164"/>
                <a:gd name="T9" fmla="*/ 1 h 154"/>
                <a:gd name="T10" fmla="*/ 9 w 164"/>
                <a:gd name="T11" fmla="*/ 1 h 154"/>
                <a:gd name="T12" fmla="*/ 7 w 164"/>
                <a:gd name="T13" fmla="*/ 0 h 154"/>
                <a:gd name="T14" fmla="*/ 7 w 164"/>
                <a:gd name="T15" fmla="*/ 0 h 154"/>
                <a:gd name="T16" fmla="*/ 6 w 164"/>
                <a:gd name="T17" fmla="*/ 0 h 154"/>
                <a:gd name="T18" fmla="*/ 4 w 164"/>
                <a:gd name="T19" fmla="*/ 0 h 154"/>
                <a:gd name="T20" fmla="*/ 3 w 164"/>
                <a:gd name="T21" fmla="*/ 0 h 154"/>
                <a:gd name="T22" fmla="*/ 3 w 164"/>
                <a:gd name="T23" fmla="*/ 0 h 154"/>
                <a:gd name="T24" fmla="*/ 2 w 164"/>
                <a:gd name="T25" fmla="*/ 1 h 154"/>
                <a:gd name="T26" fmla="*/ 1 w 164"/>
                <a:gd name="T27" fmla="*/ 1 h 154"/>
                <a:gd name="T28" fmla="*/ 1 w 164"/>
                <a:gd name="T29" fmla="*/ 2 h 154"/>
                <a:gd name="T30" fmla="*/ 0 w 164"/>
                <a:gd name="T31" fmla="*/ 2 h 154"/>
                <a:gd name="T32" fmla="*/ 0 w 164"/>
                <a:gd name="T33" fmla="*/ 3 h 154"/>
                <a:gd name="T34" fmla="*/ 0 w 164"/>
                <a:gd name="T35" fmla="*/ 3 h 154"/>
                <a:gd name="T36" fmla="*/ 0 w 164"/>
                <a:gd name="T37" fmla="*/ 4 h 154"/>
                <a:gd name="T38" fmla="*/ 0 w 164"/>
                <a:gd name="T39" fmla="*/ 4 h 154"/>
                <a:gd name="T40" fmla="*/ 1 w 164"/>
                <a:gd name="T41" fmla="*/ 5 h 154"/>
                <a:gd name="T42" fmla="*/ 1 w 164"/>
                <a:gd name="T43" fmla="*/ 5 h 154"/>
                <a:gd name="T44" fmla="*/ 2 w 164"/>
                <a:gd name="T45" fmla="*/ 5 h 154"/>
                <a:gd name="T46" fmla="*/ 3 w 164"/>
                <a:gd name="T47" fmla="*/ 6 h 154"/>
                <a:gd name="T48" fmla="*/ 3 w 164"/>
                <a:gd name="T49" fmla="*/ 6 h 154"/>
                <a:gd name="T50" fmla="*/ 4 w 164"/>
                <a:gd name="T51" fmla="*/ 6 h 154"/>
                <a:gd name="T52" fmla="*/ 6 w 164"/>
                <a:gd name="T53" fmla="*/ 6 h 154"/>
                <a:gd name="T54" fmla="*/ 7 w 164"/>
                <a:gd name="T55" fmla="*/ 6 h 154"/>
                <a:gd name="T56" fmla="*/ 7 w 164"/>
                <a:gd name="T57" fmla="*/ 6 h 154"/>
                <a:gd name="T58" fmla="*/ 9 w 164"/>
                <a:gd name="T59" fmla="*/ 5 h 154"/>
                <a:gd name="T60" fmla="*/ 9 w 164"/>
                <a:gd name="T61" fmla="*/ 5 h 154"/>
                <a:gd name="T62" fmla="*/ 10 w 164"/>
                <a:gd name="T63" fmla="*/ 5 h 154"/>
                <a:gd name="T64" fmla="*/ 10 w 164"/>
                <a:gd name="T65" fmla="*/ 4 h 154"/>
                <a:gd name="T66" fmla="*/ 10 w 164"/>
                <a:gd name="T67" fmla="*/ 4 h 154"/>
                <a:gd name="T68" fmla="*/ 10 w 164"/>
                <a:gd name="T69" fmla="*/ 3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154"/>
                <a:gd name="T107" fmla="*/ 164 w 164"/>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154">
                  <a:moveTo>
                    <a:pt x="164" y="76"/>
                  </a:moveTo>
                  <a:lnTo>
                    <a:pt x="161" y="64"/>
                  </a:lnTo>
                  <a:lnTo>
                    <a:pt x="158" y="52"/>
                  </a:lnTo>
                  <a:lnTo>
                    <a:pt x="152" y="40"/>
                  </a:lnTo>
                  <a:lnTo>
                    <a:pt x="145" y="27"/>
                  </a:lnTo>
                  <a:lnTo>
                    <a:pt x="135" y="18"/>
                  </a:lnTo>
                  <a:lnTo>
                    <a:pt x="122" y="9"/>
                  </a:lnTo>
                  <a:lnTo>
                    <a:pt x="110" y="3"/>
                  </a:lnTo>
                  <a:lnTo>
                    <a:pt x="98" y="0"/>
                  </a:lnTo>
                  <a:lnTo>
                    <a:pt x="66" y="0"/>
                  </a:lnTo>
                  <a:lnTo>
                    <a:pt x="53" y="3"/>
                  </a:lnTo>
                  <a:lnTo>
                    <a:pt x="41" y="9"/>
                  </a:lnTo>
                  <a:lnTo>
                    <a:pt x="28" y="18"/>
                  </a:lnTo>
                  <a:lnTo>
                    <a:pt x="18" y="27"/>
                  </a:lnTo>
                  <a:lnTo>
                    <a:pt x="12" y="40"/>
                  </a:lnTo>
                  <a:lnTo>
                    <a:pt x="6" y="52"/>
                  </a:lnTo>
                  <a:lnTo>
                    <a:pt x="2" y="64"/>
                  </a:lnTo>
                  <a:lnTo>
                    <a:pt x="0" y="76"/>
                  </a:lnTo>
                  <a:lnTo>
                    <a:pt x="2" y="91"/>
                  </a:lnTo>
                  <a:lnTo>
                    <a:pt x="6" y="105"/>
                  </a:lnTo>
                  <a:lnTo>
                    <a:pt x="12" y="117"/>
                  </a:lnTo>
                  <a:lnTo>
                    <a:pt x="18" y="127"/>
                  </a:lnTo>
                  <a:lnTo>
                    <a:pt x="28" y="135"/>
                  </a:lnTo>
                  <a:lnTo>
                    <a:pt x="41" y="145"/>
                  </a:lnTo>
                  <a:lnTo>
                    <a:pt x="53" y="151"/>
                  </a:lnTo>
                  <a:lnTo>
                    <a:pt x="66" y="154"/>
                  </a:lnTo>
                  <a:lnTo>
                    <a:pt x="98" y="154"/>
                  </a:lnTo>
                  <a:lnTo>
                    <a:pt x="110" y="151"/>
                  </a:lnTo>
                  <a:lnTo>
                    <a:pt x="122" y="145"/>
                  </a:lnTo>
                  <a:lnTo>
                    <a:pt x="135" y="135"/>
                  </a:lnTo>
                  <a:lnTo>
                    <a:pt x="145" y="127"/>
                  </a:lnTo>
                  <a:lnTo>
                    <a:pt x="152" y="117"/>
                  </a:lnTo>
                  <a:lnTo>
                    <a:pt x="158" y="105"/>
                  </a:lnTo>
                  <a:lnTo>
                    <a:pt x="161" y="91"/>
                  </a:lnTo>
                  <a:lnTo>
                    <a:pt x="164" y="76"/>
                  </a:lnTo>
                  <a:close/>
                </a:path>
              </a:pathLst>
            </a:custGeom>
            <a:solidFill>
              <a:srgbClr val="000000"/>
            </a:solidFill>
            <a:ln w="5">
              <a:solidFill>
                <a:srgbClr val="000000"/>
              </a:solidFill>
              <a:prstDash val="solid"/>
              <a:round/>
              <a:headEnd/>
              <a:tailEnd/>
            </a:ln>
          </p:spPr>
          <p:txBody>
            <a:bodyPr/>
            <a:lstStyle/>
            <a:p>
              <a:endParaRPr lang="en-US"/>
            </a:p>
          </p:txBody>
        </p:sp>
        <p:sp>
          <p:nvSpPr>
            <p:cNvPr id="213027" name="Line 228"/>
            <p:cNvSpPr>
              <a:spLocks noChangeShapeType="1"/>
            </p:cNvSpPr>
            <p:nvPr/>
          </p:nvSpPr>
          <p:spPr bwMode="auto">
            <a:xfrm>
              <a:off x="3706" y="2655"/>
              <a:ext cx="0" cy="0"/>
            </a:xfrm>
            <a:prstGeom prst="line">
              <a:avLst/>
            </a:prstGeom>
            <a:noFill/>
            <a:ln w="1">
              <a:solidFill>
                <a:srgbClr val="000000"/>
              </a:solidFill>
              <a:round/>
              <a:headEnd/>
              <a:tailEnd/>
            </a:ln>
          </p:spPr>
          <p:txBody>
            <a:bodyPr/>
            <a:lstStyle/>
            <a:p>
              <a:endParaRPr lang="en-US"/>
            </a:p>
          </p:txBody>
        </p:sp>
        <p:sp>
          <p:nvSpPr>
            <p:cNvPr id="213028" name="Freeform 229"/>
            <p:cNvSpPr>
              <a:spLocks/>
            </p:cNvSpPr>
            <p:nvPr/>
          </p:nvSpPr>
          <p:spPr bwMode="auto">
            <a:xfrm>
              <a:off x="3666" y="2639"/>
              <a:ext cx="40" cy="31"/>
            </a:xfrm>
            <a:custGeom>
              <a:avLst/>
              <a:gdLst>
                <a:gd name="T0" fmla="*/ 10 w 163"/>
                <a:gd name="T1" fmla="*/ 3 h 156"/>
                <a:gd name="T2" fmla="*/ 10 w 163"/>
                <a:gd name="T3" fmla="*/ 3 h 156"/>
                <a:gd name="T4" fmla="*/ 10 w 163"/>
                <a:gd name="T5" fmla="*/ 2 h 156"/>
                <a:gd name="T6" fmla="*/ 9 w 163"/>
                <a:gd name="T7" fmla="*/ 2 h 156"/>
                <a:gd name="T8" fmla="*/ 9 w 163"/>
                <a:gd name="T9" fmla="*/ 1 h 156"/>
                <a:gd name="T10" fmla="*/ 8 w 163"/>
                <a:gd name="T11" fmla="*/ 1 h 156"/>
                <a:gd name="T12" fmla="*/ 7 w 163"/>
                <a:gd name="T13" fmla="*/ 0 h 156"/>
                <a:gd name="T14" fmla="*/ 7 w 163"/>
                <a:gd name="T15" fmla="*/ 0 h 156"/>
                <a:gd name="T16" fmla="*/ 6 w 163"/>
                <a:gd name="T17" fmla="*/ 0 h 156"/>
                <a:gd name="T18" fmla="*/ 5 w 163"/>
                <a:gd name="T19" fmla="*/ 0 h 156"/>
                <a:gd name="T20" fmla="*/ 4 w 163"/>
                <a:gd name="T21" fmla="*/ 0 h 156"/>
                <a:gd name="T22" fmla="*/ 3 w 163"/>
                <a:gd name="T23" fmla="*/ 0 h 156"/>
                <a:gd name="T24" fmla="*/ 2 w 163"/>
                <a:gd name="T25" fmla="*/ 0 h 156"/>
                <a:gd name="T26" fmla="*/ 2 w 163"/>
                <a:gd name="T27" fmla="*/ 1 h 156"/>
                <a:gd name="T28" fmla="*/ 1 w 163"/>
                <a:gd name="T29" fmla="*/ 1 h 156"/>
                <a:gd name="T30" fmla="*/ 0 w 163"/>
                <a:gd name="T31" fmla="*/ 2 h 156"/>
                <a:gd name="T32" fmla="*/ 0 w 163"/>
                <a:gd name="T33" fmla="*/ 2 h 156"/>
                <a:gd name="T34" fmla="*/ 0 w 163"/>
                <a:gd name="T35" fmla="*/ 3 h 156"/>
                <a:gd name="T36" fmla="*/ 0 w 163"/>
                <a:gd name="T37" fmla="*/ 4 h 156"/>
                <a:gd name="T38" fmla="*/ 0 w 163"/>
                <a:gd name="T39" fmla="*/ 4 h 156"/>
                <a:gd name="T40" fmla="*/ 0 w 163"/>
                <a:gd name="T41" fmla="*/ 5 h 156"/>
                <a:gd name="T42" fmla="*/ 1 w 163"/>
                <a:gd name="T43" fmla="*/ 5 h 156"/>
                <a:gd name="T44" fmla="*/ 2 w 163"/>
                <a:gd name="T45" fmla="*/ 5 h 156"/>
                <a:gd name="T46" fmla="*/ 2 w 163"/>
                <a:gd name="T47" fmla="*/ 6 h 156"/>
                <a:gd name="T48" fmla="*/ 3 w 163"/>
                <a:gd name="T49" fmla="*/ 6 h 156"/>
                <a:gd name="T50" fmla="*/ 4 w 163"/>
                <a:gd name="T51" fmla="*/ 6 h 156"/>
                <a:gd name="T52" fmla="*/ 5 w 163"/>
                <a:gd name="T53" fmla="*/ 6 h 156"/>
                <a:gd name="T54" fmla="*/ 6 w 163"/>
                <a:gd name="T55" fmla="*/ 6 h 156"/>
                <a:gd name="T56" fmla="*/ 7 w 163"/>
                <a:gd name="T57" fmla="*/ 6 h 156"/>
                <a:gd name="T58" fmla="*/ 7 w 163"/>
                <a:gd name="T59" fmla="*/ 6 h 156"/>
                <a:gd name="T60" fmla="*/ 8 w 163"/>
                <a:gd name="T61" fmla="*/ 5 h 156"/>
                <a:gd name="T62" fmla="*/ 9 w 163"/>
                <a:gd name="T63" fmla="*/ 5 h 156"/>
                <a:gd name="T64" fmla="*/ 9 w 163"/>
                <a:gd name="T65" fmla="*/ 5 h 156"/>
                <a:gd name="T66" fmla="*/ 10 w 163"/>
                <a:gd name="T67" fmla="*/ 4 h 156"/>
                <a:gd name="T68" fmla="*/ 10 w 163"/>
                <a:gd name="T69" fmla="*/ 4 h 156"/>
                <a:gd name="T70" fmla="*/ 10 w 163"/>
                <a:gd name="T71" fmla="*/ 3 h 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3"/>
                <a:gd name="T109" fmla="*/ 0 h 156"/>
                <a:gd name="T110" fmla="*/ 163 w 163"/>
                <a:gd name="T111" fmla="*/ 156 h 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3" h="156">
                  <a:moveTo>
                    <a:pt x="163" y="79"/>
                  </a:moveTo>
                  <a:lnTo>
                    <a:pt x="163" y="63"/>
                  </a:lnTo>
                  <a:lnTo>
                    <a:pt x="159" y="51"/>
                  </a:lnTo>
                  <a:lnTo>
                    <a:pt x="152" y="40"/>
                  </a:lnTo>
                  <a:lnTo>
                    <a:pt x="143" y="28"/>
                  </a:lnTo>
                  <a:lnTo>
                    <a:pt x="133" y="18"/>
                  </a:lnTo>
                  <a:lnTo>
                    <a:pt x="124" y="12"/>
                  </a:lnTo>
                  <a:lnTo>
                    <a:pt x="111" y="6"/>
                  </a:lnTo>
                  <a:lnTo>
                    <a:pt x="95" y="4"/>
                  </a:lnTo>
                  <a:lnTo>
                    <a:pt x="83" y="0"/>
                  </a:lnTo>
                  <a:lnTo>
                    <a:pt x="67" y="4"/>
                  </a:lnTo>
                  <a:lnTo>
                    <a:pt x="54" y="6"/>
                  </a:lnTo>
                  <a:lnTo>
                    <a:pt x="41" y="12"/>
                  </a:lnTo>
                  <a:lnTo>
                    <a:pt x="28" y="18"/>
                  </a:lnTo>
                  <a:lnTo>
                    <a:pt x="19" y="28"/>
                  </a:lnTo>
                  <a:lnTo>
                    <a:pt x="9" y="40"/>
                  </a:lnTo>
                  <a:lnTo>
                    <a:pt x="3" y="51"/>
                  </a:lnTo>
                  <a:lnTo>
                    <a:pt x="0" y="63"/>
                  </a:lnTo>
                  <a:lnTo>
                    <a:pt x="0" y="93"/>
                  </a:lnTo>
                  <a:lnTo>
                    <a:pt x="3" y="105"/>
                  </a:lnTo>
                  <a:lnTo>
                    <a:pt x="9" y="118"/>
                  </a:lnTo>
                  <a:lnTo>
                    <a:pt x="19" y="130"/>
                  </a:lnTo>
                  <a:lnTo>
                    <a:pt x="28" y="138"/>
                  </a:lnTo>
                  <a:lnTo>
                    <a:pt x="41" y="144"/>
                  </a:lnTo>
                  <a:lnTo>
                    <a:pt x="54" y="150"/>
                  </a:lnTo>
                  <a:lnTo>
                    <a:pt x="67" y="154"/>
                  </a:lnTo>
                  <a:lnTo>
                    <a:pt x="83" y="156"/>
                  </a:lnTo>
                  <a:lnTo>
                    <a:pt x="95" y="154"/>
                  </a:lnTo>
                  <a:lnTo>
                    <a:pt x="111" y="150"/>
                  </a:lnTo>
                  <a:lnTo>
                    <a:pt x="124" y="144"/>
                  </a:lnTo>
                  <a:lnTo>
                    <a:pt x="133" y="138"/>
                  </a:lnTo>
                  <a:lnTo>
                    <a:pt x="143" y="130"/>
                  </a:lnTo>
                  <a:lnTo>
                    <a:pt x="152" y="118"/>
                  </a:lnTo>
                  <a:lnTo>
                    <a:pt x="159" y="105"/>
                  </a:lnTo>
                  <a:lnTo>
                    <a:pt x="163" y="93"/>
                  </a:lnTo>
                  <a:lnTo>
                    <a:pt x="163" y="79"/>
                  </a:lnTo>
                  <a:close/>
                </a:path>
              </a:pathLst>
            </a:custGeom>
            <a:solidFill>
              <a:srgbClr val="000000"/>
            </a:solidFill>
            <a:ln w="5">
              <a:solidFill>
                <a:srgbClr val="000000"/>
              </a:solidFill>
              <a:prstDash val="solid"/>
              <a:round/>
              <a:headEnd/>
              <a:tailEnd/>
            </a:ln>
          </p:spPr>
          <p:txBody>
            <a:bodyPr/>
            <a:lstStyle/>
            <a:p>
              <a:endParaRPr lang="en-US"/>
            </a:p>
          </p:txBody>
        </p:sp>
        <p:sp>
          <p:nvSpPr>
            <p:cNvPr id="213029" name="Line 230"/>
            <p:cNvSpPr>
              <a:spLocks noChangeShapeType="1"/>
            </p:cNvSpPr>
            <p:nvPr/>
          </p:nvSpPr>
          <p:spPr bwMode="auto">
            <a:xfrm>
              <a:off x="3487" y="2867"/>
              <a:ext cx="0" cy="0"/>
            </a:xfrm>
            <a:prstGeom prst="line">
              <a:avLst/>
            </a:prstGeom>
            <a:noFill/>
            <a:ln w="1">
              <a:solidFill>
                <a:srgbClr val="000000"/>
              </a:solidFill>
              <a:round/>
              <a:headEnd/>
              <a:tailEnd/>
            </a:ln>
          </p:spPr>
          <p:txBody>
            <a:bodyPr/>
            <a:lstStyle/>
            <a:p>
              <a:endParaRPr lang="en-US"/>
            </a:p>
          </p:txBody>
        </p:sp>
        <p:sp>
          <p:nvSpPr>
            <p:cNvPr id="213030" name="Freeform 231"/>
            <p:cNvSpPr>
              <a:spLocks/>
            </p:cNvSpPr>
            <p:nvPr/>
          </p:nvSpPr>
          <p:spPr bwMode="auto">
            <a:xfrm>
              <a:off x="3445" y="2851"/>
              <a:ext cx="42" cy="31"/>
            </a:xfrm>
            <a:custGeom>
              <a:avLst/>
              <a:gdLst>
                <a:gd name="T0" fmla="*/ 11 w 165"/>
                <a:gd name="T1" fmla="*/ 3 h 157"/>
                <a:gd name="T2" fmla="*/ 10 w 165"/>
                <a:gd name="T3" fmla="*/ 3 h 157"/>
                <a:gd name="T4" fmla="*/ 10 w 165"/>
                <a:gd name="T5" fmla="*/ 2 h 157"/>
                <a:gd name="T6" fmla="*/ 10 w 165"/>
                <a:gd name="T7" fmla="*/ 2 h 157"/>
                <a:gd name="T8" fmla="*/ 9 w 165"/>
                <a:gd name="T9" fmla="*/ 1 h 157"/>
                <a:gd name="T10" fmla="*/ 9 w 165"/>
                <a:gd name="T11" fmla="*/ 1 h 157"/>
                <a:gd name="T12" fmla="*/ 8 w 165"/>
                <a:gd name="T13" fmla="*/ 0 h 157"/>
                <a:gd name="T14" fmla="*/ 7 w 165"/>
                <a:gd name="T15" fmla="*/ 0 h 157"/>
                <a:gd name="T16" fmla="*/ 6 w 165"/>
                <a:gd name="T17" fmla="*/ 0 h 157"/>
                <a:gd name="T18" fmla="*/ 5 w 165"/>
                <a:gd name="T19" fmla="*/ 0 h 157"/>
                <a:gd name="T20" fmla="*/ 4 w 165"/>
                <a:gd name="T21" fmla="*/ 0 h 157"/>
                <a:gd name="T22" fmla="*/ 4 w 165"/>
                <a:gd name="T23" fmla="*/ 0 h 157"/>
                <a:gd name="T24" fmla="*/ 3 w 165"/>
                <a:gd name="T25" fmla="*/ 0 h 157"/>
                <a:gd name="T26" fmla="*/ 2 w 165"/>
                <a:gd name="T27" fmla="*/ 1 h 157"/>
                <a:gd name="T28" fmla="*/ 1 w 165"/>
                <a:gd name="T29" fmla="*/ 1 h 157"/>
                <a:gd name="T30" fmla="*/ 1 w 165"/>
                <a:gd name="T31" fmla="*/ 2 h 157"/>
                <a:gd name="T32" fmla="*/ 1 w 165"/>
                <a:gd name="T33" fmla="*/ 2 h 157"/>
                <a:gd name="T34" fmla="*/ 0 w 165"/>
                <a:gd name="T35" fmla="*/ 3 h 157"/>
                <a:gd name="T36" fmla="*/ 0 w 165"/>
                <a:gd name="T37" fmla="*/ 4 h 157"/>
                <a:gd name="T38" fmla="*/ 1 w 165"/>
                <a:gd name="T39" fmla="*/ 4 h 157"/>
                <a:gd name="T40" fmla="*/ 1 w 165"/>
                <a:gd name="T41" fmla="*/ 5 h 157"/>
                <a:gd name="T42" fmla="*/ 1 w 165"/>
                <a:gd name="T43" fmla="*/ 5 h 157"/>
                <a:gd name="T44" fmla="*/ 2 w 165"/>
                <a:gd name="T45" fmla="*/ 5 h 157"/>
                <a:gd name="T46" fmla="*/ 3 w 165"/>
                <a:gd name="T47" fmla="*/ 6 h 157"/>
                <a:gd name="T48" fmla="*/ 4 w 165"/>
                <a:gd name="T49" fmla="*/ 6 h 157"/>
                <a:gd name="T50" fmla="*/ 4 w 165"/>
                <a:gd name="T51" fmla="*/ 6 h 157"/>
                <a:gd name="T52" fmla="*/ 6 w 165"/>
                <a:gd name="T53" fmla="*/ 6 h 157"/>
                <a:gd name="T54" fmla="*/ 7 w 165"/>
                <a:gd name="T55" fmla="*/ 6 h 157"/>
                <a:gd name="T56" fmla="*/ 8 w 165"/>
                <a:gd name="T57" fmla="*/ 6 h 157"/>
                <a:gd name="T58" fmla="*/ 9 w 165"/>
                <a:gd name="T59" fmla="*/ 5 h 157"/>
                <a:gd name="T60" fmla="*/ 9 w 165"/>
                <a:gd name="T61" fmla="*/ 5 h 157"/>
                <a:gd name="T62" fmla="*/ 10 w 165"/>
                <a:gd name="T63" fmla="*/ 5 h 157"/>
                <a:gd name="T64" fmla="*/ 10 w 165"/>
                <a:gd name="T65" fmla="*/ 4 h 157"/>
                <a:gd name="T66" fmla="*/ 10 w 165"/>
                <a:gd name="T67" fmla="*/ 4 h 157"/>
                <a:gd name="T68" fmla="*/ 11 w 165"/>
                <a:gd name="T69" fmla="*/ 3 h 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57"/>
                <a:gd name="T107" fmla="*/ 165 w 165"/>
                <a:gd name="T108" fmla="*/ 157 h 15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57">
                  <a:moveTo>
                    <a:pt x="165" y="79"/>
                  </a:moveTo>
                  <a:lnTo>
                    <a:pt x="161" y="67"/>
                  </a:lnTo>
                  <a:lnTo>
                    <a:pt x="158" y="51"/>
                  </a:lnTo>
                  <a:lnTo>
                    <a:pt x="152" y="39"/>
                  </a:lnTo>
                  <a:lnTo>
                    <a:pt x="145" y="31"/>
                  </a:lnTo>
                  <a:lnTo>
                    <a:pt x="133" y="19"/>
                  </a:lnTo>
                  <a:lnTo>
                    <a:pt x="124" y="12"/>
                  </a:lnTo>
                  <a:lnTo>
                    <a:pt x="111" y="6"/>
                  </a:lnTo>
                  <a:lnTo>
                    <a:pt x="94" y="3"/>
                  </a:lnTo>
                  <a:lnTo>
                    <a:pt x="82" y="0"/>
                  </a:lnTo>
                  <a:lnTo>
                    <a:pt x="66" y="3"/>
                  </a:lnTo>
                  <a:lnTo>
                    <a:pt x="54" y="6"/>
                  </a:lnTo>
                  <a:lnTo>
                    <a:pt x="41" y="12"/>
                  </a:lnTo>
                  <a:lnTo>
                    <a:pt x="28" y="19"/>
                  </a:lnTo>
                  <a:lnTo>
                    <a:pt x="19" y="31"/>
                  </a:lnTo>
                  <a:lnTo>
                    <a:pt x="9" y="39"/>
                  </a:lnTo>
                  <a:lnTo>
                    <a:pt x="6" y="51"/>
                  </a:lnTo>
                  <a:lnTo>
                    <a:pt x="0" y="67"/>
                  </a:lnTo>
                  <a:lnTo>
                    <a:pt x="0" y="94"/>
                  </a:lnTo>
                  <a:lnTo>
                    <a:pt x="6" y="106"/>
                  </a:lnTo>
                  <a:lnTo>
                    <a:pt x="9" y="118"/>
                  </a:lnTo>
                  <a:lnTo>
                    <a:pt x="19" y="130"/>
                  </a:lnTo>
                  <a:lnTo>
                    <a:pt x="28" y="139"/>
                  </a:lnTo>
                  <a:lnTo>
                    <a:pt x="41" y="148"/>
                  </a:lnTo>
                  <a:lnTo>
                    <a:pt x="54" y="151"/>
                  </a:lnTo>
                  <a:lnTo>
                    <a:pt x="66" y="157"/>
                  </a:lnTo>
                  <a:lnTo>
                    <a:pt x="94" y="157"/>
                  </a:lnTo>
                  <a:lnTo>
                    <a:pt x="111" y="151"/>
                  </a:lnTo>
                  <a:lnTo>
                    <a:pt x="124" y="148"/>
                  </a:lnTo>
                  <a:lnTo>
                    <a:pt x="133" y="139"/>
                  </a:lnTo>
                  <a:lnTo>
                    <a:pt x="145" y="130"/>
                  </a:lnTo>
                  <a:lnTo>
                    <a:pt x="152" y="118"/>
                  </a:lnTo>
                  <a:lnTo>
                    <a:pt x="158" y="106"/>
                  </a:lnTo>
                  <a:lnTo>
                    <a:pt x="161" y="94"/>
                  </a:lnTo>
                  <a:lnTo>
                    <a:pt x="165" y="79"/>
                  </a:lnTo>
                  <a:close/>
                </a:path>
              </a:pathLst>
            </a:custGeom>
            <a:solidFill>
              <a:srgbClr val="000000"/>
            </a:solidFill>
            <a:ln w="5">
              <a:solidFill>
                <a:srgbClr val="000000"/>
              </a:solidFill>
              <a:prstDash val="solid"/>
              <a:round/>
              <a:headEnd/>
              <a:tailEnd/>
            </a:ln>
          </p:spPr>
          <p:txBody>
            <a:bodyPr/>
            <a:lstStyle/>
            <a:p>
              <a:endParaRPr lang="en-US"/>
            </a:p>
          </p:txBody>
        </p:sp>
        <p:sp>
          <p:nvSpPr>
            <p:cNvPr id="213031" name="Line 232"/>
            <p:cNvSpPr>
              <a:spLocks noChangeShapeType="1"/>
            </p:cNvSpPr>
            <p:nvPr/>
          </p:nvSpPr>
          <p:spPr bwMode="auto">
            <a:xfrm>
              <a:off x="3836" y="3078"/>
              <a:ext cx="0" cy="0"/>
            </a:xfrm>
            <a:prstGeom prst="line">
              <a:avLst/>
            </a:prstGeom>
            <a:noFill/>
            <a:ln w="1">
              <a:solidFill>
                <a:srgbClr val="000000"/>
              </a:solidFill>
              <a:round/>
              <a:headEnd/>
              <a:tailEnd/>
            </a:ln>
          </p:spPr>
          <p:txBody>
            <a:bodyPr/>
            <a:lstStyle/>
            <a:p>
              <a:endParaRPr lang="en-US"/>
            </a:p>
          </p:txBody>
        </p:sp>
        <p:sp>
          <p:nvSpPr>
            <p:cNvPr id="213032" name="Freeform 233"/>
            <p:cNvSpPr>
              <a:spLocks/>
            </p:cNvSpPr>
            <p:nvPr/>
          </p:nvSpPr>
          <p:spPr bwMode="auto">
            <a:xfrm>
              <a:off x="3795" y="3063"/>
              <a:ext cx="41" cy="31"/>
            </a:xfrm>
            <a:custGeom>
              <a:avLst/>
              <a:gdLst>
                <a:gd name="T0" fmla="*/ 10 w 164"/>
                <a:gd name="T1" fmla="*/ 3 h 154"/>
                <a:gd name="T2" fmla="*/ 10 w 164"/>
                <a:gd name="T3" fmla="*/ 3 h 154"/>
                <a:gd name="T4" fmla="*/ 10 w 164"/>
                <a:gd name="T5" fmla="*/ 2 h 154"/>
                <a:gd name="T6" fmla="*/ 10 w 164"/>
                <a:gd name="T7" fmla="*/ 2 h 154"/>
                <a:gd name="T8" fmla="*/ 9 w 164"/>
                <a:gd name="T9" fmla="*/ 1 h 154"/>
                <a:gd name="T10" fmla="*/ 9 w 164"/>
                <a:gd name="T11" fmla="*/ 1 h 154"/>
                <a:gd name="T12" fmla="*/ 7 w 164"/>
                <a:gd name="T13" fmla="*/ 0 h 154"/>
                <a:gd name="T14" fmla="*/ 7 w 164"/>
                <a:gd name="T15" fmla="*/ 0 h 154"/>
                <a:gd name="T16" fmla="*/ 6 w 164"/>
                <a:gd name="T17" fmla="*/ 0 h 154"/>
                <a:gd name="T18" fmla="*/ 4 w 164"/>
                <a:gd name="T19" fmla="*/ 0 h 154"/>
                <a:gd name="T20" fmla="*/ 3 w 164"/>
                <a:gd name="T21" fmla="*/ 0 h 154"/>
                <a:gd name="T22" fmla="*/ 3 w 164"/>
                <a:gd name="T23" fmla="*/ 0 h 154"/>
                <a:gd name="T24" fmla="*/ 2 w 164"/>
                <a:gd name="T25" fmla="*/ 1 h 154"/>
                <a:gd name="T26" fmla="*/ 1 w 164"/>
                <a:gd name="T27" fmla="*/ 1 h 154"/>
                <a:gd name="T28" fmla="*/ 1 w 164"/>
                <a:gd name="T29" fmla="*/ 2 h 154"/>
                <a:gd name="T30" fmla="*/ 0 w 164"/>
                <a:gd name="T31" fmla="*/ 2 h 154"/>
                <a:gd name="T32" fmla="*/ 0 w 164"/>
                <a:gd name="T33" fmla="*/ 3 h 154"/>
                <a:gd name="T34" fmla="*/ 0 w 164"/>
                <a:gd name="T35" fmla="*/ 3 h 154"/>
                <a:gd name="T36" fmla="*/ 0 w 164"/>
                <a:gd name="T37" fmla="*/ 4 h 154"/>
                <a:gd name="T38" fmla="*/ 0 w 164"/>
                <a:gd name="T39" fmla="*/ 4 h 154"/>
                <a:gd name="T40" fmla="*/ 1 w 164"/>
                <a:gd name="T41" fmla="*/ 5 h 154"/>
                <a:gd name="T42" fmla="*/ 1 w 164"/>
                <a:gd name="T43" fmla="*/ 5 h 154"/>
                <a:gd name="T44" fmla="*/ 2 w 164"/>
                <a:gd name="T45" fmla="*/ 5 h 154"/>
                <a:gd name="T46" fmla="*/ 3 w 164"/>
                <a:gd name="T47" fmla="*/ 6 h 154"/>
                <a:gd name="T48" fmla="*/ 3 w 164"/>
                <a:gd name="T49" fmla="*/ 6 h 154"/>
                <a:gd name="T50" fmla="*/ 4 w 164"/>
                <a:gd name="T51" fmla="*/ 6 h 154"/>
                <a:gd name="T52" fmla="*/ 6 w 164"/>
                <a:gd name="T53" fmla="*/ 6 h 154"/>
                <a:gd name="T54" fmla="*/ 7 w 164"/>
                <a:gd name="T55" fmla="*/ 6 h 154"/>
                <a:gd name="T56" fmla="*/ 7 w 164"/>
                <a:gd name="T57" fmla="*/ 6 h 154"/>
                <a:gd name="T58" fmla="*/ 9 w 164"/>
                <a:gd name="T59" fmla="*/ 5 h 154"/>
                <a:gd name="T60" fmla="*/ 9 w 164"/>
                <a:gd name="T61" fmla="*/ 5 h 154"/>
                <a:gd name="T62" fmla="*/ 10 w 164"/>
                <a:gd name="T63" fmla="*/ 5 h 154"/>
                <a:gd name="T64" fmla="*/ 10 w 164"/>
                <a:gd name="T65" fmla="*/ 4 h 154"/>
                <a:gd name="T66" fmla="*/ 10 w 164"/>
                <a:gd name="T67" fmla="*/ 4 h 154"/>
                <a:gd name="T68" fmla="*/ 10 w 164"/>
                <a:gd name="T69" fmla="*/ 3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154"/>
                <a:gd name="T107" fmla="*/ 164 w 164"/>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154">
                  <a:moveTo>
                    <a:pt x="164" y="75"/>
                  </a:moveTo>
                  <a:lnTo>
                    <a:pt x="161" y="63"/>
                  </a:lnTo>
                  <a:lnTo>
                    <a:pt x="158" y="51"/>
                  </a:lnTo>
                  <a:lnTo>
                    <a:pt x="152" y="40"/>
                  </a:lnTo>
                  <a:lnTo>
                    <a:pt x="145" y="28"/>
                  </a:lnTo>
                  <a:lnTo>
                    <a:pt x="135" y="18"/>
                  </a:lnTo>
                  <a:lnTo>
                    <a:pt x="122" y="10"/>
                  </a:lnTo>
                  <a:lnTo>
                    <a:pt x="110" y="4"/>
                  </a:lnTo>
                  <a:lnTo>
                    <a:pt x="98" y="0"/>
                  </a:lnTo>
                  <a:lnTo>
                    <a:pt x="66" y="0"/>
                  </a:lnTo>
                  <a:lnTo>
                    <a:pt x="53" y="4"/>
                  </a:lnTo>
                  <a:lnTo>
                    <a:pt x="41" y="10"/>
                  </a:lnTo>
                  <a:lnTo>
                    <a:pt x="28" y="18"/>
                  </a:lnTo>
                  <a:lnTo>
                    <a:pt x="18" y="28"/>
                  </a:lnTo>
                  <a:lnTo>
                    <a:pt x="12" y="40"/>
                  </a:lnTo>
                  <a:lnTo>
                    <a:pt x="6" y="51"/>
                  </a:lnTo>
                  <a:lnTo>
                    <a:pt x="2" y="63"/>
                  </a:lnTo>
                  <a:lnTo>
                    <a:pt x="0" y="75"/>
                  </a:lnTo>
                  <a:lnTo>
                    <a:pt x="2" y="91"/>
                  </a:lnTo>
                  <a:lnTo>
                    <a:pt x="6" y="103"/>
                  </a:lnTo>
                  <a:lnTo>
                    <a:pt x="12" y="118"/>
                  </a:lnTo>
                  <a:lnTo>
                    <a:pt x="18" y="126"/>
                  </a:lnTo>
                  <a:lnTo>
                    <a:pt x="28" y="136"/>
                  </a:lnTo>
                  <a:lnTo>
                    <a:pt x="41" y="145"/>
                  </a:lnTo>
                  <a:lnTo>
                    <a:pt x="53" y="151"/>
                  </a:lnTo>
                  <a:lnTo>
                    <a:pt x="66" y="154"/>
                  </a:lnTo>
                  <a:lnTo>
                    <a:pt x="98" y="154"/>
                  </a:lnTo>
                  <a:lnTo>
                    <a:pt x="110" y="151"/>
                  </a:lnTo>
                  <a:lnTo>
                    <a:pt x="122" y="145"/>
                  </a:lnTo>
                  <a:lnTo>
                    <a:pt x="135" y="136"/>
                  </a:lnTo>
                  <a:lnTo>
                    <a:pt x="145" y="126"/>
                  </a:lnTo>
                  <a:lnTo>
                    <a:pt x="152" y="118"/>
                  </a:lnTo>
                  <a:lnTo>
                    <a:pt x="158" y="103"/>
                  </a:lnTo>
                  <a:lnTo>
                    <a:pt x="161" y="91"/>
                  </a:lnTo>
                  <a:lnTo>
                    <a:pt x="164" y="75"/>
                  </a:lnTo>
                  <a:close/>
                </a:path>
              </a:pathLst>
            </a:custGeom>
            <a:solidFill>
              <a:srgbClr val="000000"/>
            </a:solidFill>
            <a:ln w="5">
              <a:solidFill>
                <a:srgbClr val="000000"/>
              </a:solidFill>
              <a:prstDash val="solid"/>
              <a:round/>
              <a:headEnd/>
              <a:tailEnd/>
            </a:ln>
          </p:spPr>
          <p:txBody>
            <a:bodyPr/>
            <a:lstStyle/>
            <a:p>
              <a:endParaRPr lang="en-US"/>
            </a:p>
          </p:txBody>
        </p:sp>
        <p:sp>
          <p:nvSpPr>
            <p:cNvPr id="213033" name="Line 234"/>
            <p:cNvSpPr>
              <a:spLocks noChangeShapeType="1"/>
            </p:cNvSpPr>
            <p:nvPr/>
          </p:nvSpPr>
          <p:spPr bwMode="auto">
            <a:xfrm>
              <a:off x="3603" y="3291"/>
              <a:ext cx="0" cy="0"/>
            </a:xfrm>
            <a:prstGeom prst="line">
              <a:avLst/>
            </a:prstGeom>
            <a:noFill/>
            <a:ln w="1">
              <a:solidFill>
                <a:srgbClr val="000000"/>
              </a:solidFill>
              <a:round/>
              <a:headEnd/>
              <a:tailEnd/>
            </a:ln>
          </p:spPr>
          <p:txBody>
            <a:bodyPr/>
            <a:lstStyle/>
            <a:p>
              <a:endParaRPr lang="en-US"/>
            </a:p>
          </p:txBody>
        </p:sp>
        <p:sp>
          <p:nvSpPr>
            <p:cNvPr id="213034" name="Freeform 235"/>
            <p:cNvSpPr>
              <a:spLocks/>
            </p:cNvSpPr>
            <p:nvPr/>
          </p:nvSpPr>
          <p:spPr bwMode="auto">
            <a:xfrm>
              <a:off x="3562" y="3276"/>
              <a:ext cx="41" cy="31"/>
            </a:xfrm>
            <a:custGeom>
              <a:avLst/>
              <a:gdLst>
                <a:gd name="T0" fmla="*/ 10 w 165"/>
                <a:gd name="T1" fmla="*/ 3 h 156"/>
                <a:gd name="T2" fmla="*/ 10 w 165"/>
                <a:gd name="T3" fmla="*/ 3 h 156"/>
                <a:gd name="T4" fmla="*/ 10 w 165"/>
                <a:gd name="T5" fmla="*/ 2 h 156"/>
                <a:gd name="T6" fmla="*/ 9 w 165"/>
                <a:gd name="T7" fmla="*/ 2 h 156"/>
                <a:gd name="T8" fmla="*/ 9 w 165"/>
                <a:gd name="T9" fmla="*/ 1 h 156"/>
                <a:gd name="T10" fmla="*/ 8 w 165"/>
                <a:gd name="T11" fmla="*/ 1 h 156"/>
                <a:gd name="T12" fmla="*/ 8 w 165"/>
                <a:gd name="T13" fmla="*/ 0 h 156"/>
                <a:gd name="T14" fmla="*/ 7 w 165"/>
                <a:gd name="T15" fmla="*/ 0 h 156"/>
                <a:gd name="T16" fmla="*/ 6 w 165"/>
                <a:gd name="T17" fmla="*/ 0 h 156"/>
                <a:gd name="T18" fmla="*/ 4 w 165"/>
                <a:gd name="T19" fmla="*/ 0 h 156"/>
                <a:gd name="T20" fmla="*/ 3 w 165"/>
                <a:gd name="T21" fmla="*/ 0 h 156"/>
                <a:gd name="T22" fmla="*/ 2 w 165"/>
                <a:gd name="T23" fmla="*/ 0 h 156"/>
                <a:gd name="T24" fmla="*/ 2 w 165"/>
                <a:gd name="T25" fmla="*/ 1 h 156"/>
                <a:gd name="T26" fmla="*/ 1 w 165"/>
                <a:gd name="T27" fmla="*/ 1 h 156"/>
                <a:gd name="T28" fmla="*/ 1 w 165"/>
                <a:gd name="T29" fmla="*/ 2 h 156"/>
                <a:gd name="T30" fmla="*/ 0 w 165"/>
                <a:gd name="T31" fmla="*/ 2 h 156"/>
                <a:gd name="T32" fmla="*/ 0 w 165"/>
                <a:gd name="T33" fmla="*/ 3 h 156"/>
                <a:gd name="T34" fmla="*/ 0 w 165"/>
                <a:gd name="T35" fmla="*/ 3 h 156"/>
                <a:gd name="T36" fmla="*/ 0 w 165"/>
                <a:gd name="T37" fmla="*/ 4 h 156"/>
                <a:gd name="T38" fmla="*/ 0 w 165"/>
                <a:gd name="T39" fmla="*/ 4 h 156"/>
                <a:gd name="T40" fmla="*/ 1 w 165"/>
                <a:gd name="T41" fmla="*/ 5 h 156"/>
                <a:gd name="T42" fmla="*/ 1 w 165"/>
                <a:gd name="T43" fmla="*/ 5 h 156"/>
                <a:gd name="T44" fmla="*/ 2 w 165"/>
                <a:gd name="T45" fmla="*/ 5 h 156"/>
                <a:gd name="T46" fmla="*/ 2 w 165"/>
                <a:gd name="T47" fmla="*/ 6 h 156"/>
                <a:gd name="T48" fmla="*/ 3 w 165"/>
                <a:gd name="T49" fmla="*/ 6 h 156"/>
                <a:gd name="T50" fmla="*/ 4 w 165"/>
                <a:gd name="T51" fmla="*/ 6 h 156"/>
                <a:gd name="T52" fmla="*/ 5 w 165"/>
                <a:gd name="T53" fmla="*/ 6 h 156"/>
                <a:gd name="T54" fmla="*/ 6 w 165"/>
                <a:gd name="T55" fmla="*/ 6 h 156"/>
                <a:gd name="T56" fmla="*/ 7 w 165"/>
                <a:gd name="T57" fmla="*/ 6 h 156"/>
                <a:gd name="T58" fmla="*/ 8 w 165"/>
                <a:gd name="T59" fmla="*/ 6 h 156"/>
                <a:gd name="T60" fmla="*/ 8 w 165"/>
                <a:gd name="T61" fmla="*/ 5 h 156"/>
                <a:gd name="T62" fmla="*/ 9 w 165"/>
                <a:gd name="T63" fmla="*/ 5 h 156"/>
                <a:gd name="T64" fmla="*/ 9 w 165"/>
                <a:gd name="T65" fmla="*/ 5 h 156"/>
                <a:gd name="T66" fmla="*/ 10 w 165"/>
                <a:gd name="T67" fmla="*/ 4 h 156"/>
                <a:gd name="T68" fmla="*/ 10 w 165"/>
                <a:gd name="T69" fmla="*/ 4 h 156"/>
                <a:gd name="T70" fmla="*/ 10 w 165"/>
                <a:gd name="T71" fmla="*/ 3 h 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56"/>
                <a:gd name="T110" fmla="*/ 165 w 165"/>
                <a:gd name="T111" fmla="*/ 156 h 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56">
                  <a:moveTo>
                    <a:pt x="165" y="78"/>
                  </a:moveTo>
                  <a:lnTo>
                    <a:pt x="161" y="63"/>
                  </a:lnTo>
                  <a:lnTo>
                    <a:pt x="159" y="51"/>
                  </a:lnTo>
                  <a:lnTo>
                    <a:pt x="152" y="38"/>
                  </a:lnTo>
                  <a:lnTo>
                    <a:pt x="146" y="26"/>
                  </a:lnTo>
                  <a:lnTo>
                    <a:pt x="137" y="18"/>
                  </a:lnTo>
                  <a:lnTo>
                    <a:pt x="124" y="8"/>
                  </a:lnTo>
                  <a:lnTo>
                    <a:pt x="111" y="6"/>
                  </a:lnTo>
                  <a:lnTo>
                    <a:pt x="98" y="0"/>
                  </a:lnTo>
                  <a:lnTo>
                    <a:pt x="67" y="0"/>
                  </a:lnTo>
                  <a:lnTo>
                    <a:pt x="54" y="6"/>
                  </a:lnTo>
                  <a:lnTo>
                    <a:pt x="41" y="8"/>
                  </a:lnTo>
                  <a:lnTo>
                    <a:pt x="28" y="18"/>
                  </a:lnTo>
                  <a:lnTo>
                    <a:pt x="19" y="26"/>
                  </a:lnTo>
                  <a:lnTo>
                    <a:pt x="13" y="38"/>
                  </a:lnTo>
                  <a:lnTo>
                    <a:pt x="7" y="51"/>
                  </a:lnTo>
                  <a:lnTo>
                    <a:pt x="3" y="63"/>
                  </a:lnTo>
                  <a:lnTo>
                    <a:pt x="0" y="78"/>
                  </a:lnTo>
                  <a:lnTo>
                    <a:pt x="3" y="89"/>
                  </a:lnTo>
                  <a:lnTo>
                    <a:pt x="7" y="105"/>
                  </a:lnTo>
                  <a:lnTo>
                    <a:pt x="13" y="117"/>
                  </a:lnTo>
                  <a:lnTo>
                    <a:pt x="19" y="126"/>
                  </a:lnTo>
                  <a:lnTo>
                    <a:pt x="28" y="138"/>
                  </a:lnTo>
                  <a:lnTo>
                    <a:pt x="41" y="144"/>
                  </a:lnTo>
                  <a:lnTo>
                    <a:pt x="54" y="150"/>
                  </a:lnTo>
                  <a:lnTo>
                    <a:pt x="67" y="154"/>
                  </a:lnTo>
                  <a:lnTo>
                    <a:pt x="82" y="156"/>
                  </a:lnTo>
                  <a:lnTo>
                    <a:pt x="98" y="154"/>
                  </a:lnTo>
                  <a:lnTo>
                    <a:pt x="111" y="150"/>
                  </a:lnTo>
                  <a:lnTo>
                    <a:pt x="124" y="144"/>
                  </a:lnTo>
                  <a:lnTo>
                    <a:pt x="137" y="138"/>
                  </a:lnTo>
                  <a:lnTo>
                    <a:pt x="146" y="126"/>
                  </a:lnTo>
                  <a:lnTo>
                    <a:pt x="152" y="117"/>
                  </a:lnTo>
                  <a:lnTo>
                    <a:pt x="159" y="105"/>
                  </a:lnTo>
                  <a:lnTo>
                    <a:pt x="161" y="89"/>
                  </a:lnTo>
                  <a:lnTo>
                    <a:pt x="165" y="78"/>
                  </a:lnTo>
                  <a:close/>
                </a:path>
              </a:pathLst>
            </a:custGeom>
            <a:solidFill>
              <a:srgbClr val="000000"/>
            </a:solidFill>
            <a:ln w="5">
              <a:solidFill>
                <a:srgbClr val="000000"/>
              </a:solidFill>
              <a:prstDash val="solid"/>
              <a:round/>
              <a:headEnd/>
              <a:tailEnd/>
            </a:ln>
          </p:spPr>
          <p:txBody>
            <a:bodyPr/>
            <a:lstStyle/>
            <a:p>
              <a:endParaRPr lang="en-US"/>
            </a:p>
          </p:txBody>
        </p:sp>
        <p:sp>
          <p:nvSpPr>
            <p:cNvPr id="213035" name="Line 236"/>
            <p:cNvSpPr>
              <a:spLocks noChangeShapeType="1"/>
            </p:cNvSpPr>
            <p:nvPr/>
          </p:nvSpPr>
          <p:spPr bwMode="auto">
            <a:xfrm>
              <a:off x="3266" y="3503"/>
              <a:ext cx="0" cy="0"/>
            </a:xfrm>
            <a:prstGeom prst="line">
              <a:avLst/>
            </a:prstGeom>
            <a:noFill/>
            <a:ln w="1">
              <a:solidFill>
                <a:srgbClr val="000000"/>
              </a:solidFill>
              <a:round/>
              <a:headEnd/>
              <a:tailEnd/>
            </a:ln>
          </p:spPr>
          <p:txBody>
            <a:bodyPr/>
            <a:lstStyle/>
            <a:p>
              <a:endParaRPr lang="en-US"/>
            </a:p>
          </p:txBody>
        </p:sp>
        <p:sp>
          <p:nvSpPr>
            <p:cNvPr id="213036" name="Freeform 237"/>
            <p:cNvSpPr>
              <a:spLocks/>
            </p:cNvSpPr>
            <p:nvPr/>
          </p:nvSpPr>
          <p:spPr bwMode="auto">
            <a:xfrm>
              <a:off x="3225" y="3488"/>
              <a:ext cx="41" cy="31"/>
            </a:xfrm>
            <a:custGeom>
              <a:avLst/>
              <a:gdLst>
                <a:gd name="T0" fmla="*/ 10 w 165"/>
                <a:gd name="T1" fmla="*/ 3 h 156"/>
                <a:gd name="T2" fmla="*/ 10 w 165"/>
                <a:gd name="T3" fmla="*/ 3 h 156"/>
                <a:gd name="T4" fmla="*/ 10 w 165"/>
                <a:gd name="T5" fmla="*/ 2 h 156"/>
                <a:gd name="T6" fmla="*/ 9 w 165"/>
                <a:gd name="T7" fmla="*/ 2 h 156"/>
                <a:gd name="T8" fmla="*/ 9 w 165"/>
                <a:gd name="T9" fmla="*/ 1 h 156"/>
                <a:gd name="T10" fmla="*/ 8 w 165"/>
                <a:gd name="T11" fmla="*/ 1 h 156"/>
                <a:gd name="T12" fmla="*/ 8 w 165"/>
                <a:gd name="T13" fmla="*/ 0 h 156"/>
                <a:gd name="T14" fmla="*/ 7 w 165"/>
                <a:gd name="T15" fmla="*/ 0 h 156"/>
                <a:gd name="T16" fmla="*/ 6 w 165"/>
                <a:gd name="T17" fmla="*/ 0 h 156"/>
                <a:gd name="T18" fmla="*/ 5 w 165"/>
                <a:gd name="T19" fmla="*/ 0 h 156"/>
                <a:gd name="T20" fmla="*/ 4 w 165"/>
                <a:gd name="T21" fmla="*/ 0 h 156"/>
                <a:gd name="T22" fmla="*/ 3 w 165"/>
                <a:gd name="T23" fmla="*/ 0 h 156"/>
                <a:gd name="T24" fmla="*/ 2 w 165"/>
                <a:gd name="T25" fmla="*/ 0 h 156"/>
                <a:gd name="T26" fmla="*/ 2 w 165"/>
                <a:gd name="T27" fmla="*/ 1 h 156"/>
                <a:gd name="T28" fmla="*/ 1 w 165"/>
                <a:gd name="T29" fmla="*/ 1 h 156"/>
                <a:gd name="T30" fmla="*/ 1 w 165"/>
                <a:gd name="T31" fmla="*/ 2 h 156"/>
                <a:gd name="T32" fmla="*/ 0 w 165"/>
                <a:gd name="T33" fmla="*/ 2 h 156"/>
                <a:gd name="T34" fmla="*/ 0 w 165"/>
                <a:gd name="T35" fmla="*/ 3 h 156"/>
                <a:gd name="T36" fmla="*/ 0 w 165"/>
                <a:gd name="T37" fmla="*/ 3 h 156"/>
                <a:gd name="T38" fmla="*/ 0 w 165"/>
                <a:gd name="T39" fmla="*/ 4 h 156"/>
                <a:gd name="T40" fmla="*/ 0 w 165"/>
                <a:gd name="T41" fmla="*/ 4 h 156"/>
                <a:gd name="T42" fmla="*/ 1 w 165"/>
                <a:gd name="T43" fmla="*/ 5 h 156"/>
                <a:gd name="T44" fmla="*/ 1 w 165"/>
                <a:gd name="T45" fmla="*/ 5 h 156"/>
                <a:gd name="T46" fmla="*/ 2 w 165"/>
                <a:gd name="T47" fmla="*/ 5 h 156"/>
                <a:gd name="T48" fmla="*/ 2 w 165"/>
                <a:gd name="T49" fmla="*/ 6 h 156"/>
                <a:gd name="T50" fmla="*/ 3 w 165"/>
                <a:gd name="T51" fmla="*/ 6 h 156"/>
                <a:gd name="T52" fmla="*/ 4 w 165"/>
                <a:gd name="T53" fmla="*/ 6 h 156"/>
                <a:gd name="T54" fmla="*/ 5 w 165"/>
                <a:gd name="T55" fmla="*/ 6 h 156"/>
                <a:gd name="T56" fmla="*/ 6 w 165"/>
                <a:gd name="T57" fmla="*/ 6 h 156"/>
                <a:gd name="T58" fmla="*/ 7 w 165"/>
                <a:gd name="T59" fmla="*/ 6 h 156"/>
                <a:gd name="T60" fmla="*/ 8 w 165"/>
                <a:gd name="T61" fmla="*/ 6 h 156"/>
                <a:gd name="T62" fmla="*/ 8 w 165"/>
                <a:gd name="T63" fmla="*/ 5 h 156"/>
                <a:gd name="T64" fmla="*/ 9 w 165"/>
                <a:gd name="T65" fmla="*/ 5 h 156"/>
                <a:gd name="T66" fmla="*/ 9 w 165"/>
                <a:gd name="T67" fmla="*/ 5 h 156"/>
                <a:gd name="T68" fmla="*/ 10 w 165"/>
                <a:gd name="T69" fmla="*/ 4 h 156"/>
                <a:gd name="T70" fmla="*/ 10 w 165"/>
                <a:gd name="T71" fmla="*/ 4 h 156"/>
                <a:gd name="T72" fmla="*/ 10 w 165"/>
                <a:gd name="T73" fmla="*/ 3 h 1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5"/>
                <a:gd name="T112" fmla="*/ 0 h 156"/>
                <a:gd name="T113" fmla="*/ 165 w 165"/>
                <a:gd name="T114" fmla="*/ 156 h 1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5" h="156">
                  <a:moveTo>
                    <a:pt x="165" y="78"/>
                  </a:moveTo>
                  <a:lnTo>
                    <a:pt x="161" y="63"/>
                  </a:lnTo>
                  <a:lnTo>
                    <a:pt x="159" y="51"/>
                  </a:lnTo>
                  <a:lnTo>
                    <a:pt x="152" y="39"/>
                  </a:lnTo>
                  <a:lnTo>
                    <a:pt x="146" y="27"/>
                  </a:lnTo>
                  <a:lnTo>
                    <a:pt x="137" y="18"/>
                  </a:lnTo>
                  <a:lnTo>
                    <a:pt x="124" y="12"/>
                  </a:lnTo>
                  <a:lnTo>
                    <a:pt x="112" y="6"/>
                  </a:lnTo>
                  <a:lnTo>
                    <a:pt x="99" y="2"/>
                  </a:lnTo>
                  <a:lnTo>
                    <a:pt x="82" y="0"/>
                  </a:lnTo>
                  <a:lnTo>
                    <a:pt x="67" y="2"/>
                  </a:lnTo>
                  <a:lnTo>
                    <a:pt x="54" y="6"/>
                  </a:lnTo>
                  <a:lnTo>
                    <a:pt x="41" y="12"/>
                  </a:lnTo>
                  <a:lnTo>
                    <a:pt x="29" y="18"/>
                  </a:lnTo>
                  <a:lnTo>
                    <a:pt x="20" y="27"/>
                  </a:lnTo>
                  <a:lnTo>
                    <a:pt x="13" y="39"/>
                  </a:lnTo>
                  <a:lnTo>
                    <a:pt x="7" y="51"/>
                  </a:lnTo>
                  <a:lnTo>
                    <a:pt x="3" y="63"/>
                  </a:lnTo>
                  <a:lnTo>
                    <a:pt x="0" y="78"/>
                  </a:lnTo>
                  <a:lnTo>
                    <a:pt x="3" y="93"/>
                  </a:lnTo>
                  <a:lnTo>
                    <a:pt x="7" y="106"/>
                  </a:lnTo>
                  <a:lnTo>
                    <a:pt x="13" y="118"/>
                  </a:lnTo>
                  <a:lnTo>
                    <a:pt x="20" y="130"/>
                  </a:lnTo>
                  <a:lnTo>
                    <a:pt x="29" y="138"/>
                  </a:lnTo>
                  <a:lnTo>
                    <a:pt x="41" y="144"/>
                  </a:lnTo>
                  <a:lnTo>
                    <a:pt x="54" y="150"/>
                  </a:lnTo>
                  <a:lnTo>
                    <a:pt x="67" y="153"/>
                  </a:lnTo>
                  <a:lnTo>
                    <a:pt x="82" y="156"/>
                  </a:lnTo>
                  <a:lnTo>
                    <a:pt x="99" y="153"/>
                  </a:lnTo>
                  <a:lnTo>
                    <a:pt x="112" y="150"/>
                  </a:lnTo>
                  <a:lnTo>
                    <a:pt x="124" y="144"/>
                  </a:lnTo>
                  <a:lnTo>
                    <a:pt x="137" y="138"/>
                  </a:lnTo>
                  <a:lnTo>
                    <a:pt x="146" y="130"/>
                  </a:lnTo>
                  <a:lnTo>
                    <a:pt x="152" y="118"/>
                  </a:lnTo>
                  <a:lnTo>
                    <a:pt x="159" y="106"/>
                  </a:lnTo>
                  <a:lnTo>
                    <a:pt x="161" y="93"/>
                  </a:lnTo>
                  <a:lnTo>
                    <a:pt x="165" y="78"/>
                  </a:lnTo>
                  <a:close/>
                </a:path>
              </a:pathLst>
            </a:custGeom>
            <a:solidFill>
              <a:srgbClr val="000000"/>
            </a:solidFill>
            <a:ln w="5">
              <a:solidFill>
                <a:srgbClr val="000000"/>
              </a:solidFill>
              <a:prstDash val="solid"/>
              <a:round/>
              <a:headEnd/>
              <a:tailEnd/>
            </a:ln>
          </p:spPr>
          <p:txBody>
            <a:bodyPr/>
            <a:lstStyle/>
            <a:p>
              <a:endParaRPr lang="en-US"/>
            </a:p>
          </p:txBody>
        </p:sp>
        <p:sp>
          <p:nvSpPr>
            <p:cNvPr id="213037" name="Line 238"/>
            <p:cNvSpPr>
              <a:spLocks noChangeShapeType="1"/>
            </p:cNvSpPr>
            <p:nvPr/>
          </p:nvSpPr>
          <p:spPr bwMode="auto">
            <a:xfrm>
              <a:off x="3136" y="3715"/>
              <a:ext cx="0" cy="0"/>
            </a:xfrm>
            <a:prstGeom prst="line">
              <a:avLst/>
            </a:prstGeom>
            <a:noFill/>
            <a:ln w="1">
              <a:solidFill>
                <a:srgbClr val="000000"/>
              </a:solidFill>
              <a:round/>
              <a:headEnd/>
              <a:tailEnd/>
            </a:ln>
          </p:spPr>
          <p:txBody>
            <a:bodyPr/>
            <a:lstStyle/>
            <a:p>
              <a:endParaRPr lang="en-US"/>
            </a:p>
          </p:txBody>
        </p:sp>
        <p:sp>
          <p:nvSpPr>
            <p:cNvPr id="213038" name="Freeform 239"/>
            <p:cNvSpPr>
              <a:spLocks/>
            </p:cNvSpPr>
            <p:nvPr/>
          </p:nvSpPr>
          <p:spPr bwMode="auto">
            <a:xfrm>
              <a:off x="3096" y="3700"/>
              <a:ext cx="40" cy="31"/>
            </a:xfrm>
            <a:custGeom>
              <a:avLst/>
              <a:gdLst>
                <a:gd name="T0" fmla="*/ 10 w 162"/>
                <a:gd name="T1" fmla="*/ 3 h 154"/>
                <a:gd name="T2" fmla="*/ 10 w 162"/>
                <a:gd name="T3" fmla="*/ 3 h 154"/>
                <a:gd name="T4" fmla="*/ 10 w 162"/>
                <a:gd name="T5" fmla="*/ 2 h 154"/>
                <a:gd name="T6" fmla="*/ 9 w 162"/>
                <a:gd name="T7" fmla="*/ 1 h 154"/>
                <a:gd name="T8" fmla="*/ 9 w 162"/>
                <a:gd name="T9" fmla="*/ 1 h 154"/>
                <a:gd name="T10" fmla="*/ 8 w 162"/>
                <a:gd name="T11" fmla="*/ 1 h 154"/>
                <a:gd name="T12" fmla="*/ 7 w 162"/>
                <a:gd name="T13" fmla="*/ 0 h 154"/>
                <a:gd name="T14" fmla="*/ 7 w 162"/>
                <a:gd name="T15" fmla="*/ 0 h 154"/>
                <a:gd name="T16" fmla="*/ 6 w 162"/>
                <a:gd name="T17" fmla="*/ 0 h 154"/>
                <a:gd name="T18" fmla="*/ 4 w 162"/>
                <a:gd name="T19" fmla="*/ 0 h 154"/>
                <a:gd name="T20" fmla="*/ 3 w 162"/>
                <a:gd name="T21" fmla="*/ 0 h 154"/>
                <a:gd name="T22" fmla="*/ 2 w 162"/>
                <a:gd name="T23" fmla="*/ 0 h 154"/>
                <a:gd name="T24" fmla="*/ 2 w 162"/>
                <a:gd name="T25" fmla="*/ 1 h 154"/>
                <a:gd name="T26" fmla="*/ 1 w 162"/>
                <a:gd name="T27" fmla="*/ 1 h 154"/>
                <a:gd name="T28" fmla="*/ 0 w 162"/>
                <a:gd name="T29" fmla="*/ 1 h 154"/>
                <a:gd name="T30" fmla="*/ 0 w 162"/>
                <a:gd name="T31" fmla="*/ 2 h 154"/>
                <a:gd name="T32" fmla="*/ 0 w 162"/>
                <a:gd name="T33" fmla="*/ 3 h 154"/>
                <a:gd name="T34" fmla="*/ 0 w 162"/>
                <a:gd name="T35" fmla="*/ 4 h 154"/>
                <a:gd name="T36" fmla="*/ 0 w 162"/>
                <a:gd name="T37" fmla="*/ 4 h 154"/>
                <a:gd name="T38" fmla="*/ 0 w 162"/>
                <a:gd name="T39" fmla="*/ 5 h 154"/>
                <a:gd name="T40" fmla="*/ 1 w 162"/>
                <a:gd name="T41" fmla="*/ 5 h 154"/>
                <a:gd name="T42" fmla="*/ 2 w 162"/>
                <a:gd name="T43" fmla="*/ 5 h 154"/>
                <a:gd name="T44" fmla="*/ 2 w 162"/>
                <a:gd name="T45" fmla="*/ 6 h 154"/>
                <a:gd name="T46" fmla="*/ 3 w 162"/>
                <a:gd name="T47" fmla="*/ 6 h 154"/>
                <a:gd name="T48" fmla="*/ 4 w 162"/>
                <a:gd name="T49" fmla="*/ 6 h 154"/>
                <a:gd name="T50" fmla="*/ 6 w 162"/>
                <a:gd name="T51" fmla="*/ 6 h 154"/>
                <a:gd name="T52" fmla="*/ 7 w 162"/>
                <a:gd name="T53" fmla="*/ 6 h 154"/>
                <a:gd name="T54" fmla="*/ 7 w 162"/>
                <a:gd name="T55" fmla="*/ 6 h 154"/>
                <a:gd name="T56" fmla="*/ 8 w 162"/>
                <a:gd name="T57" fmla="*/ 5 h 154"/>
                <a:gd name="T58" fmla="*/ 9 w 162"/>
                <a:gd name="T59" fmla="*/ 5 h 154"/>
                <a:gd name="T60" fmla="*/ 9 w 162"/>
                <a:gd name="T61" fmla="*/ 5 h 154"/>
                <a:gd name="T62" fmla="*/ 10 w 162"/>
                <a:gd name="T63" fmla="*/ 4 h 154"/>
                <a:gd name="T64" fmla="*/ 10 w 162"/>
                <a:gd name="T65" fmla="*/ 4 h 154"/>
                <a:gd name="T66" fmla="*/ 10 w 162"/>
                <a:gd name="T67" fmla="*/ 3 h 1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154"/>
                <a:gd name="T104" fmla="*/ 162 w 162"/>
                <a:gd name="T105" fmla="*/ 154 h 15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154">
                  <a:moveTo>
                    <a:pt x="162" y="75"/>
                  </a:moveTo>
                  <a:lnTo>
                    <a:pt x="162" y="63"/>
                  </a:lnTo>
                  <a:lnTo>
                    <a:pt x="158" y="48"/>
                  </a:lnTo>
                  <a:lnTo>
                    <a:pt x="152" y="36"/>
                  </a:lnTo>
                  <a:lnTo>
                    <a:pt x="143" y="26"/>
                  </a:lnTo>
                  <a:lnTo>
                    <a:pt x="133" y="18"/>
                  </a:lnTo>
                  <a:lnTo>
                    <a:pt x="121" y="8"/>
                  </a:lnTo>
                  <a:lnTo>
                    <a:pt x="109" y="2"/>
                  </a:lnTo>
                  <a:lnTo>
                    <a:pt x="96" y="0"/>
                  </a:lnTo>
                  <a:lnTo>
                    <a:pt x="67" y="0"/>
                  </a:lnTo>
                  <a:lnTo>
                    <a:pt x="54" y="2"/>
                  </a:lnTo>
                  <a:lnTo>
                    <a:pt x="38" y="8"/>
                  </a:lnTo>
                  <a:lnTo>
                    <a:pt x="29" y="18"/>
                  </a:lnTo>
                  <a:lnTo>
                    <a:pt x="19" y="26"/>
                  </a:lnTo>
                  <a:lnTo>
                    <a:pt x="10" y="36"/>
                  </a:lnTo>
                  <a:lnTo>
                    <a:pt x="4" y="48"/>
                  </a:lnTo>
                  <a:lnTo>
                    <a:pt x="0" y="63"/>
                  </a:lnTo>
                  <a:lnTo>
                    <a:pt x="0" y="90"/>
                  </a:lnTo>
                  <a:lnTo>
                    <a:pt x="4" y="102"/>
                  </a:lnTo>
                  <a:lnTo>
                    <a:pt x="10" y="114"/>
                  </a:lnTo>
                  <a:lnTo>
                    <a:pt x="19" y="126"/>
                  </a:lnTo>
                  <a:lnTo>
                    <a:pt x="29" y="136"/>
                  </a:lnTo>
                  <a:lnTo>
                    <a:pt x="38" y="144"/>
                  </a:lnTo>
                  <a:lnTo>
                    <a:pt x="54" y="150"/>
                  </a:lnTo>
                  <a:lnTo>
                    <a:pt x="67" y="154"/>
                  </a:lnTo>
                  <a:lnTo>
                    <a:pt x="96" y="154"/>
                  </a:lnTo>
                  <a:lnTo>
                    <a:pt x="109" y="150"/>
                  </a:lnTo>
                  <a:lnTo>
                    <a:pt x="121" y="144"/>
                  </a:lnTo>
                  <a:lnTo>
                    <a:pt x="133" y="136"/>
                  </a:lnTo>
                  <a:lnTo>
                    <a:pt x="143" y="126"/>
                  </a:lnTo>
                  <a:lnTo>
                    <a:pt x="152" y="114"/>
                  </a:lnTo>
                  <a:lnTo>
                    <a:pt x="158" y="102"/>
                  </a:lnTo>
                  <a:lnTo>
                    <a:pt x="162" y="90"/>
                  </a:lnTo>
                  <a:lnTo>
                    <a:pt x="162" y="75"/>
                  </a:lnTo>
                  <a:close/>
                </a:path>
              </a:pathLst>
            </a:custGeom>
            <a:solidFill>
              <a:srgbClr val="000000"/>
            </a:solidFill>
            <a:ln w="5">
              <a:solidFill>
                <a:srgbClr val="000000"/>
              </a:solidFill>
              <a:prstDash val="solid"/>
              <a:round/>
              <a:headEnd/>
              <a:tailEnd/>
            </a:ln>
          </p:spPr>
          <p:txBody>
            <a:bodyPr/>
            <a:lstStyle/>
            <a:p>
              <a:endParaRPr lang="en-US"/>
            </a:p>
          </p:txBody>
        </p:sp>
        <p:sp>
          <p:nvSpPr>
            <p:cNvPr id="213039" name="Rectangle 240"/>
            <p:cNvSpPr>
              <a:spLocks noChangeArrowheads="1"/>
            </p:cNvSpPr>
            <p:nvPr/>
          </p:nvSpPr>
          <p:spPr bwMode="auto">
            <a:xfrm>
              <a:off x="2177" y="1228"/>
              <a:ext cx="3226" cy="2641"/>
            </a:xfrm>
            <a:prstGeom prst="rect">
              <a:avLst/>
            </a:prstGeom>
            <a:noFill/>
            <a:ln w="1">
              <a:solidFill>
                <a:srgbClr val="000000"/>
              </a:solidFill>
              <a:miter lim="800000"/>
              <a:headEnd/>
              <a:tailEnd/>
            </a:ln>
          </p:spPr>
          <p:txBody>
            <a:bodyPr/>
            <a:lstStyle/>
            <a:p>
              <a:pPr algn="ctr"/>
              <a:endParaRPr lang="en-US">
                <a:latin typeface="Calibri" pitchFamily="34" charset="0"/>
              </a:endParaRPr>
            </a:p>
          </p:txBody>
        </p:sp>
      </p:grpSp>
      <p:grpSp>
        <p:nvGrpSpPr>
          <p:cNvPr id="212995" name="Group 11"/>
          <p:cNvGrpSpPr>
            <a:grpSpLocks/>
          </p:cNvGrpSpPr>
          <p:nvPr/>
        </p:nvGrpSpPr>
        <p:grpSpPr bwMode="auto">
          <a:xfrm>
            <a:off x="381000" y="228600"/>
            <a:ext cx="1371600" cy="1447800"/>
            <a:chOff x="3744" y="2208"/>
            <a:chExt cx="624" cy="588"/>
          </a:xfrm>
        </p:grpSpPr>
        <p:sp>
          <p:nvSpPr>
            <p:cNvPr id="212999" name="Text Box 12"/>
            <p:cNvSpPr txBox="1">
              <a:spLocks noChangeArrowheads="1"/>
            </p:cNvSpPr>
            <p:nvPr/>
          </p:nvSpPr>
          <p:spPr bwMode="auto">
            <a:xfrm>
              <a:off x="3744" y="2208"/>
              <a:ext cx="624" cy="187"/>
            </a:xfrm>
            <a:prstGeom prst="rect">
              <a:avLst/>
            </a:prstGeom>
            <a:noFill/>
            <a:ln w="9525">
              <a:noFill/>
              <a:miter lim="800000"/>
              <a:headEnd/>
              <a:tailEnd/>
            </a:ln>
          </p:spPr>
          <p:txBody>
            <a:bodyPr>
              <a:spAutoFit/>
            </a:bodyPr>
            <a:lstStyle/>
            <a:p>
              <a:pPr algn="ctr"/>
              <a:r>
                <a:rPr lang="en-US" sz="2400" b="1">
                  <a:latin typeface="Comic Sans MS" pitchFamily="66" charset="0"/>
                </a:rPr>
                <a:t>APPLE</a:t>
              </a:r>
              <a:endParaRPr lang="en-US" sz="2400">
                <a:latin typeface="Calibri" pitchFamily="34" charset="0"/>
              </a:endParaRPr>
            </a:p>
          </p:txBody>
        </p:sp>
        <p:grpSp>
          <p:nvGrpSpPr>
            <p:cNvPr id="213000" name="Group 13"/>
            <p:cNvGrpSpPr>
              <a:grpSpLocks/>
            </p:cNvGrpSpPr>
            <p:nvPr/>
          </p:nvGrpSpPr>
          <p:grpSpPr bwMode="auto">
            <a:xfrm>
              <a:off x="3840" y="2352"/>
              <a:ext cx="480" cy="444"/>
              <a:chOff x="106889550" y="105884437"/>
              <a:chExt cx="627907" cy="615990"/>
            </a:xfrm>
          </p:grpSpPr>
          <p:pic>
            <p:nvPicPr>
              <p:cNvPr id="213001" name="Picture 14" descr="na01086_[1]"/>
              <p:cNvPicPr>
                <a:picLocks noChangeAspect="1" noChangeArrowheads="1"/>
              </p:cNvPicPr>
              <p:nvPr/>
            </p:nvPicPr>
            <p:blipFill>
              <a:blip r:embed="rId2"/>
              <a:srcRect/>
              <a:stretch>
                <a:fillRect/>
              </a:stretch>
            </p:blipFill>
            <p:spPr bwMode="auto">
              <a:xfrm>
                <a:off x="106889550" y="105884437"/>
                <a:ext cx="627907" cy="615990"/>
              </a:xfrm>
              <a:prstGeom prst="rect">
                <a:avLst/>
              </a:prstGeom>
              <a:noFill/>
              <a:ln w="9525" algn="in">
                <a:noFill/>
                <a:miter lim="800000"/>
                <a:headEnd/>
                <a:tailEnd/>
              </a:ln>
            </p:spPr>
          </p:pic>
          <p:sp>
            <p:nvSpPr>
              <p:cNvPr id="213002" name="Freeform 15"/>
              <p:cNvSpPr>
                <a:spLocks/>
              </p:cNvSpPr>
              <p:nvPr/>
            </p:nvSpPr>
            <p:spPr bwMode="auto">
              <a:xfrm>
                <a:off x="107207050" y="105956100"/>
                <a:ext cx="114300" cy="107950"/>
              </a:xfrm>
              <a:custGeom>
                <a:avLst/>
                <a:gdLst>
                  <a:gd name="T0" fmla="*/ 6350 w 114300"/>
                  <a:gd name="T1" fmla="*/ 107950 h 107950"/>
                  <a:gd name="T2" fmla="*/ 0 w 114300"/>
                  <a:gd name="T3" fmla="*/ 88900 h 107950"/>
                  <a:gd name="T4" fmla="*/ 12700 w 114300"/>
                  <a:gd name="T5" fmla="*/ 38100 h 107950"/>
                  <a:gd name="T6" fmla="*/ 31750 w 114300"/>
                  <a:gd name="T7" fmla="*/ 25400 h 107950"/>
                  <a:gd name="T8" fmla="*/ 76200 w 114300"/>
                  <a:gd name="T9" fmla="*/ 12700 h 107950"/>
                  <a:gd name="T10" fmla="*/ 114300 w 114300"/>
                  <a:gd name="T11" fmla="*/ 0 h 107950"/>
                  <a:gd name="T12" fmla="*/ 107950 w 114300"/>
                  <a:gd name="T13" fmla="*/ 19050 h 107950"/>
                  <a:gd name="T14" fmla="*/ 88900 w 114300"/>
                  <a:gd name="T15" fmla="*/ 31750 h 107950"/>
                  <a:gd name="T16" fmla="*/ 63500 w 114300"/>
                  <a:gd name="T17" fmla="*/ 88900 h 107950"/>
                  <a:gd name="T18" fmla="*/ 44450 w 114300"/>
                  <a:gd name="T19" fmla="*/ 95250 h 107950"/>
                  <a:gd name="T20" fmla="*/ 6350 w 114300"/>
                  <a:gd name="T21" fmla="*/ 107950 h 1079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300"/>
                  <a:gd name="T34" fmla="*/ 0 h 107950"/>
                  <a:gd name="T35" fmla="*/ 114300 w 114300"/>
                  <a:gd name="T36" fmla="*/ 107950 h 1079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300" h="107950">
                    <a:moveTo>
                      <a:pt x="6350" y="107950"/>
                    </a:moveTo>
                    <a:cubicBezTo>
                      <a:pt x="4233" y="101600"/>
                      <a:pt x="0" y="95593"/>
                      <a:pt x="0" y="88900"/>
                    </a:cubicBezTo>
                    <a:cubicBezTo>
                      <a:pt x="0" y="87714"/>
                      <a:pt x="7689" y="44364"/>
                      <a:pt x="12700" y="38100"/>
                    </a:cubicBezTo>
                    <a:cubicBezTo>
                      <a:pt x="17468" y="32141"/>
                      <a:pt x="24924" y="28813"/>
                      <a:pt x="31750" y="25400"/>
                    </a:cubicBezTo>
                    <a:cubicBezTo>
                      <a:pt x="42420" y="20065"/>
                      <a:pt x="66027" y="15752"/>
                      <a:pt x="76200" y="12700"/>
                    </a:cubicBezTo>
                    <a:cubicBezTo>
                      <a:pt x="89022" y="8853"/>
                      <a:pt x="114300" y="0"/>
                      <a:pt x="114300" y="0"/>
                    </a:cubicBezTo>
                    <a:cubicBezTo>
                      <a:pt x="114300" y="0"/>
                      <a:pt x="113519" y="15337"/>
                      <a:pt x="107950" y="19050"/>
                    </a:cubicBezTo>
                    <a:cubicBezTo>
                      <a:pt x="101600" y="23283"/>
                      <a:pt x="95250" y="27517"/>
                      <a:pt x="88900" y="31750"/>
                    </a:cubicBezTo>
                    <a:cubicBezTo>
                      <a:pt x="85019" y="43392"/>
                      <a:pt x="77222" y="77922"/>
                      <a:pt x="63500" y="88900"/>
                    </a:cubicBezTo>
                    <a:cubicBezTo>
                      <a:pt x="58273" y="93081"/>
                      <a:pt x="50800" y="93133"/>
                      <a:pt x="44450" y="95250"/>
                    </a:cubicBezTo>
                    <a:cubicBezTo>
                      <a:pt x="31750" y="99483"/>
                      <a:pt x="19050" y="103717"/>
                      <a:pt x="6350" y="107950"/>
                    </a:cubicBezTo>
                    <a:close/>
                  </a:path>
                </a:pathLst>
              </a:custGeom>
              <a:solidFill>
                <a:srgbClr val="009900"/>
              </a:solidFill>
              <a:ln w="9525">
                <a:solidFill>
                  <a:srgbClr val="000000"/>
                </a:solidFill>
                <a:round/>
                <a:headEnd/>
                <a:tailEnd/>
              </a:ln>
            </p:spPr>
            <p:txBody>
              <a:bodyPr/>
              <a:lstStyle/>
              <a:p>
                <a:endParaRPr lang="en-US"/>
              </a:p>
            </p:txBody>
          </p:sp>
        </p:grpSp>
      </p:grpSp>
      <p:sp>
        <p:nvSpPr>
          <p:cNvPr id="212996" name="TextBox 250"/>
          <p:cNvSpPr txBox="1">
            <a:spLocks noChangeArrowheads="1"/>
          </p:cNvSpPr>
          <p:nvPr/>
        </p:nvSpPr>
        <p:spPr bwMode="auto">
          <a:xfrm>
            <a:off x="228600" y="6248400"/>
            <a:ext cx="2708275" cy="523875"/>
          </a:xfrm>
          <a:prstGeom prst="rect">
            <a:avLst/>
          </a:prstGeom>
          <a:noFill/>
          <a:ln w="9525">
            <a:noFill/>
            <a:miter lim="800000"/>
            <a:headEnd/>
            <a:tailEnd/>
          </a:ln>
        </p:spPr>
        <p:txBody>
          <a:bodyPr wrap="none">
            <a:spAutoFit/>
          </a:bodyPr>
          <a:lstStyle/>
          <a:p>
            <a:r>
              <a:rPr lang="en-US" sz="1400" i="1">
                <a:latin typeface="Calibri" pitchFamily="34" charset="0"/>
              </a:rPr>
              <a:t>Sass et al J Hypertension 1998</a:t>
            </a:r>
          </a:p>
          <a:p>
            <a:r>
              <a:rPr lang="en-US" sz="1400" i="1">
                <a:latin typeface="Calibri" pitchFamily="34" charset="0"/>
              </a:rPr>
              <a:t>Jourdan et al H Hypertension 2005</a:t>
            </a:r>
          </a:p>
        </p:txBody>
      </p:sp>
      <p:sp>
        <p:nvSpPr>
          <p:cNvPr id="252" name="Rectangle 251"/>
          <p:cNvSpPr/>
          <p:nvPr/>
        </p:nvSpPr>
        <p:spPr>
          <a:xfrm>
            <a:off x="4343400" y="1600200"/>
            <a:ext cx="304800" cy="4495800"/>
          </a:xfrm>
          <a:prstGeom prst="rect">
            <a:avLst/>
          </a:prstGeom>
          <a:solidFill>
            <a:schemeClr val="bg1">
              <a:lumMod val="85000"/>
              <a:alpha val="39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2998" name="TextBox 252"/>
          <p:cNvSpPr txBox="1">
            <a:spLocks noChangeArrowheads="1"/>
          </p:cNvSpPr>
          <p:nvPr/>
        </p:nvSpPr>
        <p:spPr bwMode="auto">
          <a:xfrm rot="5400000">
            <a:off x="3561556" y="3753644"/>
            <a:ext cx="1933575" cy="369888"/>
          </a:xfrm>
          <a:prstGeom prst="rect">
            <a:avLst/>
          </a:prstGeom>
          <a:noFill/>
          <a:ln w="9525">
            <a:noFill/>
            <a:miter lim="800000"/>
            <a:headEnd/>
            <a:tailEnd/>
          </a:ln>
        </p:spPr>
        <p:txBody>
          <a:bodyPr wrap="none">
            <a:spAutoFit/>
          </a:bodyPr>
          <a:lstStyle/>
          <a:p>
            <a:r>
              <a:rPr lang="en-US">
                <a:latin typeface="Calibri" pitchFamily="34" charset="0"/>
              </a:rPr>
              <a:t>Normal 10 – 18 yr)</a:t>
            </a:r>
          </a:p>
        </p:txBody>
      </p:sp>
      <p:sp>
        <p:nvSpPr>
          <p:cNvPr id="2" name="Slide Number Placeholder 1"/>
          <p:cNvSpPr>
            <a:spLocks noGrp="1"/>
          </p:cNvSpPr>
          <p:nvPr>
            <p:ph type="sldNum" sz="quarter" idx="12"/>
          </p:nvPr>
        </p:nvSpPr>
        <p:spPr/>
        <p:txBody>
          <a:bodyPr/>
          <a:lstStyle/>
          <a:p>
            <a:pPr>
              <a:defRPr/>
            </a:pPr>
            <a:fld id="{2703D280-D4CE-4F1C-8DB6-28BAD9B1465E}" type="slidenum">
              <a:rPr lang="en-US" smtClean="0"/>
              <a:pPr>
                <a:defRPr/>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447800" y="685800"/>
            <a:ext cx="7264400" cy="1143000"/>
          </a:xfrm>
        </p:spPr>
        <p:txBody>
          <a:bodyPr rtlCol="0">
            <a:normAutofit fontScale="90000"/>
          </a:bodyPr>
          <a:lstStyle/>
          <a:p>
            <a:pPr fontAlgn="auto">
              <a:spcAft>
                <a:spcPts val="0"/>
              </a:spcAft>
              <a:defRPr/>
            </a:pPr>
            <a:r>
              <a:rPr lang="en-US" sz="4000" b="1" dirty="0" smtClean="0">
                <a:effectLst>
                  <a:outerShdw blurRad="38100" dist="38100" dir="2700000" algn="tl">
                    <a:srgbClr val="000000">
                      <a:alpha val="43137"/>
                    </a:srgbClr>
                  </a:outerShdw>
                </a:effectLst>
              </a:rPr>
              <a:t>APPLE Results: Placebo CIMT Progression Over Three Years</a:t>
            </a:r>
            <a:r>
              <a:rPr lang="en-US" sz="4800" dirty="0" smtClean="0"/>
              <a:t/>
            </a:r>
            <a:br>
              <a:rPr lang="en-US" sz="4800" dirty="0" smtClean="0"/>
            </a:br>
            <a:endParaRPr lang="en-US" sz="4800" dirty="0" smtClean="0"/>
          </a:p>
        </p:txBody>
      </p:sp>
      <p:grpSp>
        <p:nvGrpSpPr>
          <p:cNvPr id="214018" name="Group 4"/>
          <p:cNvGrpSpPr>
            <a:grpSpLocks noChangeAspect="1"/>
          </p:cNvGrpSpPr>
          <p:nvPr/>
        </p:nvGrpSpPr>
        <p:grpSpPr bwMode="auto">
          <a:xfrm>
            <a:off x="457200" y="1395413"/>
            <a:ext cx="8305800" cy="5253037"/>
            <a:chOff x="288" y="1104"/>
            <a:chExt cx="5232" cy="3086"/>
          </a:xfrm>
        </p:grpSpPr>
        <p:sp>
          <p:nvSpPr>
            <p:cNvPr id="214030" name="AutoShape 3"/>
            <p:cNvSpPr>
              <a:spLocks noChangeAspect="1" noChangeArrowheads="1" noTextEdit="1"/>
            </p:cNvSpPr>
            <p:nvPr/>
          </p:nvSpPr>
          <p:spPr bwMode="auto">
            <a:xfrm>
              <a:off x="288" y="1104"/>
              <a:ext cx="5232" cy="3072"/>
            </a:xfrm>
            <a:prstGeom prst="rect">
              <a:avLst/>
            </a:prstGeom>
            <a:noFill/>
            <a:ln w="9525">
              <a:noFill/>
              <a:miter lim="800000"/>
              <a:headEnd/>
              <a:tailEnd/>
            </a:ln>
          </p:spPr>
          <p:txBody>
            <a:bodyPr/>
            <a:lstStyle/>
            <a:p>
              <a:endParaRPr lang="en-US"/>
            </a:p>
          </p:txBody>
        </p:sp>
        <p:grpSp>
          <p:nvGrpSpPr>
            <p:cNvPr id="214031" name="Group 205"/>
            <p:cNvGrpSpPr>
              <a:grpSpLocks/>
            </p:cNvGrpSpPr>
            <p:nvPr/>
          </p:nvGrpSpPr>
          <p:grpSpPr bwMode="auto">
            <a:xfrm>
              <a:off x="819" y="1228"/>
              <a:ext cx="4319" cy="2672"/>
              <a:chOff x="819" y="1228"/>
              <a:chExt cx="4319" cy="2672"/>
            </a:xfrm>
          </p:grpSpPr>
          <p:sp>
            <p:nvSpPr>
              <p:cNvPr id="214067" name="Line 5"/>
              <p:cNvSpPr>
                <a:spLocks noChangeShapeType="1"/>
              </p:cNvSpPr>
              <p:nvPr/>
            </p:nvSpPr>
            <p:spPr bwMode="auto">
              <a:xfrm>
                <a:off x="2844" y="1381"/>
                <a:ext cx="0" cy="0"/>
              </a:xfrm>
              <a:prstGeom prst="line">
                <a:avLst/>
              </a:prstGeom>
              <a:noFill/>
              <a:ln w="1">
                <a:solidFill>
                  <a:srgbClr val="000000"/>
                </a:solidFill>
                <a:round/>
                <a:headEnd/>
                <a:tailEnd/>
              </a:ln>
            </p:spPr>
            <p:txBody>
              <a:bodyPr/>
              <a:lstStyle/>
              <a:p>
                <a:endParaRPr lang="en-US"/>
              </a:p>
            </p:txBody>
          </p:sp>
          <p:sp>
            <p:nvSpPr>
              <p:cNvPr id="214068" name="Rectangle 6"/>
              <p:cNvSpPr>
                <a:spLocks noChangeArrowheads="1"/>
              </p:cNvSpPr>
              <p:nvPr/>
            </p:nvSpPr>
            <p:spPr bwMode="auto">
              <a:xfrm>
                <a:off x="2844" y="1381"/>
                <a:ext cx="428"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69" name="Line 7"/>
              <p:cNvSpPr>
                <a:spLocks noChangeShapeType="1"/>
              </p:cNvSpPr>
              <p:nvPr/>
            </p:nvSpPr>
            <p:spPr bwMode="auto">
              <a:xfrm>
                <a:off x="2844" y="1362"/>
                <a:ext cx="0" cy="0"/>
              </a:xfrm>
              <a:prstGeom prst="line">
                <a:avLst/>
              </a:prstGeom>
              <a:noFill/>
              <a:ln w="1">
                <a:solidFill>
                  <a:srgbClr val="000000"/>
                </a:solidFill>
                <a:round/>
                <a:headEnd/>
                <a:tailEnd/>
              </a:ln>
            </p:spPr>
            <p:txBody>
              <a:bodyPr/>
              <a:lstStyle/>
              <a:p>
                <a:endParaRPr lang="en-US"/>
              </a:p>
            </p:txBody>
          </p:sp>
          <p:sp>
            <p:nvSpPr>
              <p:cNvPr id="214070" name="Rectangle 8"/>
              <p:cNvSpPr>
                <a:spLocks noChangeArrowheads="1"/>
              </p:cNvSpPr>
              <p:nvPr/>
            </p:nvSpPr>
            <p:spPr bwMode="auto">
              <a:xfrm>
                <a:off x="2843" y="1362"/>
                <a:ext cx="1"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71" name="Line 9"/>
              <p:cNvSpPr>
                <a:spLocks noChangeShapeType="1"/>
              </p:cNvSpPr>
              <p:nvPr/>
            </p:nvSpPr>
            <p:spPr bwMode="auto">
              <a:xfrm>
                <a:off x="3273" y="1362"/>
                <a:ext cx="0" cy="0"/>
              </a:xfrm>
              <a:prstGeom prst="line">
                <a:avLst/>
              </a:prstGeom>
              <a:noFill/>
              <a:ln w="1">
                <a:solidFill>
                  <a:srgbClr val="000000"/>
                </a:solidFill>
                <a:round/>
                <a:headEnd/>
                <a:tailEnd/>
              </a:ln>
            </p:spPr>
            <p:txBody>
              <a:bodyPr/>
              <a:lstStyle/>
              <a:p>
                <a:endParaRPr lang="en-US"/>
              </a:p>
            </p:txBody>
          </p:sp>
          <p:sp>
            <p:nvSpPr>
              <p:cNvPr id="214072" name="Rectangle 10"/>
              <p:cNvSpPr>
                <a:spLocks noChangeArrowheads="1"/>
              </p:cNvSpPr>
              <p:nvPr/>
            </p:nvSpPr>
            <p:spPr bwMode="auto">
              <a:xfrm>
                <a:off x="3271" y="1362"/>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73" name="Line 11"/>
              <p:cNvSpPr>
                <a:spLocks noChangeShapeType="1"/>
              </p:cNvSpPr>
              <p:nvPr/>
            </p:nvSpPr>
            <p:spPr bwMode="auto">
              <a:xfrm>
                <a:off x="3298" y="1593"/>
                <a:ext cx="0" cy="0"/>
              </a:xfrm>
              <a:prstGeom prst="line">
                <a:avLst/>
              </a:prstGeom>
              <a:noFill/>
              <a:ln w="1">
                <a:solidFill>
                  <a:srgbClr val="000000"/>
                </a:solidFill>
                <a:round/>
                <a:headEnd/>
                <a:tailEnd/>
              </a:ln>
            </p:spPr>
            <p:txBody>
              <a:bodyPr/>
              <a:lstStyle/>
              <a:p>
                <a:endParaRPr lang="en-US"/>
              </a:p>
            </p:txBody>
          </p:sp>
          <p:sp>
            <p:nvSpPr>
              <p:cNvPr id="214074" name="Rectangle 12"/>
              <p:cNvSpPr>
                <a:spLocks noChangeArrowheads="1"/>
              </p:cNvSpPr>
              <p:nvPr/>
            </p:nvSpPr>
            <p:spPr bwMode="auto">
              <a:xfrm>
                <a:off x="3298" y="1593"/>
                <a:ext cx="570"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75" name="Line 13"/>
              <p:cNvSpPr>
                <a:spLocks noChangeShapeType="1"/>
              </p:cNvSpPr>
              <p:nvPr/>
            </p:nvSpPr>
            <p:spPr bwMode="auto">
              <a:xfrm>
                <a:off x="3299" y="1574"/>
                <a:ext cx="0" cy="0"/>
              </a:xfrm>
              <a:prstGeom prst="line">
                <a:avLst/>
              </a:prstGeom>
              <a:noFill/>
              <a:ln w="1">
                <a:solidFill>
                  <a:srgbClr val="000000"/>
                </a:solidFill>
                <a:round/>
                <a:headEnd/>
                <a:tailEnd/>
              </a:ln>
            </p:spPr>
            <p:txBody>
              <a:bodyPr/>
              <a:lstStyle/>
              <a:p>
                <a:endParaRPr lang="en-US"/>
              </a:p>
            </p:txBody>
          </p:sp>
          <p:sp>
            <p:nvSpPr>
              <p:cNvPr id="214076" name="Rectangle 14"/>
              <p:cNvSpPr>
                <a:spLocks noChangeArrowheads="1"/>
              </p:cNvSpPr>
              <p:nvPr/>
            </p:nvSpPr>
            <p:spPr bwMode="auto">
              <a:xfrm>
                <a:off x="3297" y="1574"/>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77" name="Line 15"/>
              <p:cNvSpPr>
                <a:spLocks noChangeShapeType="1"/>
              </p:cNvSpPr>
              <p:nvPr/>
            </p:nvSpPr>
            <p:spPr bwMode="auto">
              <a:xfrm>
                <a:off x="3869" y="1574"/>
                <a:ext cx="0" cy="0"/>
              </a:xfrm>
              <a:prstGeom prst="line">
                <a:avLst/>
              </a:prstGeom>
              <a:noFill/>
              <a:ln w="1">
                <a:solidFill>
                  <a:srgbClr val="000000"/>
                </a:solidFill>
                <a:round/>
                <a:headEnd/>
                <a:tailEnd/>
              </a:ln>
            </p:spPr>
            <p:txBody>
              <a:bodyPr/>
              <a:lstStyle/>
              <a:p>
                <a:endParaRPr lang="en-US"/>
              </a:p>
            </p:txBody>
          </p:sp>
          <p:sp>
            <p:nvSpPr>
              <p:cNvPr id="214078" name="Rectangle 16"/>
              <p:cNvSpPr>
                <a:spLocks noChangeArrowheads="1"/>
              </p:cNvSpPr>
              <p:nvPr/>
            </p:nvSpPr>
            <p:spPr bwMode="auto">
              <a:xfrm>
                <a:off x="3867" y="1574"/>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79" name="Line 17"/>
              <p:cNvSpPr>
                <a:spLocks noChangeShapeType="1"/>
              </p:cNvSpPr>
              <p:nvPr/>
            </p:nvSpPr>
            <p:spPr bwMode="auto">
              <a:xfrm>
                <a:off x="3194" y="1805"/>
                <a:ext cx="0" cy="0"/>
              </a:xfrm>
              <a:prstGeom prst="line">
                <a:avLst/>
              </a:prstGeom>
              <a:noFill/>
              <a:ln w="1">
                <a:solidFill>
                  <a:srgbClr val="000000"/>
                </a:solidFill>
                <a:round/>
                <a:headEnd/>
                <a:tailEnd/>
              </a:ln>
            </p:spPr>
            <p:txBody>
              <a:bodyPr/>
              <a:lstStyle/>
              <a:p>
                <a:endParaRPr lang="en-US"/>
              </a:p>
            </p:txBody>
          </p:sp>
          <p:sp>
            <p:nvSpPr>
              <p:cNvPr id="214080" name="Rectangle 18"/>
              <p:cNvSpPr>
                <a:spLocks noChangeArrowheads="1"/>
              </p:cNvSpPr>
              <p:nvPr/>
            </p:nvSpPr>
            <p:spPr bwMode="auto">
              <a:xfrm>
                <a:off x="3194" y="1805"/>
                <a:ext cx="376"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81" name="Line 19"/>
              <p:cNvSpPr>
                <a:spLocks noChangeShapeType="1"/>
              </p:cNvSpPr>
              <p:nvPr/>
            </p:nvSpPr>
            <p:spPr bwMode="auto">
              <a:xfrm>
                <a:off x="3195" y="1786"/>
                <a:ext cx="0" cy="0"/>
              </a:xfrm>
              <a:prstGeom prst="line">
                <a:avLst/>
              </a:prstGeom>
              <a:noFill/>
              <a:ln w="1">
                <a:solidFill>
                  <a:srgbClr val="000000"/>
                </a:solidFill>
                <a:round/>
                <a:headEnd/>
                <a:tailEnd/>
              </a:ln>
            </p:spPr>
            <p:txBody>
              <a:bodyPr/>
              <a:lstStyle/>
              <a:p>
                <a:endParaRPr lang="en-US"/>
              </a:p>
            </p:txBody>
          </p:sp>
          <p:sp>
            <p:nvSpPr>
              <p:cNvPr id="214082" name="Rectangle 20"/>
              <p:cNvSpPr>
                <a:spLocks noChangeArrowheads="1"/>
              </p:cNvSpPr>
              <p:nvPr/>
            </p:nvSpPr>
            <p:spPr bwMode="auto">
              <a:xfrm>
                <a:off x="3193" y="1786"/>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83" name="Line 21"/>
              <p:cNvSpPr>
                <a:spLocks noChangeShapeType="1"/>
              </p:cNvSpPr>
              <p:nvPr/>
            </p:nvSpPr>
            <p:spPr bwMode="auto">
              <a:xfrm>
                <a:off x="3571" y="1786"/>
                <a:ext cx="0" cy="0"/>
              </a:xfrm>
              <a:prstGeom prst="line">
                <a:avLst/>
              </a:prstGeom>
              <a:noFill/>
              <a:ln w="1">
                <a:solidFill>
                  <a:srgbClr val="000000"/>
                </a:solidFill>
                <a:round/>
                <a:headEnd/>
                <a:tailEnd/>
              </a:ln>
            </p:spPr>
            <p:txBody>
              <a:bodyPr/>
              <a:lstStyle/>
              <a:p>
                <a:endParaRPr lang="en-US"/>
              </a:p>
            </p:txBody>
          </p:sp>
          <p:sp>
            <p:nvSpPr>
              <p:cNvPr id="214084" name="Rectangle 22"/>
              <p:cNvSpPr>
                <a:spLocks noChangeArrowheads="1"/>
              </p:cNvSpPr>
              <p:nvPr/>
            </p:nvSpPr>
            <p:spPr bwMode="auto">
              <a:xfrm>
                <a:off x="3569" y="1786"/>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85" name="Line 23"/>
              <p:cNvSpPr>
                <a:spLocks noChangeShapeType="1"/>
              </p:cNvSpPr>
              <p:nvPr/>
            </p:nvSpPr>
            <p:spPr bwMode="auto">
              <a:xfrm>
                <a:off x="2533" y="2017"/>
                <a:ext cx="0" cy="0"/>
              </a:xfrm>
              <a:prstGeom prst="line">
                <a:avLst/>
              </a:prstGeom>
              <a:noFill/>
              <a:ln w="1">
                <a:solidFill>
                  <a:srgbClr val="000000"/>
                </a:solidFill>
                <a:round/>
                <a:headEnd/>
                <a:tailEnd/>
              </a:ln>
            </p:spPr>
            <p:txBody>
              <a:bodyPr/>
              <a:lstStyle/>
              <a:p>
                <a:endParaRPr lang="en-US"/>
              </a:p>
            </p:txBody>
          </p:sp>
          <p:sp>
            <p:nvSpPr>
              <p:cNvPr id="214086" name="Rectangle 24"/>
              <p:cNvSpPr>
                <a:spLocks noChangeArrowheads="1"/>
              </p:cNvSpPr>
              <p:nvPr/>
            </p:nvSpPr>
            <p:spPr bwMode="auto">
              <a:xfrm>
                <a:off x="2533" y="2017"/>
                <a:ext cx="648"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87" name="Line 25"/>
              <p:cNvSpPr>
                <a:spLocks noChangeShapeType="1"/>
              </p:cNvSpPr>
              <p:nvPr/>
            </p:nvSpPr>
            <p:spPr bwMode="auto">
              <a:xfrm>
                <a:off x="2534" y="1999"/>
                <a:ext cx="0" cy="0"/>
              </a:xfrm>
              <a:prstGeom prst="line">
                <a:avLst/>
              </a:prstGeom>
              <a:noFill/>
              <a:ln w="1">
                <a:solidFill>
                  <a:srgbClr val="000000"/>
                </a:solidFill>
                <a:round/>
                <a:headEnd/>
                <a:tailEnd/>
              </a:ln>
            </p:spPr>
            <p:txBody>
              <a:bodyPr/>
              <a:lstStyle/>
              <a:p>
                <a:endParaRPr lang="en-US"/>
              </a:p>
            </p:txBody>
          </p:sp>
          <p:sp>
            <p:nvSpPr>
              <p:cNvPr id="214088" name="Rectangle 26"/>
              <p:cNvSpPr>
                <a:spLocks noChangeArrowheads="1"/>
              </p:cNvSpPr>
              <p:nvPr/>
            </p:nvSpPr>
            <p:spPr bwMode="auto">
              <a:xfrm>
                <a:off x="2532" y="1999"/>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89" name="Line 27"/>
              <p:cNvSpPr>
                <a:spLocks noChangeShapeType="1"/>
              </p:cNvSpPr>
              <p:nvPr/>
            </p:nvSpPr>
            <p:spPr bwMode="auto">
              <a:xfrm>
                <a:off x="3181" y="1999"/>
                <a:ext cx="0" cy="0"/>
              </a:xfrm>
              <a:prstGeom prst="line">
                <a:avLst/>
              </a:prstGeom>
              <a:noFill/>
              <a:ln w="1">
                <a:solidFill>
                  <a:srgbClr val="000000"/>
                </a:solidFill>
                <a:round/>
                <a:headEnd/>
                <a:tailEnd/>
              </a:ln>
            </p:spPr>
            <p:txBody>
              <a:bodyPr/>
              <a:lstStyle/>
              <a:p>
                <a:endParaRPr lang="en-US"/>
              </a:p>
            </p:txBody>
          </p:sp>
          <p:sp>
            <p:nvSpPr>
              <p:cNvPr id="214090" name="Rectangle 28"/>
              <p:cNvSpPr>
                <a:spLocks noChangeArrowheads="1"/>
              </p:cNvSpPr>
              <p:nvPr/>
            </p:nvSpPr>
            <p:spPr bwMode="auto">
              <a:xfrm>
                <a:off x="3180" y="1999"/>
                <a:ext cx="1"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91" name="Line 29"/>
              <p:cNvSpPr>
                <a:spLocks noChangeShapeType="1"/>
              </p:cNvSpPr>
              <p:nvPr/>
            </p:nvSpPr>
            <p:spPr bwMode="auto">
              <a:xfrm>
                <a:off x="4127" y="2229"/>
                <a:ext cx="0" cy="0"/>
              </a:xfrm>
              <a:prstGeom prst="line">
                <a:avLst/>
              </a:prstGeom>
              <a:noFill/>
              <a:ln w="1">
                <a:solidFill>
                  <a:srgbClr val="000000"/>
                </a:solidFill>
                <a:round/>
                <a:headEnd/>
                <a:tailEnd/>
              </a:ln>
            </p:spPr>
            <p:txBody>
              <a:bodyPr/>
              <a:lstStyle/>
              <a:p>
                <a:endParaRPr lang="en-US"/>
              </a:p>
            </p:txBody>
          </p:sp>
          <p:sp>
            <p:nvSpPr>
              <p:cNvPr id="214092" name="Rectangle 30"/>
              <p:cNvSpPr>
                <a:spLocks noChangeArrowheads="1"/>
              </p:cNvSpPr>
              <p:nvPr/>
            </p:nvSpPr>
            <p:spPr bwMode="auto">
              <a:xfrm>
                <a:off x="4127" y="2229"/>
                <a:ext cx="985"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93" name="Line 31"/>
              <p:cNvSpPr>
                <a:spLocks noChangeShapeType="1"/>
              </p:cNvSpPr>
              <p:nvPr/>
            </p:nvSpPr>
            <p:spPr bwMode="auto">
              <a:xfrm>
                <a:off x="4128" y="2211"/>
                <a:ext cx="0" cy="0"/>
              </a:xfrm>
              <a:prstGeom prst="line">
                <a:avLst/>
              </a:prstGeom>
              <a:noFill/>
              <a:ln w="1">
                <a:solidFill>
                  <a:srgbClr val="000000"/>
                </a:solidFill>
                <a:round/>
                <a:headEnd/>
                <a:tailEnd/>
              </a:ln>
            </p:spPr>
            <p:txBody>
              <a:bodyPr/>
              <a:lstStyle/>
              <a:p>
                <a:endParaRPr lang="en-US"/>
              </a:p>
            </p:txBody>
          </p:sp>
          <p:sp>
            <p:nvSpPr>
              <p:cNvPr id="214094" name="Rectangle 32"/>
              <p:cNvSpPr>
                <a:spLocks noChangeArrowheads="1"/>
              </p:cNvSpPr>
              <p:nvPr/>
            </p:nvSpPr>
            <p:spPr bwMode="auto">
              <a:xfrm>
                <a:off x="4126" y="2211"/>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95" name="Line 33"/>
              <p:cNvSpPr>
                <a:spLocks noChangeShapeType="1"/>
              </p:cNvSpPr>
              <p:nvPr/>
            </p:nvSpPr>
            <p:spPr bwMode="auto">
              <a:xfrm>
                <a:off x="5113" y="2211"/>
                <a:ext cx="0" cy="0"/>
              </a:xfrm>
              <a:prstGeom prst="line">
                <a:avLst/>
              </a:prstGeom>
              <a:noFill/>
              <a:ln w="1">
                <a:solidFill>
                  <a:srgbClr val="000000"/>
                </a:solidFill>
                <a:round/>
                <a:headEnd/>
                <a:tailEnd/>
              </a:ln>
            </p:spPr>
            <p:txBody>
              <a:bodyPr/>
              <a:lstStyle/>
              <a:p>
                <a:endParaRPr lang="en-US"/>
              </a:p>
            </p:txBody>
          </p:sp>
          <p:sp>
            <p:nvSpPr>
              <p:cNvPr id="214096" name="Rectangle 34"/>
              <p:cNvSpPr>
                <a:spLocks noChangeArrowheads="1"/>
              </p:cNvSpPr>
              <p:nvPr/>
            </p:nvSpPr>
            <p:spPr bwMode="auto">
              <a:xfrm>
                <a:off x="5111" y="2211"/>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97" name="Line 35"/>
              <p:cNvSpPr>
                <a:spLocks noChangeShapeType="1"/>
              </p:cNvSpPr>
              <p:nvPr/>
            </p:nvSpPr>
            <p:spPr bwMode="auto">
              <a:xfrm>
                <a:off x="3479" y="2441"/>
                <a:ext cx="0" cy="0"/>
              </a:xfrm>
              <a:prstGeom prst="line">
                <a:avLst/>
              </a:prstGeom>
              <a:noFill/>
              <a:ln w="1">
                <a:solidFill>
                  <a:srgbClr val="000000"/>
                </a:solidFill>
                <a:round/>
                <a:headEnd/>
                <a:tailEnd/>
              </a:ln>
            </p:spPr>
            <p:txBody>
              <a:bodyPr/>
              <a:lstStyle/>
              <a:p>
                <a:endParaRPr lang="en-US"/>
              </a:p>
            </p:txBody>
          </p:sp>
          <p:sp>
            <p:nvSpPr>
              <p:cNvPr id="214098" name="Rectangle 36"/>
              <p:cNvSpPr>
                <a:spLocks noChangeArrowheads="1"/>
              </p:cNvSpPr>
              <p:nvPr/>
            </p:nvSpPr>
            <p:spPr bwMode="auto">
              <a:xfrm>
                <a:off x="3479" y="2441"/>
                <a:ext cx="687"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099" name="Line 37"/>
              <p:cNvSpPr>
                <a:spLocks noChangeShapeType="1"/>
              </p:cNvSpPr>
              <p:nvPr/>
            </p:nvSpPr>
            <p:spPr bwMode="auto">
              <a:xfrm>
                <a:off x="3480" y="2423"/>
                <a:ext cx="0" cy="0"/>
              </a:xfrm>
              <a:prstGeom prst="line">
                <a:avLst/>
              </a:prstGeom>
              <a:noFill/>
              <a:ln w="1">
                <a:solidFill>
                  <a:srgbClr val="000000"/>
                </a:solidFill>
                <a:round/>
                <a:headEnd/>
                <a:tailEnd/>
              </a:ln>
            </p:spPr>
            <p:txBody>
              <a:bodyPr/>
              <a:lstStyle/>
              <a:p>
                <a:endParaRPr lang="en-US"/>
              </a:p>
            </p:txBody>
          </p:sp>
          <p:sp>
            <p:nvSpPr>
              <p:cNvPr id="214100" name="Rectangle 38"/>
              <p:cNvSpPr>
                <a:spLocks noChangeArrowheads="1"/>
              </p:cNvSpPr>
              <p:nvPr/>
            </p:nvSpPr>
            <p:spPr bwMode="auto">
              <a:xfrm>
                <a:off x="3478" y="2423"/>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01" name="Line 39"/>
              <p:cNvSpPr>
                <a:spLocks noChangeShapeType="1"/>
              </p:cNvSpPr>
              <p:nvPr/>
            </p:nvSpPr>
            <p:spPr bwMode="auto">
              <a:xfrm>
                <a:off x="4167" y="2423"/>
                <a:ext cx="0" cy="0"/>
              </a:xfrm>
              <a:prstGeom prst="line">
                <a:avLst/>
              </a:prstGeom>
              <a:noFill/>
              <a:ln w="1">
                <a:solidFill>
                  <a:srgbClr val="000000"/>
                </a:solidFill>
                <a:round/>
                <a:headEnd/>
                <a:tailEnd/>
              </a:ln>
            </p:spPr>
            <p:txBody>
              <a:bodyPr/>
              <a:lstStyle/>
              <a:p>
                <a:endParaRPr lang="en-US"/>
              </a:p>
            </p:txBody>
          </p:sp>
          <p:sp>
            <p:nvSpPr>
              <p:cNvPr id="214102" name="Rectangle 40"/>
              <p:cNvSpPr>
                <a:spLocks noChangeArrowheads="1"/>
              </p:cNvSpPr>
              <p:nvPr/>
            </p:nvSpPr>
            <p:spPr bwMode="auto">
              <a:xfrm>
                <a:off x="4165" y="2423"/>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03" name="Line 41"/>
              <p:cNvSpPr>
                <a:spLocks noChangeShapeType="1"/>
              </p:cNvSpPr>
              <p:nvPr/>
            </p:nvSpPr>
            <p:spPr bwMode="auto">
              <a:xfrm>
                <a:off x="3272" y="2654"/>
                <a:ext cx="0" cy="0"/>
              </a:xfrm>
              <a:prstGeom prst="line">
                <a:avLst/>
              </a:prstGeom>
              <a:noFill/>
              <a:ln w="1">
                <a:solidFill>
                  <a:srgbClr val="000000"/>
                </a:solidFill>
                <a:round/>
                <a:headEnd/>
                <a:tailEnd/>
              </a:ln>
            </p:spPr>
            <p:txBody>
              <a:bodyPr/>
              <a:lstStyle/>
              <a:p>
                <a:endParaRPr lang="en-US"/>
              </a:p>
            </p:txBody>
          </p:sp>
          <p:sp>
            <p:nvSpPr>
              <p:cNvPr id="214104" name="Rectangle 42"/>
              <p:cNvSpPr>
                <a:spLocks noChangeArrowheads="1"/>
              </p:cNvSpPr>
              <p:nvPr/>
            </p:nvSpPr>
            <p:spPr bwMode="auto">
              <a:xfrm>
                <a:off x="3272" y="2654"/>
                <a:ext cx="829"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05" name="Line 43"/>
              <p:cNvSpPr>
                <a:spLocks noChangeShapeType="1"/>
              </p:cNvSpPr>
              <p:nvPr/>
            </p:nvSpPr>
            <p:spPr bwMode="auto">
              <a:xfrm>
                <a:off x="3273" y="2635"/>
                <a:ext cx="0" cy="0"/>
              </a:xfrm>
              <a:prstGeom prst="line">
                <a:avLst/>
              </a:prstGeom>
              <a:noFill/>
              <a:ln w="1">
                <a:solidFill>
                  <a:srgbClr val="000000"/>
                </a:solidFill>
                <a:round/>
                <a:headEnd/>
                <a:tailEnd/>
              </a:ln>
            </p:spPr>
            <p:txBody>
              <a:bodyPr/>
              <a:lstStyle/>
              <a:p>
                <a:endParaRPr lang="en-US"/>
              </a:p>
            </p:txBody>
          </p:sp>
          <p:sp>
            <p:nvSpPr>
              <p:cNvPr id="214106" name="Rectangle 44"/>
              <p:cNvSpPr>
                <a:spLocks noChangeArrowheads="1"/>
              </p:cNvSpPr>
              <p:nvPr/>
            </p:nvSpPr>
            <p:spPr bwMode="auto">
              <a:xfrm>
                <a:off x="3271" y="2635"/>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07" name="Line 45"/>
              <p:cNvSpPr>
                <a:spLocks noChangeShapeType="1"/>
              </p:cNvSpPr>
              <p:nvPr/>
            </p:nvSpPr>
            <p:spPr bwMode="auto">
              <a:xfrm>
                <a:off x="4102" y="2635"/>
                <a:ext cx="0" cy="0"/>
              </a:xfrm>
              <a:prstGeom prst="line">
                <a:avLst/>
              </a:prstGeom>
              <a:noFill/>
              <a:ln w="1">
                <a:solidFill>
                  <a:srgbClr val="000000"/>
                </a:solidFill>
                <a:round/>
                <a:headEnd/>
                <a:tailEnd/>
              </a:ln>
            </p:spPr>
            <p:txBody>
              <a:bodyPr/>
              <a:lstStyle/>
              <a:p>
                <a:endParaRPr lang="en-US"/>
              </a:p>
            </p:txBody>
          </p:sp>
          <p:sp>
            <p:nvSpPr>
              <p:cNvPr id="214108" name="Rectangle 46"/>
              <p:cNvSpPr>
                <a:spLocks noChangeArrowheads="1"/>
              </p:cNvSpPr>
              <p:nvPr/>
            </p:nvSpPr>
            <p:spPr bwMode="auto">
              <a:xfrm>
                <a:off x="4100" y="2635"/>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09" name="Line 47"/>
              <p:cNvSpPr>
                <a:spLocks noChangeShapeType="1"/>
              </p:cNvSpPr>
              <p:nvPr/>
            </p:nvSpPr>
            <p:spPr bwMode="auto">
              <a:xfrm>
                <a:off x="3207" y="2866"/>
                <a:ext cx="0" cy="0"/>
              </a:xfrm>
              <a:prstGeom prst="line">
                <a:avLst/>
              </a:prstGeom>
              <a:noFill/>
              <a:ln w="1">
                <a:solidFill>
                  <a:srgbClr val="000000"/>
                </a:solidFill>
                <a:round/>
                <a:headEnd/>
                <a:tailEnd/>
              </a:ln>
            </p:spPr>
            <p:txBody>
              <a:bodyPr/>
              <a:lstStyle/>
              <a:p>
                <a:endParaRPr lang="en-US"/>
              </a:p>
            </p:txBody>
          </p:sp>
          <p:sp>
            <p:nvSpPr>
              <p:cNvPr id="214110" name="Rectangle 48"/>
              <p:cNvSpPr>
                <a:spLocks noChangeArrowheads="1"/>
              </p:cNvSpPr>
              <p:nvPr/>
            </p:nvSpPr>
            <p:spPr bwMode="auto">
              <a:xfrm>
                <a:off x="3207" y="2866"/>
                <a:ext cx="531"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11" name="Line 49"/>
              <p:cNvSpPr>
                <a:spLocks noChangeShapeType="1"/>
              </p:cNvSpPr>
              <p:nvPr/>
            </p:nvSpPr>
            <p:spPr bwMode="auto">
              <a:xfrm>
                <a:off x="3208" y="2847"/>
                <a:ext cx="0" cy="0"/>
              </a:xfrm>
              <a:prstGeom prst="line">
                <a:avLst/>
              </a:prstGeom>
              <a:noFill/>
              <a:ln w="1">
                <a:solidFill>
                  <a:srgbClr val="000000"/>
                </a:solidFill>
                <a:round/>
                <a:headEnd/>
                <a:tailEnd/>
              </a:ln>
            </p:spPr>
            <p:txBody>
              <a:bodyPr/>
              <a:lstStyle/>
              <a:p>
                <a:endParaRPr lang="en-US"/>
              </a:p>
            </p:txBody>
          </p:sp>
          <p:sp>
            <p:nvSpPr>
              <p:cNvPr id="214112" name="Rectangle 50"/>
              <p:cNvSpPr>
                <a:spLocks noChangeArrowheads="1"/>
              </p:cNvSpPr>
              <p:nvPr/>
            </p:nvSpPr>
            <p:spPr bwMode="auto">
              <a:xfrm>
                <a:off x="3206" y="2847"/>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13" name="Line 51"/>
              <p:cNvSpPr>
                <a:spLocks noChangeShapeType="1"/>
              </p:cNvSpPr>
              <p:nvPr/>
            </p:nvSpPr>
            <p:spPr bwMode="auto">
              <a:xfrm>
                <a:off x="3739" y="2847"/>
                <a:ext cx="0" cy="0"/>
              </a:xfrm>
              <a:prstGeom prst="line">
                <a:avLst/>
              </a:prstGeom>
              <a:noFill/>
              <a:ln w="1">
                <a:solidFill>
                  <a:srgbClr val="000000"/>
                </a:solidFill>
                <a:round/>
                <a:headEnd/>
                <a:tailEnd/>
              </a:ln>
            </p:spPr>
            <p:txBody>
              <a:bodyPr/>
              <a:lstStyle/>
              <a:p>
                <a:endParaRPr lang="en-US"/>
              </a:p>
            </p:txBody>
          </p:sp>
          <p:sp>
            <p:nvSpPr>
              <p:cNvPr id="214114" name="Rectangle 52"/>
              <p:cNvSpPr>
                <a:spLocks noChangeArrowheads="1"/>
              </p:cNvSpPr>
              <p:nvPr/>
            </p:nvSpPr>
            <p:spPr bwMode="auto">
              <a:xfrm>
                <a:off x="3737" y="2847"/>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15" name="Line 53"/>
              <p:cNvSpPr>
                <a:spLocks noChangeShapeType="1"/>
              </p:cNvSpPr>
              <p:nvPr/>
            </p:nvSpPr>
            <p:spPr bwMode="auto">
              <a:xfrm>
                <a:off x="3466" y="3078"/>
                <a:ext cx="0" cy="0"/>
              </a:xfrm>
              <a:prstGeom prst="line">
                <a:avLst/>
              </a:prstGeom>
              <a:noFill/>
              <a:ln w="1">
                <a:solidFill>
                  <a:srgbClr val="000000"/>
                </a:solidFill>
                <a:round/>
                <a:headEnd/>
                <a:tailEnd/>
              </a:ln>
            </p:spPr>
            <p:txBody>
              <a:bodyPr/>
              <a:lstStyle/>
              <a:p>
                <a:endParaRPr lang="en-US"/>
              </a:p>
            </p:txBody>
          </p:sp>
          <p:sp>
            <p:nvSpPr>
              <p:cNvPr id="214116" name="Rectangle 54"/>
              <p:cNvSpPr>
                <a:spLocks noChangeArrowheads="1"/>
              </p:cNvSpPr>
              <p:nvPr/>
            </p:nvSpPr>
            <p:spPr bwMode="auto">
              <a:xfrm>
                <a:off x="3466" y="3078"/>
                <a:ext cx="713"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17" name="Line 55"/>
              <p:cNvSpPr>
                <a:spLocks noChangeShapeType="1"/>
              </p:cNvSpPr>
              <p:nvPr/>
            </p:nvSpPr>
            <p:spPr bwMode="auto">
              <a:xfrm>
                <a:off x="3467" y="3059"/>
                <a:ext cx="0" cy="0"/>
              </a:xfrm>
              <a:prstGeom prst="line">
                <a:avLst/>
              </a:prstGeom>
              <a:noFill/>
              <a:ln w="1">
                <a:solidFill>
                  <a:srgbClr val="000000"/>
                </a:solidFill>
                <a:round/>
                <a:headEnd/>
                <a:tailEnd/>
              </a:ln>
            </p:spPr>
            <p:txBody>
              <a:bodyPr/>
              <a:lstStyle/>
              <a:p>
                <a:endParaRPr lang="en-US"/>
              </a:p>
            </p:txBody>
          </p:sp>
          <p:sp>
            <p:nvSpPr>
              <p:cNvPr id="214118" name="Rectangle 56"/>
              <p:cNvSpPr>
                <a:spLocks noChangeArrowheads="1"/>
              </p:cNvSpPr>
              <p:nvPr/>
            </p:nvSpPr>
            <p:spPr bwMode="auto">
              <a:xfrm>
                <a:off x="3465" y="3059"/>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19" name="Line 57"/>
              <p:cNvSpPr>
                <a:spLocks noChangeShapeType="1"/>
              </p:cNvSpPr>
              <p:nvPr/>
            </p:nvSpPr>
            <p:spPr bwMode="auto">
              <a:xfrm>
                <a:off x="4179" y="3059"/>
                <a:ext cx="0" cy="0"/>
              </a:xfrm>
              <a:prstGeom prst="line">
                <a:avLst/>
              </a:prstGeom>
              <a:noFill/>
              <a:ln w="1">
                <a:solidFill>
                  <a:srgbClr val="000000"/>
                </a:solidFill>
                <a:round/>
                <a:headEnd/>
                <a:tailEnd/>
              </a:ln>
            </p:spPr>
            <p:txBody>
              <a:bodyPr/>
              <a:lstStyle/>
              <a:p>
                <a:endParaRPr lang="en-US"/>
              </a:p>
            </p:txBody>
          </p:sp>
          <p:sp>
            <p:nvSpPr>
              <p:cNvPr id="214120" name="Rectangle 58"/>
              <p:cNvSpPr>
                <a:spLocks noChangeArrowheads="1"/>
              </p:cNvSpPr>
              <p:nvPr/>
            </p:nvSpPr>
            <p:spPr bwMode="auto">
              <a:xfrm>
                <a:off x="4178" y="3059"/>
                <a:ext cx="1"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21" name="Line 59"/>
              <p:cNvSpPr>
                <a:spLocks noChangeShapeType="1"/>
              </p:cNvSpPr>
              <p:nvPr/>
            </p:nvSpPr>
            <p:spPr bwMode="auto">
              <a:xfrm>
                <a:off x="3362" y="3291"/>
                <a:ext cx="0" cy="0"/>
              </a:xfrm>
              <a:prstGeom prst="line">
                <a:avLst/>
              </a:prstGeom>
              <a:noFill/>
              <a:ln w="1">
                <a:solidFill>
                  <a:srgbClr val="000000"/>
                </a:solidFill>
                <a:round/>
                <a:headEnd/>
                <a:tailEnd/>
              </a:ln>
            </p:spPr>
            <p:txBody>
              <a:bodyPr/>
              <a:lstStyle/>
              <a:p>
                <a:endParaRPr lang="en-US"/>
              </a:p>
            </p:txBody>
          </p:sp>
          <p:sp>
            <p:nvSpPr>
              <p:cNvPr id="214122" name="Rectangle 60"/>
              <p:cNvSpPr>
                <a:spLocks noChangeArrowheads="1"/>
              </p:cNvSpPr>
              <p:nvPr/>
            </p:nvSpPr>
            <p:spPr bwMode="auto">
              <a:xfrm>
                <a:off x="3362" y="3291"/>
                <a:ext cx="441"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23" name="Line 61"/>
              <p:cNvSpPr>
                <a:spLocks noChangeShapeType="1"/>
              </p:cNvSpPr>
              <p:nvPr/>
            </p:nvSpPr>
            <p:spPr bwMode="auto">
              <a:xfrm>
                <a:off x="3363" y="3272"/>
                <a:ext cx="0" cy="0"/>
              </a:xfrm>
              <a:prstGeom prst="line">
                <a:avLst/>
              </a:prstGeom>
              <a:noFill/>
              <a:ln w="1">
                <a:solidFill>
                  <a:srgbClr val="000000"/>
                </a:solidFill>
                <a:round/>
                <a:headEnd/>
                <a:tailEnd/>
              </a:ln>
            </p:spPr>
            <p:txBody>
              <a:bodyPr/>
              <a:lstStyle/>
              <a:p>
                <a:endParaRPr lang="en-US"/>
              </a:p>
            </p:txBody>
          </p:sp>
          <p:sp>
            <p:nvSpPr>
              <p:cNvPr id="214124" name="Rectangle 62"/>
              <p:cNvSpPr>
                <a:spLocks noChangeArrowheads="1"/>
              </p:cNvSpPr>
              <p:nvPr/>
            </p:nvSpPr>
            <p:spPr bwMode="auto">
              <a:xfrm>
                <a:off x="3361" y="3272"/>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25" name="Line 63"/>
              <p:cNvSpPr>
                <a:spLocks noChangeShapeType="1"/>
              </p:cNvSpPr>
              <p:nvPr/>
            </p:nvSpPr>
            <p:spPr bwMode="auto">
              <a:xfrm>
                <a:off x="3804" y="3272"/>
                <a:ext cx="0" cy="0"/>
              </a:xfrm>
              <a:prstGeom prst="line">
                <a:avLst/>
              </a:prstGeom>
              <a:noFill/>
              <a:ln w="1">
                <a:solidFill>
                  <a:srgbClr val="000000"/>
                </a:solidFill>
                <a:round/>
                <a:headEnd/>
                <a:tailEnd/>
              </a:ln>
            </p:spPr>
            <p:txBody>
              <a:bodyPr/>
              <a:lstStyle/>
              <a:p>
                <a:endParaRPr lang="en-US"/>
              </a:p>
            </p:txBody>
          </p:sp>
          <p:sp>
            <p:nvSpPr>
              <p:cNvPr id="214126" name="Rectangle 64"/>
              <p:cNvSpPr>
                <a:spLocks noChangeArrowheads="1"/>
              </p:cNvSpPr>
              <p:nvPr/>
            </p:nvSpPr>
            <p:spPr bwMode="auto">
              <a:xfrm>
                <a:off x="3802" y="3272"/>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27" name="Line 65"/>
              <p:cNvSpPr>
                <a:spLocks noChangeShapeType="1"/>
              </p:cNvSpPr>
              <p:nvPr/>
            </p:nvSpPr>
            <p:spPr bwMode="auto">
              <a:xfrm>
                <a:off x="2896" y="3503"/>
                <a:ext cx="0" cy="0"/>
              </a:xfrm>
              <a:prstGeom prst="line">
                <a:avLst/>
              </a:prstGeom>
              <a:noFill/>
              <a:ln w="1">
                <a:solidFill>
                  <a:srgbClr val="000000"/>
                </a:solidFill>
                <a:round/>
                <a:headEnd/>
                <a:tailEnd/>
              </a:ln>
            </p:spPr>
            <p:txBody>
              <a:bodyPr/>
              <a:lstStyle/>
              <a:p>
                <a:endParaRPr lang="en-US"/>
              </a:p>
            </p:txBody>
          </p:sp>
          <p:sp>
            <p:nvSpPr>
              <p:cNvPr id="214128" name="Rectangle 66"/>
              <p:cNvSpPr>
                <a:spLocks noChangeArrowheads="1"/>
              </p:cNvSpPr>
              <p:nvPr/>
            </p:nvSpPr>
            <p:spPr bwMode="auto">
              <a:xfrm>
                <a:off x="2896" y="3503"/>
                <a:ext cx="713"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29" name="Line 67"/>
              <p:cNvSpPr>
                <a:spLocks noChangeShapeType="1"/>
              </p:cNvSpPr>
              <p:nvPr/>
            </p:nvSpPr>
            <p:spPr bwMode="auto">
              <a:xfrm>
                <a:off x="2897" y="3484"/>
                <a:ext cx="0" cy="0"/>
              </a:xfrm>
              <a:prstGeom prst="line">
                <a:avLst/>
              </a:prstGeom>
              <a:noFill/>
              <a:ln w="1">
                <a:solidFill>
                  <a:srgbClr val="000000"/>
                </a:solidFill>
                <a:round/>
                <a:headEnd/>
                <a:tailEnd/>
              </a:ln>
            </p:spPr>
            <p:txBody>
              <a:bodyPr/>
              <a:lstStyle/>
              <a:p>
                <a:endParaRPr lang="en-US"/>
              </a:p>
            </p:txBody>
          </p:sp>
          <p:sp>
            <p:nvSpPr>
              <p:cNvPr id="214130" name="Rectangle 68"/>
              <p:cNvSpPr>
                <a:spLocks noChangeArrowheads="1"/>
              </p:cNvSpPr>
              <p:nvPr/>
            </p:nvSpPr>
            <p:spPr bwMode="auto">
              <a:xfrm>
                <a:off x="2895" y="3484"/>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31" name="Line 69"/>
              <p:cNvSpPr>
                <a:spLocks noChangeShapeType="1"/>
              </p:cNvSpPr>
              <p:nvPr/>
            </p:nvSpPr>
            <p:spPr bwMode="auto">
              <a:xfrm>
                <a:off x="3610" y="3484"/>
                <a:ext cx="0" cy="0"/>
              </a:xfrm>
              <a:prstGeom prst="line">
                <a:avLst/>
              </a:prstGeom>
              <a:noFill/>
              <a:ln w="1">
                <a:solidFill>
                  <a:srgbClr val="000000"/>
                </a:solidFill>
                <a:round/>
                <a:headEnd/>
                <a:tailEnd/>
              </a:ln>
            </p:spPr>
            <p:txBody>
              <a:bodyPr/>
              <a:lstStyle/>
              <a:p>
                <a:endParaRPr lang="en-US"/>
              </a:p>
            </p:txBody>
          </p:sp>
          <p:sp>
            <p:nvSpPr>
              <p:cNvPr id="214132" name="Rectangle 70"/>
              <p:cNvSpPr>
                <a:spLocks noChangeArrowheads="1"/>
              </p:cNvSpPr>
              <p:nvPr/>
            </p:nvSpPr>
            <p:spPr bwMode="auto">
              <a:xfrm>
                <a:off x="3608" y="3484"/>
                <a:ext cx="2" cy="39"/>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33" name="Line 71"/>
              <p:cNvSpPr>
                <a:spLocks noChangeShapeType="1"/>
              </p:cNvSpPr>
              <p:nvPr/>
            </p:nvSpPr>
            <p:spPr bwMode="auto">
              <a:xfrm>
                <a:off x="2857" y="3715"/>
                <a:ext cx="0" cy="0"/>
              </a:xfrm>
              <a:prstGeom prst="line">
                <a:avLst/>
              </a:prstGeom>
              <a:noFill/>
              <a:ln w="1">
                <a:solidFill>
                  <a:srgbClr val="000000"/>
                </a:solidFill>
                <a:round/>
                <a:headEnd/>
                <a:tailEnd/>
              </a:ln>
            </p:spPr>
            <p:txBody>
              <a:bodyPr/>
              <a:lstStyle/>
              <a:p>
                <a:endParaRPr lang="en-US"/>
              </a:p>
            </p:txBody>
          </p:sp>
          <p:sp>
            <p:nvSpPr>
              <p:cNvPr id="214134" name="Rectangle 72"/>
              <p:cNvSpPr>
                <a:spLocks noChangeArrowheads="1"/>
              </p:cNvSpPr>
              <p:nvPr/>
            </p:nvSpPr>
            <p:spPr bwMode="auto">
              <a:xfrm>
                <a:off x="2857" y="3715"/>
                <a:ext cx="505" cy="1"/>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35" name="Line 73"/>
              <p:cNvSpPr>
                <a:spLocks noChangeShapeType="1"/>
              </p:cNvSpPr>
              <p:nvPr/>
            </p:nvSpPr>
            <p:spPr bwMode="auto">
              <a:xfrm>
                <a:off x="2858" y="3696"/>
                <a:ext cx="0" cy="0"/>
              </a:xfrm>
              <a:prstGeom prst="line">
                <a:avLst/>
              </a:prstGeom>
              <a:noFill/>
              <a:ln w="1">
                <a:solidFill>
                  <a:srgbClr val="000000"/>
                </a:solidFill>
                <a:round/>
                <a:headEnd/>
                <a:tailEnd/>
              </a:ln>
            </p:spPr>
            <p:txBody>
              <a:bodyPr/>
              <a:lstStyle/>
              <a:p>
                <a:endParaRPr lang="en-US"/>
              </a:p>
            </p:txBody>
          </p:sp>
          <p:sp>
            <p:nvSpPr>
              <p:cNvPr id="214136" name="Rectangle 74"/>
              <p:cNvSpPr>
                <a:spLocks noChangeArrowheads="1"/>
              </p:cNvSpPr>
              <p:nvPr/>
            </p:nvSpPr>
            <p:spPr bwMode="auto">
              <a:xfrm>
                <a:off x="2857" y="3696"/>
                <a:ext cx="1"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37" name="Line 75"/>
              <p:cNvSpPr>
                <a:spLocks noChangeShapeType="1"/>
              </p:cNvSpPr>
              <p:nvPr/>
            </p:nvSpPr>
            <p:spPr bwMode="auto">
              <a:xfrm>
                <a:off x="3363" y="3696"/>
                <a:ext cx="0" cy="0"/>
              </a:xfrm>
              <a:prstGeom prst="line">
                <a:avLst/>
              </a:prstGeom>
              <a:noFill/>
              <a:ln w="1">
                <a:solidFill>
                  <a:srgbClr val="000000"/>
                </a:solidFill>
                <a:round/>
                <a:headEnd/>
                <a:tailEnd/>
              </a:ln>
            </p:spPr>
            <p:txBody>
              <a:bodyPr/>
              <a:lstStyle/>
              <a:p>
                <a:endParaRPr lang="en-US"/>
              </a:p>
            </p:txBody>
          </p:sp>
          <p:sp>
            <p:nvSpPr>
              <p:cNvPr id="214138" name="Rectangle 76"/>
              <p:cNvSpPr>
                <a:spLocks noChangeArrowheads="1"/>
              </p:cNvSpPr>
              <p:nvPr/>
            </p:nvSpPr>
            <p:spPr bwMode="auto">
              <a:xfrm>
                <a:off x="3361" y="3696"/>
                <a:ext cx="2" cy="38"/>
              </a:xfrm>
              <a:prstGeom prst="rect">
                <a:avLst/>
              </a:prstGeom>
              <a:solidFill>
                <a:srgbClr val="000000"/>
              </a:solidFill>
              <a:ln w="5">
                <a:solidFill>
                  <a:srgbClr val="000000"/>
                </a:solidFill>
                <a:miter lim="800000"/>
                <a:headEnd/>
                <a:tailEnd/>
              </a:ln>
            </p:spPr>
            <p:txBody>
              <a:bodyPr/>
              <a:lstStyle/>
              <a:p>
                <a:pPr algn="ctr"/>
                <a:endParaRPr lang="en-US">
                  <a:latin typeface="Calibri" pitchFamily="34" charset="0"/>
                </a:endParaRPr>
              </a:p>
            </p:txBody>
          </p:sp>
          <p:sp>
            <p:nvSpPr>
              <p:cNvPr id="214139" name="Rectangle 77"/>
              <p:cNvSpPr>
                <a:spLocks noChangeArrowheads="1"/>
              </p:cNvSpPr>
              <p:nvPr/>
            </p:nvSpPr>
            <p:spPr bwMode="auto">
              <a:xfrm>
                <a:off x="891" y="3652"/>
                <a:ext cx="1257"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Near Wall</a:t>
                </a:r>
                <a:endParaRPr lang="en-US">
                  <a:latin typeface="Calibri" pitchFamily="34" charset="0"/>
                </a:endParaRPr>
              </a:p>
            </p:txBody>
          </p:sp>
          <p:sp>
            <p:nvSpPr>
              <p:cNvPr id="214140" name="Rectangle 78"/>
              <p:cNvSpPr>
                <a:spLocks noChangeArrowheads="1"/>
              </p:cNvSpPr>
              <p:nvPr/>
            </p:nvSpPr>
            <p:spPr bwMode="auto">
              <a:xfrm>
                <a:off x="952" y="3439"/>
                <a:ext cx="1196"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Near Wall</a:t>
                </a:r>
                <a:endParaRPr lang="en-US">
                  <a:latin typeface="Calibri" pitchFamily="34" charset="0"/>
                </a:endParaRPr>
              </a:p>
            </p:txBody>
          </p:sp>
          <p:sp>
            <p:nvSpPr>
              <p:cNvPr id="214141" name="Rectangle 79"/>
              <p:cNvSpPr>
                <a:spLocks noChangeArrowheads="1"/>
              </p:cNvSpPr>
              <p:nvPr/>
            </p:nvSpPr>
            <p:spPr bwMode="auto">
              <a:xfrm>
                <a:off x="974" y="3227"/>
                <a:ext cx="1174"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Far Wall</a:t>
                </a:r>
                <a:endParaRPr lang="en-US">
                  <a:latin typeface="Calibri" pitchFamily="34" charset="0"/>
                </a:endParaRPr>
              </a:p>
            </p:txBody>
          </p:sp>
          <p:sp>
            <p:nvSpPr>
              <p:cNvPr id="214142" name="Rectangle 80"/>
              <p:cNvSpPr>
                <a:spLocks noChangeArrowheads="1"/>
              </p:cNvSpPr>
              <p:nvPr/>
            </p:nvSpPr>
            <p:spPr bwMode="auto">
              <a:xfrm>
                <a:off x="1035" y="3015"/>
                <a:ext cx="1113"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Far Wall</a:t>
                </a:r>
                <a:endParaRPr lang="en-US">
                  <a:latin typeface="Calibri" pitchFamily="34" charset="0"/>
                </a:endParaRPr>
              </a:p>
            </p:txBody>
          </p:sp>
          <p:sp>
            <p:nvSpPr>
              <p:cNvPr id="214143" name="Rectangle 81"/>
              <p:cNvSpPr>
                <a:spLocks noChangeArrowheads="1"/>
              </p:cNvSpPr>
              <p:nvPr/>
            </p:nvSpPr>
            <p:spPr bwMode="auto">
              <a:xfrm>
                <a:off x="819" y="2803"/>
                <a:ext cx="132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Bifurcation</a:t>
                </a:r>
                <a:endParaRPr lang="en-US">
                  <a:latin typeface="Calibri" pitchFamily="34" charset="0"/>
                </a:endParaRPr>
              </a:p>
            </p:txBody>
          </p:sp>
          <p:sp>
            <p:nvSpPr>
              <p:cNvPr id="214144" name="Rectangle 82"/>
              <p:cNvSpPr>
                <a:spLocks noChangeArrowheads="1"/>
              </p:cNvSpPr>
              <p:nvPr/>
            </p:nvSpPr>
            <p:spPr bwMode="auto">
              <a:xfrm>
                <a:off x="880" y="2591"/>
                <a:ext cx="1268"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Bifurcation</a:t>
                </a:r>
                <a:endParaRPr lang="en-US">
                  <a:latin typeface="Calibri" pitchFamily="34" charset="0"/>
                </a:endParaRPr>
              </a:p>
            </p:txBody>
          </p:sp>
          <p:sp>
            <p:nvSpPr>
              <p:cNvPr id="214145" name="Rectangle 83"/>
              <p:cNvSpPr>
                <a:spLocks noChangeArrowheads="1"/>
              </p:cNvSpPr>
              <p:nvPr/>
            </p:nvSpPr>
            <p:spPr bwMode="auto">
              <a:xfrm>
                <a:off x="1018" y="2378"/>
                <a:ext cx="1130"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 Internal</a:t>
                </a:r>
                <a:endParaRPr lang="en-US">
                  <a:latin typeface="Calibri" pitchFamily="34" charset="0"/>
                </a:endParaRPr>
              </a:p>
            </p:txBody>
          </p:sp>
          <p:sp>
            <p:nvSpPr>
              <p:cNvPr id="214146" name="Rectangle 84"/>
              <p:cNvSpPr>
                <a:spLocks noChangeArrowheads="1"/>
              </p:cNvSpPr>
              <p:nvPr/>
            </p:nvSpPr>
            <p:spPr bwMode="auto">
              <a:xfrm>
                <a:off x="1079" y="2166"/>
                <a:ext cx="106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Internal</a:t>
                </a:r>
                <a:endParaRPr lang="en-US">
                  <a:latin typeface="Calibri" pitchFamily="34" charset="0"/>
                </a:endParaRPr>
              </a:p>
            </p:txBody>
          </p:sp>
          <p:sp>
            <p:nvSpPr>
              <p:cNvPr id="214147" name="Rectangle 85"/>
              <p:cNvSpPr>
                <a:spLocks noChangeArrowheads="1"/>
              </p:cNvSpPr>
              <p:nvPr/>
            </p:nvSpPr>
            <p:spPr bwMode="auto">
              <a:xfrm>
                <a:off x="993" y="1954"/>
                <a:ext cx="1155"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 Common</a:t>
                </a:r>
                <a:endParaRPr lang="en-US">
                  <a:latin typeface="Calibri" pitchFamily="34" charset="0"/>
                </a:endParaRPr>
              </a:p>
            </p:txBody>
          </p:sp>
          <p:sp>
            <p:nvSpPr>
              <p:cNvPr id="214148" name="Rectangle 86"/>
              <p:cNvSpPr>
                <a:spLocks noChangeArrowheads="1"/>
              </p:cNvSpPr>
              <p:nvPr/>
            </p:nvSpPr>
            <p:spPr bwMode="auto">
              <a:xfrm>
                <a:off x="1479" y="1741"/>
                <a:ext cx="66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Mean-Mean</a:t>
                </a:r>
                <a:endParaRPr lang="en-US">
                  <a:latin typeface="Calibri" pitchFamily="34" charset="0"/>
                </a:endParaRPr>
              </a:p>
            </p:txBody>
          </p:sp>
          <p:sp>
            <p:nvSpPr>
              <p:cNvPr id="214149" name="Rectangle 87"/>
              <p:cNvSpPr>
                <a:spLocks noChangeArrowheads="1"/>
              </p:cNvSpPr>
              <p:nvPr/>
            </p:nvSpPr>
            <p:spPr bwMode="auto">
              <a:xfrm>
                <a:off x="1539" y="1530"/>
                <a:ext cx="609" cy="154"/>
              </a:xfrm>
              <a:prstGeom prst="rect">
                <a:avLst/>
              </a:prstGeom>
              <a:noFill/>
              <a:ln w="9525">
                <a:noFill/>
                <a:miter lim="800000"/>
                <a:headEnd/>
                <a:tailEnd/>
              </a:ln>
            </p:spPr>
            <p:txBody>
              <a:bodyPr wrap="none" lIns="0" tIns="0" rIns="0" bIns="0">
                <a:spAutoFit/>
              </a:bodyPr>
              <a:lstStyle/>
              <a:p>
                <a:pPr algn="r"/>
                <a:r>
                  <a:rPr lang="en-US" sz="1700">
                    <a:solidFill>
                      <a:srgbClr val="000000"/>
                    </a:solidFill>
                    <a:latin typeface="Times New Roman" pitchFamily="18" charset="0"/>
                  </a:rPr>
                  <a:t>Mean-Max</a:t>
                </a:r>
                <a:endParaRPr lang="en-US">
                  <a:latin typeface="Calibri" pitchFamily="34" charset="0"/>
                </a:endParaRPr>
              </a:p>
            </p:txBody>
          </p:sp>
          <p:sp>
            <p:nvSpPr>
              <p:cNvPr id="214150" name="Rectangle 88"/>
              <p:cNvSpPr>
                <a:spLocks noChangeArrowheads="1"/>
              </p:cNvSpPr>
              <p:nvPr/>
            </p:nvSpPr>
            <p:spPr bwMode="auto">
              <a:xfrm>
                <a:off x="857" y="1317"/>
                <a:ext cx="1291" cy="154"/>
              </a:xfrm>
              <a:prstGeom prst="rect">
                <a:avLst/>
              </a:prstGeom>
              <a:noFill/>
              <a:ln w="9525">
                <a:noFill/>
                <a:miter lim="800000"/>
                <a:headEnd/>
                <a:tailEnd/>
              </a:ln>
            </p:spPr>
            <p:txBody>
              <a:bodyPr wrap="none" lIns="0" tIns="0" rIns="0" bIns="0">
                <a:spAutoFit/>
              </a:bodyPr>
              <a:lstStyle/>
              <a:p>
                <a:pPr algn="r"/>
                <a:r>
                  <a:rPr lang="en-US" sz="1700" b="1">
                    <a:solidFill>
                      <a:srgbClr val="000000"/>
                    </a:solidFill>
                    <a:latin typeface="Times New Roman" pitchFamily="18" charset="0"/>
                  </a:rPr>
                  <a:t>Mean-Mean Common</a:t>
                </a:r>
                <a:endParaRPr lang="en-US" b="1">
                  <a:latin typeface="Calibri" pitchFamily="34" charset="0"/>
                </a:endParaRPr>
              </a:p>
            </p:txBody>
          </p:sp>
          <p:sp>
            <p:nvSpPr>
              <p:cNvPr id="214151" name="Line 89"/>
              <p:cNvSpPr>
                <a:spLocks noChangeShapeType="1"/>
              </p:cNvSpPr>
              <p:nvPr/>
            </p:nvSpPr>
            <p:spPr bwMode="auto">
              <a:xfrm flipV="1">
                <a:off x="2753" y="3854"/>
                <a:ext cx="0" cy="15"/>
              </a:xfrm>
              <a:prstGeom prst="line">
                <a:avLst/>
              </a:prstGeom>
              <a:noFill/>
              <a:ln w="1">
                <a:solidFill>
                  <a:srgbClr val="808080"/>
                </a:solidFill>
                <a:round/>
                <a:headEnd/>
                <a:tailEnd/>
              </a:ln>
            </p:spPr>
            <p:txBody>
              <a:bodyPr/>
              <a:lstStyle/>
              <a:p>
                <a:endParaRPr lang="en-US"/>
              </a:p>
            </p:txBody>
          </p:sp>
          <p:sp>
            <p:nvSpPr>
              <p:cNvPr id="214152" name="Line 90"/>
              <p:cNvSpPr>
                <a:spLocks noChangeShapeType="1"/>
              </p:cNvSpPr>
              <p:nvPr/>
            </p:nvSpPr>
            <p:spPr bwMode="auto">
              <a:xfrm flipV="1">
                <a:off x="2753" y="3823"/>
                <a:ext cx="0" cy="15"/>
              </a:xfrm>
              <a:prstGeom prst="line">
                <a:avLst/>
              </a:prstGeom>
              <a:noFill/>
              <a:ln w="1">
                <a:solidFill>
                  <a:srgbClr val="808080"/>
                </a:solidFill>
                <a:round/>
                <a:headEnd/>
                <a:tailEnd/>
              </a:ln>
            </p:spPr>
            <p:txBody>
              <a:bodyPr/>
              <a:lstStyle/>
              <a:p>
                <a:endParaRPr lang="en-US"/>
              </a:p>
            </p:txBody>
          </p:sp>
          <p:sp>
            <p:nvSpPr>
              <p:cNvPr id="214153" name="Line 91"/>
              <p:cNvSpPr>
                <a:spLocks noChangeShapeType="1"/>
              </p:cNvSpPr>
              <p:nvPr/>
            </p:nvSpPr>
            <p:spPr bwMode="auto">
              <a:xfrm flipV="1">
                <a:off x="2753" y="3792"/>
                <a:ext cx="0" cy="15"/>
              </a:xfrm>
              <a:prstGeom prst="line">
                <a:avLst/>
              </a:prstGeom>
              <a:noFill/>
              <a:ln w="1">
                <a:solidFill>
                  <a:srgbClr val="808080"/>
                </a:solidFill>
                <a:round/>
                <a:headEnd/>
                <a:tailEnd/>
              </a:ln>
            </p:spPr>
            <p:txBody>
              <a:bodyPr/>
              <a:lstStyle/>
              <a:p>
                <a:endParaRPr lang="en-US"/>
              </a:p>
            </p:txBody>
          </p:sp>
          <p:sp>
            <p:nvSpPr>
              <p:cNvPr id="214154" name="Line 92"/>
              <p:cNvSpPr>
                <a:spLocks noChangeShapeType="1"/>
              </p:cNvSpPr>
              <p:nvPr/>
            </p:nvSpPr>
            <p:spPr bwMode="auto">
              <a:xfrm flipV="1">
                <a:off x="2753" y="3762"/>
                <a:ext cx="0" cy="15"/>
              </a:xfrm>
              <a:prstGeom prst="line">
                <a:avLst/>
              </a:prstGeom>
              <a:noFill/>
              <a:ln w="1">
                <a:solidFill>
                  <a:srgbClr val="808080"/>
                </a:solidFill>
                <a:round/>
                <a:headEnd/>
                <a:tailEnd/>
              </a:ln>
            </p:spPr>
            <p:txBody>
              <a:bodyPr/>
              <a:lstStyle/>
              <a:p>
                <a:endParaRPr lang="en-US"/>
              </a:p>
            </p:txBody>
          </p:sp>
          <p:sp>
            <p:nvSpPr>
              <p:cNvPr id="214155" name="Line 93"/>
              <p:cNvSpPr>
                <a:spLocks noChangeShapeType="1"/>
              </p:cNvSpPr>
              <p:nvPr/>
            </p:nvSpPr>
            <p:spPr bwMode="auto">
              <a:xfrm flipV="1">
                <a:off x="2753" y="3731"/>
                <a:ext cx="0" cy="15"/>
              </a:xfrm>
              <a:prstGeom prst="line">
                <a:avLst/>
              </a:prstGeom>
              <a:noFill/>
              <a:ln w="1">
                <a:solidFill>
                  <a:srgbClr val="808080"/>
                </a:solidFill>
                <a:round/>
                <a:headEnd/>
                <a:tailEnd/>
              </a:ln>
            </p:spPr>
            <p:txBody>
              <a:bodyPr/>
              <a:lstStyle/>
              <a:p>
                <a:endParaRPr lang="en-US"/>
              </a:p>
            </p:txBody>
          </p:sp>
          <p:sp>
            <p:nvSpPr>
              <p:cNvPr id="214156" name="Line 94"/>
              <p:cNvSpPr>
                <a:spLocks noChangeShapeType="1"/>
              </p:cNvSpPr>
              <p:nvPr/>
            </p:nvSpPr>
            <p:spPr bwMode="auto">
              <a:xfrm flipV="1">
                <a:off x="2753" y="3700"/>
                <a:ext cx="0" cy="15"/>
              </a:xfrm>
              <a:prstGeom prst="line">
                <a:avLst/>
              </a:prstGeom>
              <a:noFill/>
              <a:ln w="1">
                <a:solidFill>
                  <a:srgbClr val="808080"/>
                </a:solidFill>
                <a:round/>
                <a:headEnd/>
                <a:tailEnd/>
              </a:ln>
            </p:spPr>
            <p:txBody>
              <a:bodyPr/>
              <a:lstStyle/>
              <a:p>
                <a:endParaRPr lang="en-US"/>
              </a:p>
            </p:txBody>
          </p:sp>
          <p:sp>
            <p:nvSpPr>
              <p:cNvPr id="214157" name="Line 95"/>
              <p:cNvSpPr>
                <a:spLocks noChangeShapeType="1"/>
              </p:cNvSpPr>
              <p:nvPr/>
            </p:nvSpPr>
            <p:spPr bwMode="auto">
              <a:xfrm flipV="1">
                <a:off x="2753" y="3669"/>
                <a:ext cx="0" cy="15"/>
              </a:xfrm>
              <a:prstGeom prst="line">
                <a:avLst/>
              </a:prstGeom>
              <a:noFill/>
              <a:ln w="1">
                <a:solidFill>
                  <a:srgbClr val="808080"/>
                </a:solidFill>
                <a:round/>
                <a:headEnd/>
                <a:tailEnd/>
              </a:ln>
            </p:spPr>
            <p:txBody>
              <a:bodyPr/>
              <a:lstStyle/>
              <a:p>
                <a:endParaRPr lang="en-US"/>
              </a:p>
            </p:txBody>
          </p:sp>
          <p:sp>
            <p:nvSpPr>
              <p:cNvPr id="214158" name="Line 96"/>
              <p:cNvSpPr>
                <a:spLocks noChangeShapeType="1"/>
              </p:cNvSpPr>
              <p:nvPr/>
            </p:nvSpPr>
            <p:spPr bwMode="auto">
              <a:xfrm flipV="1">
                <a:off x="2753" y="3639"/>
                <a:ext cx="0" cy="15"/>
              </a:xfrm>
              <a:prstGeom prst="line">
                <a:avLst/>
              </a:prstGeom>
              <a:noFill/>
              <a:ln w="1">
                <a:solidFill>
                  <a:srgbClr val="808080"/>
                </a:solidFill>
                <a:round/>
                <a:headEnd/>
                <a:tailEnd/>
              </a:ln>
            </p:spPr>
            <p:txBody>
              <a:bodyPr/>
              <a:lstStyle/>
              <a:p>
                <a:endParaRPr lang="en-US"/>
              </a:p>
            </p:txBody>
          </p:sp>
          <p:sp>
            <p:nvSpPr>
              <p:cNvPr id="214159" name="Line 97"/>
              <p:cNvSpPr>
                <a:spLocks noChangeShapeType="1"/>
              </p:cNvSpPr>
              <p:nvPr/>
            </p:nvSpPr>
            <p:spPr bwMode="auto">
              <a:xfrm flipV="1">
                <a:off x="2753" y="3608"/>
                <a:ext cx="0" cy="15"/>
              </a:xfrm>
              <a:prstGeom prst="line">
                <a:avLst/>
              </a:prstGeom>
              <a:noFill/>
              <a:ln w="1">
                <a:solidFill>
                  <a:srgbClr val="808080"/>
                </a:solidFill>
                <a:round/>
                <a:headEnd/>
                <a:tailEnd/>
              </a:ln>
            </p:spPr>
            <p:txBody>
              <a:bodyPr/>
              <a:lstStyle/>
              <a:p>
                <a:endParaRPr lang="en-US"/>
              </a:p>
            </p:txBody>
          </p:sp>
          <p:sp>
            <p:nvSpPr>
              <p:cNvPr id="214160" name="Line 98"/>
              <p:cNvSpPr>
                <a:spLocks noChangeShapeType="1"/>
              </p:cNvSpPr>
              <p:nvPr/>
            </p:nvSpPr>
            <p:spPr bwMode="auto">
              <a:xfrm flipV="1">
                <a:off x="2753" y="3577"/>
                <a:ext cx="0" cy="15"/>
              </a:xfrm>
              <a:prstGeom prst="line">
                <a:avLst/>
              </a:prstGeom>
              <a:noFill/>
              <a:ln w="1">
                <a:solidFill>
                  <a:srgbClr val="808080"/>
                </a:solidFill>
                <a:round/>
                <a:headEnd/>
                <a:tailEnd/>
              </a:ln>
            </p:spPr>
            <p:txBody>
              <a:bodyPr/>
              <a:lstStyle/>
              <a:p>
                <a:endParaRPr lang="en-US"/>
              </a:p>
            </p:txBody>
          </p:sp>
          <p:sp>
            <p:nvSpPr>
              <p:cNvPr id="214161" name="Line 99"/>
              <p:cNvSpPr>
                <a:spLocks noChangeShapeType="1"/>
              </p:cNvSpPr>
              <p:nvPr/>
            </p:nvSpPr>
            <p:spPr bwMode="auto">
              <a:xfrm flipV="1">
                <a:off x="2753" y="3547"/>
                <a:ext cx="0" cy="15"/>
              </a:xfrm>
              <a:prstGeom prst="line">
                <a:avLst/>
              </a:prstGeom>
              <a:noFill/>
              <a:ln w="1">
                <a:solidFill>
                  <a:srgbClr val="808080"/>
                </a:solidFill>
                <a:round/>
                <a:headEnd/>
                <a:tailEnd/>
              </a:ln>
            </p:spPr>
            <p:txBody>
              <a:bodyPr/>
              <a:lstStyle/>
              <a:p>
                <a:endParaRPr lang="en-US"/>
              </a:p>
            </p:txBody>
          </p:sp>
          <p:sp>
            <p:nvSpPr>
              <p:cNvPr id="214162" name="Line 100"/>
              <p:cNvSpPr>
                <a:spLocks noChangeShapeType="1"/>
              </p:cNvSpPr>
              <p:nvPr/>
            </p:nvSpPr>
            <p:spPr bwMode="auto">
              <a:xfrm flipV="1">
                <a:off x="2753" y="3516"/>
                <a:ext cx="0" cy="15"/>
              </a:xfrm>
              <a:prstGeom prst="line">
                <a:avLst/>
              </a:prstGeom>
              <a:noFill/>
              <a:ln w="1">
                <a:solidFill>
                  <a:srgbClr val="808080"/>
                </a:solidFill>
                <a:round/>
                <a:headEnd/>
                <a:tailEnd/>
              </a:ln>
            </p:spPr>
            <p:txBody>
              <a:bodyPr/>
              <a:lstStyle/>
              <a:p>
                <a:endParaRPr lang="en-US"/>
              </a:p>
            </p:txBody>
          </p:sp>
          <p:sp>
            <p:nvSpPr>
              <p:cNvPr id="214163" name="Line 101"/>
              <p:cNvSpPr>
                <a:spLocks noChangeShapeType="1"/>
              </p:cNvSpPr>
              <p:nvPr/>
            </p:nvSpPr>
            <p:spPr bwMode="auto">
              <a:xfrm flipV="1">
                <a:off x="2753" y="3485"/>
                <a:ext cx="0" cy="15"/>
              </a:xfrm>
              <a:prstGeom prst="line">
                <a:avLst/>
              </a:prstGeom>
              <a:noFill/>
              <a:ln w="1">
                <a:solidFill>
                  <a:srgbClr val="808080"/>
                </a:solidFill>
                <a:round/>
                <a:headEnd/>
                <a:tailEnd/>
              </a:ln>
            </p:spPr>
            <p:txBody>
              <a:bodyPr/>
              <a:lstStyle/>
              <a:p>
                <a:endParaRPr lang="en-US"/>
              </a:p>
            </p:txBody>
          </p:sp>
          <p:sp>
            <p:nvSpPr>
              <p:cNvPr id="214164" name="Line 102"/>
              <p:cNvSpPr>
                <a:spLocks noChangeShapeType="1"/>
              </p:cNvSpPr>
              <p:nvPr/>
            </p:nvSpPr>
            <p:spPr bwMode="auto">
              <a:xfrm flipV="1">
                <a:off x="2753" y="3454"/>
                <a:ext cx="0" cy="15"/>
              </a:xfrm>
              <a:prstGeom prst="line">
                <a:avLst/>
              </a:prstGeom>
              <a:noFill/>
              <a:ln w="1">
                <a:solidFill>
                  <a:srgbClr val="808080"/>
                </a:solidFill>
                <a:round/>
                <a:headEnd/>
                <a:tailEnd/>
              </a:ln>
            </p:spPr>
            <p:txBody>
              <a:bodyPr/>
              <a:lstStyle/>
              <a:p>
                <a:endParaRPr lang="en-US"/>
              </a:p>
            </p:txBody>
          </p:sp>
          <p:sp>
            <p:nvSpPr>
              <p:cNvPr id="214165" name="Line 103"/>
              <p:cNvSpPr>
                <a:spLocks noChangeShapeType="1"/>
              </p:cNvSpPr>
              <p:nvPr/>
            </p:nvSpPr>
            <p:spPr bwMode="auto">
              <a:xfrm flipV="1">
                <a:off x="2753" y="3424"/>
                <a:ext cx="0" cy="15"/>
              </a:xfrm>
              <a:prstGeom prst="line">
                <a:avLst/>
              </a:prstGeom>
              <a:noFill/>
              <a:ln w="1">
                <a:solidFill>
                  <a:srgbClr val="808080"/>
                </a:solidFill>
                <a:round/>
                <a:headEnd/>
                <a:tailEnd/>
              </a:ln>
            </p:spPr>
            <p:txBody>
              <a:bodyPr/>
              <a:lstStyle/>
              <a:p>
                <a:endParaRPr lang="en-US"/>
              </a:p>
            </p:txBody>
          </p:sp>
          <p:sp>
            <p:nvSpPr>
              <p:cNvPr id="214166" name="Line 104"/>
              <p:cNvSpPr>
                <a:spLocks noChangeShapeType="1"/>
              </p:cNvSpPr>
              <p:nvPr/>
            </p:nvSpPr>
            <p:spPr bwMode="auto">
              <a:xfrm flipV="1">
                <a:off x="2753" y="3393"/>
                <a:ext cx="0" cy="15"/>
              </a:xfrm>
              <a:prstGeom prst="line">
                <a:avLst/>
              </a:prstGeom>
              <a:noFill/>
              <a:ln w="1">
                <a:solidFill>
                  <a:srgbClr val="808080"/>
                </a:solidFill>
                <a:round/>
                <a:headEnd/>
                <a:tailEnd/>
              </a:ln>
            </p:spPr>
            <p:txBody>
              <a:bodyPr/>
              <a:lstStyle/>
              <a:p>
                <a:endParaRPr lang="en-US"/>
              </a:p>
            </p:txBody>
          </p:sp>
          <p:sp>
            <p:nvSpPr>
              <p:cNvPr id="214167" name="Line 105"/>
              <p:cNvSpPr>
                <a:spLocks noChangeShapeType="1"/>
              </p:cNvSpPr>
              <p:nvPr/>
            </p:nvSpPr>
            <p:spPr bwMode="auto">
              <a:xfrm flipV="1">
                <a:off x="2753" y="3362"/>
                <a:ext cx="0" cy="15"/>
              </a:xfrm>
              <a:prstGeom prst="line">
                <a:avLst/>
              </a:prstGeom>
              <a:noFill/>
              <a:ln w="1">
                <a:solidFill>
                  <a:srgbClr val="808080"/>
                </a:solidFill>
                <a:round/>
                <a:headEnd/>
                <a:tailEnd/>
              </a:ln>
            </p:spPr>
            <p:txBody>
              <a:bodyPr/>
              <a:lstStyle/>
              <a:p>
                <a:endParaRPr lang="en-US"/>
              </a:p>
            </p:txBody>
          </p:sp>
          <p:sp>
            <p:nvSpPr>
              <p:cNvPr id="214168" name="Line 106"/>
              <p:cNvSpPr>
                <a:spLocks noChangeShapeType="1"/>
              </p:cNvSpPr>
              <p:nvPr/>
            </p:nvSpPr>
            <p:spPr bwMode="auto">
              <a:xfrm flipV="1">
                <a:off x="2753" y="3332"/>
                <a:ext cx="0" cy="15"/>
              </a:xfrm>
              <a:prstGeom prst="line">
                <a:avLst/>
              </a:prstGeom>
              <a:noFill/>
              <a:ln w="1">
                <a:solidFill>
                  <a:srgbClr val="808080"/>
                </a:solidFill>
                <a:round/>
                <a:headEnd/>
                <a:tailEnd/>
              </a:ln>
            </p:spPr>
            <p:txBody>
              <a:bodyPr/>
              <a:lstStyle/>
              <a:p>
                <a:endParaRPr lang="en-US"/>
              </a:p>
            </p:txBody>
          </p:sp>
          <p:sp>
            <p:nvSpPr>
              <p:cNvPr id="214169" name="Line 107"/>
              <p:cNvSpPr>
                <a:spLocks noChangeShapeType="1"/>
              </p:cNvSpPr>
              <p:nvPr/>
            </p:nvSpPr>
            <p:spPr bwMode="auto">
              <a:xfrm flipV="1">
                <a:off x="2753" y="3301"/>
                <a:ext cx="0" cy="15"/>
              </a:xfrm>
              <a:prstGeom prst="line">
                <a:avLst/>
              </a:prstGeom>
              <a:noFill/>
              <a:ln w="1">
                <a:solidFill>
                  <a:srgbClr val="808080"/>
                </a:solidFill>
                <a:round/>
                <a:headEnd/>
                <a:tailEnd/>
              </a:ln>
            </p:spPr>
            <p:txBody>
              <a:bodyPr/>
              <a:lstStyle/>
              <a:p>
                <a:endParaRPr lang="en-US"/>
              </a:p>
            </p:txBody>
          </p:sp>
          <p:sp>
            <p:nvSpPr>
              <p:cNvPr id="214170" name="Line 108"/>
              <p:cNvSpPr>
                <a:spLocks noChangeShapeType="1"/>
              </p:cNvSpPr>
              <p:nvPr/>
            </p:nvSpPr>
            <p:spPr bwMode="auto">
              <a:xfrm flipV="1">
                <a:off x="2753" y="3270"/>
                <a:ext cx="0" cy="15"/>
              </a:xfrm>
              <a:prstGeom prst="line">
                <a:avLst/>
              </a:prstGeom>
              <a:noFill/>
              <a:ln w="1">
                <a:solidFill>
                  <a:srgbClr val="808080"/>
                </a:solidFill>
                <a:round/>
                <a:headEnd/>
                <a:tailEnd/>
              </a:ln>
            </p:spPr>
            <p:txBody>
              <a:bodyPr/>
              <a:lstStyle/>
              <a:p>
                <a:endParaRPr lang="en-US"/>
              </a:p>
            </p:txBody>
          </p:sp>
          <p:sp>
            <p:nvSpPr>
              <p:cNvPr id="214171" name="Line 109"/>
              <p:cNvSpPr>
                <a:spLocks noChangeShapeType="1"/>
              </p:cNvSpPr>
              <p:nvPr/>
            </p:nvSpPr>
            <p:spPr bwMode="auto">
              <a:xfrm flipV="1">
                <a:off x="2753" y="3239"/>
                <a:ext cx="0" cy="15"/>
              </a:xfrm>
              <a:prstGeom prst="line">
                <a:avLst/>
              </a:prstGeom>
              <a:noFill/>
              <a:ln w="1">
                <a:solidFill>
                  <a:srgbClr val="808080"/>
                </a:solidFill>
                <a:round/>
                <a:headEnd/>
                <a:tailEnd/>
              </a:ln>
            </p:spPr>
            <p:txBody>
              <a:bodyPr/>
              <a:lstStyle/>
              <a:p>
                <a:endParaRPr lang="en-US"/>
              </a:p>
            </p:txBody>
          </p:sp>
          <p:sp>
            <p:nvSpPr>
              <p:cNvPr id="214172" name="Line 110"/>
              <p:cNvSpPr>
                <a:spLocks noChangeShapeType="1"/>
              </p:cNvSpPr>
              <p:nvPr/>
            </p:nvSpPr>
            <p:spPr bwMode="auto">
              <a:xfrm flipV="1">
                <a:off x="2753" y="3209"/>
                <a:ext cx="0" cy="15"/>
              </a:xfrm>
              <a:prstGeom prst="line">
                <a:avLst/>
              </a:prstGeom>
              <a:noFill/>
              <a:ln w="1">
                <a:solidFill>
                  <a:srgbClr val="808080"/>
                </a:solidFill>
                <a:round/>
                <a:headEnd/>
                <a:tailEnd/>
              </a:ln>
            </p:spPr>
            <p:txBody>
              <a:bodyPr/>
              <a:lstStyle/>
              <a:p>
                <a:endParaRPr lang="en-US"/>
              </a:p>
            </p:txBody>
          </p:sp>
          <p:sp>
            <p:nvSpPr>
              <p:cNvPr id="214173" name="Line 111"/>
              <p:cNvSpPr>
                <a:spLocks noChangeShapeType="1"/>
              </p:cNvSpPr>
              <p:nvPr/>
            </p:nvSpPr>
            <p:spPr bwMode="auto">
              <a:xfrm flipV="1">
                <a:off x="2753" y="3178"/>
                <a:ext cx="0" cy="15"/>
              </a:xfrm>
              <a:prstGeom prst="line">
                <a:avLst/>
              </a:prstGeom>
              <a:noFill/>
              <a:ln w="1">
                <a:solidFill>
                  <a:srgbClr val="808080"/>
                </a:solidFill>
                <a:round/>
                <a:headEnd/>
                <a:tailEnd/>
              </a:ln>
            </p:spPr>
            <p:txBody>
              <a:bodyPr/>
              <a:lstStyle/>
              <a:p>
                <a:endParaRPr lang="en-US"/>
              </a:p>
            </p:txBody>
          </p:sp>
          <p:sp>
            <p:nvSpPr>
              <p:cNvPr id="214174" name="Line 112"/>
              <p:cNvSpPr>
                <a:spLocks noChangeShapeType="1"/>
              </p:cNvSpPr>
              <p:nvPr/>
            </p:nvSpPr>
            <p:spPr bwMode="auto">
              <a:xfrm flipV="1">
                <a:off x="2753" y="3147"/>
                <a:ext cx="0" cy="15"/>
              </a:xfrm>
              <a:prstGeom prst="line">
                <a:avLst/>
              </a:prstGeom>
              <a:noFill/>
              <a:ln w="1">
                <a:solidFill>
                  <a:srgbClr val="808080"/>
                </a:solidFill>
                <a:round/>
                <a:headEnd/>
                <a:tailEnd/>
              </a:ln>
            </p:spPr>
            <p:txBody>
              <a:bodyPr/>
              <a:lstStyle/>
              <a:p>
                <a:endParaRPr lang="en-US"/>
              </a:p>
            </p:txBody>
          </p:sp>
          <p:sp>
            <p:nvSpPr>
              <p:cNvPr id="214175" name="Line 113"/>
              <p:cNvSpPr>
                <a:spLocks noChangeShapeType="1"/>
              </p:cNvSpPr>
              <p:nvPr/>
            </p:nvSpPr>
            <p:spPr bwMode="auto">
              <a:xfrm flipV="1">
                <a:off x="2753" y="3117"/>
                <a:ext cx="0" cy="15"/>
              </a:xfrm>
              <a:prstGeom prst="line">
                <a:avLst/>
              </a:prstGeom>
              <a:noFill/>
              <a:ln w="1">
                <a:solidFill>
                  <a:srgbClr val="808080"/>
                </a:solidFill>
                <a:round/>
                <a:headEnd/>
                <a:tailEnd/>
              </a:ln>
            </p:spPr>
            <p:txBody>
              <a:bodyPr/>
              <a:lstStyle/>
              <a:p>
                <a:endParaRPr lang="en-US"/>
              </a:p>
            </p:txBody>
          </p:sp>
          <p:sp>
            <p:nvSpPr>
              <p:cNvPr id="214176" name="Line 114"/>
              <p:cNvSpPr>
                <a:spLocks noChangeShapeType="1"/>
              </p:cNvSpPr>
              <p:nvPr/>
            </p:nvSpPr>
            <p:spPr bwMode="auto">
              <a:xfrm flipV="1">
                <a:off x="2753" y="3086"/>
                <a:ext cx="0" cy="15"/>
              </a:xfrm>
              <a:prstGeom prst="line">
                <a:avLst/>
              </a:prstGeom>
              <a:noFill/>
              <a:ln w="1">
                <a:solidFill>
                  <a:srgbClr val="808080"/>
                </a:solidFill>
                <a:round/>
                <a:headEnd/>
                <a:tailEnd/>
              </a:ln>
            </p:spPr>
            <p:txBody>
              <a:bodyPr/>
              <a:lstStyle/>
              <a:p>
                <a:endParaRPr lang="en-US"/>
              </a:p>
            </p:txBody>
          </p:sp>
          <p:sp>
            <p:nvSpPr>
              <p:cNvPr id="214177" name="Line 115"/>
              <p:cNvSpPr>
                <a:spLocks noChangeShapeType="1"/>
              </p:cNvSpPr>
              <p:nvPr/>
            </p:nvSpPr>
            <p:spPr bwMode="auto">
              <a:xfrm flipV="1">
                <a:off x="2753" y="3055"/>
                <a:ext cx="0" cy="15"/>
              </a:xfrm>
              <a:prstGeom prst="line">
                <a:avLst/>
              </a:prstGeom>
              <a:noFill/>
              <a:ln w="1">
                <a:solidFill>
                  <a:srgbClr val="808080"/>
                </a:solidFill>
                <a:round/>
                <a:headEnd/>
                <a:tailEnd/>
              </a:ln>
            </p:spPr>
            <p:txBody>
              <a:bodyPr/>
              <a:lstStyle/>
              <a:p>
                <a:endParaRPr lang="en-US"/>
              </a:p>
            </p:txBody>
          </p:sp>
          <p:sp>
            <p:nvSpPr>
              <p:cNvPr id="214178" name="Line 116"/>
              <p:cNvSpPr>
                <a:spLocks noChangeShapeType="1"/>
              </p:cNvSpPr>
              <p:nvPr/>
            </p:nvSpPr>
            <p:spPr bwMode="auto">
              <a:xfrm flipV="1">
                <a:off x="2753" y="3024"/>
                <a:ext cx="0" cy="15"/>
              </a:xfrm>
              <a:prstGeom prst="line">
                <a:avLst/>
              </a:prstGeom>
              <a:noFill/>
              <a:ln w="1">
                <a:solidFill>
                  <a:srgbClr val="808080"/>
                </a:solidFill>
                <a:round/>
                <a:headEnd/>
                <a:tailEnd/>
              </a:ln>
            </p:spPr>
            <p:txBody>
              <a:bodyPr/>
              <a:lstStyle/>
              <a:p>
                <a:endParaRPr lang="en-US"/>
              </a:p>
            </p:txBody>
          </p:sp>
          <p:sp>
            <p:nvSpPr>
              <p:cNvPr id="214179" name="Line 117"/>
              <p:cNvSpPr>
                <a:spLocks noChangeShapeType="1"/>
              </p:cNvSpPr>
              <p:nvPr/>
            </p:nvSpPr>
            <p:spPr bwMode="auto">
              <a:xfrm flipV="1">
                <a:off x="2753" y="2994"/>
                <a:ext cx="0" cy="15"/>
              </a:xfrm>
              <a:prstGeom prst="line">
                <a:avLst/>
              </a:prstGeom>
              <a:noFill/>
              <a:ln w="1">
                <a:solidFill>
                  <a:srgbClr val="808080"/>
                </a:solidFill>
                <a:round/>
                <a:headEnd/>
                <a:tailEnd/>
              </a:ln>
            </p:spPr>
            <p:txBody>
              <a:bodyPr/>
              <a:lstStyle/>
              <a:p>
                <a:endParaRPr lang="en-US"/>
              </a:p>
            </p:txBody>
          </p:sp>
          <p:sp>
            <p:nvSpPr>
              <p:cNvPr id="214180" name="Line 118"/>
              <p:cNvSpPr>
                <a:spLocks noChangeShapeType="1"/>
              </p:cNvSpPr>
              <p:nvPr/>
            </p:nvSpPr>
            <p:spPr bwMode="auto">
              <a:xfrm flipV="1">
                <a:off x="2753" y="2963"/>
                <a:ext cx="0" cy="15"/>
              </a:xfrm>
              <a:prstGeom prst="line">
                <a:avLst/>
              </a:prstGeom>
              <a:noFill/>
              <a:ln w="1">
                <a:solidFill>
                  <a:srgbClr val="808080"/>
                </a:solidFill>
                <a:round/>
                <a:headEnd/>
                <a:tailEnd/>
              </a:ln>
            </p:spPr>
            <p:txBody>
              <a:bodyPr/>
              <a:lstStyle/>
              <a:p>
                <a:endParaRPr lang="en-US"/>
              </a:p>
            </p:txBody>
          </p:sp>
          <p:sp>
            <p:nvSpPr>
              <p:cNvPr id="214181" name="Line 119"/>
              <p:cNvSpPr>
                <a:spLocks noChangeShapeType="1"/>
              </p:cNvSpPr>
              <p:nvPr/>
            </p:nvSpPr>
            <p:spPr bwMode="auto">
              <a:xfrm flipV="1">
                <a:off x="2753" y="2932"/>
                <a:ext cx="0" cy="15"/>
              </a:xfrm>
              <a:prstGeom prst="line">
                <a:avLst/>
              </a:prstGeom>
              <a:noFill/>
              <a:ln w="1">
                <a:solidFill>
                  <a:srgbClr val="808080"/>
                </a:solidFill>
                <a:round/>
                <a:headEnd/>
                <a:tailEnd/>
              </a:ln>
            </p:spPr>
            <p:txBody>
              <a:bodyPr/>
              <a:lstStyle/>
              <a:p>
                <a:endParaRPr lang="en-US"/>
              </a:p>
            </p:txBody>
          </p:sp>
          <p:sp>
            <p:nvSpPr>
              <p:cNvPr id="214182" name="Line 120"/>
              <p:cNvSpPr>
                <a:spLocks noChangeShapeType="1"/>
              </p:cNvSpPr>
              <p:nvPr/>
            </p:nvSpPr>
            <p:spPr bwMode="auto">
              <a:xfrm flipV="1">
                <a:off x="2753" y="2902"/>
                <a:ext cx="0" cy="15"/>
              </a:xfrm>
              <a:prstGeom prst="line">
                <a:avLst/>
              </a:prstGeom>
              <a:noFill/>
              <a:ln w="1">
                <a:solidFill>
                  <a:srgbClr val="808080"/>
                </a:solidFill>
                <a:round/>
                <a:headEnd/>
                <a:tailEnd/>
              </a:ln>
            </p:spPr>
            <p:txBody>
              <a:bodyPr/>
              <a:lstStyle/>
              <a:p>
                <a:endParaRPr lang="en-US"/>
              </a:p>
            </p:txBody>
          </p:sp>
          <p:sp>
            <p:nvSpPr>
              <p:cNvPr id="214183" name="Line 121"/>
              <p:cNvSpPr>
                <a:spLocks noChangeShapeType="1"/>
              </p:cNvSpPr>
              <p:nvPr/>
            </p:nvSpPr>
            <p:spPr bwMode="auto">
              <a:xfrm flipV="1">
                <a:off x="2753" y="2871"/>
                <a:ext cx="0" cy="15"/>
              </a:xfrm>
              <a:prstGeom prst="line">
                <a:avLst/>
              </a:prstGeom>
              <a:noFill/>
              <a:ln w="1">
                <a:solidFill>
                  <a:srgbClr val="808080"/>
                </a:solidFill>
                <a:round/>
                <a:headEnd/>
                <a:tailEnd/>
              </a:ln>
            </p:spPr>
            <p:txBody>
              <a:bodyPr/>
              <a:lstStyle/>
              <a:p>
                <a:endParaRPr lang="en-US"/>
              </a:p>
            </p:txBody>
          </p:sp>
          <p:sp>
            <p:nvSpPr>
              <p:cNvPr id="214184" name="Line 122"/>
              <p:cNvSpPr>
                <a:spLocks noChangeShapeType="1"/>
              </p:cNvSpPr>
              <p:nvPr/>
            </p:nvSpPr>
            <p:spPr bwMode="auto">
              <a:xfrm flipV="1">
                <a:off x="2753" y="2840"/>
                <a:ext cx="0" cy="15"/>
              </a:xfrm>
              <a:prstGeom prst="line">
                <a:avLst/>
              </a:prstGeom>
              <a:noFill/>
              <a:ln w="1">
                <a:solidFill>
                  <a:srgbClr val="808080"/>
                </a:solidFill>
                <a:round/>
                <a:headEnd/>
                <a:tailEnd/>
              </a:ln>
            </p:spPr>
            <p:txBody>
              <a:bodyPr/>
              <a:lstStyle/>
              <a:p>
                <a:endParaRPr lang="en-US"/>
              </a:p>
            </p:txBody>
          </p:sp>
          <p:sp>
            <p:nvSpPr>
              <p:cNvPr id="214185" name="Line 123"/>
              <p:cNvSpPr>
                <a:spLocks noChangeShapeType="1"/>
              </p:cNvSpPr>
              <p:nvPr/>
            </p:nvSpPr>
            <p:spPr bwMode="auto">
              <a:xfrm flipV="1">
                <a:off x="2753" y="2809"/>
                <a:ext cx="0" cy="15"/>
              </a:xfrm>
              <a:prstGeom prst="line">
                <a:avLst/>
              </a:prstGeom>
              <a:noFill/>
              <a:ln w="1">
                <a:solidFill>
                  <a:srgbClr val="808080"/>
                </a:solidFill>
                <a:round/>
                <a:headEnd/>
                <a:tailEnd/>
              </a:ln>
            </p:spPr>
            <p:txBody>
              <a:bodyPr/>
              <a:lstStyle/>
              <a:p>
                <a:endParaRPr lang="en-US"/>
              </a:p>
            </p:txBody>
          </p:sp>
          <p:sp>
            <p:nvSpPr>
              <p:cNvPr id="214186" name="Line 124"/>
              <p:cNvSpPr>
                <a:spLocks noChangeShapeType="1"/>
              </p:cNvSpPr>
              <p:nvPr/>
            </p:nvSpPr>
            <p:spPr bwMode="auto">
              <a:xfrm flipV="1">
                <a:off x="2753" y="2779"/>
                <a:ext cx="0" cy="15"/>
              </a:xfrm>
              <a:prstGeom prst="line">
                <a:avLst/>
              </a:prstGeom>
              <a:noFill/>
              <a:ln w="1">
                <a:solidFill>
                  <a:srgbClr val="808080"/>
                </a:solidFill>
                <a:round/>
                <a:headEnd/>
                <a:tailEnd/>
              </a:ln>
            </p:spPr>
            <p:txBody>
              <a:bodyPr/>
              <a:lstStyle/>
              <a:p>
                <a:endParaRPr lang="en-US"/>
              </a:p>
            </p:txBody>
          </p:sp>
          <p:sp>
            <p:nvSpPr>
              <p:cNvPr id="214187" name="Line 125"/>
              <p:cNvSpPr>
                <a:spLocks noChangeShapeType="1"/>
              </p:cNvSpPr>
              <p:nvPr/>
            </p:nvSpPr>
            <p:spPr bwMode="auto">
              <a:xfrm flipV="1">
                <a:off x="2753" y="2748"/>
                <a:ext cx="0" cy="15"/>
              </a:xfrm>
              <a:prstGeom prst="line">
                <a:avLst/>
              </a:prstGeom>
              <a:noFill/>
              <a:ln w="1">
                <a:solidFill>
                  <a:srgbClr val="808080"/>
                </a:solidFill>
                <a:round/>
                <a:headEnd/>
                <a:tailEnd/>
              </a:ln>
            </p:spPr>
            <p:txBody>
              <a:bodyPr/>
              <a:lstStyle/>
              <a:p>
                <a:endParaRPr lang="en-US"/>
              </a:p>
            </p:txBody>
          </p:sp>
          <p:sp>
            <p:nvSpPr>
              <p:cNvPr id="214188" name="Line 126"/>
              <p:cNvSpPr>
                <a:spLocks noChangeShapeType="1"/>
              </p:cNvSpPr>
              <p:nvPr/>
            </p:nvSpPr>
            <p:spPr bwMode="auto">
              <a:xfrm flipV="1">
                <a:off x="2753" y="2717"/>
                <a:ext cx="0" cy="15"/>
              </a:xfrm>
              <a:prstGeom prst="line">
                <a:avLst/>
              </a:prstGeom>
              <a:noFill/>
              <a:ln w="1">
                <a:solidFill>
                  <a:srgbClr val="808080"/>
                </a:solidFill>
                <a:round/>
                <a:headEnd/>
                <a:tailEnd/>
              </a:ln>
            </p:spPr>
            <p:txBody>
              <a:bodyPr/>
              <a:lstStyle/>
              <a:p>
                <a:endParaRPr lang="en-US"/>
              </a:p>
            </p:txBody>
          </p:sp>
          <p:sp>
            <p:nvSpPr>
              <p:cNvPr id="214189" name="Line 127"/>
              <p:cNvSpPr>
                <a:spLocks noChangeShapeType="1"/>
              </p:cNvSpPr>
              <p:nvPr/>
            </p:nvSpPr>
            <p:spPr bwMode="auto">
              <a:xfrm flipV="1">
                <a:off x="2753" y="2686"/>
                <a:ext cx="0" cy="15"/>
              </a:xfrm>
              <a:prstGeom prst="line">
                <a:avLst/>
              </a:prstGeom>
              <a:noFill/>
              <a:ln w="1">
                <a:solidFill>
                  <a:srgbClr val="808080"/>
                </a:solidFill>
                <a:round/>
                <a:headEnd/>
                <a:tailEnd/>
              </a:ln>
            </p:spPr>
            <p:txBody>
              <a:bodyPr/>
              <a:lstStyle/>
              <a:p>
                <a:endParaRPr lang="en-US"/>
              </a:p>
            </p:txBody>
          </p:sp>
          <p:sp>
            <p:nvSpPr>
              <p:cNvPr id="214190" name="Line 128"/>
              <p:cNvSpPr>
                <a:spLocks noChangeShapeType="1"/>
              </p:cNvSpPr>
              <p:nvPr/>
            </p:nvSpPr>
            <p:spPr bwMode="auto">
              <a:xfrm flipV="1">
                <a:off x="2753" y="2656"/>
                <a:ext cx="0" cy="15"/>
              </a:xfrm>
              <a:prstGeom prst="line">
                <a:avLst/>
              </a:prstGeom>
              <a:noFill/>
              <a:ln w="1">
                <a:solidFill>
                  <a:srgbClr val="808080"/>
                </a:solidFill>
                <a:round/>
                <a:headEnd/>
                <a:tailEnd/>
              </a:ln>
            </p:spPr>
            <p:txBody>
              <a:bodyPr/>
              <a:lstStyle/>
              <a:p>
                <a:endParaRPr lang="en-US"/>
              </a:p>
            </p:txBody>
          </p:sp>
          <p:sp>
            <p:nvSpPr>
              <p:cNvPr id="214191" name="Line 129"/>
              <p:cNvSpPr>
                <a:spLocks noChangeShapeType="1"/>
              </p:cNvSpPr>
              <p:nvPr/>
            </p:nvSpPr>
            <p:spPr bwMode="auto">
              <a:xfrm flipV="1">
                <a:off x="2753" y="2625"/>
                <a:ext cx="0" cy="15"/>
              </a:xfrm>
              <a:prstGeom prst="line">
                <a:avLst/>
              </a:prstGeom>
              <a:noFill/>
              <a:ln w="1">
                <a:solidFill>
                  <a:srgbClr val="808080"/>
                </a:solidFill>
                <a:round/>
                <a:headEnd/>
                <a:tailEnd/>
              </a:ln>
            </p:spPr>
            <p:txBody>
              <a:bodyPr/>
              <a:lstStyle/>
              <a:p>
                <a:endParaRPr lang="en-US"/>
              </a:p>
            </p:txBody>
          </p:sp>
          <p:sp>
            <p:nvSpPr>
              <p:cNvPr id="214192" name="Line 130"/>
              <p:cNvSpPr>
                <a:spLocks noChangeShapeType="1"/>
              </p:cNvSpPr>
              <p:nvPr/>
            </p:nvSpPr>
            <p:spPr bwMode="auto">
              <a:xfrm flipV="1">
                <a:off x="2753" y="2594"/>
                <a:ext cx="0" cy="16"/>
              </a:xfrm>
              <a:prstGeom prst="line">
                <a:avLst/>
              </a:prstGeom>
              <a:noFill/>
              <a:ln w="1">
                <a:solidFill>
                  <a:srgbClr val="808080"/>
                </a:solidFill>
                <a:round/>
                <a:headEnd/>
                <a:tailEnd/>
              </a:ln>
            </p:spPr>
            <p:txBody>
              <a:bodyPr/>
              <a:lstStyle/>
              <a:p>
                <a:endParaRPr lang="en-US"/>
              </a:p>
            </p:txBody>
          </p:sp>
          <p:sp>
            <p:nvSpPr>
              <p:cNvPr id="214193" name="Line 131"/>
              <p:cNvSpPr>
                <a:spLocks noChangeShapeType="1"/>
              </p:cNvSpPr>
              <p:nvPr/>
            </p:nvSpPr>
            <p:spPr bwMode="auto">
              <a:xfrm flipV="1">
                <a:off x="2753" y="2564"/>
                <a:ext cx="0" cy="15"/>
              </a:xfrm>
              <a:prstGeom prst="line">
                <a:avLst/>
              </a:prstGeom>
              <a:noFill/>
              <a:ln w="1">
                <a:solidFill>
                  <a:srgbClr val="808080"/>
                </a:solidFill>
                <a:round/>
                <a:headEnd/>
                <a:tailEnd/>
              </a:ln>
            </p:spPr>
            <p:txBody>
              <a:bodyPr/>
              <a:lstStyle/>
              <a:p>
                <a:endParaRPr lang="en-US"/>
              </a:p>
            </p:txBody>
          </p:sp>
          <p:sp>
            <p:nvSpPr>
              <p:cNvPr id="214194" name="Line 132"/>
              <p:cNvSpPr>
                <a:spLocks noChangeShapeType="1"/>
              </p:cNvSpPr>
              <p:nvPr/>
            </p:nvSpPr>
            <p:spPr bwMode="auto">
              <a:xfrm flipV="1">
                <a:off x="2753" y="2533"/>
                <a:ext cx="0" cy="16"/>
              </a:xfrm>
              <a:prstGeom prst="line">
                <a:avLst/>
              </a:prstGeom>
              <a:noFill/>
              <a:ln w="1">
                <a:solidFill>
                  <a:srgbClr val="808080"/>
                </a:solidFill>
                <a:round/>
                <a:headEnd/>
                <a:tailEnd/>
              </a:ln>
            </p:spPr>
            <p:txBody>
              <a:bodyPr/>
              <a:lstStyle/>
              <a:p>
                <a:endParaRPr lang="en-US"/>
              </a:p>
            </p:txBody>
          </p:sp>
          <p:sp>
            <p:nvSpPr>
              <p:cNvPr id="214195" name="Line 133"/>
              <p:cNvSpPr>
                <a:spLocks noChangeShapeType="1"/>
              </p:cNvSpPr>
              <p:nvPr/>
            </p:nvSpPr>
            <p:spPr bwMode="auto">
              <a:xfrm flipV="1">
                <a:off x="2753" y="2502"/>
                <a:ext cx="0" cy="16"/>
              </a:xfrm>
              <a:prstGeom prst="line">
                <a:avLst/>
              </a:prstGeom>
              <a:noFill/>
              <a:ln w="1">
                <a:solidFill>
                  <a:srgbClr val="808080"/>
                </a:solidFill>
                <a:round/>
                <a:headEnd/>
                <a:tailEnd/>
              </a:ln>
            </p:spPr>
            <p:txBody>
              <a:bodyPr/>
              <a:lstStyle/>
              <a:p>
                <a:endParaRPr lang="en-US"/>
              </a:p>
            </p:txBody>
          </p:sp>
          <p:sp>
            <p:nvSpPr>
              <p:cNvPr id="214196" name="Line 134"/>
              <p:cNvSpPr>
                <a:spLocks noChangeShapeType="1"/>
              </p:cNvSpPr>
              <p:nvPr/>
            </p:nvSpPr>
            <p:spPr bwMode="auto">
              <a:xfrm flipV="1">
                <a:off x="2753" y="2471"/>
                <a:ext cx="0" cy="16"/>
              </a:xfrm>
              <a:prstGeom prst="line">
                <a:avLst/>
              </a:prstGeom>
              <a:noFill/>
              <a:ln w="1">
                <a:solidFill>
                  <a:srgbClr val="808080"/>
                </a:solidFill>
                <a:round/>
                <a:headEnd/>
                <a:tailEnd/>
              </a:ln>
            </p:spPr>
            <p:txBody>
              <a:bodyPr/>
              <a:lstStyle/>
              <a:p>
                <a:endParaRPr lang="en-US"/>
              </a:p>
            </p:txBody>
          </p:sp>
          <p:sp>
            <p:nvSpPr>
              <p:cNvPr id="214197" name="Line 135"/>
              <p:cNvSpPr>
                <a:spLocks noChangeShapeType="1"/>
              </p:cNvSpPr>
              <p:nvPr/>
            </p:nvSpPr>
            <p:spPr bwMode="auto">
              <a:xfrm flipV="1">
                <a:off x="2753" y="2441"/>
                <a:ext cx="0" cy="15"/>
              </a:xfrm>
              <a:prstGeom prst="line">
                <a:avLst/>
              </a:prstGeom>
              <a:noFill/>
              <a:ln w="1">
                <a:solidFill>
                  <a:srgbClr val="808080"/>
                </a:solidFill>
                <a:round/>
                <a:headEnd/>
                <a:tailEnd/>
              </a:ln>
            </p:spPr>
            <p:txBody>
              <a:bodyPr/>
              <a:lstStyle/>
              <a:p>
                <a:endParaRPr lang="en-US"/>
              </a:p>
            </p:txBody>
          </p:sp>
          <p:sp>
            <p:nvSpPr>
              <p:cNvPr id="214198" name="Line 136"/>
              <p:cNvSpPr>
                <a:spLocks noChangeShapeType="1"/>
              </p:cNvSpPr>
              <p:nvPr/>
            </p:nvSpPr>
            <p:spPr bwMode="auto">
              <a:xfrm flipV="1">
                <a:off x="2753" y="2410"/>
                <a:ext cx="0" cy="16"/>
              </a:xfrm>
              <a:prstGeom prst="line">
                <a:avLst/>
              </a:prstGeom>
              <a:noFill/>
              <a:ln w="1">
                <a:solidFill>
                  <a:srgbClr val="808080"/>
                </a:solidFill>
                <a:round/>
                <a:headEnd/>
                <a:tailEnd/>
              </a:ln>
            </p:spPr>
            <p:txBody>
              <a:bodyPr/>
              <a:lstStyle/>
              <a:p>
                <a:endParaRPr lang="en-US"/>
              </a:p>
            </p:txBody>
          </p:sp>
          <p:sp>
            <p:nvSpPr>
              <p:cNvPr id="214199" name="Line 137"/>
              <p:cNvSpPr>
                <a:spLocks noChangeShapeType="1"/>
              </p:cNvSpPr>
              <p:nvPr/>
            </p:nvSpPr>
            <p:spPr bwMode="auto">
              <a:xfrm flipV="1">
                <a:off x="2753" y="2379"/>
                <a:ext cx="0" cy="16"/>
              </a:xfrm>
              <a:prstGeom prst="line">
                <a:avLst/>
              </a:prstGeom>
              <a:noFill/>
              <a:ln w="1">
                <a:solidFill>
                  <a:srgbClr val="808080"/>
                </a:solidFill>
                <a:round/>
                <a:headEnd/>
                <a:tailEnd/>
              </a:ln>
            </p:spPr>
            <p:txBody>
              <a:bodyPr/>
              <a:lstStyle/>
              <a:p>
                <a:endParaRPr lang="en-US"/>
              </a:p>
            </p:txBody>
          </p:sp>
          <p:sp>
            <p:nvSpPr>
              <p:cNvPr id="214200" name="Line 138"/>
              <p:cNvSpPr>
                <a:spLocks noChangeShapeType="1"/>
              </p:cNvSpPr>
              <p:nvPr/>
            </p:nvSpPr>
            <p:spPr bwMode="auto">
              <a:xfrm flipV="1">
                <a:off x="2753" y="2349"/>
                <a:ext cx="0" cy="15"/>
              </a:xfrm>
              <a:prstGeom prst="line">
                <a:avLst/>
              </a:prstGeom>
              <a:noFill/>
              <a:ln w="1">
                <a:solidFill>
                  <a:srgbClr val="808080"/>
                </a:solidFill>
                <a:round/>
                <a:headEnd/>
                <a:tailEnd/>
              </a:ln>
            </p:spPr>
            <p:txBody>
              <a:bodyPr/>
              <a:lstStyle/>
              <a:p>
                <a:endParaRPr lang="en-US"/>
              </a:p>
            </p:txBody>
          </p:sp>
          <p:sp>
            <p:nvSpPr>
              <p:cNvPr id="214201" name="Line 139"/>
              <p:cNvSpPr>
                <a:spLocks noChangeShapeType="1"/>
              </p:cNvSpPr>
              <p:nvPr/>
            </p:nvSpPr>
            <p:spPr bwMode="auto">
              <a:xfrm flipV="1">
                <a:off x="2753" y="2318"/>
                <a:ext cx="0" cy="16"/>
              </a:xfrm>
              <a:prstGeom prst="line">
                <a:avLst/>
              </a:prstGeom>
              <a:noFill/>
              <a:ln w="1">
                <a:solidFill>
                  <a:srgbClr val="808080"/>
                </a:solidFill>
                <a:round/>
                <a:headEnd/>
                <a:tailEnd/>
              </a:ln>
            </p:spPr>
            <p:txBody>
              <a:bodyPr/>
              <a:lstStyle/>
              <a:p>
                <a:endParaRPr lang="en-US"/>
              </a:p>
            </p:txBody>
          </p:sp>
          <p:sp>
            <p:nvSpPr>
              <p:cNvPr id="214202" name="Line 140"/>
              <p:cNvSpPr>
                <a:spLocks noChangeShapeType="1"/>
              </p:cNvSpPr>
              <p:nvPr/>
            </p:nvSpPr>
            <p:spPr bwMode="auto">
              <a:xfrm flipV="1">
                <a:off x="2753" y="2287"/>
                <a:ext cx="0" cy="16"/>
              </a:xfrm>
              <a:prstGeom prst="line">
                <a:avLst/>
              </a:prstGeom>
              <a:noFill/>
              <a:ln w="1">
                <a:solidFill>
                  <a:srgbClr val="808080"/>
                </a:solidFill>
                <a:round/>
                <a:headEnd/>
                <a:tailEnd/>
              </a:ln>
            </p:spPr>
            <p:txBody>
              <a:bodyPr/>
              <a:lstStyle/>
              <a:p>
                <a:endParaRPr lang="en-US"/>
              </a:p>
            </p:txBody>
          </p:sp>
          <p:sp>
            <p:nvSpPr>
              <p:cNvPr id="214203" name="Line 141"/>
              <p:cNvSpPr>
                <a:spLocks noChangeShapeType="1"/>
              </p:cNvSpPr>
              <p:nvPr/>
            </p:nvSpPr>
            <p:spPr bwMode="auto">
              <a:xfrm flipV="1">
                <a:off x="2753" y="2256"/>
                <a:ext cx="0" cy="16"/>
              </a:xfrm>
              <a:prstGeom prst="line">
                <a:avLst/>
              </a:prstGeom>
              <a:noFill/>
              <a:ln w="1">
                <a:solidFill>
                  <a:srgbClr val="808080"/>
                </a:solidFill>
                <a:round/>
                <a:headEnd/>
                <a:tailEnd/>
              </a:ln>
            </p:spPr>
            <p:txBody>
              <a:bodyPr/>
              <a:lstStyle/>
              <a:p>
                <a:endParaRPr lang="en-US"/>
              </a:p>
            </p:txBody>
          </p:sp>
          <p:sp>
            <p:nvSpPr>
              <p:cNvPr id="214204" name="Line 142"/>
              <p:cNvSpPr>
                <a:spLocks noChangeShapeType="1"/>
              </p:cNvSpPr>
              <p:nvPr/>
            </p:nvSpPr>
            <p:spPr bwMode="auto">
              <a:xfrm flipV="1">
                <a:off x="2753" y="2226"/>
                <a:ext cx="0" cy="15"/>
              </a:xfrm>
              <a:prstGeom prst="line">
                <a:avLst/>
              </a:prstGeom>
              <a:noFill/>
              <a:ln w="1">
                <a:solidFill>
                  <a:srgbClr val="808080"/>
                </a:solidFill>
                <a:round/>
                <a:headEnd/>
                <a:tailEnd/>
              </a:ln>
            </p:spPr>
            <p:txBody>
              <a:bodyPr/>
              <a:lstStyle/>
              <a:p>
                <a:endParaRPr lang="en-US"/>
              </a:p>
            </p:txBody>
          </p:sp>
          <p:sp>
            <p:nvSpPr>
              <p:cNvPr id="214205" name="Line 143"/>
              <p:cNvSpPr>
                <a:spLocks noChangeShapeType="1"/>
              </p:cNvSpPr>
              <p:nvPr/>
            </p:nvSpPr>
            <p:spPr bwMode="auto">
              <a:xfrm flipV="1">
                <a:off x="2753" y="2195"/>
                <a:ext cx="0" cy="16"/>
              </a:xfrm>
              <a:prstGeom prst="line">
                <a:avLst/>
              </a:prstGeom>
              <a:noFill/>
              <a:ln w="1">
                <a:solidFill>
                  <a:srgbClr val="808080"/>
                </a:solidFill>
                <a:round/>
                <a:headEnd/>
                <a:tailEnd/>
              </a:ln>
            </p:spPr>
            <p:txBody>
              <a:bodyPr/>
              <a:lstStyle/>
              <a:p>
                <a:endParaRPr lang="en-US"/>
              </a:p>
            </p:txBody>
          </p:sp>
          <p:sp>
            <p:nvSpPr>
              <p:cNvPr id="214206" name="Line 144"/>
              <p:cNvSpPr>
                <a:spLocks noChangeShapeType="1"/>
              </p:cNvSpPr>
              <p:nvPr/>
            </p:nvSpPr>
            <p:spPr bwMode="auto">
              <a:xfrm flipV="1">
                <a:off x="2753" y="2164"/>
                <a:ext cx="0" cy="16"/>
              </a:xfrm>
              <a:prstGeom prst="line">
                <a:avLst/>
              </a:prstGeom>
              <a:noFill/>
              <a:ln w="1">
                <a:solidFill>
                  <a:srgbClr val="808080"/>
                </a:solidFill>
                <a:round/>
                <a:headEnd/>
                <a:tailEnd/>
              </a:ln>
            </p:spPr>
            <p:txBody>
              <a:bodyPr/>
              <a:lstStyle/>
              <a:p>
                <a:endParaRPr lang="en-US"/>
              </a:p>
            </p:txBody>
          </p:sp>
          <p:sp>
            <p:nvSpPr>
              <p:cNvPr id="214207" name="Line 145"/>
              <p:cNvSpPr>
                <a:spLocks noChangeShapeType="1"/>
              </p:cNvSpPr>
              <p:nvPr/>
            </p:nvSpPr>
            <p:spPr bwMode="auto">
              <a:xfrm flipV="1">
                <a:off x="2753" y="2134"/>
                <a:ext cx="0" cy="15"/>
              </a:xfrm>
              <a:prstGeom prst="line">
                <a:avLst/>
              </a:prstGeom>
              <a:noFill/>
              <a:ln w="1">
                <a:solidFill>
                  <a:srgbClr val="808080"/>
                </a:solidFill>
                <a:round/>
                <a:headEnd/>
                <a:tailEnd/>
              </a:ln>
            </p:spPr>
            <p:txBody>
              <a:bodyPr/>
              <a:lstStyle/>
              <a:p>
                <a:endParaRPr lang="en-US"/>
              </a:p>
            </p:txBody>
          </p:sp>
          <p:sp>
            <p:nvSpPr>
              <p:cNvPr id="214208" name="Line 146"/>
              <p:cNvSpPr>
                <a:spLocks noChangeShapeType="1"/>
              </p:cNvSpPr>
              <p:nvPr/>
            </p:nvSpPr>
            <p:spPr bwMode="auto">
              <a:xfrm flipV="1">
                <a:off x="2753" y="2103"/>
                <a:ext cx="0" cy="16"/>
              </a:xfrm>
              <a:prstGeom prst="line">
                <a:avLst/>
              </a:prstGeom>
              <a:noFill/>
              <a:ln w="1">
                <a:solidFill>
                  <a:srgbClr val="808080"/>
                </a:solidFill>
                <a:round/>
                <a:headEnd/>
                <a:tailEnd/>
              </a:ln>
            </p:spPr>
            <p:txBody>
              <a:bodyPr/>
              <a:lstStyle/>
              <a:p>
                <a:endParaRPr lang="en-US"/>
              </a:p>
            </p:txBody>
          </p:sp>
          <p:sp>
            <p:nvSpPr>
              <p:cNvPr id="214209" name="Line 147"/>
              <p:cNvSpPr>
                <a:spLocks noChangeShapeType="1"/>
              </p:cNvSpPr>
              <p:nvPr/>
            </p:nvSpPr>
            <p:spPr bwMode="auto">
              <a:xfrm flipV="1">
                <a:off x="2753" y="2072"/>
                <a:ext cx="0" cy="16"/>
              </a:xfrm>
              <a:prstGeom prst="line">
                <a:avLst/>
              </a:prstGeom>
              <a:noFill/>
              <a:ln w="1">
                <a:solidFill>
                  <a:srgbClr val="808080"/>
                </a:solidFill>
                <a:round/>
                <a:headEnd/>
                <a:tailEnd/>
              </a:ln>
            </p:spPr>
            <p:txBody>
              <a:bodyPr/>
              <a:lstStyle/>
              <a:p>
                <a:endParaRPr lang="en-US"/>
              </a:p>
            </p:txBody>
          </p:sp>
          <p:sp>
            <p:nvSpPr>
              <p:cNvPr id="214210" name="Line 148"/>
              <p:cNvSpPr>
                <a:spLocks noChangeShapeType="1"/>
              </p:cNvSpPr>
              <p:nvPr/>
            </p:nvSpPr>
            <p:spPr bwMode="auto">
              <a:xfrm flipV="1">
                <a:off x="2753" y="2041"/>
                <a:ext cx="0" cy="16"/>
              </a:xfrm>
              <a:prstGeom prst="line">
                <a:avLst/>
              </a:prstGeom>
              <a:noFill/>
              <a:ln w="1">
                <a:solidFill>
                  <a:srgbClr val="808080"/>
                </a:solidFill>
                <a:round/>
                <a:headEnd/>
                <a:tailEnd/>
              </a:ln>
            </p:spPr>
            <p:txBody>
              <a:bodyPr/>
              <a:lstStyle/>
              <a:p>
                <a:endParaRPr lang="en-US"/>
              </a:p>
            </p:txBody>
          </p:sp>
          <p:sp>
            <p:nvSpPr>
              <p:cNvPr id="214211" name="Line 149"/>
              <p:cNvSpPr>
                <a:spLocks noChangeShapeType="1"/>
              </p:cNvSpPr>
              <p:nvPr/>
            </p:nvSpPr>
            <p:spPr bwMode="auto">
              <a:xfrm flipV="1">
                <a:off x="2753" y="2011"/>
                <a:ext cx="0" cy="15"/>
              </a:xfrm>
              <a:prstGeom prst="line">
                <a:avLst/>
              </a:prstGeom>
              <a:noFill/>
              <a:ln w="1">
                <a:solidFill>
                  <a:srgbClr val="808080"/>
                </a:solidFill>
                <a:round/>
                <a:headEnd/>
                <a:tailEnd/>
              </a:ln>
            </p:spPr>
            <p:txBody>
              <a:bodyPr/>
              <a:lstStyle/>
              <a:p>
                <a:endParaRPr lang="en-US"/>
              </a:p>
            </p:txBody>
          </p:sp>
          <p:sp>
            <p:nvSpPr>
              <p:cNvPr id="214212" name="Line 150"/>
              <p:cNvSpPr>
                <a:spLocks noChangeShapeType="1"/>
              </p:cNvSpPr>
              <p:nvPr/>
            </p:nvSpPr>
            <p:spPr bwMode="auto">
              <a:xfrm flipV="1">
                <a:off x="2753" y="1980"/>
                <a:ext cx="0" cy="16"/>
              </a:xfrm>
              <a:prstGeom prst="line">
                <a:avLst/>
              </a:prstGeom>
              <a:noFill/>
              <a:ln w="1">
                <a:solidFill>
                  <a:srgbClr val="808080"/>
                </a:solidFill>
                <a:round/>
                <a:headEnd/>
                <a:tailEnd/>
              </a:ln>
            </p:spPr>
            <p:txBody>
              <a:bodyPr/>
              <a:lstStyle/>
              <a:p>
                <a:endParaRPr lang="en-US"/>
              </a:p>
            </p:txBody>
          </p:sp>
          <p:sp>
            <p:nvSpPr>
              <p:cNvPr id="214213" name="Line 151"/>
              <p:cNvSpPr>
                <a:spLocks noChangeShapeType="1"/>
              </p:cNvSpPr>
              <p:nvPr/>
            </p:nvSpPr>
            <p:spPr bwMode="auto">
              <a:xfrm flipV="1">
                <a:off x="2753" y="1949"/>
                <a:ext cx="0" cy="16"/>
              </a:xfrm>
              <a:prstGeom prst="line">
                <a:avLst/>
              </a:prstGeom>
              <a:noFill/>
              <a:ln w="1">
                <a:solidFill>
                  <a:srgbClr val="808080"/>
                </a:solidFill>
                <a:round/>
                <a:headEnd/>
                <a:tailEnd/>
              </a:ln>
            </p:spPr>
            <p:txBody>
              <a:bodyPr/>
              <a:lstStyle/>
              <a:p>
                <a:endParaRPr lang="en-US"/>
              </a:p>
            </p:txBody>
          </p:sp>
          <p:sp>
            <p:nvSpPr>
              <p:cNvPr id="214214" name="Line 152"/>
              <p:cNvSpPr>
                <a:spLocks noChangeShapeType="1"/>
              </p:cNvSpPr>
              <p:nvPr/>
            </p:nvSpPr>
            <p:spPr bwMode="auto">
              <a:xfrm flipV="1">
                <a:off x="2753" y="1918"/>
                <a:ext cx="0" cy="16"/>
              </a:xfrm>
              <a:prstGeom prst="line">
                <a:avLst/>
              </a:prstGeom>
              <a:noFill/>
              <a:ln w="1">
                <a:solidFill>
                  <a:srgbClr val="808080"/>
                </a:solidFill>
                <a:round/>
                <a:headEnd/>
                <a:tailEnd/>
              </a:ln>
            </p:spPr>
            <p:txBody>
              <a:bodyPr/>
              <a:lstStyle/>
              <a:p>
                <a:endParaRPr lang="en-US"/>
              </a:p>
            </p:txBody>
          </p:sp>
          <p:sp>
            <p:nvSpPr>
              <p:cNvPr id="214215" name="Line 153"/>
              <p:cNvSpPr>
                <a:spLocks noChangeShapeType="1"/>
              </p:cNvSpPr>
              <p:nvPr/>
            </p:nvSpPr>
            <p:spPr bwMode="auto">
              <a:xfrm flipV="1">
                <a:off x="2753" y="1888"/>
                <a:ext cx="0" cy="15"/>
              </a:xfrm>
              <a:prstGeom prst="line">
                <a:avLst/>
              </a:prstGeom>
              <a:noFill/>
              <a:ln w="1">
                <a:solidFill>
                  <a:srgbClr val="808080"/>
                </a:solidFill>
                <a:round/>
                <a:headEnd/>
                <a:tailEnd/>
              </a:ln>
            </p:spPr>
            <p:txBody>
              <a:bodyPr/>
              <a:lstStyle/>
              <a:p>
                <a:endParaRPr lang="en-US"/>
              </a:p>
            </p:txBody>
          </p:sp>
          <p:sp>
            <p:nvSpPr>
              <p:cNvPr id="214216" name="Line 154"/>
              <p:cNvSpPr>
                <a:spLocks noChangeShapeType="1"/>
              </p:cNvSpPr>
              <p:nvPr/>
            </p:nvSpPr>
            <p:spPr bwMode="auto">
              <a:xfrm flipV="1">
                <a:off x="2753" y="1857"/>
                <a:ext cx="0" cy="16"/>
              </a:xfrm>
              <a:prstGeom prst="line">
                <a:avLst/>
              </a:prstGeom>
              <a:noFill/>
              <a:ln w="1">
                <a:solidFill>
                  <a:srgbClr val="808080"/>
                </a:solidFill>
                <a:round/>
                <a:headEnd/>
                <a:tailEnd/>
              </a:ln>
            </p:spPr>
            <p:txBody>
              <a:bodyPr/>
              <a:lstStyle/>
              <a:p>
                <a:endParaRPr lang="en-US"/>
              </a:p>
            </p:txBody>
          </p:sp>
          <p:sp>
            <p:nvSpPr>
              <p:cNvPr id="214217" name="Line 155"/>
              <p:cNvSpPr>
                <a:spLocks noChangeShapeType="1"/>
              </p:cNvSpPr>
              <p:nvPr/>
            </p:nvSpPr>
            <p:spPr bwMode="auto">
              <a:xfrm flipV="1">
                <a:off x="2753" y="1826"/>
                <a:ext cx="0" cy="16"/>
              </a:xfrm>
              <a:prstGeom prst="line">
                <a:avLst/>
              </a:prstGeom>
              <a:noFill/>
              <a:ln w="1">
                <a:solidFill>
                  <a:srgbClr val="808080"/>
                </a:solidFill>
                <a:round/>
                <a:headEnd/>
                <a:tailEnd/>
              </a:ln>
            </p:spPr>
            <p:txBody>
              <a:bodyPr/>
              <a:lstStyle/>
              <a:p>
                <a:endParaRPr lang="en-US"/>
              </a:p>
            </p:txBody>
          </p:sp>
          <p:sp>
            <p:nvSpPr>
              <p:cNvPr id="214218" name="Line 156"/>
              <p:cNvSpPr>
                <a:spLocks noChangeShapeType="1"/>
              </p:cNvSpPr>
              <p:nvPr/>
            </p:nvSpPr>
            <p:spPr bwMode="auto">
              <a:xfrm flipV="1">
                <a:off x="2753" y="1796"/>
                <a:ext cx="0" cy="15"/>
              </a:xfrm>
              <a:prstGeom prst="line">
                <a:avLst/>
              </a:prstGeom>
              <a:noFill/>
              <a:ln w="1">
                <a:solidFill>
                  <a:srgbClr val="808080"/>
                </a:solidFill>
                <a:round/>
                <a:headEnd/>
                <a:tailEnd/>
              </a:ln>
            </p:spPr>
            <p:txBody>
              <a:bodyPr/>
              <a:lstStyle/>
              <a:p>
                <a:endParaRPr lang="en-US"/>
              </a:p>
            </p:txBody>
          </p:sp>
          <p:sp>
            <p:nvSpPr>
              <p:cNvPr id="214219" name="Line 157"/>
              <p:cNvSpPr>
                <a:spLocks noChangeShapeType="1"/>
              </p:cNvSpPr>
              <p:nvPr/>
            </p:nvSpPr>
            <p:spPr bwMode="auto">
              <a:xfrm flipV="1">
                <a:off x="2753" y="1765"/>
                <a:ext cx="0" cy="16"/>
              </a:xfrm>
              <a:prstGeom prst="line">
                <a:avLst/>
              </a:prstGeom>
              <a:noFill/>
              <a:ln w="1">
                <a:solidFill>
                  <a:srgbClr val="808080"/>
                </a:solidFill>
                <a:round/>
                <a:headEnd/>
                <a:tailEnd/>
              </a:ln>
            </p:spPr>
            <p:txBody>
              <a:bodyPr/>
              <a:lstStyle/>
              <a:p>
                <a:endParaRPr lang="en-US"/>
              </a:p>
            </p:txBody>
          </p:sp>
          <p:sp>
            <p:nvSpPr>
              <p:cNvPr id="214220" name="Line 158"/>
              <p:cNvSpPr>
                <a:spLocks noChangeShapeType="1"/>
              </p:cNvSpPr>
              <p:nvPr/>
            </p:nvSpPr>
            <p:spPr bwMode="auto">
              <a:xfrm flipV="1">
                <a:off x="2753" y="1734"/>
                <a:ext cx="0" cy="16"/>
              </a:xfrm>
              <a:prstGeom prst="line">
                <a:avLst/>
              </a:prstGeom>
              <a:noFill/>
              <a:ln w="1">
                <a:solidFill>
                  <a:srgbClr val="808080"/>
                </a:solidFill>
                <a:round/>
                <a:headEnd/>
                <a:tailEnd/>
              </a:ln>
            </p:spPr>
            <p:txBody>
              <a:bodyPr/>
              <a:lstStyle/>
              <a:p>
                <a:endParaRPr lang="en-US"/>
              </a:p>
            </p:txBody>
          </p:sp>
          <p:sp>
            <p:nvSpPr>
              <p:cNvPr id="214221" name="Line 159"/>
              <p:cNvSpPr>
                <a:spLocks noChangeShapeType="1"/>
              </p:cNvSpPr>
              <p:nvPr/>
            </p:nvSpPr>
            <p:spPr bwMode="auto">
              <a:xfrm flipV="1">
                <a:off x="2753" y="1703"/>
                <a:ext cx="0" cy="16"/>
              </a:xfrm>
              <a:prstGeom prst="line">
                <a:avLst/>
              </a:prstGeom>
              <a:noFill/>
              <a:ln w="1">
                <a:solidFill>
                  <a:srgbClr val="808080"/>
                </a:solidFill>
                <a:round/>
                <a:headEnd/>
                <a:tailEnd/>
              </a:ln>
            </p:spPr>
            <p:txBody>
              <a:bodyPr/>
              <a:lstStyle/>
              <a:p>
                <a:endParaRPr lang="en-US"/>
              </a:p>
            </p:txBody>
          </p:sp>
          <p:sp>
            <p:nvSpPr>
              <p:cNvPr id="214222" name="Line 160"/>
              <p:cNvSpPr>
                <a:spLocks noChangeShapeType="1"/>
              </p:cNvSpPr>
              <p:nvPr/>
            </p:nvSpPr>
            <p:spPr bwMode="auto">
              <a:xfrm flipV="1">
                <a:off x="2753" y="1673"/>
                <a:ext cx="0" cy="15"/>
              </a:xfrm>
              <a:prstGeom prst="line">
                <a:avLst/>
              </a:prstGeom>
              <a:noFill/>
              <a:ln w="1">
                <a:solidFill>
                  <a:srgbClr val="808080"/>
                </a:solidFill>
                <a:round/>
                <a:headEnd/>
                <a:tailEnd/>
              </a:ln>
            </p:spPr>
            <p:txBody>
              <a:bodyPr/>
              <a:lstStyle/>
              <a:p>
                <a:endParaRPr lang="en-US"/>
              </a:p>
            </p:txBody>
          </p:sp>
          <p:sp>
            <p:nvSpPr>
              <p:cNvPr id="214223" name="Line 161"/>
              <p:cNvSpPr>
                <a:spLocks noChangeShapeType="1"/>
              </p:cNvSpPr>
              <p:nvPr/>
            </p:nvSpPr>
            <p:spPr bwMode="auto">
              <a:xfrm flipV="1">
                <a:off x="2753" y="1642"/>
                <a:ext cx="0" cy="16"/>
              </a:xfrm>
              <a:prstGeom prst="line">
                <a:avLst/>
              </a:prstGeom>
              <a:noFill/>
              <a:ln w="1">
                <a:solidFill>
                  <a:srgbClr val="808080"/>
                </a:solidFill>
                <a:round/>
                <a:headEnd/>
                <a:tailEnd/>
              </a:ln>
            </p:spPr>
            <p:txBody>
              <a:bodyPr/>
              <a:lstStyle/>
              <a:p>
                <a:endParaRPr lang="en-US"/>
              </a:p>
            </p:txBody>
          </p:sp>
          <p:sp>
            <p:nvSpPr>
              <p:cNvPr id="214224" name="Line 162"/>
              <p:cNvSpPr>
                <a:spLocks noChangeShapeType="1"/>
              </p:cNvSpPr>
              <p:nvPr/>
            </p:nvSpPr>
            <p:spPr bwMode="auto">
              <a:xfrm flipV="1">
                <a:off x="2753" y="1611"/>
                <a:ext cx="0" cy="16"/>
              </a:xfrm>
              <a:prstGeom prst="line">
                <a:avLst/>
              </a:prstGeom>
              <a:noFill/>
              <a:ln w="1">
                <a:solidFill>
                  <a:srgbClr val="808080"/>
                </a:solidFill>
                <a:round/>
                <a:headEnd/>
                <a:tailEnd/>
              </a:ln>
            </p:spPr>
            <p:txBody>
              <a:bodyPr/>
              <a:lstStyle/>
              <a:p>
                <a:endParaRPr lang="en-US"/>
              </a:p>
            </p:txBody>
          </p:sp>
          <p:sp>
            <p:nvSpPr>
              <p:cNvPr id="214225" name="Line 163"/>
              <p:cNvSpPr>
                <a:spLocks noChangeShapeType="1"/>
              </p:cNvSpPr>
              <p:nvPr/>
            </p:nvSpPr>
            <p:spPr bwMode="auto">
              <a:xfrm flipV="1">
                <a:off x="2753" y="1581"/>
                <a:ext cx="0" cy="15"/>
              </a:xfrm>
              <a:prstGeom prst="line">
                <a:avLst/>
              </a:prstGeom>
              <a:noFill/>
              <a:ln w="1">
                <a:solidFill>
                  <a:srgbClr val="808080"/>
                </a:solidFill>
                <a:round/>
                <a:headEnd/>
                <a:tailEnd/>
              </a:ln>
            </p:spPr>
            <p:txBody>
              <a:bodyPr/>
              <a:lstStyle/>
              <a:p>
                <a:endParaRPr lang="en-US"/>
              </a:p>
            </p:txBody>
          </p:sp>
          <p:sp>
            <p:nvSpPr>
              <p:cNvPr id="214226" name="Line 164"/>
              <p:cNvSpPr>
                <a:spLocks noChangeShapeType="1"/>
              </p:cNvSpPr>
              <p:nvPr/>
            </p:nvSpPr>
            <p:spPr bwMode="auto">
              <a:xfrm flipV="1">
                <a:off x="2753" y="1550"/>
                <a:ext cx="0" cy="16"/>
              </a:xfrm>
              <a:prstGeom prst="line">
                <a:avLst/>
              </a:prstGeom>
              <a:noFill/>
              <a:ln w="1">
                <a:solidFill>
                  <a:srgbClr val="808080"/>
                </a:solidFill>
                <a:round/>
                <a:headEnd/>
                <a:tailEnd/>
              </a:ln>
            </p:spPr>
            <p:txBody>
              <a:bodyPr/>
              <a:lstStyle/>
              <a:p>
                <a:endParaRPr lang="en-US"/>
              </a:p>
            </p:txBody>
          </p:sp>
          <p:sp>
            <p:nvSpPr>
              <p:cNvPr id="214227" name="Line 165"/>
              <p:cNvSpPr>
                <a:spLocks noChangeShapeType="1"/>
              </p:cNvSpPr>
              <p:nvPr/>
            </p:nvSpPr>
            <p:spPr bwMode="auto">
              <a:xfrm flipV="1">
                <a:off x="2753" y="1519"/>
                <a:ext cx="0" cy="16"/>
              </a:xfrm>
              <a:prstGeom prst="line">
                <a:avLst/>
              </a:prstGeom>
              <a:noFill/>
              <a:ln w="1">
                <a:solidFill>
                  <a:srgbClr val="808080"/>
                </a:solidFill>
                <a:round/>
                <a:headEnd/>
                <a:tailEnd/>
              </a:ln>
            </p:spPr>
            <p:txBody>
              <a:bodyPr/>
              <a:lstStyle/>
              <a:p>
                <a:endParaRPr lang="en-US"/>
              </a:p>
            </p:txBody>
          </p:sp>
          <p:sp>
            <p:nvSpPr>
              <p:cNvPr id="214228" name="Line 166"/>
              <p:cNvSpPr>
                <a:spLocks noChangeShapeType="1"/>
              </p:cNvSpPr>
              <p:nvPr/>
            </p:nvSpPr>
            <p:spPr bwMode="auto">
              <a:xfrm flipV="1">
                <a:off x="2753" y="1488"/>
                <a:ext cx="0" cy="16"/>
              </a:xfrm>
              <a:prstGeom prst="line">
                <a:avLst/>
              </a:prstGeom>
              <a:noFill/>
              <a:ln w="1">
                <a:solidFill>
                  <a:srgbClr val="808080"/>
                </a:solidFill>
                <a:round/>
                <a:headEnd/>
                <a:tailEnd/>
              </a:ln>
            </p:spPr>
            <p:txBody>
              <a:bodyPr/>
              <a:lstStyle/>
              <a:p>
                <a:endParaRPr lang="en-US"/>
              </a:p>
            </p:txBody>
          </p:sp>
          <p:sp>
            <p:nvSpPr>
              <p:cNvPr id="214229" name="Line 167"/>
              <p:cNvSpPr>
                <a:spLocks noChangeShapeType="1"/>
              </p:cNvSpPr>
              <p:nvPr/>
            </p:nvSpPr>
            <p:spPr bwMode="auto">
              <a:xfrm flipV="1">
                <a:off x="2753" y="1458"/>
                <a:ext cx="0" cy="15"/>
              </a:xfrm>
              <a:prstGeom prst="line">
                <a:avLst/>
              </a:prstGeom>
              <a:noFill/>
              <a:ln w="1">
                <a:solidFill>
                  <a:srgbClr val="808080"/>
                </a:solidFill>
                <a:round/>
                <a:headEnd/>
                <a:tailEnd/>
              </a:ln>
            </p:spPr>
            <p:txBody>
              <a:bodyPr/>
              <a:lstStyle/>
              <a:p>
                <a:endParaRPr lang="en-US"/>
              </a:p>
            </p:txBody>
          </p:sp>
          <p:sp>
            <p:nvSpPr>
              <p:cNvPr id="214230" name="Line 168"/>
              <p:cNvSpPr>
                <a:spLocks noChangeShapeType="1"/>
              </p:cNvSpPr>
              <p:nvPr/>
            </p:nvSpPr>
            <p:spPr bwMode="auto">
              <a:xfrm flipV="1">
                <a:off x="2753" y="1427"/>
                <a:ext cx="0" cy="16"/>
              </a:xfrm>
              <a:prstGeom prst="line">
                <a:avLst/>
              </a:prstGeom>
              <a:noFill/>
              <a:ln w="1">
                <a:solidFill>
                  <a:srgbClr val="808080"/>
                </a:solidFill>
                <a:round/>
                <a:headEnd/>
                <a:tailEnd/>
              </a:ln>
            </p:spPr>
            <p:txBody>
              <a:bodyPr/>
              <a:lstStyle/>
              <a:p>
                <a:endParaRPr lang="en-US"/>
              </a:p>
            </p:txBody>
          </p:sp>
          <p:sp>
            <p:nvSpPr>
              <p:cNvPr id="214231" name="Line 169"/>
              <p:cNvSpPr>
                <a:spLocks noChangeShapeType="1"/>
              </p:cNvSpPr>
              <p:nvPr/>
            </p:nvSpPr>
            <p:spPr bwMode="auto">
              <a:xfrm flipV="1">
                <a:off x="2753" y="1396"/>
                <a:ext cx="0" cy="16"/>
              </a:xfrm>
              <a:prstGeom prst="line">
                <a:avLst/>
              </a:prstGeom>
              <a:noFill/>
              <a:ln w="1">
                <a:solidFill>
                  <a:srgbClr val="808080"/>
                </a:solidFill>
                <a:round/>
                <a:headEnd/>
                <a:tailEnd/>
              </a:ln>
            </p:spPr>
            <p:txBody>
              <a:bodyPr/>
              <a:lstStyle/>
              <a:p>
                <a:endParaRPr lang="en-US"/>
              </a:p>
            </p:txBody>
          </p:sp>
          <p:sp>
            <p:nvSpPr>
              <p:cNvPr id="214232" name="Line 170"/>
              <p:cNvSpPr>
                <a:spLocks noChangeShapeType="1"/>
              </p:cNvSpPr>
              <p:nvPr/>
            </p:nvSpPr>
            <p:spPr bwMode="auto">
              <a:xfrm flipV="1">
                <a:off x="2753" y="1366"/>
                <a:ext cx="0" cy="15"/>
              </a:xfrm>
              <a:prstGeom prst="line">
                <a:avLst/>
              </a:prstGeom>
              <a:noFill/>
              <a:ln w="1">
                <a:solidFill>
                  <a:srgbClr val="808080"/>
                </a:solidFill>
                <a:round/>
                <a:headEnd/>
                <a:tailEnd/>
              </a:ln>
            </p:spPr>
            <p:txBody>
              <a:bodyPr/>
              <a:lstStyle/>
              <a:p>
                <a:endParaRPr lang="en-US"/>
              </a:p>
            </p:txBody>
          </p:sp>
          <p:sp>
            <p:nvSpPr>
              <p:cNvPr id="214233" name="Line 171"/>
              <p:cNvSpPr>
                <a:spLocks noChangeShapeType="1"/>
              </p:cNvSpPr>
              <p:nvPr/>
            </p:nvSpPr>
            <p:spPr bwMode="auto">
              <a:xfrm flipV="1">
                <a:off x="2753" y="1335"/>
                <a:ext cx="0" cy="16"/>
              </a:xfrm>
              <a:prstGeom prst="line">
                <a:avLst/>
              </a:prstGeom>
              <a:noFill/>
              <a:ln w="1">
                <a:solidFill>
                  <a:srgbClr val="808080"/>
                </a:solidFill>
                <a:round/>
                <a:headEnd/>
                <a:tailEnd/>
              </a:ln>
            </p:spPr>
            <p:txBody>
              <a:bodyPr/>
              <a:lstStyle/>
              <a:p>
                <a:endParaRPr lang="en-US"/>
              </a:p>
            </p:txBody>
          </p:sp>
          <p:sp>
            <p:nvSpPr>
              <p:cNvPr id="214234" name="Line 172"/>
              <p:cNvSpPr>
                <a:spLocks noChangeShapeType="1"/>
              </p:cNvSpPr>
              <p:nvPr/>
            </p:nvSpPr>
            <p:spPr bwMode="auto">
              <a:xfrm flipV="1">
                <a:off x="2753" y="1304"/>
                <a:ext cx="0" cy="16"/>
              </a:xfrm>
              <a:prstGeom prst="line">
                <a:avLst/>
              </a:prstGeom>
              <a:noFill/>
              <a:ln w="1">
                <a:solidFill>
                  <a:srgbClr val="808080"/>
                </a:solidFill>
                <a:round/>
                <a:headEnd/>
                <a:tailEnd/>
              </a:ln>
            </p:spPr>
            <p:txBody>
              <a:bodyPr/>
              <a:lstStyle/>
              <a:p>
                <a:endParaRPr lang="en-US"/>
              </a:p>
            </p:txBody>
          </p:sp>
          <p:sp>
            <p:nvSpPr>
              <p:cNvPr id="214235" name="Line 173"/>
              <p:cNvSpPr>
                <a:spLocks noChangeShapeType="1"/>
              </p:cNvSpPr>
              <p:nvPr/>
            </p:nvSpPr>
            <p:spPr bwMode="auto">
              <a:xfrm flipV="1">
                <a:off x="2753" y="1273"/>
                <a:ext cx="0" cy="16"/>
              </a:xfrm>
              <a:prstGeom prst="line">
                <a:avLst/>
              </a:prstGeom>
              <a:noFill/>
              <a:ln w="1">
                <a:solidFill>
                  <a:srgbClr val="808080"/>
                </a:solidFill>
                <a:round/>
                <a:headEnd/>
                <a:tailEnd/>
              </a:ln>
            </p:spPr>
            <p:txBody>
              <a:bodyPr/>
              <a:lstStyle/>
              <a:p>
                <a:endParaRPr lang="en-US"/>
              </a:p>
            </p:txBody>
          </p:sp>
          <p:sp>
            <p:nvSpPr>
              <p:cNvPr id="214236" name="Line 174"/>
              <p:cNvSpPr>
                <a:spLocks noChangeShapeType="1"/>
              </p:cNvSpPr>
              <p:nvPr/>
            </p:nvSpPr>
            <p:spPr bwMode="auto">
              <a:xfrm flipV="1">
                <a:off x="2753" y="1243"/>
                <a:ext cx="0" cy="15"/>
              </a:xfrm>
              <a:prstGeom prst="line">
                <a:avLst/>
              </a:prstGeom>
              <a:noFill/>
              <a:ln w="1">
                <a:solidFill>
                  <a:srgbClr val="808080"/>
                </a:solidFill>
                <a:round/>
                <a:headEnd/>
                <a:tailEnd/>
              </a:ln>
            </p:spPr>
            <p:txBody>
              <a:bodyPr/>
              <a:lstStyle/>
              <a:p>
                <a:endParaRPr lang="en-US"/>
              </a:p>
            </p:txBody>
          </p:sp>
          <p:sp>
            <p:nvSpPr>
              <p:cNvPr id="214237" name="Line 175"/>
              <p:cNvSpPr>
                <a:spLocks noChangeShapeType="1"/>
              </p:cNvSpPr>
              <p:nvPr/>
            </p:nvSpPr>
            <p:spPr bwMode="auto">
              <a:xfrm>
                <a:off x="2753" y="1228"/>
                <a:ext cx="0" cy="0"/>
              </a:xfrm>
              <a:prstGeom prst="line">
                <a:avLst/>
              </a:prstGeom>
              <a:noFill/>
              <a:ln w="1">
                <a:solidFill>
                  <a:srgbClr val="808080"/>
                </a:solidFill>
                <a:round/>
                <a:headEnd/>
                <a:tailEnd/>
              </a:ln>
            </p:spPr>
            <p:txBody>
              <a:bodyPr/>
              <a:lstStyle/>
              <a:p>
                <a:endParaRPr lang="en-US"/>
              </a:p>
            </p:txBody>
          </p:sp>
          <p:sp>
            <p:nvSpPr>
              <p:cNvPr id="214238" name="Line 176"/>
              <p:cNvSpPr>
                <a:spLocks noChangeShapeType="1"/>
              </p:cNvSpPr>
              <p:nvPr/>
            </p:nvSpPr>
            <p:spPr bwMode="auto">
              <a:xfrm>
                <a:off x="2235" y="3870"/>
                <a:ext cx="0" cy="30"/>
              </a:xfrm>
              <a:prstGeom prst="line">
                <a:avLst/>
              </a:prstGeom>
              <a:noFill/>
              <a:ln w="1">
                <a:solidFill>
                  <a:srgbClr val="000000"/>
                </a:solidFill>
                <a:round/>
                <a:headEnd/>
                <a:tailEnd/>
              </a:ln>
            </p:spPr>
            <p:txBody>
              <a:bodyPr/>
              <a:lstStyle/>
              <a:p>
                <a:endParaRPr lang="en-US"/>
              </a:p>
            </p:txBody>
          </p:sp>
          <p:sp>
            <p:nvSpPr>
              <p:cNvPr id="214239" name="Line 177"/>
              <p:cNvSpPr>
                <a:spLocks noChangeShapeType="1"/>
              </p:cNvSpPr>
              <p:nvPr/>
            </p:nvSpPr>
            <p:spPr bwMode="auto">
              <a:xfrm flipV="1">
                <a:off x="2339" y="3870"/>
                <a:ext cx="0" cy="15"/>
              </a:xfrm>
              <a:prstGeom prst="line">
                <a:avLst/>
              </a:prstGeom>
              <a:noFill/>
              <a:ln w="1">
                <a:solidFill>
                  <a:srgbClr val="000000"/>
                </a:solidFill>
                <a:round/>
                <a:headEnd/>
                <a:tailEnd/>
              </a:ln>
            </p:spPr>
            <p:txBody>
              <a:bodyPr/>
              <a:lstStyle/>
              <a:p>
                <a:endParaRPr lang="en-US"/>
              </a:p>
            </p:txBody>
          </p:sp>
          <p:sp>
            <p:nvSpPr>
              <p:cNvPr id="214240" name="Line 178"/>
              <p:cNvSpPr>
                <a:spLocks noChangeShapeType="1"/>
              </p:cNvSpPr>
              <p:nvPr/>
            </p:nvSpPr>
            <p:spPr bwMode="auto">
              <a:xfrm flipV="1">
                <a:off x="2443" y="3870"/>
                <a:ext cx="0" cy="15"/>
              </a:xfrm>
              <a:prstGeom prst="line">
                <a:avLst/>
              </a:prstGeom>
              <a:noFill/>
              <a:ln w="1">
                <a:solidFill>
                  <a:srgbClr val="000000"/>
                </a:solidFill>
                <a:round/>
                <a:headEnd/>
                <a:tailEnd/>
              </a:ln>
            </p:spPr>
            <p:txBody>
              <a:bodyPr/>
              <a:lstStyle/>
              <a:p>
                <a:endParaRPr lang="en-US"/>
              </a:p>
            </p:txBody>
          </p:sp>
          <p:sp>
            <p:nvSpPr>
              <p:cNvPr id="214241" name="Line 179"/>
              <p:cNvSpPr>
                <a:spLocks noChangeShapeType="1"/>
              </p:cNvSpPr>
              <p:nvPr/>
            </p:nvSpPr>
            <p:spPr bwMode="auto">
              <a:xfrm flipV="1">
                <a:off x="2546" y="3870"/>
                <a:ext cx="0" cy="15"/>
              </a:xfrm>
              <a:prstGeom prst="line">
                <a:avLst/>
              </a:prstGeom>
              <a:noFill/>
              <a:ln w="1">
                <a:solidFill>
                  <a:srgbClr val="000000"/>
                </a:solidFill>
                <a:round/>
                <a:headEnd/>
                <a:tailEnd/>
              </a:ln>
            </p:spPr>
            <p:txBody>
              <a:bodyPr/>
              <a:lstStyle/>
              <a:p>
                <a:endParaRPr lang="en-US"/>
              </a:p>
            </p:txBody>
          </p:sp>
          <p:sp>
            <p:nvSpPr>
              <p:cNvPr id="214242" name="Line 180"/>
              <p:cNvSpPr>
                <a:spLocks noChangeShapeType="1"/>
              </p:cNvSpPr>
              <p:nvPr/>
            </p:nvSpPr>
            <p:spPr bwMode="auto">
              <a:xfrm flipV="1">
                <a:off x="2650" y="3870"/>
                <a:ext cx="0" cy="15"/>
              </a:xfrm>
              <a:prstGeom prst="line">
                <a:avLst/>
              </a:prstGeom>
              <a:noFill/>
              <a:ln w="1">
                <a:solidFill>
                  <a:srgbClr val="000000"/>
                </a:solidFill>
                <a:round/>
                <a:headEnd/>
                <a:tailEnd/>
              </a:ln>
            </p:spPr>
            <p:txBody>
              <a:bodyPr/>
              <a:lstStyle/>
              <a:p>
                <a:endParaRPr lang="en-US"/>
              </a:p>
            </p:txBody>
          </p:sp>
          <p:sp>
            <p:nvSpPr>
              <p:cNvPr id="214243" name="Line 181"/>
              <p:cNvSpPr>
                <a:spLocks noChangeShapeType="1"/>
              </p:cNvSpPr>
              <p:nvPr/>
            </p:nvSpPr>
            <p:spPr bwMode="auto">
              <a:xfrm>
                <a:off x="2753" y="3870"/>
                <a:ext cx="0" cy="30"/>
              </a:xfrm>
              <a:prstGeom prst="line">
                <a:avLst/>
              </a:prstGeom>
              <a:noFill/>
              <a:ln w="1">
                <a:solidFill>
                  <a:srgbClr val="000000"/>
                </a:solidFill>
                <a:round/>
                <a:headEnd/>
                <a:tailEnd/>
              </a:ln>
            </p:spPr>
            <p:txBody>
              <a:bodyPr/>
              <a:lstStyle/>
              <a:p>
                <a:endParaRPr lang="en-US"/>
              </a:p>
            </p:txBody>
          </p:sp>
          <p:sp>
            <p:nvSpPr>
              <p:cNvPr id="214244" name="Line 182"/>
              <p:cNvSpPr>
                <a:spLocks noChangeShapeType="1"/>
              </p:cNvSpPr>
              <p:nvPr/>
            </p:nvSpPr>
            <p:spPr bwMode="auto">
              <a:xfrm flipV="1">
                <a:off x="2857" y="3870"/>
                <a:ext cx="0" cy="15"/>
              </a:xfrm>
              <a:prstGeom prst="line">
                <a:avLst/>
              </a:prstGeom>
              <a:noFill/>
              <a:ln w="1">
                <a:solidFill>
                  <a:srgbClr val="000000"/>
                </a:solidFill>
                <a:round/>
                <a:headEnd/>
                <a:tailEnd/>
              </a:ln>
            </p:spPr>
            <p:txBody>
              <a:bodyPr/>
              <a:lstStyle/>
              <a:p>
                <a:endParaRPr lang="en-US"/>
              </a:p>
            </p:txBody>
          </p:sp>
          <p:sp>
            <p:nvSpPr>
              <p:cNvPr id="214245" name="Line 183"/>
              <p:cNvSpPr>
                <a:spLocks noChangeShapeType="1"/>
              </p:cNvSpPr>
              <p:nvPr/>
            </p:nvSpPr>
            <p:spPr bwMode="auto">
              <a:xfrm flipV="1">
                <a:off x="2961" y="3870"/>
                <a:ext cx="0" cy="15"/>
              </a:xfrm>
              <a:prstGeom prst="line">
                <a:avLst/>
              </a:prstGeom>
              <a:noFill/>
              <a:ln w="1">
                <a:solidFill>
                  <a:srgbClr val="000000"/>
                </a:solidFill>
                <a:round/>
                <a:headEnd/>
                <a:tailEnd/>
              </a:ln>
            </p:spPr>
            <p:txBody>
              <a:bodyPr/>
              <a:lstStyle/>
              <a:p>
                <a:endParaRPr lang="en-US"/>
              </a:p>
            </p:txBody>
          </p:sp>
          <p:sp>
            <p:nvSpPr>
              <p:cNvPr id="214246" name="Line 184"/>
              <p:cNvSpPr>
                <a:spLocks noChangeShapeType="1"/>
              </p:cNvSpPr>
              <p:nvPr/>
            </p:nvSpPr>
            <p:spPr bwMode="auto">
              <a:xfrm flipV="1">
                <a:off x="3064" y="3870"/>
                <a:ext cx="0" cy="15"/>
              </a:xfrm>
              <a:prstGeom prst="line">
                <a:avLst/>
              </a:prstGeom>
              <a:noFill/>
              <a:ln w="1">
                <a:solidFill>
                  <a:srgbClr val="000000"/>
                </a:solidFill>
                <a:round/>
                <a:headEnd/>
                <a:tailEnd/>
              </a:ln>
            </p:spPr>
            <p:txBody>
              <a:bodyPr/>
              <a:lstStyle/>
              <a:p>
                <a:endParaRPr lang="en-US"/>
              </a:p>
            </p:txBody>
          </p:sp>
          <p:sp>
            <p:nvSpPr>
              <p:cNvPr id="214247" name="Line 185"/>
              <p:cNvSpPr>
                <a:spLocks noChangeShapeType="1"/>
              </p:cNvSpPr>
              <p:nvPr/>
            </p:nvSpPr>
            <p:spPr bwMode="auto">
              <a:xfrm flipV="1">
                <a:off x="3168" y="3870"/>
                <a:ext cx="0" cy="15"/>
              </a:xfrm>
              <a:prstGeom prst="line">
                <a:avLst/>
              </a:prstGeom>
              <a:noFill/>
              <a:ln w="1">
                <a:solidFill>
                  <a:srgbClr val="000000"/>
                </a:solidFill>
                <a:round/>
                <a:headEnd/>
                <a:tailEnd/>
              </a:ln>
            </p:spPr>
            <p:txBody>
              <a:bodyPr/>
              <a:lstStyle/>
              <a:p>
                <a:endParaRPr lang="en-US"/>
              </a:p>
            </p:txBody>
          </p:sp>
          <p:sp>
            <p:nvSpPr>
              <p:cNvPr id="214248" name="Line 186"/>
              <p:cNvSpPr>
                <a:spLocks noChangeShapeType="1"/>
              </p:cNvSpPr>
              <p:nvPr/>
            </p:nvSpPr>
            <p:spPr bwMode="auto">
              <a:xfrm>
                <a:off x="3272" y="3870"/>
                <a:ext cx="0" cy="30"/>
              </a:xfrm>
              <a:prstGeom prst="line">
                <a:avLst/>
              </a:prstGeom>
              <a:noFill/>
              <a:ln w="1">
                <a:solidFill>
                  <a:srgbClr val="000000"/>
                </a:solidFill>
                <a:round/>
                <a:headEnd/>
                <a:tailEnd/>
              </a:ln>
            </p:spPr>
            <p:txBody>
              <a:bodyPr/>
              <a:lstStyle/>
              <a:p>
                <a:endParaRPr lang="en-US"/>
              </a:p>
            </p:txBody>
          </p:sp>
          <p:sp>
            <p:nvSpPr>
              <p:cNvPr id="214249" name="Line 187"/>
              <p:cNvSpPr>
                <a:spLocks noChangeShapeType="1"/>
              </p:cNvSpPr>
              <p:nvPr/>
            </p:nvSpPr>
            <p:spPr bwMode="auto">
              <a:xfrm flipV="1">
                <a:off x="3376" y="3870"/>
                <a:ext cx="0" cy="15"/>
              </a:xfrm>
              <a:prstGeom prst="line">
                <a:avLst/>
              </a:prstGeom>
              <a:noFill/>
              <a:ln w="1">
                <a:solidFill>
                  <a:srgbClr val="000000"/>
                </a:solidFill>
                <a:round/>
                <a:headEnd/>
                <a:tailEnd/>
              </a:ln>
            </p:spPr>
            <p:txBody>
              <a:bodyPr/>
              <a:lstStyle/>
              <a:p>
                <a:endParaRPr lang="en-US"/>
              </a:p>
            </p:txBody>
          </p:sp>
          <p:sp>
            <p:nvSpPr>
              <p:cNvPr id="214250" name="Line 188"/>
              <p:cNvSpPr>
                <a:spLocks noChangeShapeType="1"/>
              </p:cNvSpPr>
              <p:nvPr/>
            </p:nvSpPr>
            <p:spPr bwMode="auto">
              <a:xfrm flipV="1">
                <a:off x="3479" y="3870"/>
                <a:ext cx="0" cy="15"/>
              </a:xfrm>
              <a:prstGeom prst="line">
                <a:avLst/>
              </a:prstGeom>
              <a:noFill/>
              <a:ln w="1">
                <a:solidFill>
                  <a:srgbClr val="000000"/>
                </a:solidFill>
                <a:round/>
                <a:headEnd/>
                <a:tailEnd/>
              </a:ln>
            </p:spPr>
            <p:txBody>
              <a:bodyPr/>
              <a:lstStyle/>
              <a:p>
                <a:endParaRPr lang="en-US"/>
              </a:p>
            </p:txBody>
          </p:sp>
          <p:sp>
            <p:nvSpPr>
              <p:cNvPr id="214251" name="Line 189"/>
              <p:cNvSpPr>
                <a:spLocks noChangeShapeType="1"/>
              </p:cNvSpPr>
              <p:nvPr/>
            </p:nvSpPr>
            <p:spPr bwMode="auto">
              <a:xfrm flipV="1">
                <a:off x="3582" y="3870"/>
                <a:ext cx="0" cy="15"/>
              </a:xfrm>
              <a:prstGeom prst="line">
                <a:avLst/>
              </a:prstGeom>
              <a:noFill/>
              <a:ln w="1">
                <a:solidFill>
                  <a:srgbClr val="000000"/>
                </a:solidFill>
                <a:round/>
                <a:headEnd/>
                <a:tailEnd/>
              </a:ln>
            </p:spPr>
            <p:txBody>
              <a:bodyPr/>
              <a:lstStyle/>
              <a:p>
                <a:endParaRPr lang="en-US"/>
              </a:p>
            </p:txBody>
          </p:sp>
          <p:sp>
            <p:nvSpPr>
              <p:cNvPr id="214252" name="Line 190"/>
              <p:cNvSpPr>
                <a:spLocks noChangeShapeType="1"/>
              </p:cNvSpPr>
              <p:nvPr/>
            </p:nvSpPr>
            <p:spPr bwMode="auto">
              <a:xfrm flipV="1">
                <a:off x="3687" y="3870"/>
                <a:ext cx="0" cy="15"/>
              </a:xfrm>
              <a:prstGeom prst="line">
                <a:avLst/>
              </a:prstGeom>
              <a:noFill/>
              <a:ln w="1">
                <a:solidFill>
                  <a:srgbClr val="000000"/>
                </a:solidFill>
                <a:round/>
                <a:headEnd/>
                <a:tailEnd/>
              </a:ln>
            </p:spPr>
            <p:txBody>
              <a:bodyPr/>
              <a:lstStyle/>
              <a:p>
                <a:endParaRPr lang="en-US"/>
              </a:p>
            </p:txBody>
          </p:sp>
          <p:sp>
            <p:nvSpPr>
              <p:cNvPr id="214253" name="Line 191"/>
              <p:cNvSpPr>
                <a:spLocks noChangeShapeType="1"/>
              </p:cNvSpPr>
              <p:nvPr/>
            </p:nvSpPr>
            <p:spPr bwMode="auto">
              <a:xfrm>
                <a:off x="3790" y="3870"/>
                <a:ext cx="0" cy="30"/>
              </a:xfrm>
              <a:prstGeom prst="line">
                <a:avLst/>
              </a:prstGeom>
              <a:noFill/>
              <a:ln w="1">
                <a:solidFill>
                  <a:srgbClr val="000000"/>
                </a:solidFill>
                <a:round/>
                <a:headEnd/>
                <a:tailEnd/>
              </a:ln>
            </p:spPr>
            <p:txBody>
              <a:bodyPr/>
              <a:lstStyle/>
              <a:p>
                <a:endParaRPr lang="en-US"/>
              </a:p>
            </p:txBody>
          </p:sp>
          <p:sp>
            <p:nvSpPr>
              <p:cNvPr id="214254" name="Line 192"/>
              <p:cNvSpPr>
                <a:spLocks noChangeShapeType="1"/>
              </p:cNvSpPr>
              <p:nvPr/>
            </p:nvSpPr>
            <p:spPr bwMode="auto">
              <a:xfrm flipV="1">
                <a:off x="3893" y="3870"/>
                <a:ext cx="0" cy="15"/>
              </a:xfrm>
              <a:prstGeom prst="line">
                <a:avLst/>
              </a:prstGeom>
              <a:noFill/>
              <a:ln w="1">
                <a:solidFill>
                  <a:srgbClr val="000000"/>
                </a:solidFill>
                <a:round/>
                <a:headEnd/>
                <a:tailEnd/>
              </a:ln>
            </p:spPr>
            <p:txBody>
              <a:bodyPr/>
              <a:lstStyle/>
              <a:p>
                <a:endParaRPr lang="en-US"/>
              </a:p>
            </p:txBody>
          </p:sp>
          <p:sp>
            <p:nvSpPr>
              <p:cNvPr id="214255" name="Line 193"/>
              <p:cNvSpPr>
                <a:spLocks noChangeShapeType="1"/>
              </p:cNvSpPr>
              <p:nvPr/>
            </p:nvSpPr>
            <p:spPr bwMode="auto">
              <a:xfrm flipV="1">
                <a:off x="3997" y="3870"/>
                <a:ext cx="0" cy="15"/>
              </a:xfrm>
              <a:prstGeom prst="line">
                <a:avLst/>
              </a:prstGeom>
              <a:noFill/>
              <a:ln w="1">
                <a:solidFill>
                  <a:srgbClr val="000000"/>
                </a:solidFill>
                <a:round/>
                <a:headEnd/>
                <a:tailEnd/>
              </a:ln>
            </p:spPr>
            <p:txBody>
              <a:bodyPr/>
              <a:lstStyle/>
              <a:p>
                <a:endParaRPr lang="en-US"/>
              </a:p>
            </p:txBody>
          </p:sp>
          <p:sp>
            <p:nvSpPr>
              <p:cNvPr id="214256" name="Line 194"/>
              <p:cNvSpPr>
                <a:spLocks noChangeShapeType="1"/>
              </p:cNvSpPr>
              <p:nvPr/>
            </p:nvSpPr>
            <p:spPr bwMode="auto">
              <a:xfrm flipV="1">
                <a:off x="4101" y="3870"/>
                <a:ext cx="0" cy="15"/>
              </a:xfrm>
              <a:prstGeom prst="line">
                <a:avLst/>
              </a:prstGeom>
              <a:noFill/>
              <a:ln w="1">
                <a:solidFill>
                  <a:srgbClr val="000000"/>
                </a:solidFill>
                <a:round/>
                <a:headEnd/>
                <a:tailEnd/>
              </a:ln>
            </p:spPr>
            <p:txBody>
              <a:bodyPr/>
              <a:lstStyle/>
              <a:p>
                <a:endParaRPr lang="en-US"/>
              </a:p>
            </p:txBody>
          </p:sp>
          <p:sp>
            <p:nvSpPr>
              <p:cNvPr id="214257" name="Line 195"/>
              <p:cNvSpPr>
                <a:spLocks noChangeShapeType="1"/>
              </p:cNvSpPr>
              <p:nvPr/>
            </p:nvSpPr>
            <p:spPr bwMode="auto">
              <a:xfrm flipV="1">
                <a:off x="4205" y="3870"/>
                <a:ext cx="0" cy="15"/>
              </a:xfrm>
              <a:prstGeom prst="line">
                <a:avLst/>
              </a:prstGeom>
              <a:noFill/>
              <a:ln w="1">
                <a:solidFill>
                  <a:srgbClr val="000000"/>
                </a:solidFill>
                <a:round/>
                <a:headEnd/>
                <a:tailEnd/>
              </a:ln>
            </p:spPr>
            <p:txBody>
              <a:bodyPr/>
              <a:lstStyle/>
              <a:p>
                <a:endParaRPr lang="en-US"/>
              </a:p>
            </p:txBody>
          </p:sp>
          <p:sp>
            <p:nvSpPr>
              <p:cNvPr id="214258" name="Line 196"/>
              <p:cNvSpPr>
                <a:spLocks noChangeShapeType="1"/>
              </p:cNvSpPr>
              <p:nvPr/>
            </p:nvSpPr>
            <p:spPr bwMode="auto">
              <a:xfrm>
                <a:off x="4308" y="3870"/>
                <a:ext cx="0" cy="30"/>
              </a:xfrm>
              <a:prstGeom prst="line">
                <a:avLst/>
              </a:prstGeom>
              <a:noFill/>
              <a:ln w="1">
                <a:solidFill>
                  <a:srgbClr val="000000"/>
                </a:solidFill>
                <a:round/>
                <a:headEnd/>
                <a:tailEnd/>
              </a:ln>
            </p:spPr>
            <p:txBody>
              <a:bodyPr/>
              <a:lstStyle/>
              <a:p>
                <a:endParaRPr lang="en-US"/>
              </a:p>
            </p:txBody>
          </p:sp>
          <p:sp>
            <p:nvSpPr>
              <p:cNvPr id="214259" name="Line 197"/>
              <p:cNvSpPr>
                <a:spLocks noChangeShapeType="1"/>
              </p:cNvSpPr>
              <p:nvPr/>
            </p:nvSpPr>
            <p:spPr bwMode="auto">
              <a:xfrm flipV="1">
                <a:off x="4412" y="3870"/>
                <a:ext cx="0" cy="15"/>
              </a:xfrm>
              <a:prstGeom prst="line">
                <a:avLst/>
              </a:prstGeom>
              <a:noFill/>
              <a:ln w="1">
                <a:solidFill>
                  <a:srgbClr val="000000"/>
                </a:solidFill>
                <a:round/>
                <a:headEnd/>
                <a:tailEnd/>
              </a:ln>
            </p:spPr>
            <p:txBody>
              <a:bodyPr/>
              <a:lstStyle/>
              <a:p>
                <a:endParaRPr lang="en-US"/>
              </a:p>
            </p:txBody>
          </p:sp>
          <p:sp>
            <p:nvSpPr>
              <p:cNvPr id="214260" name="Line 198"/>
              <p:cNvSpPr>
                <a:spLocks noChangeShapeType="1"/>
              </p:cNvSpPr>
              <p:nvPr/>
            </p:nvSpPr>
            <p:spPr bwMode="auto">
              <a:xfrm flipV="1">
                <a:off x="4516" y="3870"/>
                <a:ext cx="0" cy="15"/>
              </a:xfrm>
              <a:prstGeom prst="line">
                <a:avLst/>
              </a:prstGeom>
              <a:noFill/>
              <a:ln w="1">
                <a:solidFill>
                  <a:srgbClr val="000000"/>
                </a:solidFill>
                <a:round/>
                <a:headEnd/>
                <a:tailEnd/>
              </a:ln>
            </p:spPr>
            <p:txBody>
              <a:bodyPr/>
              <a:lstStyle/>
              <a:p>
                <a:endParaRPr lang="en-US"/>
              </a:p>
            </p:txBody>
          </p:sp>
          <p:sp>
            <p:nvSpPr>
              <p:cNvPr id="214261" name="Line 199"/>
              <p:cNvSpPr>
                <a:spLocks noChangeShapeType="1"/>
              </p:cNvSpPr>
              <p:nvPr/>
            </p:nvSpPr>
            <p:spPr bwMode="auto">
              <a:xfrm flipV="1">
                <a:off x="4619" y="3870"/>
                <a:ext cx="0" cy="15"/>
              </a:xfrm>
              <a:prstGeom prst="line">
                <a:avLst/>
              </a:prstGeom>
              <a:noFill/>
              <a:ln w="1">
                <a:solidFill>
                  <a:srgbClr val="000000"/>
                </a:solidFill>
                <a:round/>
                <a:headEnd/>
                <a:tailEnd/>
              </a:ln>
            </p:spPr>
            <p:txBody>
              <a:bodyPr/>
              <a:lstStyle/>
              <a:p>
                <a:endParaRPr lang="en-US"/>
              </a:p>
            </p:txBody>
          </p:sp>
          <p:sp>
            <p:nvSpPr>
              <p:cNvPr id="214262" name="Line 200"/>
              <p:cNvSpPr>
                <a:spLocks noChangeShapeType="1"/>
              </p:cNvSpPr>
              <p:nvPr/>
            </p:nvSpPr>
            <p:spPr bwMode="auto">
              <a:xfrm flipV="1">
                <a:off x="4723" y="3870"/>
                <a:ext cx="0" cy="15"/>
              </a:xfrm>
              <a:prstGeom prst="line">
                <a:avLst/>
              </a:prstGeom>
              <a:noFill/>
              <a:ln w="1">
                <a:solidFill>
                  <a:srgbClr val="000000"/>
                </a:solidFill>
                <a:round/>
                <a:headEnd/>
                <a:tailEnd/>
              </a:ln>
            </p:spPr>
            <p:txBody>
              <a:bodyPr/>
              <a:lstStyle/>
              <a:p>
                <a:endParaRPr lang="en-US"/>
              </a:p>
            </p:txBody>
          </p:sp>
          <p:sp>
            <p:nvSpPr>
              <p:cNvPr id="214263" name="Line 201"/>
              <p:cNvSpPr>
                <a:spLocks noChangeShapeType="1"/>
              </p:cNvSpPr>
              <p:nvPr/>
            </p:nvSpPr>
            <p:spPr bwMode="auto">
              <a:xfrm>
                <a:off x="4826" y="3870"/>
                <a:ext cx="0" cy="30"/>
              </a:xfrm>
              <a:prstGeom prst="line">
                <a:avLst/>
              </a:prstGeom>
              <a:noFill/>
              <a:ln w="1">
                <a:solidFill>
                  <a:srgbClr val="000000"/>
                </a:solidFill>
                <a:round/>
                <a:headEnd/>
                <a:tailEnd/>
              </a:ln>
            </p:spPr>
            <p:txBody>
              <a:bodyPr/>
              <a:lstStyle/>
              <a:p>
                <a:endParaRPr lang="en-US"/>
              </a:p>
            </p:txBody>
          </p:sp>
          <p:sp>
            <p:nvSpPr>
              <p:cNvPr id="214264" name="Line 202"/>
              <p:cNvSpPr>
                <a:spLocks noChangeShapeType="1"/>
              </p:cNvSpPr>
              <p:nvPr/>
            </p:nvSpPr>
            <p:spPr bwMode="auto">
              <a:xfrm flipV="1">
                <a:off x="4930" y="3870"/>
                <a:ext cx="0" cy="15"/>
              </a:xfrm>
              <a:prstGeom prst="line">
                <a:avLst/>
              </a:prstGeom>
              <a:noFill/>
              <a:ln w="1">
                <a:solidFill>
                  <a:srgbClr val="000000"/>
                </a:solidFill>
                <a:round/>
                <a:headEnd/>
                <a:tailEnd/>
              </a:ln>
            </p:spPr>
            <p:txBody>
              <a:bodyPr/>
              <a:lstStyle/>
              <a:p>
                <a:endParaRPr lang="en-US"/>
              </a:p>
            </p:txBody>
          </p:sp>
          <p:sp>
            <p:nvSpPr>
              <p:cNvPr id="214265" name="Line 203"/>
              <p:cNvSpPr>
                <a:spLocks noChangeShapeType="1"/>
              </p:cNvSpPr>
              <p:nvPr/>
            </p:nvSpPr>
            <p:spPr bwMode="auto">
              <a:xfrm flipV="1">
                <a:off x="5034" y="3870"/>
                <a:ext cx="0" cy="15"/>
              </a:xfrm>
              <a:prstGeom prst="line">
                <a:avLst/>
              </a:prstGeom>
              <a:noFill/>
              <a:ln w="1">
                <a:solidFill>
                  <a:srgbClr val="000000"/>
                </a:solidFill>
                <a:round/>
                <a:headEnd/>
                <a:tailEnd/>
              </a:ln>
            </p:spPr>
            <p:txBody>
              <a:bodyPr/>
              <a:lstStyle/>
              <a:p>
                <a:endParaRPr lang="en-US"/>
              </a:p>
            </p:txBody>
          </p:sp>
          <p:sp>
            <p:nvSpPr>
              <p:cNvPr id="214266" name="Line 204"/>
              <p:cNvSpPr>
                <a:spLocks noChangeShapeType="1"/>
              </p:cNvSpPr>
              <p:nvPr/>
            </p:nvSpPr>
            <p:spPr bwMode="auto">
              <a:xfrm flipV="1">
                <a:off x="5138" y="3870"/>
                <a:ext cx="0" cy="15"/>
              </a:xfrm>
              <a:prstGeom prst="line">
                <a:avLst/>
              </a:prstGeom>
              <a:noFill/>
              <a:ln w="1">
                <a:solidFill>
                  <a:srgbClr val="000000"/>
                </a:solidFill>
                <a:round/>
                <a:headEnd/>
                <a:tailEnd/>
              </a:ln>
            </p:spPr>
            <p:txBody>
              <a:bodyPr/>
              <a:lstStyle/>
              <a:p>
                <a:endParaRPr lang="en-US"/>
              </a:p>
            </p:txBody>
          </p:sp>
        </p:grpSp>
        <p:sp>
          <p:nvSpPr>
            <p:cNvPr id="214032" name="Line 206"/>
            <p:cNvSpPr>
              <a:spLocks noChangeShapeType="1"/>
            </p:cNvSpPr>
            <p:nvPr/>
          </p:nvSpPr>
          <p:spPr bwMode="auto">
            <a:xfrm flipV="1">
              <a:off x="5241" y="3870"/>
              <a:ext cx="0" cy="15"/>
            </a:xfrm>
            <a:prstGeom prst="line">
              <a:avLst/>
            </a:prstGeom>
            <a:noFill/>
            <a:ln w="1">
              <a:solidFill>
                <a:srgbClr val="000000"/>
              </a:solidFill>
              <a:round/>
              <a:headEnd/>
              <a:tailEnd/>
            </a:ln>
          </p:spPr>
          <p:txBody>
            <a:bodyPr/>
            <a:lstStyle/>
            <a:p>
              <a:endParaRPr lang="en-US"/>
            </a:p>
          </p:txBody>
        </p:sp>
        <p:sp>
          <p:nvSpPr>
            <p:cNvPr id="214033" name="Line 207"/>
            <p:cNvSpPr>
              <a:spLocks noChangeShapeType="1"/>
            </p:cNvSpPr>
            <p:nvPr/>
          </p:nvSpPr>
          <p:spPr bwMode="auto">
            <a:xfrm>
              <a:off x="5345" y="3870"/>
              <a:ext cx="0" cy="30"/>
            </a:xfrm>
            <a:prstGeom prst="line">
              <a:avLst/>
            </a:prstGeom>
            <a:noFill/>
            <a:ln w="1">
              <a:solidFill>
                <a:srgbClr val="000000"/>
              </a:solidFill>
              <a:round/>
              <a:headEnd/>
              <a:tailEnd/>
            </a:ln>
          </p:spPr>
          <p:txBody>
            <a:bodyPr/>
            <a:lstStyle/>
            <a:p>
              <a:endParaRPr lang="en-US"/>
            </a:p>
          </p:txBody>
        </p:sp>
        <p:sp>
          <p:nvSpPr>
            <p:cNvPr id="214034" name="Rectangle 208"/>
            <p:cNvSpPr>
              <a:spLocks noChangeArrowheads="1"/>
            </p:cNvSpPr>
            <p:nvPr/>
          </p:nvSpPr>
          <p:spPr bwMode="auto">
            <a:xfrm>
              <a:off x="2791" y="4036"/>
              <a:ext cx="1636" cy="154"/>
            </a:xfrm>
            <a:prstGeom prst="rect">
              <a:avLst/>
            </a:prstGeom>
            <a:noFill/>
            <a:ln w="9525">
              <a:noFill/>
              <a:miter lim="800000"/>
              <a:headEnd/>
              <a:tailEnd/>
            </a:ln>
          </p:spPr>
          <p:txBody>
            <a:bodyPr wrap="none" lIns="0" tIns="0" rIns="0" bIns="0">
              <a:spAutoFit/>
            </a:bodyPr>
            <a:lstStyle/>
            <a:p>
              <a:r>
                <a:rPr lang="en-US" sz="1700">
                  <a:solidFill>
                    <a:srgbClr val="000000"/>
                  </a:solidFill>
                  <a:latin typeface="Times New Roman" pitchFamily="18" charset="0"/>
                </a:rPr>
                <a:t>CIMT Progression (mm/year)</a:t>
              </a:r>
              <a:endParaRPr lang="en-US">
                <a:latin typeface="Calibri" pitchFamily="34" charset="0"/>
              </a:endParaRPr>
            </a:p>
          </p:txBody>
        </p:sp>
        <p:sp>
          <p:nvSpPr>
            <p:cNvPr id="214035" name="Rectangle 209"/>
            <p:cNvSpPr>
              <a:spLocks noChangeArrowheads="1"/>
            </p:cNvSpPr>
            <p:nvPr/>
          </p:nvSpPr>
          <p:spPr bwMode="auto">
            <a:xfrm>
              <a:off x="2075" y="3919"/>
              <a:ext cx="229"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-0.004</a:t>
              </a:r>
              <a:endParaRPr lang="en-US">
                <a:latin typeface="Calibri" pitchFamily="34" charset="0"/>
              </a:endParaRPr>
            </a:p>
          </p:txBody>
        </p:sp>
        <p:sp>
          <p:nvSpPr>
            <p:cNvPr id="214036" name="Rectangle 210"/>
            <p:cNvSpPr>
              <a:spLocks noChangeArrowheads="1"/>
            </p:cNvSpPr>
            <p:nvPr/>
          </p:nvSpPr>
          <p:spPr bwMode="auto">
            <a:xfrm>
              <a:off x="2611"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0.000</a:t>
              </a:r>
              <a:endParaRPr lang="en-US">
                <a:latin typeface="Calibri" pitchFamily="34" charset="0"/>
              </a:endParaRPr>
            </a:p>
          </p:txBody>
        </p:sp>
        <p:sp>
          <p:nvSpPr>
            <p:cNvPr id="214037" name="Rectangle 211"/>
            <p:cNvSpPr>
              <a:spLocks noChangeArrowheads="1"/>
            </p:cNvSpPr>
            <p:nvPr/>
          </p:nvSpPr>
          <p:spPr bwMode="auto">
            <a:xfrm>
              <a:off x="3129"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0.004</a:t>
              </a:r>
              <a:endParaRPr lang="en-US">
                <a:latin typeface="Calibri" pitchFamily="34" charset="0"/>
              </a:endParaRPr>
            </a:p>
          </p:txBody>
        </p:sp>
        <p:sp>
          <p:nvSpPr>
            <p:cNvPr id="214038" name="Rectangle 212"/>
            <p:cNvSpPr>
              <a:spLocks noChangeArrowheads="1"/>
            </p:cNvSpPr>
            <p:nvPr/>
          </p:nvSpPr>
          <p:spPr bwMode="auto">
            <a:xfrm>
              <a:off x="3647"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0.008</a:t>
              </a:r>
              <a:endParaRPr lang="en-US">
                <a:latin typeface="Calibri" pitchFamily="34" charset="0"/>
              </a:endParaRPr>
            </a:p>
          </p:txBody>
        </p:sp>
        <p:sp>
          <p:nvSpPr>
            <p:cNvPr id="214039" name="Rectangle 213"/>
            <p:cNvSpPr>
              <a:spLocks noChangeArrowheads="1"/>
            </p:cNvSpPr>
            <p:nvPr/>
          </p:nvSpPr>
          <p:spPr bwMode="auto">
            <a:xfrm>
              <a:off x="4166"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0.012</a:t>
              </a:r>
              <a:endParaRPr lang="en-US">
                <a:latin typeface="Calibri" pitchFamily="34" charset="0"/>
              </a:endParaRPr>
            </a:p>
          </p:txBody>
        </p:sp>
        <p:sp>
          <p:nvSpPr>
            <p:cNvPr id="214040" name="Rectangle 214"/>
            <p:cNvSpPr>
              <a:spLocks noChangeArrowheads="1"/>
            </p:cNvSpPr>
            <p:nvPr/>
          </p:nvSpPr>
          <p:spPr bwMode="auto">
            <a:xfrm>
              <a:off x="4684"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0.016</a:t>
              </a:r>
              <a:endParaRPr lang="en-US">
                <a:latin typeface="Calibri" pitchFamily="34" charset="0"/>
              </a:endParaRPr>
            </a:p>
          </p:txBody>
        </p:sp>
        <p:sp>
          <p:nvSpPr>
            <p:cNvPr id="214041" name="Rectangle 215"/>
            <p:cNvSpPr>
              <a:spLocks noChangeArrowheads="1"/>
            </p:cNvSpPr>
            <p:nvPr/>
          </p:nvSpPr>
          <p:spPr bwMode="auto">
            <a:xfrm>
              <a:off x="5203" y="3919"/>
              <a:ext cx="200" cy="99"/>
            </a:xfrm>
            <a:prstGeom prst="rect">
              <a:avLst/>
            </a:prstGeom>
            <a:noFill/>
            <a:ln w="9525">
              <a:noFill/>
              <a:miter lim="800000"/>
              <a:headEnd/>
              <a:tailEnd/>
            </a:ln>
          </p:spPr>
          <p:txBody>
            <a:bodyPr wrap="none" lIns="0" tIns="0" rIns="0" bIns="0">
              <a:spAutoFit/>
            </a:bodyPr>
            <a:lstStyle/>
            <a:p>
              <a:r>
                <a:rPr lang="en-US" sz="1100">
                  <a:solidFill>
                    <a:srgbClr val="000000"/>
                  </a:solidFill>
                  <a:latin typeface="Times New Roman" pitchFamily="18" charset="0"/>
                </a:rPr>
                <a:t>0.020</a:t>
              </a:r>
              <a:endParaRPr lang="en-US">
                <a:latin typeface="Calibri" pitchFamily="34" charset="0"/>
              </a:endParaRPr>
            </a:p>
          </p:txBody>
        </p:sp>
        <p:sp>
          <p:nvSpPr>
            <p:cNvPr id="214042" name="Line 216"/>
            <p:cNvSpPr>
              <a:spLocks noChangeShapeType="1"/>
            </p:cNvSpPr>
            <p:nvPr/>
          </p:nvSpPr>
          <p:spPr bwMode="auto">
            <a:xfrm>
              <a:off x="3072" y="1381"/>
              <a:ext cx="0" cy="0"/>
            </a:xfrm>
            <a:prstGeom prst="line">
              <a:avLst/>
            </a:prstGeom>
            <a:noFill/>
            <a:ln w="1">
              <a:solidFill>
                <a:srgbClr val="000000"/>
              </a:solidFill>
              <a:round/>
              <a:headEnd/>
              <a:tailEnd/>
            </a:ln>
          </p:spPr>
          <p:txBody>
            <a:bodyPr/>
            <a:lstStyle/>
            <a:p>
              <a:endParaRPr lang="en-US"/>
            </a:p>
          </p:txBody>
        </p:sp>
        <p:sp>
          <p:nvSpPr>
            <p:cNvPr id="214043" name="Freeform 217"/>
            <p:cNvSpPr>
              <a:spLocks/>
            </p:cNvSpPr>
            <p:nvPr/>
          </p:nvSpPr>
          <p:spPr bwMode="auto">
            <a:xfrm>
              <a:off x="3031" y="1366"/>
              <a:ext cx="41" cy="31"/>
            </a:xfrm>
            <a:custGeom>
              <a:avLst/>
              <a:gdLst>
                <a:gd name="T0" fmla="*/ 10 w 165"/>
                <a:gd name="T1" fmla="*/ 3 h 156"/>
                <a:gd name="T2" fmla="*/ 10 w 165"/>
                <a:gd name="T3" fmla="*/ 3 h 156"/>
                <a:gd name="T4" fmla="*/ 10 w 165"/>
                <a:gd name="T5" fmla="*/ 2 h 156"/>
                <a:gd name="T6" fmla="*/ 9 w 165"/>
                <a:gd name="T7" fmla="*/ 2 h 156"/>
                <a:gd name="T8" fmla="*/ 9 w 165"/>
                <a:gd name="T9" fmla="*/ 1 h 156"/>
                <a:gd name="T10" fmla="*/ 8 w 165"/>
                <a:gd name="T11" fmla="*/ 1 h 156"/>
                <a:gd name="T12" fmla="*/ 7 w 165"/>
                <a:gd name="T13" fmla="*/ 0 h 156"/>
                <a:gd name="T14" fmla="*/ 7 w 165"/>
                <a:gd name="T15" fmla="*/ 0 h 156"/>
                <a:gd name="T16" fmla="*/ 6 w 165"/>
                <a:gd name="T17" fmla="*/ 0 h 156"/>
                <a:gd name="T18" fmla="*/ 5 w 165"/>
                <a:gd name="T19" fmla="*/ 0 h 156"/>
                <a:gd name="T20" fmla="*/ 4 w 165"/>
                <a:gd name="T21" fmla="*/ 0 h 156"/>
                <a:gd name="T22" fmla="*/ 3 w 165"/>
                <a:gd name="T23" fmla="*/ 0 h 156"/>
                <a:gd name="T24" fmla="*/ 2 w 165"/>
                <a:gd name="T25" fmla="*/ 0 h 156"/>
                <a:gd name="T26" fmla="*/ 2 w 165"/>
                <a:gd name="T27" fmla="*/ 1 h 156"/>
                <a:gd name="T28" fmla="*/ 1 w 165"/>
                <a:gd name="T29" fmla="*/ 1 h 156"/>
                <a:gd name="T30" fmla="*/ 0 w 165"/>
                <a:gd name="T31" fmla="*/ 2 h 156"/>
                <a:gd name="T32" fmla="*/ 0 w 165"/>
                <a:gd name="T33" fmla="*/ 2 h 156"/>
                <a:gd name="T34" fmla="*/ 0 w 165"/>
                <a:gd name="T35" fmla="*/ 3 h 156"/>
                <a:gd name="T36" fmla="*/ 0 w 165"/>
                <a:gd name="T37" fmla="*/ 4 h 156"/>
                <a:gd name="T38" fmla="*/ 0 w 165"/>
                <a:gd name="T39" fmla="*/ 4 h 156"/>
                <a:gd name="T40" fmla="*/ 0 w 165"/>
                <a:gd name="T41" fmla="*/ 5 h 156"/>
                <a:gd name="T42" fmla="*/ 1 w 165"/>
                <a:gd name="T43" fmla="*/ 5 h 156"/>
                <a:gd name="T44" fmla="*/ 2 w 165"/>
                <a:gd name="T45" fmla="*/ 5 h 156"/>
                <a:gd name="T46" fmla="*/ 2 w 165"/>
                <a:gd name="T47" fmla="*/ 6 h 156"/>
                <a:gd name="T48" fmla="*/ 3 w 165"/>
                <a:gd name="T49" fmla="*/ 6 h 156"/>
                <a:gd name="T50" fmla="*/ 4 w 165"/>
                <a:gd name="T51" fmla="*/ 6 h 156"/>
                <a:gd name="T52" fmla="*/ 6 w 165"/>
                <a:gd name="T53" fmla="*/ 6 h 156"/>
                <a:gd name="T54" fmla="*/ 7 w 165"/>
                <a:gd name="T55" fmla="*/ 6 h 156"/>
                <a:gd name="T56" fmla="*/ 7 w 165"/>
                <a:gd name="T57" fmla="*/ 6 h 156"/>
                <a:gd name="T58" fmla="*/ 8 w 165"/>
                <a:gd name="T59" fmla="*/ 5 h 156"/>
                <a:gd name="T60" fmla="*/ 9 w 165"/>
                <a:gd name="T61" fmla="*/ 5 h 156"/>
                <a:gd name="T62" fmla="*/ 9 w 165"/>
                <a:gd name="T63" fmla="*/ 5 h 156"/>
                <a:gd name="T64" fmla="*/ 10 w 165"/>
                <a:gd name="T65" fmla="*/ 4 h 156"/>
                <a:gd name="T66" fmla="*/ 10 w 165"/>
                <a:gd name="T67" fmla="*/ 4 h 156"/>
                <a:gd name="T68" fmla="*/ 10 w 165"/>
                <a:gd name="T69" fmla="*/ 3 h 1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56"/>
                <a:gd name="T107" fmla="*/ 165 w 165"/>
                <a:gd name="T108" fmla="*/ 156 h 1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56">
                  <a:moveTo>
                    <a:pt x="165" y="78"/>
                  </a:moveTo>
                  <a:lnTo>
                    <a:pt x="161" y="63"/>
                  </a:lnTo>
                  <a:lnTo>
                    <a:pt x="158" y="51"/>
                  </a:lnTo>
                  <a:lnTo>
                    <a:pt x="152" y="39"/>
                  </a:lnTo>
                  <a:lnTo>
                    <a:pt x="145" y="30"/>
                  </a:lnTo>
                  <a:lnTo>
                    <a:pt x="133" y="18"/>
                  </a:lnTo>
                  <a:lnTo>
                    <a:pt x="122" y="12"/>
                  </a:lnTo>
                  <a:lnTo>
                    <a:pt x="111" y="6"/>
                  </a:lnTo>
                  <a:lnTo>
                    <a:pt x="94" y="2"/>
                  </a:lnTo>
                  <a:lnTo>
                    <a:pt x="82" y="0"/>
                  </a:lnTo>
                  <a:lnTo>
                    <a:pt x="66" y="2"/>
                  </a:lnTo>
                  <a:lnTo>
                    <a:pt x="53" y="6"/>
                  </a:lnTo>
                  <a:lnTo>
                    <a:pt x="41" y="12"/>
                  </a:lnTo>
                  <a:lnTo>
                    <a:pt x="28" y="18"/>
                  </a:lnTo>
                  <a:lnTo>
                    <a:pt x="19" y="30"/>
                  </a:lnTo>
                  <a:lnTo>
                    <a:pt x="9" y="39"/>
                  </a:lnTo>
                  <a:lnTo>
                    <a:pt x="6" y="51"/>
                  </a:lnTo>
                  <a:lnTo>
                    <a:pt x="0" y="63"/>
                  </a:lnTo>
                  <a:lnTo>
                    <a:pt x="0" y="93"/>
                  </a:lnTo>
                  <a:lnTo>
                    <a:pt x="6" y="105"/>
                  </a:lnTo>
                  <a:lnTo>
                    <a:pt x="9" y="118"/>
                  </a:lnTo>
                  <a:lnTo>
                    <a:pt x="19" y="129"/>
                  </a:lnTo>
                  <a:lnTo>
                    <a:pt x="28" y="138"/>
                  </a:lnTo>
                  <a:lnTo>
                    <a:pt x="41" y="144"/>
                  </a:lnTo>
                  <a:lnTo>
                    <a:pt x="53" y="150"/>
                  </a:lnTo>
                  <a:lnTo>
                    <a:pt x="66" y="156"/>
                  </a:lnTo>
                  <a:lnTo>
                    <a:pt x="94" y="156"/>
                  </a:lnTo>
                  <a:lnTo>
                    <a:pt x="111" y="150"/>
                  </a:lnTo>
                  <a:lnTo>
                    <a:pt x="122" y="144"/>
                  </a:lnTo>
                  <a:lnTo>
                    <a:pt x="133" y="138"/>
                  </a:lnTo>
                  <a:lnTo>
                    <a:pt x="145" y="129"/>
                  </a:lnTo>
                  <a:lnTo>
                    <a:pt x="152" y="118"/>
                  </a:lnTo>
                  <a:lnTo>
                    <a:pt x="158" y="105"/>
                  </a:lnTo>
                  <a:lnTo>
                    <a:pt x="161" y="93"/>
                  </a:lnTo>
                  <a:lnTo>
                    <a:pt x="165" y="78"/>
                  </a:lnTo>
                  <a:close/>
                </a:path>
              </a:pathLst>
            </a:custGeom>
            <a:solidFill>
              <a:srgbClr val="000000"/>
            </a:solidFill>
            <a:ln w="5">
              <a:solidFill>
                <a:srgbClr val="000000"/>
              </a:solidFill>
              <a:prstDash val="solid"/>
              <a:round/>
              <a:headEnd/>
              <a:tailEnd/>
            </a:ln>
          </p:spPr>
          <p:txBody>
            <a:bodyPr/>
            <a:lstStyle/>
            <a:p>
              <a:endParaRPr lang="en-US"/>
            </a:p>
          </p:txBody>
        </p:sp>
        <p:sp>
          <p:nvSpPr>
            <p:cNvPr id="214044" name="Line 218"/>
            <p:cNvSpPr>
              <a:spLocks noChangeShapeType="1"/>
            </p:cNvSpPr>
            <p:nvPr/>
          </p:nvSpPr>
          <p:spPr bwMode="auto">
            <a:xfrm>
              <a:off x="3603" y="1593"/>
              <a:ext cx="0" cy="0"/>
            </a:xfrm>
            <a:prstGeom prst="line">
              <a:avLst/>
            </a:prstGeom>
            <a:noFill/>
            <a:ln w="1">
              <a:solidFill>
                <a:srgbClr val="000000"/>
              </a:solidFill>
              <a:round/>
              <a:headEnd/>
              <a:tailEnd/>
            </a:ln>
          </p:spPr>
          <p:txBody>
            <a:bodyPr/>
            <a:lstStyle/>
            <a:p>
              <a:endParaRPr lang="en-US"/>
            </a:p>
          </p:txBody>
        </p:sp>
        <p:sp>
          <p:nvSpPr>
            <p:cNvPr id="214045" name="Freeform 219"/>
            <p:cNvSpPr>
              <a:spLocks/>
            </p:cNvSpPr>
            <p:nvPr/>
          </p:nvSpPr>
          <p:spPr bwMode="auto">
            <a:xfrm>
              <a:off x="3562" y="1578"/>
              <a:ext cx="41" cy="31"/>
            </a:xfrm>
            <a:custGeom>
              <a:avLst/>
              <a:gdLst>
                <a:gd name="T0" fmla="*/ 10 w 165"/>
                <a:gd name="T1" fmla="*/ 3 h 154"/>
                <a:gd name="T2" fmla="*/ 10 w 165"/>
                <a:gd name="T3" fmla="*/ 3 h 154"/>
                <a:gd name="T4" fmla="*/ 10 w 165"/>
                <a:gd name="T5" fmla="*/ 2 h 154"/>
                <a:gd name="T6" fmla="*/ 9 w 165"/>
                <a:gd name="T7" fmla="*/ 1 h 154"/>
                <a:gd name="T8" fmla="*/ 9 w 165"/>
                <a:gd name="T9" fmla="*/ 1 h 154"/>
                <a:gd name="T10" fmla="*/ 8 w 165"/>
                <a:gd name="T11" fmla="*/ 1 h 154"/>
                <a:gd name="T12" fmla="*/ 8 w 165"/>
                <a:gd name="T13" fmla="*/ 0 h 154"/>
                <a:gd name="T14" fmla="*/ 7 w 165"/>
                <a:gd name="T15" fmla="*/ 0 h 154"/>
                <a:gd name="T16" fmla="*/ 6 w 165"/>
                <a:gd name="T17" fmla="*/ 0 h 154"/>
                <a:gd name="T18" fmla="*/ 4 w 165"/>
                <a:gd name="T19" fmla="*/ 0 h 154"/>
                <a:gd name="T20" fmla="*/ 3 w 165"/>
                <a:gd name="T21" fmla="*/ 0 h 154"/>
                <a:gd name="T22" fmla="*/ 2 w 165"/>
                <a:gd name="T23" fmla="*/ 0 h 154"/>
                <a:gd name="T24" fmla="*/ 2 w 165"/>
                <a:gd name="T25" fmla="*/ 1 h 154"/>
                <a:gd name="T26" fmla="*/ 1 w 165"/>
                <a:gd name="T27" fmla="*/ 1 h 154"/>
                <a:gd name="T28" fmla="*/ 1 w 165"/>
                <a:gd name="T29" fmla="*/ 1 h 154"/>
                <a:gd name="T30" fmla="*/ 0 w 165"/>
                <a:gd name="T31" fmla="*/ 2 h 154"/>
                <a:gd name="T32" fmla="*/ 0 w 165"/>
                <a:gd name="T33" fmla="*/ 3 h 154"/>
                <a:gd name="T34" fmla="*/ 0 w 165"/>
                <a:gd name="T35" fmla="*/ 3 h 154"/>
                <a:gd name="T36" fmla="*/ 0 w 165"/>
                <a:gd name="T37" fmla="*/ 4 h 154"/>
                <a:gd name="T38" fmla="*/ 0 w 165"/>
                <a:gd name="T39" fmla="*/ 4 h 154"/>
                <a:gd name="T40" fmla="*/ 1 w 165"/>
                <a:gd name="T41" fmla="*/ 5 h 154"/>
                <a:gd name="T42" fmla="*/ 1 w 165"/>
                <a:gd name="T43" fmla="*/ 5 h 154"/>
                <a:gd name="T44" fmla="*/ 2 w 165"/>
                <a:gd name="T45" fmla="*/ 5 h 154"/>
                <a:gd name="T46" fmla="*/ 2 w 165"/>
                <a:gd name="T47" fmla="*/ 6 h 154"/>
                <a:gd name="T48" fmla="*/ 3 w 165"/>
                <a:gd name="T49" fmla="*/ 6 h 154"/>
                <a:gd name="T50" fmla="*/ 4 w 165"/>
                <a:gd name="T51" fmla="*/ 6 h 154"/>
                <a:gd name="T52" fmla="*/ 6 w 165"/>
                <a:gd name="T53" fmla="*/ 6 h 154"/>
                <a:gd name="T54" fmla="*/ 7 w 165"/>
                <a:gd name="T55" fmla="*/ 6 h 154"/>
                <a:gd name="T56" fmla="*/ 8 w 165"/>
                <a:gd name="T57" fmla="*/ 6 h 154"/>
                <a:gd name="T58" fmla="*/ 8 w 165"/>
                <a:gd name="T59" fmla="*/ 5 h 154"/>
                <a:gd name="T60" fmla="*/ 9 w 165"/>
                <a:gd name="T61" fmla="*/ 5 h 154"/>
                <a:gd name="T62" fmla="*/ 9 w 165"/>
                <a:gd name="T63" fmla="*/ 5 h 154"/>
                <a:gd name="T64" fmla="*/ 10 w 165"/>
                <a:gd name="T65" fmla="*/ 4 h 154"/>
                <a:gd name="T66" fmla="*/ 10 w 165"/>
                <a:gd name="T67" fmla="*/ 4 h 154"/>
                <a:gd name="T68" fmla="*/ 10 w 165"/>
                <a:gd name="T69" fmla="*/ 3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54"/>
                <a:gd name="T107" fmla="*/ 165 w 165"/>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54">
                  <a:moveTo>
                    <a:pt x="165" y="75"/>
                  </a:moveTo>
                  <a:lnTo>
                    <a:pt x="161" y="63"/>
                  </a:lnTo>
                  <a:lnTo>
                    <a:pt x="159" y="48"/>
                  </a:lnTo>
                  <a:lnTo>
                    <a:pt x="152" y="36"/>
                  </a:lnTo>
                  <a:lnTo>
                    <a:pt x="146" y="26"/>
                  </a:lnTo>
                  <a:lnTo>
                    <a:pt x="137" y="18"/>
                  </a:lnTo>
                  <a:lnTo>
                    <a:pt x="124" y="8"/>
                  </a:lnTo>
                  <a:lnTo>
                    <a:pt x="111" y="2"/>
                  </a:lnTo>
                  <a:lnTo>
                    <a:pt x="98" y="0"/>
                  </a:lnTo>
                  <a:lnTo>
                    <a:pt x="67" y="0"/>
                  </a:lnTo>
                  <a:lnTo>
                    <a:pt x="54" y="2"/>
                  </a:lnTo>
                  <a:lnTo>
                    <a:pt x="41" y="8"/>
                  </a:lnTo>
                  <a:lnTo>
                    <a:pt x="28" y="18"/>
                  </a:lnTo>
                  <a:lnTo>
                    <a:pt x="19" y="26"/>
                  </a:lnTo>
                  <a:lnTo>
                    <a:pt x="13" y="36"/>
                  </a:lnTo>
                  <a:lnTo>
                    <a:pt x="7" y="48"/>
                  </a:lnTo>
                  <a:lnTo>
                    <a:pt x="3" y="63"/>
                  </a:lnTo>
                  <a:lnTo>
                    <a:pt x="0" y="75"/>
                  </a:lnTo>
                  <a:lnTo>
                    <a:pt x="3" y="90"/>
                  </a:lnTo>
                  <a:lnTo>
                    <a:pt x="7" y="102"/>
                  </a:lnTo>
                  <a:lnTo>
                    <a:pt x="13" y="114"/>
                  </a:lnTo>
                  <a:lnTo>
                    <a:pt x="19" y="126"/>
                  </a:lnTo>
                  <a:lnTo>
                    <a:pt x="28" y="136"/>
                  </a:lnTo>
                  <a:lnTo>
                    <a:pt x="41" y="144"/>
                  </a:lnTo>
                  <a:lnTo>
                    <a:pt x="54" y="150"/>
                  </a:lnTo>
                  <a:lnTo>
                    <a:pt x="67" y="154"/>
                  </a:lnTo>
                  <a:lnTo>
                    <a:pt x="98" y="154"/>
                  </a:lnTo>
                  <a:lnTo>
                    <a:pt x="111" y="150"/>
                  </a:lnTo>
                  <a:lnTo>
                    <a:pt x="124" y="144"/>
                  </a:lnTo>
                  <a:lnTo>
                    <a:pt x="137" y="136"/>
                  </a:lnTo>
                  <a:lnTo>
                    <a:pt x="146" y="126"/>
                  </a:lnTo>
                  <a:lnTo>
                    <a:pt x="152" y="114"/>
                  </a:lnTo>
                  <a:lnTo>
                    <a:pt x="159" y="102"/>
                  </a:lnTo>
                  <a:lnTo>
                    <a:pt x="161" y="90"/>
                  </a:lnTo>
                  <a:lnTo>
                    <a:pt x="165" y="75"/>
                  </a:lnTo>
                  <a:close/>
                </a:path>
              </a:pathLst>
            </a:custGeom>
            <a:solidFill>
              <a:srgbClr val="000000"/>
            </a:solidFill>
            <a:ln w="5">
              <a:solidFill>
                <a:srgbClr val="000000"/>
              </a:solidFill>
              <a:prstDash val="solid"/>
              <a:round/>
              <a:headEnd/>
              <a:tailEnd/>
            </a:ln>
          </p:spPr>
          <p:txBody>
            <a:bodyPr/>
            <a:lstStyle/>
            <a:p>
              <a:endParaRPr lang="en-US"/>
            </a:p>
          </p:txBody>
        </p:sp>
        <p:sp>
          <p:nvSpPr>
            <p:cNvPr id="214046" name="Line 220"/>
            <p:cNvSpPr>
              <a:spLocks noChangeShapeType="1"/>
            </p:cNvSpPr>
            <p:nvPr/>
          </p:nvSpPr>
          <p:spPr bwMode="auto">
            <a:xfrm>
              <a:off x="3408" y="1805"/>
              <a:ext cx="0" cy="0"/>
            </a:xfrm>
            <a:prstGeom prst="line">
              <a:avLst/>
            </a:prstGeom>
            <a:noFill/>
            <a:ln w="1">
              <a:solidFill>
                <a:srgbClr val="000000"/>
              </a:solidFill>
              <a:round/>
              <a:headEnd/>
              <a:tailEnd/>
            </a:ln>
          </p:spPr>
          <p:txBody>
            <a:bodyPr/>
            <a:lstStyle/>
            <a:p>
              <a:endParaRPr lang="en-US"/>
            </a:p>
          </p:txBody>
        </p:sp>
        <p:sp>
          <p:nvSpPr>
            <p:cNvPr id="214047" name="Freeform 221"/>
            <p:cNvSpPr>
              <a:spLocks/>
            </p:cNvSpPr>
            <p:nvPr/>
          </p:nvSpPr>
          <p:spPr bwMode="auto">
            <a:xfrm>
              <a:off x="3368" y="1790"/>
              <a:ext cx="40" cy="31"/>
            </a:xfrm>
            <a:custGeom>
              <a:avLst/>
              <a:gdLst>
                <a:gd name="T0" fmla="*/ 10 w 161"/>
                <a:gd name="T1" fmla="*/ 3 h 153"/>
                <a:gd name="T2" fmla="*/ 10 w 161"/>
                <a:gd name="T3" fmla="*/ 3 h 153"/>
                <a:gd name="T4" fmla="*/ 10 w 161"/>
                <a:gd name="T5" fmla="*/ 2 h 153"/>
                <a:gd name="T6" fmla="*/ 9 w 161"/>
                <a:gd name="T7" fmla="*/ 2 h 153"/>
                <a:gd name="T8" fmla="*/ 9 w 161"/>
                <a:gd name="T9" fmla="*/ 1 h 153"/>
                <a:gd name="T10" fmla="*/ 8 w 161"/>
                <a:gd name="T11" fmla="*/ 1 h 153"/>
                <a:gd name="T12" fmla="*/ 8 w 161"/>
                <a:gd name="T13" fmla="*/ 0 h 153"/>
                <a:gd name="T14" fmla="*/ 7 w 161"/>
                <a:gd name="T15" fmla="*/ 0 h 153"/>
                <a:gd name="T16" fmla="*/ 6 w 161"/>
                <a:gd name="T17" fmla="*/ 0 h 153"/>
                <a:gd name="T18" fmla="*/ 4 w 161"/>
                <a:gd name="T19" fmla="*/ 0 h 153"/>
                <a:gd name="T20" fmla="*/ 3 w 161"/>
                <a:gd name="T21" fmla="*/ 0 h 153"/>
                <a:gd name="T22" fmla="*/ 2 w 161"/>
                <a:gd name="T23" fmla="*/ 0 h 153"/>
                <a:gd name="T24" fmla="*/ 2 w 161"/>
                <a:gd name="T25" fmla="*/ 1 h 153"/>
                <a:gd name="T26" fmla="*/ 1 w 161"/>
                <a:gd name="T27" fmla="*/ 1 h 153"/>
                <a:gd name="T28" fmla="*/ 0 w 161"/>
                <a:gd name="T29" fmla="*/ 2 h 153"/>
                <a:gd name="T30" fmla="*/ 0 w 161"/>
                <a:gd name="T31" fmla="*/ 2 h 153"/>
                <a:gd name="T32" fmla="*/ 0 w 161"/>
                <a:gd name="T33" fmla="*/ 3 h 153"/>
                <a:gd name="T34" fmla="*/ 0 w 161"/>
                <a:gd name="T35" fmla="*/ 4 h 153"/>
                <a:gd name="T36" fmla="*/ 0 w 161"/>
                <a:gd name="T37" fmla="*/ 4 h 153"/>
                <a:gd name="T38" fmla="*/ 0 w 161"/>
                <a:gd name="T39" fmla="*/ 5 h 153"/>
                <a:gd name="T40" fmla="*/ 1 w 161"/>
                <a:gd name="T41" fmla="*/ 5 h 153"/>
                <a:gd name="T42" fmla="*/ 2 w 161"/>
                <a:gd name="T43" fmla="*/ 6 h 153"/>
                <a:gd name="T44" fmla="*/ 2 w 161"/>
                <a:gd name="T45" fmla="*/ 6 h 153"/>
                <a:gd name="T46" fmla="*/ 3 w 161"/>
                <a:gd name="T47" fmla="*/ 6 h 153"/>
                <a:gd name="T48" fmla="*/ 4 w 161"/>
                <a:gd name="T49" fmla="*/ 6 h 153"/>
                <a:gd name="T50" fmla="*/ 6 w 161"/>
                <a:gd name="T51" fmla="*/ 6 h 153"/>
                <a:gd name="T52" fmla="*/ 7 w 161"/>
                <a:gd name="T53" fmla="*/ 6 h 153"/>
                <a:gd name="T54" fmla="*/ 8 w 161"/>
                <a:gd name="T55" fmla="*/ 6 h 153"/>
                <a:gd name="T56" fmla="*/ 8 w 161"/>
                <a:gd name="T57" fmla="*/ 6 h 153"/>
                <a:gd name="T58" fmla="*/ 9 w 161"/>
                <a:gd name="T59" fmla="*/ 5 h 153"/>
                <a:gd name="T60" fmla="*/ 9 w 161"/>
                <a:gd name="T61" fmla="*/ 5 h 153"/>
                <a:gd name="T62" fmla="*/ 10 w 161"/>
                <a:gd name="T63" fmla="*/ 4 h 153"/>
                <a:gd name="T64" fmla="*/ 10 w 161"/>
                <a:gd name="T65" fmla="*/ 4 h 153"/>
                <a:gd name="T66" fmla="*/ 10 w 161"/>
                <a:gd name="T67" fmla="*/ 3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1"/>
                <a:gd name="T103" fmla="*/ 0 h 153"/>
                <a:gd name="T104" fmla="*/ 161 w 161"/>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1" h="153">
                  <a:moveTo>
                    <a:pt x="161" y="75"/>
                  </a:moveTo>
                  <a:lnTo>
                    <a:pt x="161" y="63"/>
                  </a:lnTo>
                  <a:lnTo>
                    <a:pt x="159" y="51"/>
                  </a:lnTo>
                  <a:lnTo>
                    <a:pt x="152" y="39"/>
                  </a:lnTo>
                  <a:lnTo>
                    <a:pt x="146" y="27"/>
                  </a:lnTo>
                  <a:lnTo>
                    <a:pt x="133" y="18"/>
                  </a:lnTo>
                  <a:lnTo>
                    <a:pt x="123" y="9"/>
                  </a:lnTo>
                  <a:lnTo>
                    <a:pt x="112" y="6"/>
                  </a:lnTo>
                  <a:lnTo>
                    <a:pt x="95" y="0"/>
                  </a:lnTo>
                  <a:lnTo>
                    <a:pt x="67" y="0"/>
                  </a:lnTo>
                  <a:lnTo>
                    <a:pt x="54" y="6"/>
                  </a:lnTo>
                  <a:lnTo>
                    <a:pt x="41" y="9"/>
                  </a:lnTo>
                  <a:lnTo>
                    <a:pt x="29" y="18"/>
                  </a:lnTo>
                  <a:lnTo>
                    <a:pt x="20" y="27"/>
                  </a:lnTo>
                  <a:lnTo>
                    <a:pt x="9" y="39"/>
                  </a:lnTo>
                  <a:lnTo>
                    <a:pt x="7" y="51"/>
                  </a:lnTo>
                  <a:lnTo>
                    <a:pt x="0" y="63"/>
                  </a:lnTo>
                  <a:lnTo>
                    <a:pt x="0" y="90"/>
                  </a:lnTo>
                  <a:lnTo>
                    <a:pt x="7" y="106"/>
                  </a:lnTo>
                  <a:lnTo>
                    <a:pt x="9" y="118"/>
                  </a:lnTo>
                  <a:lnTo>
                    <a:pt x="20" y="126"/>
                  </a:lnTo>
                  <a:lnTo>
                    <a:pt x="29" y="138"/>
                  </a:lnTo>
                  <a:lnTo>
                    <a:pt x="41" y="145"/>
                  </a:lnTo>
                  <a:lnTo>
                    <a:pt x="54" y="151"/>
                  </a:lnTo>
                  <a:lnTo>
                    <a:pt x="67" y="153"/>
                  </a:lnTo>
                  <a:lnTo>
                    <a:pt x="95" y="153"/>
                  </a:lnTo>
                  <a:lnTo>
                    <a:pt x="112" y="151"/>
                  </a:lnTo>
                  <a:lnTo>
                    <a:pt x="123" y="145"/>
                  </a:lnTo>
                  <a:lnTo>
                    <a:pt x="133" y="138"/>
                  </a:lnTo>
                  <a:lnTo>
                    <a:pt x="146" y="126"/>
                  </a:lnTo>
                  <a:lnTo>
                    <a:pt x="152" y="118"/>
                  </a:lnTo>
                  <a:lnTo>
                    <a:pt x="159" y="106"/>
                  </a:lnTo>
                  <a:lnTo>
                    <a:pt x="161" y="90"/>
                  </a:lnTo>
                  <a:lnTo>
                    <a:pt x="161" y="75"/>
                  </a:lnTo>
                  <a:close/>
                </a:path>
              </a:pathLst>
            </a:custGeom>
            <a:solidFill>
              <a:srgbClr val="000000"/>
            </a:solidFill>
            <a:ln w="5">
              <a:solidFill>
                <a:srgbClr val="000000"/>
              </a:solidFill>
              <a:prstDash val="solid"/>
              <a:round/>
              <a:headEnd/>
              <a:tailEnd/>
            </a:ln>
          </p:spPr>
          <p:txBody>
            <a:bodyPr/>
            <a:lstStyle/>
            <a:p>
              <a:endParaRPr lang="en-US"/>
            </a:p>
          </p:txBody>
        </p:sp>
        <p:sp>
          <p:nvSpPr>
            <p:cNvPr id="214048" name="Line 222"/>
            <p:cNvSpPr>
              <a:spLocks noChangeShapeType="1"/>
            </p:cNvSpPr>
            <p:nvPr/>
          </p:nvSpPr>
          <p:spPr bwMode="auto">
            <a:xfrm>
              <a:off x="2877" y="2018"/>
              <a:ext cx="0" cy="0"/>
            </a:xfrm>
            <a:prstGeom prst="line">
              <a:avLst/>
            </a:prstGeom>
            <a:noFill/>
            <a:ln w="1">
              <a:solidFill>
                <a:srgbClr val="000000"/>
              </a:solidFill>
              <a:round/>
              <a:headEnd/>
              <a:tailEnd/>
            </a:ln>
          </p:spPr>
          <p:txBody>
            <a:bodyPr/>
            <a:lstStyle/>
            <a:p>
              <a:endParaRPr lang="en-US"/>
            </a:p>
          </p:txBody>
        </p:sp>
        <p:sp>
          <p:nvSpPr>
            <p:cNvPr id="214049" name="Freeform 223"/>
            <p:cNvSpPr>
              <a:spLocks/>
            </p:cNvSpPr>
            <p:nvPr/>
          </p:nvSpPr>
          <p:spPr bwMode="auto">
            <a:xfrm>
              <a:off x="2837" y="2002"/>
              <a:ext cx="40" cy="32"/>
            </a:xfrm>
            <a:custGeom>
              <a:avLst/>
              <a:gdLst>
                <a:gd name="T0" fmla="*/ 10 w 161"/>
                <a:gd name="T1" fmla="*/ 3 h 158"/>
                <a:gd name="T2" fmla="*/ 10 w 161"/>
                <a:gd name="T3" fmla="*/ 3 h 158"/>
                <a:gd name="T4" fmla="*/ 10 w 161"/>
                <a:gd name="T5" fmla="*/ 2 h 158"/>
                <a:gd name="T6" fmla="*/ 9 w 161"/>
                <a:gd name="T7" fmla="*/ 2 h 158"/>
                <a:gd name="T8" fmla="*/ 9 w 161"/>
                <a:gd name="T9" fmla="*/ 1 h 158"/>
                <a:gd name="T10" fmla="*/ 8 w 161"/>
                <a:gd name="T11" fmla="*/ 1 h 158"/>
                <a:gd name="T12" fmla="*/ 8 w 161"/>
                <a:gd name="T13" fmla="*/ 0 h 158"/>
                <a:gd name="T14" fmla="*/ 7 w 161"/>
                <a:gd name="T15" fmla="*/ 0 h 158"/>
                <a:gd name="T16" fmla="*/ 6 w 161"/>
                <a:gd name="T17" fmla="*/ 0 h 158"/>
                <a:gd name="T18" fmla="*/ 5 w 161"/>
                <a:gd name="T19" fmla="*/ 0 h 158"/>
                <a:gd name="T20" fmla="*/ 4 w 161"/>
                <a:gd name="T21" fmla="*/ 0 h 158"/>
                <a:gd name="T22" fmla="*/ 3 w 161"/>
                <a:gd name="T23" fmla="*/ 0 h 158"/>
                <a:gd name="T24" fmla="*/ 2 w 161"/>
                <a:gd name="T25" fmla="*/ 0 h 158"/>
                <a:gd name="T26" fmla="*/ 2 w 161"/>
                <a:gd name="T27" fmla="*/ 1 h 158"/>
                <a:gd name="T28" fmla="*/ 1 w 161"/>
                <a:gd name="T29" fmla="*/ 1 h 158"/>
                <a:gd name="T30" fmla="*/ 0 w 161"/>
                <a:gd name="T31" fmla="*/ 2 h 158"/>
                <a:gd name="T32" fmla="*/ 0 w 161"/>
                <a:gd name="T33" fmla="*/ 2 h 158"/>
                <a:gd name="T34" fmla="*/ 0 w 161"/>
                <a:gd name="T35" fmla="*/ 3 h 158"/>
                <a:gd name="T36" fmla="*/ 0 w 161"/>
                <a:gd name="T37" fmla="*/ 4 h 158"/>
                <a:gd name="T38" fmla="*/ 0 w 161"/>
                <a:gd name="T39" fmla="*/ 4 h 158"/>
                <a:gd name="T40" fmla="*/ 0 w 161"/>
                <a:gd name="T41" fmla="*/ 5 h 158"/>
                <a:gd name="T42" fmla="*/ 1 w 161"/>
                <a:gd name="T43" fmla="*/ 5 h 158"/>
                <a:gd name="T44" fmla="*/ 2 w 161"/>
                <a:gd name="T45" fmla="*/ 6 h 158"/>
                <a:gd name="T46" fmla="*/ 2 w 161"/>
                <a:gd name="T47" fmla="*/ 6 h 158"/>
                <a:gd name="T48" fmla="*/ 3 w 161"/>
                <a:gd name="T49" fmla="*/ 6 h 158"/>
                <a:gd name="T50" fmla="*/ 4 w 161"/>
                <a:gd name="T51" fmla="*/ 6 h 158"/>
                <a:gd name="T52" fmla="*/ 5 w 161"/>
                <a:gd name="T53" fmla="*/ 6 h 158"/>
                <a:gd name="T54" fmla="*/ 6 w 161"/>
                <a:gd name="T55" fmla="*/ 6 h 158"/>
                <a:gd name="T56" fmla="*/ 7 w 161"/>
                <a:gd name="T57" fmla="*/ 6 h 158"/>
                <a:gd name="T58" fmla="*/ 8 w 161"/>
                <a:gd name="T59" fmla="*/ 6 h 158"/>
                <a:gd name="T60" fmla="*/ 8 w 161"/>
                <a:gd name="T61" fmla="*/ 6 h 158"/>
                <a:gd name="T62" fmla="*/ 9 w 161"/>
                <a:gd name="T63" fmla="*/ 5 h 158"/>
                <a:gd name="T64" fmla="*/ 9 w 161"/>
                <a:gd name="T65" fmla="*/ 5 h 158"/>
                <a:gd name="T66" fmla="*/ 10 w 161"/>
                <a:gd name="T67" fmla="*/ 4 h 158"/>
                <a:gd name="T68" fmla="*/ 10 w 161"/>
                <a:gd name="T69" fmla="*/ 4 h 158"/>
                <a:gd name="T70" fmla="*/ 10 w 161"/>
                <a:gd name="T71" fmla="*/ 3 h 1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1"/>
                <a:gd name="T109" fmla="*/ 0 h 158"/>
                <a:gd name="T110" fmla="*/ 161 w 161"/>
                <a:gd name="T111" fmla="*/ 158 h 15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1" h="158">
                  <a:moveTo>
                    <a:pt x="161" y="79"/>
                  </a:moveTo>
                  <a:lnTo>
                    <a:pt x="161" y="65"/>
                  </a:lnTo>
                  <a:lnTo>
                    <a:pt x="159" y="52"/>
                  </a:lnTo>
                  <a:lnTo>
                    <a:pt x="152" y="40"/>
                  </a:lnTo>
                  <a:lnTo>
                    <a:pt x="142" y="28"/>
                  </a:lnTo>
                  <a:lnTo>
                    <a:pt x="133" y="19"/>
                  </a:lnTo>
                  <a:lnTo>
                    <a:pt x="123" y="12"/>
                  </a:lnTo>
                  <a:lnTo>
                    <a:pt x="110" y="6"/>
                  </a:lnTo>
                  <a:lnTo>
                    <a:pt x="95" y="4"/>
                  </a:lnTo>
                  <a:lnTo>
                    <a:pt x="82" y="0"/>
                  </a:lnTo>
                  <a:lnTo>
                    <a:pt x="67" y="4"/>
                  </a:lnTo>
                  <a:lnTo>
                    <a:pt x="54" y="6"/>
                  </a:lnTo>
                  <a:lnTo>
                    <a:pt x="41" y="12"/>
                  </a:lnTo>
                  <a:lnTo>
                    <a:pt x="28" y="19"/>
                  </a:lnTo>
                  <a:lnTo>
                    <a:pt x="18" y="28"/>
                  </a:lnTo>
                  <a:lnTo>
                    <a:pt x="9" y="40"/>
                  </a:lnTo>
                  <a:lnTo>
                    <a:pt x="3" y="52"/>
                  </a:lnTo>
                  <a:lnTo>
                    <a:pt x="0" y="65"/>
                  </a:lnTo>
                  <a:lnTo>
                    <a:pt x="0" y="94"/>
                  </a:lnTo>
                  <a:lnTo>
                    <a:pt x="3" y="106"/>
                  </a:lnTo>
                  <a:lnTo>
                    <a:pt x="9" y="118"/>
                  </a:lnTo>
                  <a:lnTo>
                    <a:pt x="18" y="130"/>
                  </a:lnTo>
                  <a:lnTo>
                    <a:pt x="28" y="140"/>
                  </a:lnTo>
                  <a:lnTo>
                    <a:pt x="41" y="146"/>
                  </a:lnTo>
                  <a:lnTo>
                    <a:pt x="54" y="152"/>
                  </a:lnTo>
                  <a:lnTo>
                    <a:pt x="67" y="154"/>
                  </a:lnTo>
                  <a:lnTo>
                    <a:pt x="82" y="158"/>
                  </a:lnTo>
                  <a:lnTo>
                    <a:pt x="95" y="154"/>
                  </a:lnTo>
                  <a:lnTo>
                    <a:pt x="110" y="152"/>
                  </a:lnTo>
                  <a:lnTo>
                    <a:pt x="123" y="146"/>
                  </a:lnTo>
                  <a:lnTo>
                    <a:pt x="133" y="140"/>
                  </a:lnTo>
                  <a:lnTo>
                    <a:pt x="142" y="130"/>
                  </a:lnTo>
                  <a:lnTo>
                    <a:pt x="152" y="118"/>
                  </a:lnTo>
                  <a:lnTo>
                    <a:pt x="159" y="106"/>
                  </a:lnTo>
                  <a:lnTo>
                    <a:pt x="161" y="94"/>
                  </a:lnTo>
                  <a:lnTo>
                    <a:pt x="161" y="79"/>
                  </a:lnTo>
                  <a:close/>
                </a:path>
              </a:pathLst>
            </a:custGeom>
            <a:solidFill>
              <a:srgbClr val="000000"/>
            </a:solidFill>
            <a:ln w="5">
              <a:solidFill>
                <a:srgbClr val="000000"/>
              </a:solidFill>
              <a:prstDash val="solid"/>
              <a:round/>
              <a:headEnd/>
              <a:tailEnd/>
            </a:ln>
          </p:spPr>
          <p:txBody>
            <a:bodyPr/>
            <a:lstStyle/>
            <a:p>
              <a:endParaRPr lang="en-US"/>
            </a:p>
          </p:txBody>
        </p:sp>
        <p:sp>
          <p:nvSpPr>
            <p:cNvPr id="214050" name="Line 224"/>
            <p:cNvSpPr>
              <a:spLocks noChangeShapeType="1"/>
            </p:cNvSpPr>
            <p:nvPr/>
          </p:nvSpPr>
          <p:spPr bwMode="auto">
            <a:xfrm>
              <a:off x="4639" y="2230"/>
              <a:ext cx="0" cy="0"/>
            </a:xfrm>
            <a:prstGeom prst="line">
              <a:avLst/>
            </a:prstGeom>
            <a:noFill/>
            <a:ln w="1">
              <a:solidFill>
                <a:srgbClr val="000000"/>
              </a:solidFill>
              <a:round/>
              <a:headEnd/>
              <a:tailEnd/>
            </a:ln>
          </p:spPr>
          <p:txBody>
            <a:bodyPr/>
            <a:lstStyle/>
            <a:p>
              <a:endParaRPr lang="en-US"/>
            </a:p>
          </p:txBody>
        </p:sp>
        <p:sp>
          <p:nvSpPr>
            <p:cNvPr id="214051" name="Freeform 225"/>
            <p:cNvSpPr>
              <a:spLocks/>
            </p:cNvSpPr>
            <p:nvPr/>
          </p:nvSpPr>
          <p:spPr bwMode="auto">
            <a:xfrm>
              <a:off x="4599" y="2215"/>
              <a:ext cx="40" cy="30"/>
            </a:xfrm>
            <a:custGeom>
              <a:avLst/>
              <a:gdLst>
                <a:gd name="T0" fmla="*/ 10 w 161"/>
                <a:gd name="T1" fmla="*/ 3 h 153"/>
                <a:gd name="T2" fmla="*/ 10 w 161"/>
                <a:gd name="T3" fmla="*/ 2 h 153"/>
                <a:gd name="T4" fmla="*/ 10 w 161"/>
                <a:gd name="T5" fmla="*/ 2 h 153"/>
                <a:gd name="T6" fmla="*/ 9 w 161"/>
                <a:gd name="T7" fmla="*/ 1 h 153"/>
                <a:gd name="T8" fmla="*/ 9 w 161"/>
                <a:gd name="T9" fmla="*/ 1 h 153"/>
                <a:gd name="T10" fmla="*/ 8 w 161"/>
                <a:gd name="T11" fmla="*/ 1 h 153"/>
                <a:gd name="T12" fmla="*/ 7 w 161"/>
                <a:gd name="T13" fmla="*/ 0 h 153"/>
                <a:gd name="T14" fmla="*/ 7 w 161"/>
                <a:gd name="T15" fmla="*/ 0 h 153"/>
                <a:gd name="T16" fmla="*/ 6 w 161"/>
                <a:gd name="T17" fmla="*/ 0 h 153"/>
                <a:gd name="T18" fmla="*/ 4 w 161"/>
                <a:gd name="T19" fmla="*/ 0 h 153"/>
                <a:gd name="T20" fmla="*/ 3 w 161"/>
                <a:gd name="T21" fmla="*/ 0 h 153"/>
                <a:gd name="T22" fmla="*/ 2 w 161"/>
                <a:gd name="T23" fmla="*/ 0 h 153"/>
                <a:gd name="T24" fmla="*/ 2 w 161"/>
                <a:gd name="T25" fmla="*/ 1 h 153"/>
                <a:gd name="T26" fmla="*/ 1 w 161"/>
                <a:gd name="T27" fmla="*/ 1 h 153"/>
                <a:gd name="T28" fmla="*/ 0 w 161"/>
                <a:gd name="T29" fmla="*/ 1 h 153"/>
                <a:gd name="T30" fmla="*/ 0 w 161"/>
                <a:gd name="T31" fmla="*/ 2 h 153"/>
                <a:gd name="T32" fmla="*/ 0 w 161"/>
                <a:gd name="T33" fmla="*/ 2 h 153"/>
                <a:gd name="T34" fmla="*/ 0 w 161"/>
                <a:gd name="T35" fmla="*/ 4 h 153"/>
                <a:gd name="T36" fmla="*/ 0 w 161"/>
                <a:gd name="T37" fmla="*/ 4 h 153"/>
                <a:gd name="T38" fmla="*/ 0 w 161"/>
                <a:gd name="T39" fmla="*/ 4 h 153"/>
                <a:gd name="T40" fmla="*/ 1 w 161"/>
                <a:gd name="T41" fmla="*/ 5 h 153"/>
                <a:gd name="T42" fmla="*/ 2 w 161"/>
                <a:gd name="T43" fmla="*/ 5 h 153"/>
                <a:gd name="T44" fmla="*/ 2 w 161"/>
                <a:gd name="T45" fmla="*/ 5 h 153"/>
                <a:gd name="T46" fmla="*/ 3 w 161"/>
                <a:gd name="T47" fmla="*/ 6 h 153"/>
                <a:gd name="T48" fmla="*/ 4 w 161"/>
                <a:gd name="T49" fmla="*/ 6 h 153"/>
                <a:gd name="T50" fmla="*/ 6 w 161"/>
                <a:gd name="T51" fmla="*/ 6 h 153"/>
                <a:gd name="T52" fmla="*/ 7 w 161"/>
                <a:gd name="T53" fmla="*/ 6 h 153"/>
                <a:gd name="T54" fmla="*/ 7 w 161"/>
                <a:gd name="T55" fmla="*/ 5 h 153"/>
                <a:gd name="T56" fmla="*/ 8 w 161"/>
                <a:gd name="T57" fmla="*/ 5 h 153"/>
                <a:gd name="T58" fmla="*/ 9 w 161"/>
                <a:gd name="T59" fmla="*/ 5 h 153"/>
                <a:gd name="T60" fmla="*/ 9 w 161"/>
                <a:gd name="T61" fmla="*/ 4 h 153"/>
                <a:gd name="T62" fmla="*/ 10 w 161"/>
                <a:gd name="T63" fmla="*/ 4 h 153"/>
                <a:gd name="T64" fmla="*/ 10 w 161"/>
                <a:gd name="T65" fmla="*/ 4 h 153"/>
                <a:gd name="T66" fmla="*/ 10 w 161"/>
                <a:gd name="T67" fmla="*/ 3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1"/>
                <a:gd name="T103" fmla="*/ 0 h 153"/>
                <a:gd name="T104" fmla="*/ 161 w 161"/>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1" h="153">
                  <a:moveTo>
                    <a:pt x="161" y="76"/>
                  </a:moveTo>
                  <a:lnTo>
                    <a:pt x="161" y="63"/>
                  </a:lnTo>
                  <a:lnTo>
                    <a:pt x="158" y="48"/>
                  </a:lnTo>
                  <a:lnTo>
                    <a:pt x="152" y="37"/>
                  </a:lnTo>
                  <a:lnTo>
                    <a:pt x="142" y="27"/>
                  </a:lnTo>
                  <a:lnTo>
                    <a:pt x="133" y="19"/>
                  </a:lnTo>
                  <a:lnTo>
                    <a:pt x="120" y="9"/>
                  </a:lnTo>
                  <a:lnTo>
                    <a:pt x="107" y="3"/>
                  </a:lnTo>
                  <a:lnTo>
                    <a:pt x="94" y="0"/>
                  </a:lnTo>
                  <a:lnTo>
                    <a:pt x="66" y="0"/>
                  </a:lnTo>
                  <a:lnTo>
                    <a:pt x="54" y="3"/>
                  </a:lnTo>
                  <a:lnTo>
                    <a:pt x="37" y="9"/>
                  </a:lnTo>
                  <a:lnTo>
                    <a:pt x="28" y="19"/>
                  </a:lnTo>
                  <a:lnTo>
                    <a:pt x="18" y="27"/>
                  </a:lnTo>
                  <a:lnTo>
                    <a:pt x="9" y="37"/>
                  </a:lnTo>
                  <a:lnTo>
                    <a:pt x="2" y="48"/>
                  </a:lnTo>
                  <a:lnTo>
                    <a:pt x="0" y="63"/>
                  </a:lnTo>
                  <a:lnTo>
                    <a:pt x="0" y="90"/>
                  </a:lnTo>
                  <a:lnTo>
                    <a:pt x="2" y="102"/>
                  </a:lnTo>
                  <a:lnTo>
                    <a:pt x="9" y="114"/>
                  </a:lnTo>
                  <a:lnTo>
                    <a:pt x="18" y="127"/>
                  </a:lnTo>
                  <a:lnTo>
                    <a:pt x="28" y="135"/>
                  </a:lnTo>
                  <a:lnTo>
                    <a:pt x="37" y="145"/>
                  </a:lnTo>
                  <a:lnTo>
                    <a:pt x="54" y="151"/>
                  </a:lnTo>
                  <a:lnTo>
                    <a:pt x="66" y="153"/>
                  </a:lnTo>
                  <a:lnTo>
                    <a:pt x="94" y="153"/>
                  </a:lnTo>
                  <a:lnTo>
                    <a:pt x="107" y="151"/>
                  </a:lnTo>
                  <a:lnTo>
                    <a:pt x="120" y="145"/>
                  </a:lnTo>
                  <a:lnTo>
                    <a:pt x="133" y="135"/>
                  </a:lnTo>
                  <a:lnTo>
                    <a:pt x="142" y="127"/>
                  </a:lnTo>
                  <a:lnTo>
                    <a:pt x="152" y="114"/>
                  </a:lnTo>
                  <a:lnTo>
                    <a:pt x="158" y="102"/>
                  </a:lnTo>
                  <a:lnTo>
                    <a:pt x="161" y="90"/>
                  </a:lnTo>
                  <a:lnTo>
                    <a:pt x="161" y="76"/>
                  </a:lnTo>
                  <a:close/>
                </a:path>
              </a:pathLst>
            </a:custGeom>
            <a:solidFill>
              <a:srgbClr val="000000"/>
            </a:solidFill>
            <a:ln w="5">
              <a:solidFill>
                <a:srgbClr val="000000"/>
              </a:solidFill>
              <a:prstDash val="solid"/>
              <a:round/>
              <a:headEnd/>
              <a:tailEnd/>
            </a:ln>
          </p:spPr>
          <p:txBody>
            <a:bodyPr/>
            <a:lstStyle/>
            <a:p>
              <a:endParaRPr lang="en-US"/>
            </a:p>
          </p:txBody>
        </p:sp>
        <p:sp>
          <p:nvSpPr>
            <p:cNvPr id="214052" name="Line 226"/>
            <p:cNvSpPr>
              <a:spLocks noChangeShapeType="1"/>
            </p:cNvSpPr>
            <p:nvPr/>
          </p:nvSpPr>
          <p:spPr bwMode="auto">
            <a:xfrm>
              <a:off x="3836" y="2442"/>
              <a:ext cx="0" cy="0"/>
            </a:xfrm>
            <a:prstGeom prst="line">
              <a:avLst/>
            </a:prstGeom>
            <a:noFill/>
            <a:ln w="1">
              <a:solidFill>
                <a:srgbClr val="000000"/>
              </a:solidFill>
              <a:round/>
              <a:headEnd/>
              <a:tailEnd/>
            </a:ln>
          </p:spPr>
          <p:txBody>
            <a:bodyPr/>
            <a:lstStyle/>
            <a:p>
              <a:endParaRPr lang="en-US"/>
            </a:p>
          </p:txBody>
        </p:sp>
        <p:sp>
          <p:nvSpPr>
            <p:cNvPr id="214053" name="Freeform 227"/>
            <p:cNvSpPr>
              <a:spLocks/>
            </p:cNvSpPr>
            <p:nvPr/>
          </p:nvSpPr>
          <p:spPr bwMode="auto">
            <a:xfrm>
              <a:off x="3795" y="2427"/>
              <a:ext cx="41" cy="31"/>
            </a:xfrm>
            <a:custGeom>
              <a:avLst/>
              <a:gdLst>
                <a:gd name="T0" fmla="*/ 10 w 164"/>
                <a:gd name="T1" fmla="*/ 3 h 154"/>
                <a:gd name="T2" fmla="*/ 10 w 164"/>
                <a:gd name="T3" fmla="*/ 3 h 154"/>
                <a:gd name="T4" fmla="*/ 10 w 164"/>
                <a:gd name="T5" fmla="*/ 2 h 154"/>
                <a:gd name="T6" fmla="*/ 10 w 164"/>
                <a:gd name="T7" fmla="*/ 2 h 154"/>
                <a:gd name="T8" fmla="*/ 9 w 164"/>
                <a:gd name="T9" fmla="*/ 1 h 154"/>
                <a:gd name="T10" fmla="*/ 9 w 164"/>
                <a:gd name="T11" fmla="*/ 1 h 154"/>
                <a:gd name="T12" fmla="*/ 7 w 164"/>
                <a:gd name="T13" fmla="*/ 0 h 154"/>
                <a:gd name="T14" fmla="*/ 7 w 164"/>
                <a:gd name="T15" fmla="*/ 0 h 154"/>
                <a:gd name="T16" fmla="*/ 6 w 164"/>
                <a:gd name="T17" fmla="*/ 0 h 154"/>
                <a:gd name="T18" fmla="*/ 4 w 164"/>
                <a:gd name="T19" fmla="*/ 0 h 154"/>
                <a:gd name="T20" fmla="*/ 3 w 164"/>
                <a:gd name="T21" fmla="*/ 0 h 154"/>
                <a:gd name="T22" fmla="*/ 3 w 164"/>
                <a:gd name="T23" fmla="*/ 0 h 154"/>
                <a:gd name="T24" fmla="*/ 2 w 164"/>
                <a:gd name="T25" fmla="*/ 1 h 154"/>
                <a:gd name="T26" fmla="*/ 1 w 164"/>
                <a:gd name="T27" fmla="*/ 1 h 154"/>
                <a:gd name="T28" fmla="*/ 1 w 164"/>
                <a:gd name="T29" fmla="*/ 2 h 154"/>
                <a:gd name="T30" fmla="*/ 0 w 164"/>
                <a:gd name="T31" fmla="*/ 2 h 154"/>
                <a:gd name="T32" fmla="*/ 0 w 164"/>
                <a:gd name="T33" fmla="*/ 3 h 154"/>
                <a:gd name="T34" fmla="*/ 0 w 164"/>
                <a:gd name="T35" fmla="*/ 3 h 154"/>
                <a:gd name="T36" fmla="*/ 0 w 164"/>
                <a:gd name="T37" fmla="*/ 4 h 154"/>
                <a:gd name="T38" fmla="*/ 0 w 164"/>
                <a:gd name="T39" fmla="*/ 4 h 154"/>
                <a:gd name="T40" fmla="*/ 1 w 164"/>
                <a:gd name="T41" fmla="*/ 5 h 154"/>
                <a:gd name="T42" fmla="*/ 1 w 164"/>
                <a:gd name="T43" fmla="*/ 5 h 154"/>
                <a:gd name="T44" fmla="*/ 2 w 164"/>
                <a:gd name="T45" fmla="*/ 5 h 154"/>
                <a:gd name="T46" fmla="*/ 3 w 164"/>
                <a:gd name="T47" fmla="*/ 6 h 154"/>
                <a:gd name="T48" fmla="*/ 3 w 164"/>
                <a:gd name="T49" fmla="*/ 6 h 154"/>
                <a:gd name="T50" fmla="*/ 4 w 164"/>
                <a:gd name="T51" fmla="*/ 6 h 154"/>
                <a:gd name="T52" fmla="*/ 6 w 164"/>
                <a:gd name="T53" fmla="*/ 6 h 154"/>
                <a:gd name="T54" fmla="*/ 7 w 164"/>
                <a:gd name="T55" fmla="*/ 6 h 154"/>
                <a:gd name="T56" fmla="*/ 7 w 164"/>
                <a:gd name="T57" fmla="*/ 6 h 154"/>
                <a:gd name="T58" fmla="*/ 9 w 164"/>
                <a:gd name="T59" fmla="*/ 5 h 154"/>
                <a:gd name="T60" fmla="*/ 9 w 164"/>
                <a:gd name="T61" fmla="*/ 5 h 154"/>
                <a:gd name="T62" fmla="*/ 10 w 164"/>
                <a:gd name="T63" fmla="*/ 5 h 154"/>
                <a:gd name="T64" fmla="*/ 10 w 164"/>
                <a:gd name="T65" fmla="*/ 4 h 154"/>
                <a:gd name="T66" fmla="*/ 10 w 164"/>
                <a:gd name="T67" fmla="*/ 4 h 154"/>
                <a:gd name="T68" fmla="*/ 10 w 164"/>
                <a:gd name="T69" fmla="*/ 3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154"/>
                <a:gd name="T107" fmla="*/ 164 w 164"/>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154">
                  <a:moveTo>
                    <a:pt x="164" y="76"/>
                  </a:moveTo>
                  <a:lnTo>
                    <a:pt x="161" y="64"/>
                  </a:lnTo>
                  <a:lnTo>
                    <a:pt x="158" y="52"/>
                  </a:lnTo>
                  <a:lnTo>
                    <a:pt x="152" y="40"/>
                  </a:lnTo>
                  <a:lnTo>
                    <a:pt x="145" y="27"/>
                  </a:lnTo>
                  <a:lnTo>
                    <a:pt x="135" y="18"/>
                  </a:lnTo>
                  <a:lnTo>
                    <a:pt x="122" y="9"/>
                  </a:lnTo>
                  <a:lnTo>
                    <a:pt x="110" y="3"/>
                  </a:lnTo>
                  <a:lnTo>
                    <a:pt x="98" y="0"/>
                  </a:lnTo>
                  <a:lnTo>
                    <a:pt x="66" y="0"/>
                  </a:lnTo>
                  <a:lnTo>
                    <a:pt x="53" y="3"/>
                  </a:lnTo>
                  <a:lnTo>
                    <a:pt x="41" y="9"/>
                  </a:lnTo>
                  <a:lnTo>
                    <a:pt x="28" y="18"/>
                  </a:lnTo>
                  <a:lnTo>
                    <a:pt x="18" y="27"/>
                  </a:lnTo>
                  <a:lnTo>
                    <a:pt x="12" y="40"/>
                  </a:lnTo>
                  <a:lnTo>
                    <a:pt x="6" y="52"/>
                  </a:lnTo>
                  <a:lnTo>
                    <a:pt x="2" y="64"/>
                  </a:lnTo>
                  <a:lnTo>
                    <a:pt x="0" y="76"/>
                  </a:lnTo>
                  <a:lnTo>
                    <a:pt x="2" y="91"/>
                  </a:lnTo>
                  <a:lnTo>
                    <a:pt x="6" y="105"/>
                  </a:lnTo>
                  <a:lnTo>
                    <a:pt x="12" y="117"/>
                  </a:lnTo>
                  <a:lnTo>
                    <a:pt x="18" y="127"/>
                  </a:lnTo>
                  <a:lnTo>
                    <a:pt x="28" y="135"/>
                  </a:lnTo>
                  <a:lnTo>
                    <a:pt x="41" y="145"/>
                  </a:lnTo>
                  <a:lnTo>
                    <a:pt x="53" y="151"/>
                  </a:lnTo>
                  <a:lnTo>
                    <a:pt x="66" y="154"/>
                  </a:lnTo>
                  <a:lnTo>
                    <a:pt x="98" y="154"/>
                  </a:lnTo>
                  <a:lnTo>
                    <a:pt x="110" y="151"/>
                  </a:lnTo>
                  <a:lnTo>
                    <a:pt x="122" y="145"/>
                  </a:lnTo>
                  <a:lnTo>
                    <a:pt x="135" y="135"/>
                  </a:lnTo>
                  <a:lnTo>
                    <a:pt x="145" y="127"/>
                  </a:lnTo>
                  <a:lnTo>
                    <a:pt x="152" y="117"/>
                  </a:lnTo>
                  <a:lnTo>
                    <a:pt x="158" y="105"/>
                  </a:lnTo>
                  <a:lnTo>
                    <a:pt x="161" y="91"/>
                  </a:lnTo>
                  <a:lnTo>
                    <a:pt x="164" y="76"/>
                  </a:lnTo>
                  <a:close/>
                </a:path>
              </a:pathLst>
            </a:custGeom>
            <a:solidFill>
              <a:srgbClr val="000000"/>
            </a:solidFill>
            <a:ln w="5">
              <a:solidFill>
                <a:srgbClr val="000000"/>
              </a:solidFill>
              <a:prstDash val="solid"/>
              <a:round/>
              <a:headEnd/>
              <a:tailEnd/>
            </a:ln>
          </p:spPr>
          <p:txBody>
            <a:bodyPr/>
            <a:lstStyle/>
            <a:p>
              <a:endParaRPr lang="en-US"/>
            </a:p>
          </p:txBody>
        </p:sp>
        <p:sp>
          <p:nvSpPr>
            <p:cNvPr id="214054" name="Line 228"/>
            <p:cNvSpPr>
              <a:spLocks noChangeShapeType="1"/>
            </p:cNvSpPr>
            <p:nvPr/>
          </p:nvSpPr>
          <p:spPr bwMode="auto">
            <a:xfrm>
              <a:off x="3706" y="2655"/>
              <a:ext cx="0" cy="0"/>
            </a:xfrm>
            <a:prstGeom prst="line">
              <a:avLst/>
            </a:prstGeom>
            <a:noFill/>
            <a:ln w="1">
              <a:solidFill>
                <a:srgbClr val="000000"/>
              </a:solidFill>
              <a:round/>
              <a:headEnd/>
              <a:tailEnd/>
            </a:ln>
          </p:spPr>
          <p:txBody>
            <a:bodyPr/>
            <a:lstStyle/>
            <a:p>
              <a:endParaRPr lang="en-US"/>
            </a:p>
          </p:txBody>
        </p:sp>
        <p:sp>
          <p:nvSpPr>
            <p:cNvPr id="214055" name="Freeform 229"/>
            <p:cNvSpPr>
              <a:spLocks/>
            </p:cNvSpPr>
            <p:nvPr/>
          </p:nvSpPr>
          <p:spPr bwMode="auto">
            <a:xfrm>
              <a:off x="3666" y="2639"/>
              <a:ext cx="40" cy="31"/>
            </a:xfrm>
            <a:custGeom>
              <a:avLst/>
              <a:gdLst>
                <a:gd name="T0" fmla="*/ 10 w 163"/>
                <a:gd name="T1" fmla="*/ 3 h 156"/>
                <a:gd name="T2" fmla="*/ 10 w 163"/>
                <a:gd name="T3" fmla="*/ 3 h 156"/>
                <a:gd name="T4" fmla="*/ 10 w 163"/>
                <a:gd name="T5" fmla="*/ 2 h 156"/>
                <a:gd name="T6" fmla="*/ 9 w 163"/>
                <a:gd name="T7" fmla="*/ 2 h 156"/>
                <a:gd name="T8" fmla="*/ 9 w 163"/>
                <a:gd name="T9" fmla="*/ 1 h 156"/>
                <a:gd name="T10" fmla="*/ 8 w 163"/>
                <a:gd name="T11" fmla="*/ 1 h 156"/>
                <a:gd name="T12" fmla="*/ 7 w 163"/>
                <a:gd name="T13" fmla="*/ 0 h 156"/>
                <a:gd name="T14" fmla="*/ 7 w 163"/>
                <a:gd name="T15" fmla="*/ 0 h 156"/>
                <a:gd name="T16" fmla="*/ 6 w 163"/>
                <a:gd name="T17" fmla="*/ 0 h 156"/>
                <a:gd name="T18" fmla="*/ 5 w 163"/>
                <a:gd name="T19" fmla="*/ 0 h 156"/>
                <a:gd name="T20" fmla="*/ 4 w 163"/>
                <a:gd name="T21" fmla="*/ 0 h 156"/>
                <a:gd name="T22" fmla="*/ 3 w 163"/>
                <a:gd name="T23" fmla="*/ 0 h 156"/>
                <a:gd name="T24" fmla="*/ 2 w 163"/>
                <a:gd name="T25" fmla="*/ 0 h 156"/>
                <a:gd name="T26" fmla="*/ 2 w 163"/>
                <a:gd name="T27" fmla="*/ 1 h 156"/>
                <a:gd name="T28" fmla="*/ 1 w 163"/>
                <a:gd name="T29" fmla="*/ 1 h 156"/>
                <a:gd name="T30" fmla="*/ 0 w 163"/>
                <a:gd name="T31" fmla="*/ 2 h 156"/>
                <a:gd name="T32" fmla="*/ 0 w 163"/>
                <a:gd name="T33" fmla="*/ 2 h 156"/>
                <a:gd name="T34" fmla="*/ 0 w 163"/>
                <a:gd name="T35" fmla="*/ 3 h 156"/>
                <a:gd name="T36" fmla="*/ 0 w 163"/>
                <a:gd name="T37" fmla="*/ 4 h 156"/>
                <a:gd name="T38" fmla="*/ 0 w 163"/>
                <a:gd name="T39" fmla="*/ 4 h 156"/>
                <a:gd name="T40" fmla="*/ 0 w 163"/>
                <a:gd name="T41" fmla="*/ 5 h 156"/>
                <a:gd name="T42" fmla="*/ 1 w 163"/>
                <a:gd name="T43" fmla="*/ 5 h 156"/>
                <a:gd name="T44" fmla="*/ 2 w 163"/>
                <a:gd name="T45" fmla="*/ 5 h 156"/>
                <a:gd name="T46" fmla="*/ 2 w 163"/>
                <a:gd name="T47" fmla="*/ 6 h 156"/>
                <a:gd name="T48" fmla="*/ 3 w 163"/>
                <a:gd name="T49" fmla="*/ 6 h 156"/>
                <a:gd name="T50" fmla="*/ 4 w 163"/>
                <a:gd name="T51" fmla="*/ 6 h 156"/>
                <a:gd name="T52" fmla="*/ 5 w 163"/>
                <a:gd name="T53" fmla="*/ 6 h 156"/>
                <a:gd name="T54" fmla="*/ 6 w 163"/>
                <a:gd name="T55" fmla="*/ 6 h 156"/>
                <a:gd name="T56" fmla="*/ 7 w 163"/>
                <a:gd name="T57" fmla="*/ 6 h 156"/>
                <a:gd name="T58" fmla="*/ 7 w 163"/>
                <a:gd name="T59" fmla="*/ 6 h 156"/>
                <a:gd name="T60" fmla="*/ 8 w 163"/>
                <a:gd name="T61" fmla="*/ 5 h 156"/>
                <a:gd name="T62" fmla="*/ 9 w 163"/>
                <a:gd name="T63" fmla="*/ 5 h 156"/>
                <a:gd name="T64" fmla="*/ 9 w 163"/>
                <a:gd name="T65" fmla="*/ 5 h 156"/>
                <a:gd name="T66" fmla="*/ 10 w 163"/>
                <a:gd name="T67" fmla="*/ 4 h 156"/>
                <a:gd name="T68" fmla="*/ 10 w 163"/>
                <a:gd name="T69" fmla="*/ 4 h 156"/>
                <a:gd name="T70" fmla="*/ 10 w 163"/>
                <a:gd name="T71" fmla="*/ 3 h 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3"/>
                <a:gd name="T109" fmla="*/ 0 h 156"/>
                <a:gd name="T110" fmla="*/ 163 w 163"/>
                <a:gd name="T111" fmla="*/ 156 h 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3" h="156">
                  <a:moveTo>
                    <a:pt x="163" y="79"/>
                  </a:moveTo>
                  <a:lnTo>
                    <a:pt x="163" y="63"/>
                  </a:lnTo>
                  <a:lnTo>
                    <a:pt x="159" y="51"/>
                  </a:lnTo>
                  <a:lnTo>
                    <a:pt x="152" y="40"/>
                  </a:lnTo>
                  <a:lnTo>
                    <a:pt x="143" y="28"/>
                  </a:lnTo>
                  <a:lnTo>
                    <a:pt x="133" y="18"/>
                  </a:lnTo>
                  <a:lnTo>
                    <a:pt x="124" y="12"/>
                  </a:lnTo>
                  <a:lnTo>
                    <a:pt x="111" y="6"/>
                  </a:lnTo>
                  <a:lnTo>
                    <a:pt x="95" y="4"/>
                  </a:lnTo>
                  <a:lnTo>
                    <a:pt x="83" y="0"/>
                  </a:lnTo>
                  <a:lnTo>
                    <a:pt x="67" y="4"/>
                  </a:lnTo>
                  <a:lnTo>
                    <a:pt x="54" y="6"/>
                  </a:lnTo>
                  <a:lnTo>
                    <a:pt x="41" y="12"/>
                  </a:lnTo>
                  <a:lnTo>
                    <a:pt x="28" y="18"/>
                  </a:lnTo>
                  <a:lnTo>
                    <a:pt x="19" y="28"/>
                  </a:lnTo>
                  <a:lnTo>
                    <a:pt x="9" y="40"/>
                  </a:lnTo>
                  <a:lnTo>
                    <a:pt x="3" y="51"/>
                  </a:lnTo>
                  <a:lnTo>
                    <a:pt x="0" y="63"/>
                  </a:lnTo>
                  <a:lnTo>
                    <a:pt x="0" y="93"/>
                  </a:lnTo>
                  <a:lnTo>
                    <a:pt x="3" y="105"/>
                  </a:lnTo>
                  <a:lnTo>
                    <a:pt x="9" y="118"/>
                  </a:lnTo>
                  <a:lnTo>
                    <a:pt x="19" y="130"/>
                  </a:lnTo>
                  <a:lnTo>
                    <a:pt x="28" y="138"/>
                  </a:lnTo>
                  <a:lnTo>
                    <a:pt x="41" y="144"/>
                  </a:lnTo>
                  <a:lnTo>
                    <a:pt x="54" y="150"/>
                  </a:lnTo>
                  <a:lnTo>
                    <a:pt x="67" y="154"/>
                  </a:lnTo>
                  <a:lnTo>
                    <a:pt x="83" y="156"/>
                  </a:lnTo>
                  <a:lnTo>
                    <a:pt x="95" y="154"/>
                  </a:lnTo>
                  <a:lnTo>
                    <a:pt x="111" y="150"/>
                  </a:lnTo>
                  <a:lnTo>
                    <a:pt x="124" y="144"/>
                  </a:lnTo>
                  <a:lnTo>
                    <a:pt x="133" y="138"/>
                  </a:lnTo>
                  <a:lnTo>
                    <a:pt x="143" y="130"/>
                  </a:lnTo>
                  <a:lnTo>
                    <a:pt x="152" y="118"/>
                  </a:lnTo>
                  <a:lnTo>
                    <a:pt x="159" y="105"/>
                  </a:lnTo>
                  <a:lnTo>
                    <a:pt x="163" y="93"/>
                  </a:lnTo>
                  <a:lnTo>
                    <a:pt x="163" y="79"/>
                  </a:lnTo>
                  <a:close/>
                </a:path>
              </a:pathLst>
            </a:custGeom>
            <a:solidFill>
              <a:srgbClr val="000000"/>
            </a:solidFill>
            <a:ln w="5">
              <a:solidFill>
                <a:srgbClr val="000000"/>
              </a:solidFill>
              <a:prstDash val="solid"/>
              <a:round/>
              <a:headEnd/>
              <a:tailEnd/>
            </a:ln>
          </p:spPr>
          <p:txBody>
            <a:bodyPr/>
            <a:lstStyle/>
            <a:p>
              <a:endParaRPr lang="en-US"/>
            </a:p>
          </p:txBody>
        </p:sp>
        <p:sp>
          <p:nvSpPr>
            <p:cNvPr id="214056" name="Line 230"/>
            <p:cNvSpPr>
              <a:spLocks noChangeShapeType="1"/>
            </p:cNvSpPr>
            <p:nvPr/>
          </p:nvSpPr>
          <p:spPr bwMode="auto">
            <a:xfrm>
              <a:off x="3487" y="2867"/>
              <a:ext cx="0" cy="0"/>
            </a:xfrm>
            <a:prstGeom prst="line">
              <a:avLst/>
            </a:prstGeom>
            <a:noFill/>
            <a:ln w="1">
              <a:solidFill>
                <a:srgbClr val="000000"/>
              </a:solidFill>
              <a:round/>
              <a:headEnd/>
              <a:tailEnd/>
            </a:ln>
          </p:spPr>
          <p:txBody>
            <a:bodyPr/>
            <a:lstStyle/>
            <a:p>
              <a:endParaRPr lang="en-US"/>
            </a:p>
          </p:txBody>
        </p:sp>
        <p:sp>
          <p:nvSpPr>
            <p:cNvPr id="214057" name="Freeform 231"/>
            <p:cNvSpPr>
              <a:spLocks/>
            </p:cNvSpPr>
            <p:nvPr/>
          </p:nvSpPr>
          <p:spPr bwMode="auto">
            <a:xfrm>
              <a:off x="3445" y="2851"/>
              <a:ext cx="42" cy="31"/>
            </a:xfrm>
            <a:custGeom>
              <a:avLst/>
              <a:gdLst>
                <a:gd name="T0" fmla="*/ 11 w 165"/>
                <a:gd name="T1" fmla="*/ 3 h 157"/>
                <a:gd name="T2" fmla="*/ 10 w 165"/>
                <a:gd name="T3" fmla="*/ 3 h 157"/>
                <a:gd name="T4" fmla="*/ 10 w 165"/>
                <a:gd name="T5" fmla="*/ 2 h 157"/>
                <a:gd name="T6" fmla="*/ 10 w 165"/>
                <a:gd name="T7" fmla="*/ 2 h 157"/>
                <a:gd name="T8" fmla="*/ 9 w 165"/>
                <a:gd name="T9" fmla="*/ 1 h 157"/>
                <a:gd name="T10" fmla="*/ 9 w 165"/>
                <a:gd name="T11" fmla="*/ 1 h 157"/>
                <a:gd name="T12" fmla="*/ 8 w 165"/>
                <a:gd name="T13" fmla="*/ 0 h 157"/>
                <a:gd name="T14" fmla="*/ 7 w 165"/>
                <a:gd name="T15" fmla="*/ 0 h 157"/>
                <a:gd name="T16" fmla="*/ 6 w 165"/>
                <a:gd name="T17" fmla="*/ 0 h 157"/>
                <a:gd name="T18" fmla="*/ 5 w 165"/>
                <a:gd name="T19" fmla="*/ 0 h 157"/>
                <a:gd name="T20" fmla="*/ 4 w 165"/>
                <a:gd name="T21" fmla="*/ 0 h 157"/>
                <a:gd name="T22" fmla="*/ 4 w 165"/>
                <a:gd name="T23" fmla="*/ 0 h 157"/>
                <a:gd name="T24" fmla="*/ 3 w 165"/>
                <a:gd name="T25" fmla="*/ 0 h 157"/>
                <a:gd name="T26" fmla="*/ 2 w 165"/>
                <a:gd name="T27" fmla="*/ 1 h 157"/>
                <a:gd name="T28" fmla="*/ 1 w 165"/>
                <a:gd name="T29" fmla="*/ 1 h 157"/>
                <a:gd name="T30" fmla="*/ 1 w 165"/>
                <a:gd name="T31" fmla="*/ 2 h 157"/>
                <a:gd name="T32" fmla="*/ 1 w 165"/>
                <a:gd name="T33" fmla="*/ 2 h 157"/>
                <a:gd name="T34" fmla="*/ 0 w 165"/>
                <a:gd name="T35" fmla="*/ 3 h 157"/>
                <a:gd name="T36" fmla="*/ 0 w 165"/>
                <a:gd name="T37" fmla="*/ 4 h 157"/>
                <a:gd name="T38" fmla="*/ 1 w 165"/>
                <a:gd name="T39" fmla="*/ 4 h 157"/>
                <a:gd name="T40" fmla="*/ 1 w 165"/>
                <a:gd name="T41" fmla="*/ 5 h 157"/>
                <a:gd name="T42" fmla="*/ 1 w 165"/>
                <a:gd name="T43" fmla="*/ 5 h 157"/>
                <a:gd name="T44" fmla="*/ 2 w 165"/>
                <a:gd name="T45" fmla="*/ 5 h 157"/>
                <a:gd name="T46" fmla="*/ 3 w 165"/>
                <a:gd name="T47" fmla="*/ 6 h 157"/>
                <a:gd name="T48" fmla="*/ 4 w 165"/>
                <a:gd name="T49" fmla="*/ 6 h 157"/>
                <a:gd name="T50" fmla="*/ 4 w 165"/>
                <a:gd name="T51" fmla="*/ 6 h 157"/>
                <a:gd name="T52" fmla="*/ 6 w 165"/>
                <a:gd name="T53" fmla="*/ 6 h 157"/>
                <a:gd name="T54" fmla="*/ 7 w 165"/>
                <a:gd name="T55" fmla="*/ 6 h 157"/>
                <a:gd name="T56" fmla="*/ 8 w 165"/>
                <a:gd name="T57" fmla="*/ 6 h 157"/>
                <a:gd name="T58" fmla="*/ 9 w 165"/>
                <a:gd name="T59" fmla="*/ 5 h 157"/>
                <a:gd name="T60" fmla="*/ 9 w 165"/>
                <a:gd name="T61" fmla="*/ 5 h 157"/>
                <a:gd name="T62" fmla="*/ 10 w 165"/>
                <a:gd name="T63" fmla="*/ 5 h 157"/>
                <a:gd name="T64" fmla="*/ 10 w 165"/>
                <a:gd name="T65" fmla="*/ 4 h 157"/>
                <a:gd name="T66" fmla="*/ 10 w 165"/>
                <a:gd name="T67" fmla="*/ 4 h 157"/>
                <a:gd name="T68" fmla="*/ 11 w 165"/>
                <a:gd name="T69" fmla="*/ 3 h 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57"/>
                <a:gd name="T107" fmla="*/ 165 w 165"/>
                <a:gd name="T108" fmla="*/ 157 h 15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57">
                  <a:moveTo>
                    <a:pt x="165" y="79"/>
                  </a:moveTo>
                  <a:lnTo>
                    <a:pt x="161" y="67"/>
                  </a:lnTo>
                  <a:lnTo>
                    <a:pt x="158" y="51"/>
                  </a:lnTo>
                  <a:lnTo>
                    <a:pt x="152" y="39"/>
                  </a:lnTo>
                  <a:lnTo>
                    <a:pt x="145" y="31"/>
                  </a:lnTo>
                  <a:lnTo>
                    <a:pt x="133" y="19"/>
                  </a:lnTo>
                  <a:lnTo>
                    <a:pt x="124" y="12"/>
                  </a:lnTo>
                  <a:lnTo>
                    <a:pt x="111" y="6"/>
                  </a:lnTo>
                  <a:lnTo>
                    <a:pt x="94" y="3"/>
                  </a:lnTo>
                  <a:lnTo>
                    <a:pt x="82" y="0"/>
                  </a:lnTo>
                  <a:lnTo>
                    <a:pt x="66" y="3"/>
                  </a:lnTo>
                  <a:lnTo>
                    <a:pt x="54" y="6"/>
                  </a:lnTo>
                  <a:lnTo>
                    <a:pt x="41" y="12"/>
                  </a:lnTo>
                  <a:lnTo>
                    <a:pt x="28" y="19"/>
                  </a:lnTo>
                  <a:lnTo>
                    <a:pt x="19" y="31"/>
                  </a:lnTo>
                  <a:lnTo>
                    <a:pt x="9" y="39"/>
                  </a:lnTo>
                  <a:lnTo>
                    <a:pt x="6" y="51"/>
                  </a:lnTo>
                  <a:lnTo>
                    <a:pt x="0" y="67"/>
                  </a:lnTo>
                  <a:lnTo>
                    <a:pt x="0" y="94"/>
                  </a:lnTo>
                  <a:lnTo>
                    <a:pt x="6" y="106"/>
                  </a:lnTo>
                  <a:lnTo>
                    <a:pt x="9" y="118"/>
                  </a:lnTo>
                  <a:lnTo>
                    <a:pt x="19" y="130"/>
                  </a:lnTo>
                  <a:lnTo>
                    <a:pt x="28" y="139"/>
                  </a:lnTo>
                  <a:lnTo>
                    <a:pt x="41" y="148"/>
                  </a:lnTo>
                  <a:lnTo>
                    <a:pt x="54" y="151"/>
                  </a:lnTo>
                  <a:lnTo>
                    <a:pt x="66" y="157"/>
                  </a:lnTo>
                  <a:lnTo>
                    <a:pt x="94" y="157"/>
                  </a:lnTo>
                  <a:lnTo>
                    <a:pt x="111" y="151"/>
                  </a:lnTo>
                  <a:lnTo>
                    <a:pt x="124" y="148"/>
                  </a:lnTo>
                  <a:lnTo>
                    <a:pt x="133" y="139"/>
                  </a:lnTo>
                  <a:lnTo>
                    <a:pt x="145" y="130"/>
                  </a:lnTo>
                  <a:lnTo>
                    <a:pt x="152" y="118"/>
                  </a:lnTo>
                  <a:lnTo>
                    <a:pt x="158" y="106"/>
                  </a:lnTo>
                  <a:lnTo>
                    <a:pt x="161" y="94"/>
                  </a:lnTo>
                  <a:lnTo>
                    <a:pt x="165" y="79"/>
                  </a:lnTo>
                  <a:close/>
                </a:path>
              </a:pathLst>
            </a:custGeom>
            <a:solidFill>
              <a:srgbClr val="000000"/>
            </a:solidFill>
            <a:ln w="5">
              <a:solidFill>
                <a:srgbClr val="000000"/>
              </a:solidFill>
              <a:prstDash val="solid"/>
              <a:round/>
              <a:headEnd/>
              <a:tailEnd/>
            </a:ln>
          </p:spPr>
          <p:txBody>
            <a:bodyPr/>
            <a:lstStyle/>
            <a:p>
              <a:endParaRPr lang="en-US"/>
            </a:p>
          </p:txBody>
        </p:sp>
        <p:sp>
          <p:nvSpPr>
            <p:cNvPr id="214058" name="Line 232"/>
            <p:cNvSpPr>
              <a:spLocks noChangeShapeType="1"/>
            </p:cNvSpPr>
            <p:nvPr/>
          </p:nvSpPr>
          <p:spPr bwMode="auto">
            <a:xfrm>
              <a:off x="3836" y="3078"/>
              <a:ext cx="0" cy="0"/>
            </a:xfrm>
            <a:prstGeom prst="line">
              <a:avLst/>
            </a:prstGeom>
            <a:noFill/>
            <a:ln w="1">
              <a:solidFill>
                <a:srgbClr val="000000"/>
              </a:solidFill>
              <a:round/>
              <a:headEnd/>
              <a:tailEnd/>
            </a:ln>
          </p:spPr>
          <p:txBody>
            <a:bodyPr/>
            <a:lstStyle/>
            <a:p>
              <a:endParaRPr lang="en-US"/>
            </a:p>
          </p:txBody>
        </p:sp>
        <p:sp>
          <p:nvSpPr>
            <p:cNvPr id="214059" name="Freeform 233"/>
            <p:cNvSpPr>
              <a:spLocks/>
            </p:cNvSpPr>
            <p:nvPr/>
          </p:nvSpPr>
          <p:spPr bwMode="auto">
            <a:xfrm>
              <a:off x="3795" y="3063"/>
              <a:ext cx="41" cy="31"/>
            </a:xfrm>
            <a:custGeom>
              <a:avLst/>
              <a:gdLst>
                <a:gd name="T0" fmla="*/ 10 w 164"/>
                <a:gd name="T1" fmla="*/ 3 h 154"/>
                <a:gd name="T2" fmla="*/ 10 w 164"/>
                <a:gd name="T3" fmla="*/ 3 h 154"/>
                <a:gd name="T4" fmla="*/ 10 w 164"/>
                <a:gd name="T5" fmla="*/ 2 h 154"/>
                <a:gd name="T6" fmla="*/ 10 w 164"/>
                <a:gd name="T7" fmla="*/ 2 h 154"/>
                <a:gd name="T8" fmla="*/ 9 w 164"/>
                <a:gd name="T9" fmla="*/ 1 h 154"/>
                <a:gd name="T10" fmla="*/ 9 w 164"/>
                <a:gd name="T11" fmla="*/ 1 h 154"/>
                <a:gd name="T12" fmla="*/ 7 w 164"/>
                <a:gd name="T13" fmla="*/ 0 h 154"/>
                <a:gd name="T14" fmla="*/ 7 w 164"/>
                <a:gd name="T15" fmla="*/ 0 h 154"/>
                <a:gd name="T16" fmla="*/ 6 w 164"/>
                <a:gd name="T17" fmla="*/ 0 h 154"/>
                <a:gd name="T18" fmla="*/ 4 w 164"/>
                <a:gd name="T19" fmla="*/ 0 h 154"/>
                <a:gd name="T20" fmla="*/ 3 w 164"/>
                <a:gd name="T21" fmla="*/ 0 h 154"/>
                <a:gd name="T22" fmla="*/ 3 w 164"/>
                <a:gd name="T23" fmla="*/ 0 h 154"/>
                <a:gd name="T24" fmla="*/ 2 w 164"/>
                <a:gd name="T25" fmla="*/ 1 h 154"/>
                <a:gd name="T26" fmla="*/ 1 w 164"/>
                <a:gd name="T27" fmla="*/ 1 h 154"/>
                <a:gd name="T28" fmla="*/ 1 w 164"/>
                <a:gd name="T29" fmla="*/ 2 h 154"/>
                <a:gd name="T30" fmla="*/ 0 w 164"/>
                <a:gd name="T31" fmla="*/ 2 h 154"/>
                <a:gd name="T32" fmla="*/ 0 w 164"/>
                <a:gd name="T33" fmla="*/ 3 h 154"/>
                <a:gd name="T34" fmla="*/ 0 w 164"/>
                <a:gd name="T35" fmla="*/ 3 h 154"/>
                <a:gd name="T36" fmla="*/ 0 w 164"/>
                <a:gd name="T37" fmla="*/ 4 h 154"/>
                <a:gd name="T38" fmla="*/ 0 w 164"/>
                <a:gd name="T39" fmla="*/ 4 h 154"/>
                <a:gd name="T40" fmla="*/ 1 w 164"/>
                <a:gd name="T41" fmla="*/ 5 h 154"/>
                <a:gd name="T42" fmla="*/ 1 w 164"/>
                <a:gd name="T43" fmla="*/ 5 h 154"/>
                <a:gd name="T44" fmla="*/ 2 w 164"/>
                <a:gd name="T45" fmla="*/ 5 h 154"/>
                <a:gd name="T46" fmla="*/ 3 w 164"/>
                <a:gd name="T47" fmla="*/ 6 h 154"/>
                <a:gd name="T48" fmla="*/ 3 w 164"/>
                <a:gd name="T49" fmla="*/ 6 h 154"/>
                <a:gd name="T50" fmla="*/ 4 w 164"/>
                <a:gd name="T51" fmla="*/ 6 h 154"/>
                <a:gd name="T52" fmla="*/ 6 w 164"/>
                <a:gd name="T53" fmla="*/ 6 h 154"/>
                <a:gd name="T54" fmla="*/ 7 w 164"/>
                <a:gd name="T55" fmla="*/ 6 h 154"/>
                <a:gd name="T56" fmla="*/ 7 w 164"/>
                <a:gd name="T57" fmla="*/ 6 h 154"/>
                <a:gd name="T58" fmla="*/ 9 w 164"/>
                <a:gd name="T59" fmla="*/ 5 h 154"/>
                <a:gd name="T60" fmla="*/ 9 w 164"/>
                <a:gd name="T61" fmla="*/ 5 h 154"/>
                <a:gd name="T62" fmla="*/ 10 w 164"/>
                <a:gd name="T63" fmla="*/ 5 h 154"/>
                <a:gd name="T64" fmla="*/ 10 w 164"/>
                <a:gd name="T65" fmla="*/ 4 h 154"/>
                <a:gd name="T66" fmla="*/ 10 w 164"/>
                <a:gd name="T67" fmla="*/ 4 h 154"/>
                <a:gd name="T68" fmla="*/ 10 w 164"/>
                <a:gd name="T69" fmla="*/ 3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154"/>
                <a:gd name="T107" fmla="*/ 164 w 164"/>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154">
                  <a:moveTo>
                    <a:pt x="164" y="75"/>
                  </a:moveTo>
                  <a:lnTo>
                    <a:pt x="161" y="63"/>
                  </a:lnTo>
                  <a:lnTo>
                    <a:pt x="158" y="51"/>
                  </a:lnTo>
                  <a:lnTo>
                    <a:pt x="152" y="40"/>
                  </a:lnTo>
                  <a:lnTo>
                    <a:pt x="145" y="28"/>
                  </a:lnTo>
                  <a:lnTo>
                    <a:pt x="135" y="18"/>
                  </a:lnTo>
                  <a:lnTo>
                    <a:pt x="122" y="10"/>
                  </a:lnTo>
                  <a:lnTo>
                    <a:pt x="110" y="4"/>
                  </a:lnTo>
                  <a:lnTo>
                    <a:pt x="98" y="0"/>
                  </a:lnTo>
                  <a:lnTo>
                    <a:pt x="66" y="0"/>
                  </a:lnTo>
                  <a:lnTo>
                    <a:pt x="53" y="4"/>
                  </a:lnTo>
                  <a:lnTo>
                    <a:pt x="41" y="10"/>
                  </a:lnTo>
                  <a:lnTo>
                    <a:pt x="28" y="18"/>
                  </a:lnTo>
                  <a:lnTo>
                    <a:pt x="18" y="28"/>
                  </a:lnTo>
                  <a:lnTo>
                    <a:pt x="12" y="40"/>
                  </a:lnTo>
                  <a:lnTo>
                    <a:pt x="6" y="51"/>
                  </a:lnTo>
                  <a:lnTo>
                    <a:pt x="2" y="63"/>
                  </a:lnTo>
                  <a:lnTo>
                    <a:pt x="0" y="75"/>
                  </a:lnTo>
                  <a:lnTo>
                    <a:pt x="2" y="91"/>
                  </a:lnTo>
                  <a:lnTo>
                    <a:pt x="6" y="103"/>
                  </a:lnTo>
                  <a:lnTo>
                    <a:pt x="12" y="118"/>
                  </a:lnTo>
                  <a:lnTo>
                    <a:pt x="18" y="126"/>
                  </a:lnTo>
                  <a:lnTo>
                    <a:pt x="28" y="136"/>
                  </a:lnTo>
                  <a:lnTo>
                    <a:pt x="41" y="145"/>
                  </a:lnTo>
                  <a:lnTo>
                    <a:pt x="53" y="151"/>
                  </a:lnTo>
                  <a:lnTo>
                    <a:pt x="66" y="154"/>
                  </a:lnTo>
                  <a:lnTo>
                    <a:pt x="98" y="154"/>
                  </a:lnTo>
                  <a:lnTo>
                    <a:pt x="110" y="151"/>
                  </a:lnTo>
                  <a:lnTo>
                    <a:pt x="122" y="145"/>
                  </a:lnTo>
                  <a:lnTo>
                    <a:pt x="135" y="136"/>
                  </a:lnTo>
                  <a:lnTo>
                    <a:pt x="145" y="126"/>
                  </a:lnTo>
                  <a:lnTo>
                    <a:pt x="152" y="118"/>
                  </a:lnTo>
                  <a:lnTo>
                    <a:pt x="158" y="103"/>
                  </a:lnTo>
                  <a:lnTo>
                    <a:pt x="161" y="91"/>
                  </a:lnTo>
                  <a:lnTo>
                    <a:pt x="164" y="75"/>
                  </a:lnTo>
                  <a:close/>
                </a:path>
              </a:pathLst>
            </a:custGeom>
            <a:solidFill>
              <a:srgbClr val="000000"/>
            </a:solidFill>
            <a:ln w="5">
              <a:solidFill>
                <a:srgbClr val="000000"/>
              </a:solidFill>
              <a:prstDash val="solid"/>
              <a:round/>
              <a:headEnd/>
              <a:tailEnd/>
            </a:ln>
          </p:spPr>
          <p:txBody>
            <a:bodyPr/>
            <a:lstStyle/>
            <a:p>
              <a:endParaRPr lang="en-US"/>
            </a:p>
          </p:txBody>
        </p:sp>
        <p:sp>
          <p:nvSpPr>
            <p:cNvPr id="214060" name="Line 234"/>
            <p:cNvSpPr>
              <a:spLocks noChangeShapeType="1"/>
            </p:cNvSpPr>
            <p:nvPr/>
          </p:nvSpPr>
          <p:spPr bwMode="auto">
            <a:xfrm>
              <a:off x="3603" y="3291"/>
              <a:ext cx="0" cy="0"/>
            </a:xfrm>
            <a:prstGeom prst="line">
              <a:avLst/>
            </a:prstGeom>
            <a:noFill/>
            <a:ln w="1">
              <a:solidFill>
                <a:srgbClr val="000000"/>
              </a:solidFill>
              <a:round/>
              <a:headEnd/>
              <a:tailEnd/>
            </a:ln>
          </p:spPr>
          <p:txBody>
            <a:bodyPr/>
            <a:lstStyle/>
            <a:p>
              <a:endParaRPr lang="en-US"/>
            </a:p>
          </p:txBody>
        </p:sp>
        <p:sp>
          <p:nvSpPr>
            <p:cNvPr id="214061" name="Freeform 235"/>
            <p:cNvSpPr>
              <a:spLocks/>
            </p:cNvSpPr>
            <p:nvPr/>
          </p:nvSpPr>
          <p:spPr bwMode="auto">
            <a:xfrm>
              <a:off x="3562" y="3276"/>
              <a:ext cx="41" cy="31"/>
            </a:xfrm>
            <a:custGeom>
              <a:avLst/>
              <a:gdLst>
                <a:gd name="T0" fmla="*/ 10 w 165"/>
                <a:gd name="T1" fmla="*/ 3 h 156"/>
                <a:gd name="T2" fmla="*/ 10 w 165"/>
                <a:gd name="T3" fmla="*/ 3 h 156"/>
                <a:gd name="T4" fmla="*/ 10 w 165"/>
                <a:gd name="T5" fmla="*/ 2 h 156"/>
                <a:gd name="T6" fmla="*/ 9 w 165"/>
                <a:gd name="T7" fmla="*/ 2 h 156"/>
                <a:gd name="T8" fmla="*/ 9 w 165"/>
                <a:gd name="T9" fmla="*/ 1 h 156"/>
                <a:gd name="T10" fmla="*/ 8 w 165"/>
                <a:gd name="T11" fmla="*/ 1 h 156"/>
                <a:gd name="T12" fmla="*/ 8 w 165"/>
                <a:gd name="T13" fmla="*/ 0 h 156"/>
                <a:gd name="T14" fmla="*/ 7 w 165"/>
                <a:gd name="T15" fmla="*/ 0 h 156"/>
                <a:gd name="T16" fmla="*/ 6 w 165"/>
                <a:gd name="T17" fmla="*/ 0 h 156"/>
                <a:gd name="T18" fmla="*/ 4 w 165"/>
                <a:gd name="T19" fmla="*/ 0 h 156"/>
                <a:gd name="T20" fmla="*/ 3 w 165"/>
                <a:gd name="T21" fmla="*/ 0 h 156"/>
                <a:gd name="T22" fmla="*/ 2 w 165"/>
                <a:gd name="T23" fmla="*/ 0 h 156"/>
                <a:gd name="T24" fmla="*/ 2 w 165"/>
                <a:gd name="T25" fmla="*/ 1 h 156"/>
                <a:gd name="T26" fmla="*/ 1 w 165"/>
                <a:gd name="T27" fmla="*/ 1 h 156"/>
                <a:gd name="T28" fmla="*/ 1 w 165"/>
                <a:gd name="T29" fmla="*/ 2 h 156"/>
                <a:gd name="T30" fmla="*/ 0 w 165"/>
                <a:gd name="T31" fmla="*/ 2 h 156"/>
                <a:gd name="T32" fmla="*/ 0 w 165"/>
                <a:gd name="T33" fmla="*/ 3 h 156"/>
                <a:gd name="T34" fmla="*/ 0 w 165"/>
                <a:gd name="T35" fmla="*/ 3 h 156"/>
                <a:gd name="T36" fmla="*/ 0 w 165"/>
                <a:gd name="T37" fmla="*/ 4 h 156"/>
                <a:gd name="T38" fmla="*/ 0 w 165"/>
                <a:gd name="T39" fmla="*/ 4 h 156"/>
                <a:gd name="T40" fmla="*/ 1 w 165"/>
                <a:gd name="T41" fmla="*/ 5 h 156"/>
                <a:gd name="T42" fmla="*/ 1 w 165"/>
                <a:gd name="T43" fmla="*/ 5 h 156"/>
                <a:gd name="T44" fmla="*/ 2 w 165"/>
                <a:gd name="T45" fmla="*/ 5 h 156"/>
                <a:gd name="T46" fmla="*/ 2 w 165"/>
                <a:gd name="T47" fmla="*/ 6 h 156"/>
                <a:gd name="T48" fmla="*/ 3 w 165"/>
                <a:gd name="T49" fmla="*/ 6 h 156"/>
                <a:gd name="T50" fmla="*/ 4 w 165"/>
                <a:gd name="T51" fmla="*/ 6 h 156"/>
                <a:gd name="T52" fmla="*/ 5 w 165"/>
                <a:gd name="T53" fmla="*/ 6 h 156"/>
                <a:gd name="T54" fmla="*/ 6 w 165"/>
                <a:gd name="T55" fmla="*/ 6 h 156"/>
                <a:gd name="T56" fmla="*/ 7 w 165"/>
                <a:gd name="T57" fmla="*/ 6 h 156"/>
                <a:gd name="T58" fmla="*/ 8 w 165"/>
                <a:gd name="T59" fmla="*/ 6 h 156"/>
                <a:gd name="T60" fmla="*/ 8 w 165"/>
                <a:gd name="T61" fmla="*/ 5 h 156"/>
                <a:gd name="T62" fmla="*/ 9 w 165"/>
                <a:gd name="T63" fmla="*/ 5 h 156"/>
                <a:gd name="T64" fmla="*/ 9 w 165"/>
                <a:gd name="T65" fmla="*/ 5 h 156"/>
                <a:gd name="T66" fmla="*/ 10 w 165"/>
                <a:gd name="T67" fmla="*/ 4 h 156"/>
                <a:gd name="T68" fmla="*/ 10 w 165"/>
                <a:gd name="T69" fmla="*/ 4 h 156"/>
                <a:gd name="T70" fmla="*/ 10 w 165"/>
                <a:gd name="T71" fmla="*/ 3 h 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56"/>
                <a:gd name="T110" fmla="*/ 165 w 165"/>
                <a:gd name="T111" fmla="*/ 156 h 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56">
                  <a:moveTo>
                    <a:pt x="165" y="78"/>
                  </a:moveTo>
                  <a:lnTo>
                    <a:pt x="161" y="63"/>
                  </a:lnTo>
                  <a:lnTo>
                    <a:pt x="159" y="51"/>
                  </a:lnTo>
                  <a:lnTo>
                    <a:pt x="152" y="38"/>
                  </a:lnTo>
                  <a:lnTo>
                    <a:pt x="146" y="26"/>
                  </a:lnTo>
                  <a:lnTo>
                    <a:pt x="137" y="18"/>
                  </a:lnTo>
                  <a:lnTo>
                    <a:pt x="124" y="8"/>
                  </a:lnTo>
                  <a:lnTo>
                    <a:pt x="111" y="6"/>
                  </a:lnTo>
                  <a:lnTo>
                    <a:pt x="98" y="0"/>
                  </a:lnTo>
                  <a:lnTo>
                    <a:pt x="67" y="0"/>
                  </a:lnTo>
                  <a:lnTo>
                    <a:pt x="54" y="6"/>
                  </a:lnTo>
                  <a:lnTo>
                    <a:pt x="41" y="8"/>
                  </a:lnTo>
                  <a:lnTo>
                    <a:pt x="28" y="18"/>
                  </a:lnTo>
                  <a:lnTo>
                    <a:pt x="19" y="26"/>
                  </a:lnTo>
                  <a:lnTo>
                    <a:pt x="13" y="38"/>
                  </a:lnTo>
                  <a:lnTo>
                    <a:pt x="7" y="51"/>
                  </a:lnTo>
                  <a:lnTo>
                    <a:pt x="3" y="63"/>
                  </a:lnTo>
                  <a:lnTo>
                    <a:pt x="0" y="78"/>
                  </a:lnTo>
                  <a:lnTo>
                    <a:pt x="3" y="89"/>
                  </a:lnTo>
                  <a:lnTo>
                    <a:pt x="7" y="105"/>
                  </a:lnTo>
                  <a:lnTo>
                    <a:pt x="13" y="117"/>
                  </a:lnTo>
                  <a:lnTo>
                    <a:pt x="19" y="126"/>
                  </a:lnTo>
                  <a:lnTo>
                    <a:pt x="28" y="138"/>
                  </a:lnTo>
                  <a:lnTo>
                    <a:pt x="41" y="144"/>
                  </a:lnTo>
                  <a:lnTo>
                    <a:pt x="54" y="150"/>
                  </a:lnTo>
                  <a:lnTo>
                    <a:pt x="67" y="154"/>
                  </a:lnTo>
                  <a:lnTo>
                    <a:pt x="82" y="156"/>
                  </a:lnTo>
                  <a:lnTo>
                    <a:pt x="98" y="154"/>
                  </a:lnTo>
                  <a:lnTo>
                    <a:pt x="111" y="150"/>
                  </a:lnTo>
                  <a:lnTo>
                    <a:pt x="124" y="144"/>
                  </a:lnTo>
                  <a:lnTo>
                    <a:pt x="137" y="138"/>
                  </a:lnTo>
                  <a:lnTo>
                    <a:pt x="146" y="126"/>
                  </a:lnTo>
                  <a:lnTo>
                    <a:pt x="152" y="117"/>
                  </a:lnTo>
                  <a:lnTo>
                    <a:pt x="159" y="105"/>
                  </a:lnTo>
                  <a:lnTo>
                    <a:pt x="161" y="89"/>
                  </a:lnTo>
                  <a:lnTo>
                    <a:pt x="165" y="78"/>
                  </a:lnTo>
                  <a:close/>
                </a:path>
              </a:pathLst>
            </a:custGeom>
            <a:solidFill>
              <a:srgbClr val="000000"/>
            </a:solidFill>
            <a:ln w="5">
              <a:solidFill>
                <a:srgbClr val="000000"/>
              </a:solidFill>
              <a:prstDash val="solid"/>
              <a:round/>
              <a:headEnd/>
              <a:tailEnd/>
            </a:ln>
          </p:spPr>
          <p:txBody>
            <a:bodyPr/>
            <a:lstStyle/>
            <a:p>
              <a:endParaRPr lang="en-US"/>
            </a:p>
          </p:txBody>
        </p:sp>
        <p:sp>
          <p:nvSpPr>
            <p:cNvPr id="214062" name="Line 236"/>
            <p:cNvSpPr>
              <a:spLocks noChangeShapeType="1"/>
            </p:cNvSpPr>
            <p:nvPr/>
          </p:nvSpPr>
          <p:spPr bwMode="auto">
            <a:xfrm>
              <a:off x="3266" y="3503"/>
              <a:ext cx="0" cy="0"/>
            </a:xfrm>
            <a:prstGeom prst="line">
              <a:avLst/>
            </a:prstGeom>
            <a:noFill/>
            <a:ln w="1">
              <a:solidFill>
                <a:srgbClr val="000000"/>
              </a:solidFill>
              <a:round/>
              <a:headEnd/>
              <a:tailEnd/>
            </a:ln>
          </p:spPr>
          <p:txBody>
            <a:bodyPr/>
            <a:lstStyle/>
            <a:p>
              <a:endParaRPr lang="en-US"/>
            </a:p>
          </p:txBody>
        </p:sp>
        <p:sp>
          <p:nvSpPr>
            <p:cNvPr id="214063" name="Freeform 237"/>
            <p:cNvSpPr>
              <a:spLocks/>
            </p:cNvSpPr>
            <p:nvPr/>
          </p:nvSpPr>
          <p:spPr bwMode="auto">
            <a:xfrm>
              <a:off x="3225" y="3488"/>
              <a:ext cx="41" cy="31"/>
            </a:xfrm>
            <a:custGeom>
              <a:avLst/>
              <a:gdLst>
                <a:gd name="T0" fmla="*/ 10 w 165"/>
                <a:gd name="T1" fmla="*/ 3 h 156"/>
                <a:gd name="T2" fmla="*/ 10 w 165"/>
                <a:gd name="T3" fmla="*/ 3 h 156"/>
                <a:gd name="T4" fmla="*/ 10 w 165"/>
                <a:gd name="T5" fmla="*/ 2 h 156"/>
                <a:gd name="T6" fmla="*/ 9 w 165"/>
                <a:gd name="T7" fmla="*/ 2 h 156"/>
                <a:gd name="T8" fmla="*/ 9 w 165"/>
                <a:gd name="T9" fmla="*/ 1 h 156"/>
                <a:gd name="T10" fmla="*/ 8 w 165"/>
                <a:gd name="T11" fmla="*/ 1 h 156"/>
                <a:gd name="T12" fmla="*/ 8 w 165"/>
                <a:gd name="T13" fmla="*/ 0 h 156"/>
                <a:gd name="T14" fmla="*/ 7 w 165"/>
                <a:gd name="T15" fmla="*/ 0 h 156"/>
                <a:gd name="T16" fmla="*/ 6 w 165"/>
                <a:gd name="T17" fmla="*/ 0 h 156"/>
                <a:gd name="T18" fmla="*/ 5 w 165"/>
                <a:gd name="T19" fmla="*/ 0 h 156"/>
                <a:gd name="T20" fmla="*/ 4 w 165"/>
                <a:gd name="T21" fmla="*/ 0 h 156"/>
                <a:gd name="T22" fmla="*/ 3 w 165"/>
                <a:gd name="T23" fmla="*/ 0 h 156"/>
                <a:gd name="T24" fmla="*/ 2 w 165"/>
                <a:gd name="T25" fmla="*/ 0 h 156"/>
                <a:gd name="T26" fmla="*/ 2 w 165"/>
                <a:gd name="T27" fmla="*/ 1 h 156"/>
                <a:gd name="T28" fmla="*/ 1 w 165"/>
                <a:gd name="T29" fmla="*/ 1 h 156"/>
                <a:gd name="T30" fmla="*/ 1 w 165"/>
                <a:gd name="T31" fmla="*/ 2 h 156"/>
                <a:gd name="T32" fmla="*/ 0 w 165"/>
                <a:gd name="T33" fmla="*/ 2 h 156"/>
                <a:gd name="T34" fmla="*/ 0 w 165"/>
                <a:gd name="T35" fmla="*/ 3 h 156"/>
                <a:gd name="T36" fmla="*/ 0 w 165"/>
                <a:gd name="T37" fmla="*/ 3 h 156"/>
                <a:gd name="T38" fmla="*/ 0 w 165"/>
                <a:gd name="T39" fmla="*/ 4 h 156"/>
                <a:gd name="T40" fmla="*/ 0 w 165"/>
                <a:gd name="T41" fmla="*/ 4 h 156"/>
                <a:gd name="T42" fmla="*/ 1 w 165"/>
                <a:gd name="T43" fmla="*/ 5 h 156"/>
                <a:gd name="T44" fmla="*/ 1 w 165"/>
                <a:gd name="T45" fmla="*/ 5 h 156"/>
                <a:gd name="T46" fmla="*/ 2 w 165"/>
                <a:gd name="T47" fmla="*/ 5 h 156"/>
                <a:gd name="T48" fmla="*/ 2 w 165"/>
                <a:gd name="T49" fmla="*/ 6 h 156"/>
                <a:gd name="T50" fmla="*/ 3 w 165"/>
                <a:gd name="T51" fmla="*/ 6 h 156"/>
                <a:gd name="T52" fmla="*/ 4 w 165"/>
                <a:gd name="T53" fmla="*/ 6 h 156"/>
                <a:gd name="T54" fmla="*/ 5 w 165"/>
                <a:gd name="T55" fmla="*/ 6 h 156"/>
                <a:gd name="T56" fmla="*/ 6 w 165"/>
                <a:gd name="T57" fmla="*/ 6 h 156"/>
                <a:gd name="T58" fmla="*/ 7 w 165"/>
                <a:gd name="T59" fmla="*/ 6 h 156"/>
                <a:gd name="T60" fmla="*/ 8 w 165"/>
                <a:gd name="T61" fmla="*/ 6 h 156"/>
                <a:gd name="T62" fmla="*/ 8 w 165"/>
                <a:gd name="T63" fmla="*/ 5 h 156"/>
                <a:gd name="T64" fmla="*/ 9 w 165"/>
                <a:gd name="T65" fmla="*/ 5 h 156"/>
                <a:gd name="T66" fmla="*/ 9 w 165"/>
                <a:gd name="T67" fmla="*/ 5 h 156"/>
                <a:gd name="T68" fmla="*/ 10 w 165"/>
                <a:gd name="T69" fmla="*/ 4 h 156"/>
                <a:gd name="T70" fmla="*/ 10 w 165"/>
                <a:gd name="T71" fmla="*/ 4 h 156"/>
                <a:gd name="T72" fmla="*/ 10 w 165"/>
                <a:gd name="T73" fmla="*/ 3 h 1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5"/>
                <a:gd name="T112" fmla="*/ 0 h 156"/>
                <a:gd name="T113" fmla="*/ 165 w 165"/>
                <a:gd name="T114" fmla="*/ 156 h 1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5" h="156">
                  <a:moveTo>
                    <a:pt x="165" y="78"/>
                  </a:moveTo>
                  <a:lnTo>
                    <a:pt x="161" y="63"/>
                  </a:lnTo>
                  <a:lnTo>
                    <a:pt x="159" y="51"/>
                  </a:lnTo>
                  <a:lnTo>
                    <a:pt x="152" y="39"/>
                  </a:lnTo>
                  <a:lnTo>
                    <a:pt x="146" y="27"/>
                  </a:lnTo>
                  <a:lnTo>
                    <a:pt x="137" y="18"/>
                  </a:lnTo>
                  <a:lnTo>
                    <a:pt x="124" y="12"/>
                  </a:lnTo>
                  <a:lnTo>
                    <a:pt x="112" y="6"/>
                  </a:lnTo>
                  <a:lnTo>
                    <a:pt x="99" y="2"/>
                  </a:lnTo>
                  <a:lnTo>
                    <a:pt x="82" y="0"/>
                  </a:lnTo>
                  <a:lnTo>
                    <a:pt x="67" y="2"/>
                  </a:lnTo>
                  <a:lnTo>
                    <a:pt x="54" y="6"/>
                  </a:lnTo>
                  <a:lnTo>
                    <a:pt x="41" y="12"/>
                  </a:lnTo>
                  <a:lnTo>
                    <a:pt x="29" y="18"/>
                  </a:lnTo>
                  <a:lnTo>
                    <a:pt x="20" y="27"/>
                  </a:lnTo>
                  <a:lnTo>
                    <a:pt x="13" y="39"/>
                  </a:lnTo>
                  <a:lnTo>
                    <a:pt x="7" y="51"/>
                  </a:lnTo>
                  <a:lnTo>
                    <a:pt x="3" y="63"/>
                  </a:lnTo>
                  <a:lnTo>
                    <a:pt x="0" y="78"/>
                  </a:lnTo>
                  <a:lnTo>
                    <a:pt x="3" y="93"/>
                  </a:lnTo>
                  <a:lnTo>
                    <a:pt x="7" y="106"/>
                  </a:lnTo>
                  <a:lnTo>
                    <a:pt x="13" y="118"/>
                  </a:lnTo>
                  <a:lnTo>
                    <a:pt x="20" y="130"/>
                  </a:lnTo>
                  <a:lnTo>
                    <a:pt x="29" y="138"/>
                  </a:lnTo>
                  <a:lnTo>
                    <a:pt x="41" y="144"/>
                  </a:lnTo>
                  <a:lnTo>
                    <a:pt x="54" y="150"/>
                  </a:lnTo>
                  <a:lnTo>
                    <a:pt x="67" y="153"/>
                  </a:lnTo>
                  <a:lnTo>
                    <a:pt x="82" y="156"/>
                  </a:lnTo>
                  <a:lnTo>
                    <a:pt x="99" y="153"/>
                  </a:lnTo>
                  <a:lnTo>
                    <a:pt x="112" y="150"/>
                  </a:lnTo>
                  <a:lnTo>
                    <a:pt x="124" y="144"/>
                  </a:lnTo>
                  <a:lnTo>
                    <a:pt x="137" y="138"/>
                  </a:lnTo>
                  <a:lnTo>
                    <a:pt x="146" y="130"/>
                  </a:lnTo>
                  <a:lnTo>
                    <a:pt x="152" y="118"/>
                  </a:lnTo>
                  <a:lnTo>
                    <a:pt x="159" y="106"/>
                  </a:lnTo>
                  <a:lnTo>
                    <a:pt x="161" y="93"/>
                  </a:lnTo>
                  <a:lnTo>
                    <a:pt x="165" y="78"/>
                  </a:lnTo>
                  <a:close/>
                </a:path>
              </a:pathLst>
            </a:custGeom>
            <a:solidFill>
              <a:srgbClr val="000000"/>
            </a:solidFill>
            <a:ln w="5">
              <a:solidFill>
                <a:srgbClr val="000000"/>
              </a:solidFill>
              <a:prstDash val="solid"/>
              <a:round/>
              <a:headEnd/>
              <a:tailEnd/>
            </a:ln>
          </p:spPr>
          <p:txBody>
            <a:bodyPr/>
            <a:lstStyle/>
            <a:p>
              <a:endParaRPr lang="en-US"/>
            </a:p>
          </p:txBody>
        </p:sp>
        <p:sp>
          <p:nvSpPr>
            <p:cNvPr id="214064" name="Line 238"/>
            <p:cNvSpPr>
              <a:spLocks noChangeShapeType="1"/>
            </p:cNvSpPr>
            <p:nvPr/>
          </p:nvSpPr>
          <p:spPr bwMode="auto">
            <a:xfrm>
              <a:off x="3136" y="3715"/>
              <a:ext cx="0" cy="0"/>
            </a:xfrm>
            <a:prstGeom prst="line">
              <a:avLst/>
            </a:prstGeom>
            <a:noFill/>
            <a:ln w="1">
              <a:solidFill>
                <a:srgbClr val="000000"/>
              </a:solidFill>
              <a:round/>
              <a:headEnd/>
              <a:tailEnd/>
            </a:ln>
          </p:spPr>
          <p:txBody>
            <a:bodyPr/>
            <a:lstStyle/>
            <a:p>
              <a:endParaRPr lang="en-US"/>
            </a:p>
          </p:txBody>
        </p:sp>
        <p:sp>
          <p:nvSpPr>
            <p:cNvPr id="214065" name="Freeform 239"/>
            <p:cNvSpPr>
              <a:spLocks/>
            </p:cNvSpPr>
            <p:nvPr/>
          </p:nvSpPr>
          <p:spPr bwMode="auto">
            <a:xfrm>
              <a:off x="3096" y="3700"/>
              <a:ext cx="40" cy="31"/>
            </a:xfrm>
            <a:custGeom>
              <a:avLst/>
              <a:gdLst>
                <a:gd name="T0" fmla="*/ 10 w 162"/>
                <a:gd name="T1" fmla="*/ 3 h 154"/>
                <a:gd name="T2" fmla="*/ 10 w 162"/>
                <a:gd name="T3" fmla="*/ 3 h 154"/>
                <a:gd name="T4" fmla="*/ 10 w 162"/>
                <a:gd name="T5" fmla="*/ 2 h 154"/>
                <a:gd name="T6" fmla="*/ 9 w 162"/>
                <a:gd name="T7" fmla="*/ 1 h 154"/>
                <a:gd name="T8" fmla="*/ 9 w 162"/>
                <a:gd name="T9" fmla="*/ 1 h 154"/>
                <a:gd name="T10" fmla="*/ 8 w 162"/>
                <a:gd name="T11" fmla="*/ 1 h 154"/>
                <a:gd name="T12" fmla="*/ 7 w 162"/>
                <a:gd name="T13" fmla="*/ 0 h 154"/>
                <a:gd name="T14" fmla="*/ 7 w 162"/>
                <a:gd name="T15" fmla="*/ 0 h 154"/>
                <a:gd name="T16" fmla="*/ 6 w 162"/>
                <a:gd name="T17" fmla="*/ 0 h 154"/>
                <a:gd name="T18" fmla="*/ 4 w 162"/>
                <a:gd name="T19" fmla="*/ 0 h 154"/>
                <a:gd name="T20" fmla="*/ 3 w 162"/>
                <a:gd name="T21" fmla="*/ 0 h 154"/>
                <a:gd name="T22" fmla="*/ 2 w 162"/>
                <a:gd name="T23" fmla="*/ 0 h 154"/>
                <a:gd name="T24" fmla="*/ 2 w 162"/>
                <a:gd name="T25" fmla="*/ 1 h 154"/>
                <a:gd name="T26" fmla="*/ 1 w 162"/>
                <a:gd name="T27" fmla="*/ 1 h 154"/>
                <a:gd name="T28" fmla="*/ 0 w 162"/>
                <a:gd name="T29" fmla="*/ 1 h 154"/>
                <a:gd name="T30" fmla="*/ 0 w 162"/>
                <a:gd name="T31" fmla="*/ 2 h 154"/>
                <a:gd name="T32" fmla="*/ 0 w 162"/>
                <a:gd name="T33" fmla="*/ 3 h 154"/>
                <a:gd name="T34" fmla="*/ 0 w 162"/>
                <a:gd name="T35" fmla="*/ 4 h 154"/>
                <a:gd name="T36" fmla="*/ 0 w 162"/>
                <a:gd name="T37" fmla="*/ 4 h 154"/>
                <a:gd name="T38" fmla="*/ 0 w 162"/>
                <a:gd name="T39" fmla="*/ 5 h 154"/>
                <a:gd name="T40" fmla="*/ 1 w 162"/>
                <a:gd name="T41" fmla="*/ 5 h 154"/>
                <a:gd name="T42" fmla="*/ 2 w 162"/>
                <a:gd name="T43" fmla="*/ 5 h 154"/>
                <a:gd name="T44" fmla="*/ 2 w 162"/>
                <a:gd name="T45" fmla="*/ 6 h 154"/>
                <a:gd name="T46" fmla="*/ 3 w 162"/>
                <a:gd name="T47" fmla="*/ 6 h 154"/>
                <a:gd name="T48" fmla="*/ 4 w 162"/>
                <a:gd name="T49" fmla="*/ 6 h 154"/>
                <a:gd name="T50" fmla="*/ 6 w 162"/>
                <a:gd name="T51" fmla="*/ 6 h 154"/>
                <a:gd name="T52" fmla="*/ 7 w 162"/>
                <a:gd name="T53" fmla="*/ 6 h 154"/>
                <a:gd name="T54" fmla="*/ 7 w 162"/>
                <a:gd name="T55" fmla="*/ 6 h 154"/>
                <a:gd name="T56" fmla="*/ 8 w 162"/>
                <a:gd name="T57" fmla="*/ 5 h 154"/>
                <a:gd name="T58" fmla="*/ 9 w 162"/>
                <a:gd name="T59" fmla="*/ 5 h 154"/>
                <a:gd name="T60" fmla="*/ 9 w 162"/>
                <a:gd name="T61" fmla="*/ 5 h 154"/>
                <a:gd name="T62" fmla="*/ 10 w 162"/>
                <a:gd name="T63" fmla="*/ 4 h 154"/>
                <a:gd name="T64" fmla="*/ 10 w 162"/>
                <a:gd name="T65" fmla="*/ 4 h 154"/>
                <a:gd name="T66" fmla="*/ 10 w 162"/>
                <a:gd name="T67" fmla="*/ 3 h 1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154"/>
                <a:gd name="T104" fmla="*/ 162 w 162"/>
                <a:gd name="T105" fmla="*/ 154 h 15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154">
                  <a:moveTo>
                    <a:pt x="162" y="75"/>
                  </a:moveTo>
                  <a:lnTo>
                    <a:pt x="162" y="63"/>
                  </a:lnTo>
                  <a:lnTo>
                    <a:pt x="158" y="48"/>
                  </a:lnTo>
                  <a:lnTo>
                    <a:pt x="152" y="36"/>
                  </a:lnTo>
                  <a:lnTo>
                    <a:pt x="143" y="26"/>
                  </a:lnTo>
                  <a:lnTo>
                    <a:pt x="133" y="18"/>
                  </a:lnTo>
                  <a:lnTo>
                    <a:pt x="121" y="8"/>
                  </a:lnTo>
                  <a:lnTo>
                    <a:pt x="109" y="2"/>
                  </a:lnTo>
                  <a:lnTo>
                    <a:pt x="96" y="0"/>
                  </a:lnTo>
                  <a:lnTo>
                    <a:pt x="67" y="0"/>
                  </a:lnTo>
                  <a:lnTo>
                    <a:pt x="54" y="2"/>
                  </a:lnTo>
                  <a:lnTo>
                    <a:pt x="38" y="8"/>
                  </a:lnTo>
                  <a:lnTo>
                    <a:pt x="29" y="18"/>
                  </a:lnTo>
                  <a:lnTo>
                    <a:pt x="19" y="26"/>
                  </a:lnTo>
                  <a:lnTo>
                    <a:pt x="10" y="36"/>
                  </a:lnTo>
                  <a:lnTo>
                    <a:pt x="4" y="48"/>
                  </a:lnTo>
                  <a:lnTo>
                    <a:pt x="0" y="63"/>
                  </a:lnTo>
                  <a:lnTo>
                    <a:pt x="0" y="90"/>
                  </a:lnTo>
                  <a:lnTo>
                    <a:pt x="4" y="102"/>
                  </a:lnTo>
                  <a:lnTo>
                    <a:pt x="10" y="114"/>
                  </a:lnTo>
                  <a:lnTo>
                    <a:pt x="19" y="126"/>
                  </a:lnTo>
                  <a:lnTo>
                    <a:pt x="29" y="136"/>
                  </a:lnTo>
                  <a:lnTo>
                    <a:pt x="38" y="144"/>
                  </a:lnTo>
                  <a:lnTo>
                    <a:pt x="54" y="150"/>
                  </a:lnTo>
                  <a:lnTo>
                    <a:pt x="67" y="154"/>
                  </a:lnTo>
                  <a:lnTo>
                    <a:pt x="96" y="154"/>
                  </a:lnTo>
                  <a:lnTo>
                    <a:pt x="109" y="150"/>
                  </a:lnTo>
                  <a:lnTo>
                    <a:pt x="121" y="144"/>
                  </a:lnTo>
                  <a:lnTo>
                    <a:pt x="133" y="136"/>
                  </a:lnTo>
                  <a:lnTo>
                    <a:pt x="143" y="126"/>
                  </a:lnTo>
                  <a:lnTo>
                    <a:pt x="152" y="114"/>
                  </a:lnTo>
                  <a:lnTo>
                    <a:pt x="158" y="102"/>
                  </a:lnTo>
                  <a:lnTo>
                    <a:pt x="162" y="90"/>
                  </a:lnTo>
                  <a:lnTo>
                    <a:pt x="162" y="75"/>
                  </a:lnTo>
                  <a:close/>
                </a:path>
              </a:pathLst>
            </a:custGeom>
            <a:solidFill>
              <a:srgbClr val="000000"/>
            </a:solidFill>
            <a:ln w="5">
              <a:solidFill>
                <a:srgbClr val="000000"/>
              </a:solidFill>
              <a:prstDash val="solid"/>
              <a:round/>
              <a:headEnd/>
              <a:tailEnd/>
            </a:ln>
          </p:spPr>
          <p:txBody>
            <a:bodyPr/>
            <a:lstStyle/>
            <a:p>
              <a:endParaRPr lang="en-US"/>
            </a:p>
          </p:txBody>
        </p:sp>
        <p:sp>
          <p:nvSpPr>
            <p:cNvPr id="214066" name="Rectangle 240"/>
            <p:cNvSpPr>
              <a:spLocks noChangeArrowheads="1"/>
            </p:cNvSpPr>
            <p:nvPr/>
          </p:nvSpPr>
          <p:spPr bwMode="auto">
            <a:xfrm>
              <a:off x="2177" y="1228"/>
              <a:ext cx="3226" cy="2641"/>
            </a:xfrm>
            <a:prstGeom prst="rect">
              <a:avLst/>
            </a:prstGeom>
            <a:noFill/>
            <a:ln w="1">
              <a:solidFill>
                <a:srgbClr val="000000"/>
              </a:solidFill>
              <a:miter lim="800000"/>
              <a:headEnd/>
              <a:tailEnd/>
            </a:ln>
          </p:spPr>
          <p:txBody>
            <a:bodyPr/>
            <a:lstStyle/>
            <a:p>
              <a:pPr algn="ctr"/>
              <a:endParaRPr lang="en-US">
                <a:latin typeface="Calibri" pitchFamily="34" charset="0"/>
              </a:endParaRPr>
            </a:p>
          </p:txBody>
        </p:sp>
      </p:grpSp>
      <p:grpSp>
        <p:nvGrpSpPr>
          <p:cNvPr id="214019" name="Group 11"/>
          <p:cNvGrpSpPr>
            <a:grpSpLocks/>
          </p:cNvGrpSpPr>
          <p:nvPr/>
        </p:nvGrpSpPr>
        <p:grpSpPr bwMode="auto">
          <a:xfrm>
            <a:off x="381000" y="228600"/>
            <a:ext cx="1371600" cy="1447800"/>
            <a:chOff x="3744" y="2208"/>
            <a:chExt cx="624" cy="588"/>
          </a:xfrm>
        </p:grpSpPr>
        <p:sp>
          <p:nvSpPr>
            <p:cNvPr id="214026" name="Text Box 12"/>
            <p:cNvSpPr txBox="1">
              <a:spLocks noChangeArrowheads="1"/>
            </p:cNvSpPr>
            <p:nvPr/>
          </p:nvSpPr>
          <p:spPr bwMode="auto">
            <a:xfrm>
              <a:off x="3744" y="2208"/>
              <a:ext cx="624" cy="187"/>
            </a:xfrm>
            <a:prstGeom prst="rect">
              <a:avLst/>
            </a:prstGeom>
            <a:noFill/>
            <a:ln w="9525">
              <a:noFill/>
              <a:miter lim="800000"/>
              <a:headEnd/>
              <a:tailEnd/>
            </a:ln>
          </p:spPr>
          <p:txBody>
            <a:bodyPr>
              <a:spAutoFit/>
            </a:bodyPr>
            <a:lstStyle/>
            <a:p>
              <a:pPr algn="ctr"/>
              <a:r>
                <a:rPr lang="en-US" sz="2400" b="1">
                  <a:latin typeface="Comic Sans MS" pitchFamily="66" charset="0"/>
                </a:rPr>
                <a:t>APPLE</a:t>
              </a:r>
              <a:endParaRPr lang="en-US" sz="2400">
                <a:latin typeface="Calibri" pitchFamily="34" charset="0"/>
              </a:endParaRPr>
            </a:p>
          </p:txBody>
        </p:sp>
        <p:grpSp>
          <p:nvGrpSpPr>
            <p:cNvPr id="214027" name="Group 13"/>
            <p:cNvGrpSpPr>
              <a:grpSpLocks/>
            </p:cNvGrpSpPr>
            <p:nvPr/>
          </p:nvGrpSpPr>
          <p:grpSpPr bwMode="auto">
            <a:xfrm>
              <a:off x="3840" y="2352"/>
              <a:ext cx="480" cy="444"/>
              <a:chOff x="106889550" y="105884437"/>
              <a:chExt cx="627907" cy="615990"/>
            </a:xfrm>
          </p:grpSpPr>
          <p:pic>
            <p:nvPicPr>
              <p:cNvPr id="214028" name="Picture 14" descr="na01086_[1]"/>
              <p:cNvPicPr>
                <a:picLocks noChangeAspect="1" noChangeArrowheads="1"/>
              </p:cNvPicPr>
              <p:nvPr/>
            </p:nvPicPr>
            <p:blipFill>
              <a:blip r:embed="rId2"/>
              <a:srcRect/>
              <a:stretch>
                <a:fillRect/>
              </a:stretch>
            </p:blipFill>
            <p:spPr bwMode="auto">
              <a:xfrm>
                <a:off x="106889550" y="105884437"/>
                <a:ext cx="627907" cy="615990"/>
              </a:xfrm>
              <a:prstGeom prst="rect">
                <a:avLst/>
              </a:prstGeom>
              <a:noFill/>
              <a:ln w="9525" algn="in">
                <a:noFill/>
                <a:miter lim="800000"/>
                <a:headEnd/>
                <a:tailEnd/>
              </a:ln>
            </p:spPr>
          </p:pic>
          <p:sp>
            <p:nvSpPr>
              <p:cNvPr id="214029" name="Freeform 15"/>
              <p:cNvSpPr>
                <a:spLocks/>
              </p:cNvSpPr>
              <p:nvPr/>
            </p:nvSpPr>
            <p:spPr bwMode="auto">
              <a:xfrm>
                <a:off x="107207050" y="105956100"/>
                <a:ext cx="114300" cy="107950"/>
              </a:xfrm>
              <a:custGeom>
                <a:avLst/>
                <a:gdLst>
                  <a:gd name="T0" fmla="*/ 6350 w 114300"/>
                  <a:gd name="T1" fmla="*/ 107950 h 107950"/>
                  <a:gd name="T2" fmla="*/ 0 w 114300"/>
                  <a:gd name="T3" fmla="*/ 88900 h 107950"/>
                  <a:gd name="T4" fmla="*/ 12700 w 114300"/>
                  <a:gd name="T5" fmla="*/ 38100 h 107950"/>
                  <a:gd name="T6" fmla="*/ 31750 w 114300"/>
                  <a:gd name="T7" fmla="*/ 25400 h 107950"/>
                  <a:gd name="T8" fmla="*/ 76200 w 114300"/>
                  <a:gd name="T9" fmla="*/ 12700 h 107950"/>
                  <a:gd name="T10" fmla="*/ 114300 w 114300"/>
                  <a:gd name="T11" fmla="*/ 0 h 107950"/>
                  <a:gd name="T12" fmla="*/ 107950 w 114300"/>
                  <a:gd name="T13" fmla="*/ 19050 h 107950"/>
                  <a:gd name="T14" fmla="*/ 88900 w 114300"/>
                  <a:gd name="T15" fmla="*/ 31750 h 107950"/>
                  <a:gd name="T16" fmla="*/ 63500 w 114300"/>
                  <a:gd name="T17" fmla="*/ 88900 h 107950"/>
                  <a:gd name="T18" fmla="*/ 44450 w 114300"/>
                  <a:gd name="T19" fmla="*/ 95250 h 107950"/>
                  <a:gd name="T20" fmla="*/ 6350 w 114300"/>
                  <a:gd name="T21" fmla="*/ 107950 h 1079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300"/>
                  <a:gd name="T34" fmla="*/ 0 h 107950"/>
                  <a:gd name="T35" fmla="*/ 114300 w 114300"/>
                  <a:gd name="T36" fmla="*/ 107950 h 1079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300" h="107950">
                    <a:moveTo>
                      <a:pt x="6350" y="107950"/>
                    </a:moveTo>
                    <a:cubicBezTo>
                      <a:pt x="4233" y="101600"/>
                      <a:pt x="0" y="95593"/>
                      <a:pt x="0" y="88900"/>
                    </a:cubicBezTo>
                    <a:cubicBezTo>
                      <a:pt x="0" y="87714"/>
                      <a:pt x="7689" y="44364"/>
                      <a:pt x="12700" y="38100"/>
                    </a:cubicBezTo>
                    <a:cubicBezTo>
                      <a:pt x="17468" y="32141"/>
                      <a:pt x="24924" y="28813"/>
                      <a:pt x="31750" y="25400"/>
                    </a:cubicBezTo>
                    <a:cubicBezTo>
                      <a:pt x="42420" y="20065"/>
                      <a:pt x="66027" y="15752"/>
                      <a:pt x="76200" y="12700"/>
                    </a:cubicBezTo>
                    <a:cubicBezTo>
                      <a:pt x="89022" y="8853"/>
                      <a:pt x="114300" y="0"/>
                      <a:pt x="114300" y="0"/>
                    </a:cubicBezTo>
                    <a:cubicBezTo>
                      <a:pt x="114300" y="0"/>
                      <a:pt x="113519" y="15337"/>
                      <a:pt x="107950" y="19050"/>
                    </a:cubicBezTo>
                    <a:cubicBezTo>
                      <a:pt x="101600" y="23283"/>
                      <a:pt x="95250" y="27517"/>
                      <a:pt x="88900" y="31750"/>
                    </a:cubicBezTo>
                    <a:cubicBezTo>
                      <a:pt x="85019" y="43392"/>
                      <a:pt x="77222" y="77922"/>
                      <a:pt x="63500" y="88900"/>
                    </a:cubicBezTo>
                    <a:cubicBezTo>
                      <a:pt x="58273" y="93081"/>
                      <a:pt x="50800" y="93133"/>
                      <a:pt x="44450" y="95250"/>
                    </a:cubicBezTo>
                    <a:cubicBezTo>
                      <a:pt x="31750" y="99483"/>
                      <a:pt x="19050" y="103717"/>
                      <a:pt x="6350" y="107950"/>
                    </a:cubicBezTo>
                    <a:close/>
                  </a:path>
                </a:pathLst>
              </a:custGeom>
              <a:solidFill>
                <a:srgbClr val="009900"/>
              </a:solidFill>
              <a:ln w="9525">
                <a:solidFill>
                  <a:srgbClr val="000000"/>
                </a:solidFill>
                <a:round/>
                <a:headEnd/>
                <a:tailEnd/>
              </a:ln>
            </p:spPr>
            <p:txBody>
              <a:bodyPr/>
              <a:lstStyle/>
              <a:p>
                <a:endParaRPr lang="en-US"/>
              </a:p>
            </p:txBody>
          </p:sp>
        </p:grpSp>
      </p:grpSp>
      <p:sp>
        <p:nvSpPr>
          <p:cNvPr id="214020" name="TextBox 250"/>
          <p:cNvSpPr txBox="1">
            <a:spLocks noChangeArrowheads="1"/>
          </p:cNvSpPr>
          <p:nvPr/>
        </p:nvSpPr>
        <p:spPr bwMode="auto">
          <a:xfrm>
            <a:off x="228600" y="6324600"/>
            <a:ext cx="1649413" cy="307975"/>
          </a:xfrm>
          <a:prstGeom prst="rect">
            <a:avLst/>
          </a:prstGeom>
          <a:noFill/>
          <a:ln w="9525">
            <a:noFill/>
            <a:miter lim="800000"/>
            <a:headEnd/>
            <a:tailEnd/>
          </a:ln>
        </p:spPr>
        <p:txBody>
          <a:bodyPr wrap="none">
            <a:spAutoFit/>
          </a:bodyPr>
          <a:lstStyle/>
          <a:p>
            <a:r>
              <a:rPr lang="en-US" sz="1400" i="1">
                <a:latin typeface="Calibri" pitchFamily="34" charset="0"/>
              </a:rPr>
              <a:t>Wiegman et al 2004</a:t>
            </a:r>
          </a:p>
        </p:txBody>
      </p:sp>
      <p:sp>
        <p:nvSpPr>
          <p:cNvPr id="252" name="Rectangle 251"/>
          <p:cNvSpPr/>
          <p:nvPr/>
        </p:nvSpPr>
        <p:spPr>
          <a:xfrm>
            <a:off x="4343400" y="1600200"/>
            <a:ext cx="304800" cy="4495800"/>
          </a:xfrm>
          <a:prstGeom prst="rect">
            <a:avLst/>
          </a:prstGeom>
          <a:solidFill>
            <a:schemeClr val="bg1">
              <a:lumMod val="85000"/>
              <a:alpha val="39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4022" name="TextBox 252"/>
          <p:cNvSpPr txBox="1">
            <a:spLocks noChangeArrowheads="1"/>
          </p:cNvSpPr>
          <p:nvPr/>
        </p:nvSpPr>
        <p:spPr bwMode="auto">
          <a:xfrm rot="5400000">
            <a:off x="3561556" y="3753644"/>
            <a:ext cx="1933575" cy="369888"/>
          </a:xfrm>
          <a:prstGeom prst="rect">
            <a:avLst/>
          </a:prstGeom>
          <a:noFill/>
          <a:ln w="9525">
            <a:noFill/>
            <a:miter lim="800000"/>
            <a:headEnd/>
            <a:tailEnd/>
          </a:ln>
        </p:spPr>
        <p:txBody>
          <a:bodyPr wrap="none">
            <a:spAutoFit/>
          </a:bodyPr>
          <a:lstStyle/>
          <a:p>
            <a:r>
              <a:rPr lang="en-US">
                <a:latin typeface="Calibri" pitchFamily="34" charset="0"/>
              </a:rPr>
              <a:t>Normal 10 – 18 yr)</a:t>
            </a:r>
          </a:p>
        </p:txBody>
      </p:sp>
      <p:cxnSp>
        <p:nvCxnSpPr>
          <p:cNvPr id="255" name="Straight Connector 254"/>
          <p:cNvCxnSpPr/>
          <p:nvPr/>
        </p:nvCxnSpPr>
        <p:spPr>
          <a:xfrm rot="5400000" flipH="1" flipV="1">
            <a:off x="2590800" y="3886200"/>
            <a:ext cx="4572000" cy="0"/>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14024" name="TextBox 255"/>
          <p:cNvSpPr txBox="1">
            <a:spLocks noChangeArrowheads="1"/>
          </p:cNvSpPr>
          <p:nvPr/>
        </p:nvSpPr>
        <p:spPr bwMode="auto">
          <a:xfrm>
            <a:off x="5410200" y="1600200"/>
            <a:ext cx="2674938" cy="584200"/>
          </a:xfrm>
          <a:prstGeom prst="rect">
            <a:avLst/>
          </a:prstGeom>
          <a:noFill/>
          <a:ln w="9525">
            <a:noFill/>
            <a:miter lim="800000"/>
            <a:headEnd/>
            <a:tailEnd/>
          </a:ln>
        </p:spPr>
        <p:txBody>
          <a:bodyPr wrap="none">
            <a:spAutoFit/>
          </a:bodyPr>
          <a:lstStyle/>
          <a:p>
            <a:r>
              <a:rPr lang="en-US" sz="1600">
                <a:solidFill>
                  <a:srgbClr val="FF0000"/>
                </a:solidFill>
                <a:latin typeface="Calibri" pitchFamily="34" charset="0"/>
              </a:rPr>
              <a:t>Familial hypercholesterolemia</a:t>
            </a:r>
          </a:p>
          <a:p>
            <a:r>
              <a:rPr lang="en-US" sz="1600">
                <a:solidFill>
                  <a:srgbClr val="FF0000"/>
                </a:solidFill>
                <a:latin typeface="Calibri" pitchFamily="34" charset="0"/>
              </a:rPr>
              <a:t>8-18 y</a:t>
            </a:r>
          </a:p>
        </p:txBody>
      </p:sp>
      <p:cxnSp>
        <p:nvCxnSpPr>
          <p:cNvPr id="258" name="Straight Arrow Connector 257"/>
          <p:cNvCxnSpPr>
            <a:stCxn id="214024" idx="1"/>
          </p:cNvCxnSpPr>
          <p:nvPr/>
        </p:nvCxnSpPr>
        <p:spPr>
          <a:xfrm rot="10800000" flipV="1">
            <a:off x="5029200" y="1892300"/>
            <a:ext cx="381000" cy="3175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pPr>
              <a:defRPr/>
            </a:pPr>
            <a:fld id="{2703D280-D4CE-4F1C-8DB6-28BAD9B1465E}" type="slidenum">
              <a:rPr lang="en-US" smtClean="0"/>
              <a:pPr>
                <a:defRPr/>
              </a:pPr>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rtlCol="0">
            <a:normAutofit/>
          </a:bodyPr>
          <a:lstStyle/>
          <a:p>
            <a:pPr fontAlgn="auto">
              <a:spcAft>
                <a:spcPts val="0"/>
              </a:spcAft>
              <a:defRPr/>
            </a:pPr>
            <a:r>
              <a:rPr lang="en-US" sz="3600" b="1" dirty="0" smtClean="0">
                <a:effectLst>
                  <a:outerShdw blurRad="38100" dist="38100" dir="2700000" algn="tl">
                    <a:srgbClr val="000000">
                      <a:alpha val="43137"/>
                    </a:srgbClr>
                  </a:outerShdw>
                </a:effectLst>
              </a:rPr>
              <a:t>APPLE Results:  Secondary CV Endpoints</a:t>
            </a:r>
            <a:endParaRPr lang="en-US" sz="3600" b="1" dirty="0">
              <a:effectLst>
                <a:outerShdw blurRad="38100" dist="38100" dir="2700000" algn="tl">
                  <a:srgbClr val="000000">
                    <a:alpha val="43137"/>
                  </a:srgbClr>
                </a:outerShdw>
              </a:effectLst>
            </a:endParaRPr>
          </a:p>
        </p:txBody>
      </p:sp>
      <p:graphicFrame>
        <p:nvGraphicFramePr>
          <p:cNvPr id="4" name="Table 3"/>
          <p:cNvGraphicFramePr>
            <a:graphicFrameLocks noGrp="1"/>
          </p:cNvGraphicFramePr>
          <p:nvPr/>
        </p:nvGraphicFramePr>
        <p:xfrm>
          <a:off x="374650" y="8070850"/>
          <a:ext cx="8077200" cy="5760720"/>
        </p:xfrm>
        <a:graphic>
          <a:graphicData uri="http://schemas.openxmlformats.org/drawingml/2006/table">
            <a:tbl>
              <a:tblPr>
                <a:tableStyleId>{69C7853C-536D-4A76-A0AE-DD22124D55A5}</a:tableStyleId>
              </a:tblPr>
              <a:tblGrid>
                <a:gridCol w="2514600"/>
                <a:gridCol w="1676400"/>
                <a:gridCol w="1524000"/>
                <a:gridCol w="1589843"/>
                <a:gridCol w="772357"/>
              </a:tblGrid>
              <a:tr h="960120">
                <a:tc gridSpan="3">
                  <a:txBody>
                    <a:bodyPr/>
                    <a:lstStyle/>
                    <a:p>
                      <a:pPr marL="0" marR="0" algn="ctr">
                        <a:spcBef>
                          <a:spcPts val="0"/>
                        </a:spcBef>
                        <a:spcAft>
                          <a:spcPts val="0"/>
                        </a:spcAft>
                      </a:pPr>
                      <a:endParaRPr lang="en-US" sz="1600" b="1" dirty="0">
                        <a:effectLst/>
                        <a:latin typeface="Times New Roman"/>
                        <a:ea typeface="Times New Roman"/>
                      </a:endParaRPr>
                    </a:p>
                  </a:txBody>
                  <a:tcPr marL="55485" marR="55485" marT="0" marB="0">
                    <a:solidFill>
                      <a:schemeClr val="bg1">
                        <a:lumMod val="95000"/>
                      </a:schemeClr>
                    </a:solidFill>
                  </a:tcPr>
                </a:tc>
                <a:tc hMerge="1">
                  <a:txBody>
                    <a:bodyPr/>
                    <a:lstStyle/>
                    <a:p>
                      <a:endParaRPr lang="en-US"/>
                    </a:p>
                  </a:txBody>
                  <a:tcPr/>
                </a:tc>
                <a:tc hMerge="1">
                  <a:txBody>
                    <a:bodyPr/>
                    <a:lstStyle/>
                    <a:p>
                      <a:endParaRPr lang="en-US"/>
                    </a:p>
                  </a:txBody>
                  <a:tcPr/>
                </a:tc>
                <a:tc gridSpan="2">
                  <a:txBody>
                    <a:bodyPr/>
                    <a:lstStyle/>
                    <a:p>
                      <a:pPr marL="0" marR="0" algn="ctr">
                        <a:spcBef>
                          <a:spcPts val="0"/>
                        </a:spcBef>
                        <a:spcAft>
                          <a:spcPts val="0"/>
                        </a:spcAft>
                      </a:pPr>
                      <a:r>
                        <a:rPr lang="en-US" sz="1600" b="1" dirty="0">
                          <a:effectLst/>
                        </a:rPr>
                        <a:t>Difference between Atorvastatin vs. Placebo</a:t>
                      </a:r>
                      <a:endParaRPr lang="en-US" sz="1600" b="1" dirty="0">
                        <a:effectLst/>
                        <a:latin typeface="Times New Roman"/>
                        <a:ea typeface="Times New Roman"/>
                      </a:endParaRPr>
                    </a:p>
                  </a:txBody>
                  <a:tcPr marL="55485" marR="55485" marT="0" marB="0">
                    <a:solidFill>
                      <a:schemeClr val="bg1">
                        <a:lumMod val="95000"/>
                      </a:schemeClr>
                    </a:solidFill>
                  </a:tcPr>
                </a:tc>
                <a:tc hMerge="1">
                  <a:txBody>
                    <a:bodyPr/>
                    <a:lstStyle/>
                    <a:p>
                      <a:endParaRPr lang="en-US"/>
                    </a:p>
                  </a:txBody>
                  <a:tcPr/>
                </a:tc>
              </a:tr>
              <a:tr h="1200150">
                <a:tc>
                  <a:txBody>
                    <a:bodyPr/>
                    <a:lstStyle/>
                    <a:p>
                      <a:pPr marL="0" marR="0">
                        <a:spcBef>
                          <a:spcPts val="0"/>
                        </a:spcBef>
                        <a:spcAft>
                          <a:spcPts val="0"/>
                        </a:spcAft>
                      </a:pPr>
                      <a:r>
                        <a:rPr lang="en-US" sz="1600" b="1" dirty="0">
                          <a:effectLst/>
                        </a:rPr>
                        <a:t> </a:t>
                      </a:r>
                    </a:p>
                    <a:p>
                      <a:pPr marL="0" marR="0">
                        <a:spcBef>
                          <a:spcPts val="0"/>
                        </a:spcBef>
                        <a:spcAft>
                          <a:spcPts val="0"/>
                        </a:spcAft>
                      </a:pPr>
                      <a:r>
                        <a:rPr lang="en-US" sz="1600" b="1" dirty="0">
                          <a:effectLst/>
                        </a:rPr>
                        <a:t> </a:t>
                      </a:r>
                      <a:r>
                        <a:rPr lang="en-US" sz="1600" b="1" dirty="0" smtClean="0">
                          <a:effectLst/>
                        </a:rPr>
                        <a:t>Outcome</a:t>
                      </a:r>
                      <a:endParaRPr lang="en-US" sz="1600" b="1" dirty="0">
                        <a:effectLst/>
                        <a:latin typeface="Times New Roman"/>
                        <a:ea typeface="Times New Roman"/>
                      </a:endParaRPr>
                    </a:p>
                  </a:txBody>
                  <a:tcPr marL="55485" marR="55485" marT="0" marB="0">
                    <a:solidFill>
                      <a:schemeClr val="bg1">
                        <a:lumMod val="95000"/>
                      </a:schemeClr>
                    </a:solidFill>
                  </a:tcPr>
                </a:tc>
                <a:tc>
                  <a:txBody>
                    <a:bodyPr/>
                    <a:lstStyle/>
                    <a:p>
                      <a:pPr marL="0" marR="0" algn="ctr">
                        <a:spcBef>
                          <a:spcPts val="0"/>
                        </a:spcBef>
                        <a:spcAft>
                          <a:spcPts val="0"/>
                        </a:spcAft>
                      </a:pPr>
                      <a:r>
                        <a:rPr lang="en-US" sz="1600" b="1" dirty="0">
                          <a:effectLst/>
                        </a:rPr>
                        <a:t>Atorvastatin</a:t>
                      </a:r>
                    </a:p>
                    <a:p>
                      <a:pPr marL="0" marR="0" algn="ctr">
                        <a:spcBef>
                          <a:spcPts val="0"/>
                        </a:spcBef>
                        <a:spcAft>
                          <a:spcPts val="0"/>
                        </a:spcAft>
                      </a:pPr>
                      <a:r>
                        <a:rPr lang="en-US" sz="1600" b="1" dirty="0">
                          <a:effectLst/>
                        </a:rPr>
                        <a:t>Change with </a:t>
                      </a:r>
                      <a:endParaRPr lang="en-US" sz="1600" b="1" dirty="0" smtClean="0">
                        <a:effectLst/>
                      </a:endParaRPr>
                    </a:p>
                    <a:p>
                      <a:pPr marL="0" marR="0" algn="ctr">
                        <a:spcBef>
                          <a:spcPts val="0"/>
                        </a:spcBef>
                        <a:spcAft>
                          <a:spcPts val="0"/>
                        </a:spcAft>
                      </a:pPr>
                      <a:r>
                        <a:rPr lang="en-US" sz="1600" b="1" dirty="0" smtClean="0">
                          <a:effectLst/>
                        </a:rPr>
                        <a:t>95</a:t>
                      </a:r>
                      <a:r>
                        <a:rPr lang="en-US" sz="1600" b="1" dirty="0">
                          <a:effectLst/>
                        </a:rPr>
                        <a:t>% CI</a:t>
                      </a:r>
                      <a:endParaRPr lang="en-US" sz="1600" b="1" dirty="0">
                        <a:effectLst/>
                        <a:latin typeface="Times New Roman"/>
                        <a:ea typeface="Times New Roman"/>
                      </a:endParaRPr>
                    </a:p>
                  </a:txBody>
                  <a:tcPr marL="55485" marR="55485" marT="0" marB="0">
                    <a:solidFill>
                      <a:schemeClr val="bg1">
                        <a:lumMod val="95000"/>
                      </a:schemeClr>
                    </a:solidFill>
                  </a:tcPr>
                </a:tc>
                <a:tc>
                  <a:txBody>
                    <a:bodyPr/>
                    <a:lstStyle/>
                    <a:p>
                      <a:pPr marL="0" marR="0" algn="ctr">
                        <a:spcBef>
                          <a:spcPts val="0"/>
                        </a:spcBef>
                        <a:spcAft>
                          <a:spcPts val="0"/>
                        </a:spcAft>
                      </a:pPr>
                      <a:r>
                        <a:rPr lang="en-US" sz="1600" b="1" dirty="0">
                          <a:effectLst/>
                        </a:rPr>
                        <a:t>Placebo</a:t>
                      </a:r>
                    </a:p>
                    <a:p>
                      <a:pPr marL="0" marR="0" algn="ctr">
                        <a:spcBef>
                          <a:spcPts val="0"/>
                        </a:spcBef>
                        <a:spcAft>
                          <a:spcPts val="0"/>
                        </a:spcAft>
                      </a:pPr>
                      <a:r>
                        <a:rPr lang="en-US" sz="1600" b="1" dirty="0">
                          <a:effectLst/>
                        </a:rPr>
                        <a:t>Change with </a:t>
                      </a:r>
                      <a:endParaRPr lang="en-US" sz="1600" b="1" dirty="0" smtClean="0">
                        <a:effectLst/>
                      </a:endParaRPr>
                    </a:p>
                    <a:p>
                      <a:pPr marL="0" marR="0" algn="ctr">
                        <a:spcBef>
                          <a:spcPts val="0"/>
                        </a:spcBef>
                        <a:spcAft>
                          <a:spcPts val="0"/>
                        </a:spcAft>
                      </a:pPr>
                      <a:r>
                        <a:rPr lang="en-US" sz="1600" b="1" dirty="0" smtClean="0">
                          <a:effectLst/>
                        </a:rPr>
                        <a:t>95</a:t>
                      </a:r>
                      <a:r>
                        <a:rPr lang="en-US" sz="1600" b="1" dirty="0">
                          <a:effectLst/>
                        </a:rPr>
                        <a:t>% CI</a:t>
                      </a:r>
                      <a:endParaRPr lang="en-US" sz="1600" b="1" dirty="0">
                        <a:effectLst/>
                        <a:latin typeface="Times New Roman"/>
                        <a:ea typeface="Times New Roman"/>
                      </a:endParaRPr>
                    </a:p>
                  </a:txBody>
                  <a:tcPr marL="55485" marR="55485" marT="0" marB="0">
                    <a:solidFill>
                      <a:schemeClr val="bg1">
                        <a:lumMod val="95000"/>
                      </a:schemeClr>
                    </a:solidFill>
                  </a:tcPr>
                </a:tc>
                <a:tc>
                  <a:txBody>
                    <a:bodyPr/>
                    <a:lstStyle/>
                    <a:p>
                      <a:pPr marL="0" marR="0" algn="ctr">
                        <a:spcBef>
                          <a:spcPts val="0"/>
                        </a:spcBef>
                        <a:spcAft>
                          <a:spcPts val="0"/>
                        </a:spcAft>
                      </a:pPr>
                      <a:r>
                        <a:rPr lang="en-US" sz="1600" b="1" dirty="0">
                          <a:effectLst/>
                        </a:rPr>
                        <a:t> </a:t>
                      </a:r>
                    </a:p>
                    <a:p>
                      <a:pPr marL="0" marR="0" algn="ctr">
                        <a:spcBef>
                          <a:spcPts val="0"/>
                        </a:spcBef>
                        <a:spcAft>
                          <a:spcPts val="0"/>
                        </a:spcAft>
                      </a:pPr>
                      <a:r>
                        <a:rPr lang="en-US" sz="1600" b="1" dirty="0">
                          <a:effectLst/>
                        </a:rPr>
                        <a:t>Estimates with 95% CI</a:t>
                      </a:r>
                      <a:r>
                        <a:rPr lang="en-US" sz="1600" b="1" baseline="30000" dirty="0">
                          <a:effectLst/>
                        </a:rPr>
                        <a:t>1 </a:t>
                      </a:r>
                      <a:endParaRPr lang="en-US" sz="1600" b="1" dirty="0">
                        <a:effectLst/>
                        <a:latin typeface="Times New Roman"/>
                        <a:ea typeface="Times New Roman"/>
                      </a:endParaRPr>
                    </a:p>
                  </a:txBody>
                  <a:tcPr marL="55485" marR="55485" marT="0" marB="0">
                    <a:solidFill>
                      <a:schemeClr val="bg1">
                        <a:lumMod val="95000"/>
                      </a:schemeClr>
                    </a:solidFill>
                  </a:tcPr>
                </a:tc>
                <a:tc>
                  <a:txBody>
                    <a:bodyPr/>
                    <a:lstStyle/>
                    <a:p>
                      <a:pPr marL="0" marR="0" algn="ctr">
                        <a:spcBef>
                          <a:spcPts val="0"/>
                        </a:spcBef>
                        <a:spcAft>
                          <a:spcPts val="0"/>
                        </a:spcAft>
                      </a:pPr>
                      <a:r>
                        <a:rPr lang="en-US" sz="1600" b="1" dirty="0">
                          <a:effectLst/>
                        </a:rPr>
                        <a:t> </a:t>
                      </a:r>
                    </a:p>
                    <a:p>
                      <a:pPr marL="0" marR="0" algn="ctr">
                        <a:spcBef>
                          <a:spcPts val="0"/>
                        </a:spcBef>
                        <a:spcAft>
                          <a:spcPts val="0"/>
                        </a:spcAft>
                      </a:pPr>
                      <a:r>
                        <a:rPr lang="en-US" sz="1600" b="1" dirty="0">
                          <a:effectLst/>
                        </a:rPr>
                        <a:t>P-Value</a:t>
                      </a:r>
                      <a:endParaRPr lang="en-US" sz="1600" b="1" dirty="0">
                        <a:effectLst/>
                        <a:latin typeface="Times New Roman"/>
                        <a:ea typeface="Times New Roman"/>
                      </a:endParaRPr>
                    </a:p>
                  </a:txBody>
                  <a:tcPr marL="55485" marR="55485" marT="0" marB="0">
                    <a:solidFill>
                      <a:schemeClr val="bg1">
                        <a:lumMod val="95000"/>
                      </a:schemeClr>
                    </a:solidFill>
                  </a:tcPr>
                </a:tc>
              </a:tr>
              <a:tr h="720090">
                <a:tc>
                  <a:txBody>
                    <a:bodyPr/>
                    <a:lstStyle/>
                    <a:p>
                      <a:pPr marL="0" marR="0">
                        <a:spcBef>
                          <a:spcPts val="0"/>
                        </a:spcBef>
                        <a:spcAft>
                          <a:spcPts val="0"/>
                        </a:spcAft>
                      </a:pPr>
                      <a:r>
                        <a:rPr lang="en-US" sz="1600" b="1" dirty="0">
                          <a:solidFill>
                            <a:srgbClr val="C00000"/>
                          </a:solidFill>
                          <a:effectLst/>
                        </a:rPr>
                        <a:t>Log </a:t>
                      </a:r>
                      <a:r>
                        <a:rPr lang="en-US" sz="1600" b="1" dirty="0" smtClean="0">
                          <a:solidFill>
                            <a:srgbClr val="C00000"/>
                          </a:solidFill>
                          <a:effectLst/>
                        </a:rPr>
                        <a:t>C-reactive </a:t>
                      </a:r>
                      <a:r>
                        <a:rPr lang="en-US" sz="1600" b="1" dirty="0">
                          <a:solidFill>
                            <a:srgbClr val="C00000"/>
                          </a:solidFill>
                          <a:effectLst/>
                        </a:rPr>
                        <a:t>Protein </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-0.13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0.48, 0.22)</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0.27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0.08, 0.63)</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-0.41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0.79, -0.02)</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0.037</a:t>
                      </a:r>
                      <a:endParaRPr lang="en-US" sz="1600" b="1" dirty="0">
                        <a:solidFill>
                          <a:srgbClr val="C00000"/>
                        </a:solidFill>
                        <a:effectLst/>
                        <a:latin typeface="Times New Roman"/>
                        <a:ea typeface="Times New Roman"/>
                      </a:endParaRPr>
                    </a:p>
                  </a:txBody>
                  <a:tcPr marL="55485" marR="55485" marT="0" marB="0"/>
                </a:tc>
              </a:tr>
              <a:tr h="720090">
                <a:tc>
                  <a:txBody>
                    <a:bodyPr/>
                    <a:lstStyle/>
                    <a:p>
                      <a:pPr marL="0" marR="0">
                        <a:spcBef>
                          <a:spcPts val="0"/>
                        </a:spcBef>
                        <a:spcAft>
                          <a:spcPts val="0"/>
                        </a:spcAft>
                      </a:pPr>
                      <a:r>
                        <a:rPr lang="en-US" sz="1600" b="1" dirty="0">
                          <a:solidFill>
                            <a:srgbClr val="C00000"/>
                          </a:solidFill>
                          <a:effectLst/>
                        </a:rPr>
                        <a:t>Total Cholesterol (mg/dL) </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-30.30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37.06, -23.53)</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-0.72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7.57, 6.12)</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-29.57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38.63, -20.52)</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&lt;0.001</a:t>
                      </a:r>
                      <a:endParaRPr lang="en-US" sz="1600" b="1" dirty="0">
                        <a:solidFill>
                          <a:srgbClr val="C00000"/>
                        </a:solidFill>
                        <a:effectLst/>
                        <a:latin typeface="Times New Roman"/>
                        <a:ea typeface="Times New Roman"/>
                      </a:endParaRPr>
                    </a:p>
                  </a:txBody>
                  <a:tcPr marL="55485" marR="55485" marT="0" marB="0"/>
                </a:tc>
              </a:tr>
              <a:tr h="720090">
                <a:tc>
                  <a:txBody>
                    <a:bodyPr/>
                    <a:lstStyle/>
                    <a:p>
                      <a:pPr marL="0" marR="0">
                        <a:spcBef>
                          <a:spcPts val="0"/>
                        </a:spcBef>
                        <a:spcAft>
                          <a:spcPts val="0"/>
                        </a:spcAft>
                      </a:pPr>
                      <a:r>
                        <a:rPr lang="en-US" sz="1600" dirty="0">
                          <a:effectLst/>
                        </a:rPr>
                        <a:t>HDL Cholesterol (mg/dL) </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-0.43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2.23, 1.37)</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0.89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0.93, 2.71)</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-1.32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3.71, 1.07)</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0.277</a:t>
                      </a:r>
                      <a:endParaRPr lang="en-US" sz="1600" dirty="0">
                        <a:effectLst/>
                        <a:latin typeface="Times New Roman"/>
                        <a:ea typeface="Times New Roman"/>
                      </a:endParaRPr>
                    </a:p>
                  </a:txBody>
                  <a:tcPr marL="55485" marR="55485" marT="0" marB="0"/>
                </a:tc>
              </a:tr>
              <a:tr h="720090">
                <a:tc>
                  <a:txBody>
                    <a:bodyPr/>
                    <a:lstStyle/>
                    <a:p>
                      <a:pPr marL="0" marR="0">
                        <a:spcBef>
                          <a:spcPts val="0"/>
                        </a:spcBef>
                        <a:spcAft>
                          <a:spcPts val="0"/>
                        </a:spcAft>
                      </a:pPr>
                      <a:r>
                        <a:rPr lang="en-US" sz="1600" b="1" dirty="0">
                          <a:solidFill>
                            <a:srgbClr val="C00000"/>
                          </a:solidFill>
                          <a:effectLst/>
                        </a:rPr>
                        <a:t>LDL Cholesterol (mg/dL) </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-27.63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32.79, -22.47)</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-1.48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6.72, 3.76)</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-26.15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32.98, -19.31)</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&lt;0.001</a:t>
                      </a:r>
                      <a:endParaRPr lang="en-US" sz="1600" b="1" dirty="0">
                        <a:solidFill>
                          <a:srgbClr val="C00000"/>
                        </a:solidFill>
                        <a:effectLst/>
                        <a:latin typeface="Times New Roman"/>
                        <a:ea typeface="Times New Roman"/>
                      </a:endParaRPr>
                    </a:p>
                  </a:txBody>
                  <a:tcPr marL="55485" marR="55485" marT="0" marB="0"/>
                </a:tc>
              </a:tr>
              <a:tr h="720090">
                <a:tc>
                  <a:txBody>
                    <a:bodyPr/>
                    <a:lstStyle/>
                    <a:p>
                      <a:pPr marL="0" marR="0">
                        <a:spcBef>
                          <a:spcPts val="0"/>
                        </a:spcBef>
                        <a:spcAft>
                          <a:spcPts val="0"/>
                        </a:spcAft>
                      </a:pPr>
                      <a:r>
                        <a:rPr lang="en-US" sz="1600" dirty="0">
                          <a:effectLst/>
                        </a:rPr>
                        <a:t>Triglycerides (mg/dL) </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-11.04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23.24, 1.17)</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-5.62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17.99, 6.75)</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-5.42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22.00, 11.17)</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0.522</a:t>
                      </a:r>
                      <a:endParaRPr lang="en-US" sz="1600" dirty="0">
                        <a:effectLst/>
                        <a:latin typeface="Times New Roman"/>
                        <a:ea typeface="Times New Roman"/>
                      </a:endParaRPr>
                    </a:p>
                  </a:txBody>
                  <a:tcPr marL="55485" marR="55485" marT="0" marB="0"/>
                </a:tc>
              </a:tr>
            </a:tbl>
          </a:graphicData>
        </a:graphic>
      </p:graphicFrame>
      <p:graphicFrame>
        <p:nvGraphicFramePr>
          <p:cNvPr id="70068" name="Group 436"/>
          <p:cNvGraphicFramePr>
            <a:graphicFrameLocks noGrp="1"/>
          </p:cNvGraphicFramePr>
          <p:nvPr/>
        </p:nvGraphicFramePr>
        <p:xfrm>
          <a:off x="381000" y="609600"/>
          <a:ext cx="8462646" cy="5913438"/>
        </p:xfrm>
        <a:graphic>
          <a:graphicData uri="http://schemas.openxmlformats.org/drawingml/2006/table">
            <a:tbl>
              <a:tblPr/>
              <a:tblGrid>
                <a:gridCol w="1905000"/>
                <a:gridCol w="1777071"/>
                <a:gridCol w="1635959"/>
                <a:gridCol w="1920970"/>
                <a:gridCol w="1015366"/>
                <a:gridCol w="208280"/>
              </a:tblGrid>
              <a:tr h="228600">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Arial" charset="0"/>
                        </a:rPr>
                        <a:t> </a:t>
                      </a:r>
                      <a:endParaRPr kumimoji="0" lang="en-US" sz="1600" b="1"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en-US"/>
                    </a:p>
                  </a:txBody>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Arial" charset="0"/>
                        </a:rPr>
                        <a:t>Difference Between Atorvastatin vs. Placebo</a:t>
                      </a:r>
                      <a:endParaRPr kumimoji="0" lang="en-US" sz="1600" b="1"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en-US"/>
                    </a:p>
                  </a:txBody>
                  <a:tcPr/>
                </a:tc>
                <a:tc hMerge="1">
                  <a:txBody>
                    <a:bodyPr/>
                    <a:lstStyle/>
                    <a:p>
                      <a:endParaRPr lang="en-US"/>
                    </a:p>
                  </a:txBody>
                  <a:tcPr/>
                </a:tc>
              </a:tr>
              <a:tr h="7924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Outcome</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Atorvastatin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Change with 95% CI</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Placebo</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Change with 95% CI</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Estimates with 95% CI</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P-Value</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57912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Log of HS-CRP</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-0.13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(-0.48, 0.22)</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0.27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(-0.08, 0.63)</a:t>
                      </a: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-0.41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(-0.79, -0.02)</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0.037</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FF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3016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 </a:t>
                      </a: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 </a:t>
                      </a: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rgbClr val="FF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5349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Total Cholesterol (mg/</a:t>
                      </a:r>
                      <a:r>
                        <a:rPr kumimoji="0" lang="en-US" sz="1600" b="1" i="0" u="none" strike="noStrike" cap="none" normalizeH="0" baseline="0" dirty="0" err="1" smtClean="0">
                          <a:ln>
                            <a:noFill/>
                          </a:ln>
                          <a:solidFill>
                            <a:schemeClr val="tx1"/>
                          </a:solidFill>
                          <a:effectLst/>
                          <a:latin typeface="Arial" charset="0"/>
                        </a:rPr>
                        <a:t>dL</a:t>
                      </a:r>
                      <a:r>
                        <a:rPr kumimoji="0" lang="en-US" sz="1600" b="1" i="0" u="none" strike="noStrike" cap="none" normalizeH="0" baseline="0" dirty="0" smtClean="0">
                          <a:ln>
                            <a:noFill/>
                          </a:ln>
                          <a:solidFill>
                            <a:schemeClr val="tx1"/>
                          </a:solidFill>
                          <a:effectLst/>
                          <a:latin typeface="Arial" charset="0"/>
                        </a:rPr>
                        <a:t>) </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-30.30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(-37.06, -23.53)</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-0.72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(-7.57, 6.12)</a:t>
                      </a: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-29.57</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(-38.63, -20.52)</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&lt;0.001</a:t>
                      </a: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rgbClr val="FF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3016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 </a:t>
                      </a: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 </a:t>
                      </a: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rgbClr val="FF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LDL Cholesterol (mg/</a:t>
                      </a:r>
                      <a:r>
                        <a:rPr kumimoji="0" lang="en-US" sz="1600" b="1" i="0" u="none" strike="noStrike" cap="none" normalizeH="0" baseline="0" dirty="0" err="1" smtClean="0">
                          <a:ln>
                            <a:noFill/>
                          </a:ln>
                          <a:solidFill>
                            <a:schemeClr val="tx1"/>
                          </a:solidFill>
                          <a:effectLst/>
                          <a:latin typeface="Arial" charset="0"/>
                        </a:rPr>
                        <a:t>dL</a:t>
                      </a:r>
                      <a:r>
                        <a:rPr kumimoji="0" lang="en-US" sz="1600" b="1" i="0" u="none" strike="noStrike" cap="none" normalizeH="0" baseline="0" dirty="0" smtClean="0">
                          <a:ln>
                            <a:noFill/>
                          </a:ln>
                          <a:solidFill>
                            <a:schemeClr val="tx1"/>
                          </a:solidFill>
                          <a:effectLst/>
                          <a:latin typeface="Arial" charset="0"/>
                        </a:rPr>
                        <a:t>) </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-27.63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(-32.79, -22.47)</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-1.48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(-6.72, 3.76)</a:t>
                      </a: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-26.15</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(-32.98, -19.31)</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&lt;0.001</a:t>
                      </a: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rgbClr val="FF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3016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3016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HDL Cholesterol (mg/</a:t>
                      </a:r>
                      <a:r>
                        <a:rPr kumimoji="0" lang="en-US" sz="1600" b="0" i="0" u="none" strike="noStrike" cap="none" normalizeH="0" baseline="0" dirty="0" err="1" smtClean="0">
                          <a:ln>
                            <a:noFill/>
                          </a:ln>
                          <a:solidFill>
                            <a:schemeClr val="tx1"/>
                          </a:solidFill>
                          <a:effectLst/>
                          <a:latin typeface="Arial" charset="0"/>
                        </a:rPr>
                        <a:t>dL</a:t>
                      </a:r>
                      <a:r>
                        <a:rPr kumimoji="0" lang="en-US" sz="1600" b="0" i="0" u="none" strike="noStrike" cap="none" normalizeH="0" baseline="0" dirty="0" smtClean="0">
                          <a:ln>
                            <a:noFill/>
                          </a:ln>
                          <a:solidFill>
                            <a:schemeClr val="tx1"/>
                          </a:solidFill>
                          <a:effectLst/>
                          <a:latin typeface="Arial" charset="0"/>
                        </a:rPr>
                        <a:t>) </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-0.43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 (-2.23, 1.37)</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0.89</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 (-0.93, 2.71)</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-1.32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(-3.71, 1.07)</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0.277</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Triglycerides (mg/</a:t>
                      </a:r>
                      <a:r>
                        <a:rPr kumimoji="0" lang="en-US" sz="1600" b="0" i="0" u="none" strike="noStrike" cap="none" normalizeH="0" baseline="0" dirty="0" err="1" smtClean="0">
                          <a:ln>
                            <a:noFill/>
                          </a:ln>
                          <a:solidFill>
                            <a:schemeClr val="tx1"/>
                          </a:solidFill>
                          <a:effectLst/>
                          <a:latin typeface="Arial" charset="0"/>
                        </a:rPr>
                        <a:t>dL</a:t>
                      </a:r>
                      <a:r>
                        <a:rPr kumimoji="0" lang="en-US" sz="1600" b="0" i="0" u="none" strike="noStrike" cap="none" normalizeH="0" baseline="0" dirty="0" smtClean="0">
                          <a:ln>
                            <a:noFill/>
                          </a:ln>
                          <a:solidFill>
                            <a:schemeClr val="tx1"/>
                          </a:solidFill>
                          <a:effectLst/>
                          <a:latin typeface="Arial" charset="0"/>
                        </a:rPr>
                        <a:t>) </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-11.04</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 (-23.24, 1.17)</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-5.62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 (-17.99, 6.75)</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-5.42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(-22.00, 11.17)</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0.522</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charset="0"/>
                        </a:rPr>
                        <a:t> </a:t>
                      </a:r>
                      <a:endParaRPr kumimoji="0" lang="en-US" sz="12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charset="0"/>
                        </a:rPr>
                        <a:t> </a:t>
                      </a:r>
                      <a:endParaRPr kumimoji="0" lang="en-US" sz="12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 </a:t>
                      </a:r>
                      <a:endParaRPr kumimoji="0" lang="en-US" sz="12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charset="0"/>
                        </a:rPr>
                        <a:t> </a:t>
                      </a:r>
                      <a:endParaRPr kumimoji="0" lang="en-US" sz="12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charset="0"/>
                        </a:rPr>
                        <a:t> </a:t>
                      </a:r>
                      <a:endParaRPr kumimoji="0" lang="en-US" sz="12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bl>
          </a:graphicData>
        </a:graphic>
      </p:graphicFrame>
      <p:sp>
        <p:nvSpPr>
          <p:cNvPr id="215133" name="TextBox 5"/>
          <p:cNvSpPr txBox="1">
            <a:spLocks noChangeArrowheads="1"/>
          </p:cNvSpPr>
          <p:nvPr/>
        </p:nvSpPr>
        <p:spPr bwMode="auto">
          <a:xfrm>
            <a:off x="8610600" y="457200"/>
            <a:ext cx="533400" cy="1754188"/>
          </a:xfrm>
          <a:prstGeom prst="rect">
            <a:avLst/>
          </a:prstGeom>
          <a:solidFill>
            <a:schemeClr val="bg1"/>
          </a:solidFill>
          <a:ln w="9525">
            <a:solidFill>
              <a:schemeClr val="bg1"/>
            </a:solidFill>
            <a:miter lim="800000"/>
            <a:headEnd/>
            <a:tailEnd/>
          </a:ln>
        </p:spPr>
        <p:txBody>
          <a:bodyPr>
            <a:spAutoFit/>
          </a:bodyPr>
          <a:lstStyle/>
          <a:p>
            <a:r>
              <a:rPr lang="en-US">
                <a:solidFill>
                  <a:schemeClr val="bg1"/>
                </a:solidFill>
                <a:latin typeface="Calibri" pitchFamily="34" charset="0"/>
              </a:rPr>
              <a:t>H</a:t>
            </a:r>
          </a:p>
          <a:p>
            <a:r>
              <a:rPr lang="en-US">
                <a:solidFill>
                  <a:schemeClr val="bg1"/>
                </a:solidFill>
                <a:latin typeface="Calibri" pitchFamily="34" charset="0"/>
              </a:rPr>
              <a:t>H</a:t>
            </a:r>
          </a:p>
          <a:p>
            <a:r>
              <a:rPr lang="en-US">
                <a:solidFill>
                  <a:schemeClr val="bg1"/>
                </a:solidFill>
                <a:latin typeface="Calibri" pitchFamily="34" charset="0"/>
              </a:rPr>
              <a:t>H,,,,,,,,,,,,,,,,</a:t>
            </a:r>
          </a:p>
        </p:txBody>
      </p:sp>
      <p:sp>
        <p:nvSpPr>
          <p:cNvPr id="215134" name="TextBox 2"/>
          <p:cNvSpPr txBox="1">
            <a:spLocks noChangeArrowheads="1"/>
          </p:cNvSpPr>
          <p:nvPr/>
        </p:nvSpPr>
        <p:spPr bwMode="auto">
          <a:xfrm>
            <a:off x="228600" y="6421438"/>
            <a:ext cx="9105900" cy="400050"/>
          </a:xfrm>
          <a:prstGeom prst="rect">
            <a:avLst/>
          </a:prstGeom>
          <a:noFill/>
          <a:ln w="9525">
            <a:noFill/>
            <a:miter lim="800000"/>
            <a:headEnd/>
            <a:tailEnd/>
          </a:ln>
        </p:spPr>
        <p:txBody>
          <a:bodyPr wrap="none">
            <a:spAutoFit/>
          </a:bodyPr>
          <a:lstStyle/>
          <a:p>
            <a:r>
              <a:rPr lang="en-US" sz="2000" b="1">
                <a:solidFill>
                  <a:srgbClr val="C00000"/>
                </a:solidFill>
                <a:latin typeface="Calibri" pitchFamily="34" charset="0"/>
              </a:rPr>
              <a:t>No differences in disease activity, prednisone usage, damage accrual, quality of life. </a:t>
            </a:r>
          </a:p>
        </p:txBody>
      </p:sp>
      <p:sp>
        <p:nvSpPr>
          <p:cNvPr id="3" name="Slide Number Placeholder 2"/>
          <p:cNvSpPr>
            <a:spLocks noGrp="1"/>
          </p:cNvSpPr>
          <p:nvPr>
            <p:ph type="sldNum" sz="quarter" idx="12"/>
          </p:nvPr>
        </p:nvSpPr>
        <p:spPr/>
        <p:txBody>
          <a:bodyPr/>
          <a:lstStyle/>
          <a:p>
            <a:pPr>
              <a:defRPr/>
            </a:pPr>
            <a:fld id="{2703D280-D4CE-4F1C-8DB6-28BAD9B1465E}" type="slidenum">
              <a:rPr lang="en-US" smtClean="0"/>
              <a:pPr>
                <a:defRPr/>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6850"/>
            <a:ext cx="8229600" cy="1143000"/>
          </a:xfrm>
        </p:spPr>
        <p:txBody>
          <a:bodyPr rtlCol="0">
            <a:noAutofit/>
          </a:bodyPr>
          <a:lstStyle/>
          <a:p>
            <a:pPr fontAlgn="auto">
              <a:spcAft>
                <a:spcPts val="0"/>
              </a:spcAft>
              <a:defRPr/>
            </a:pPr>
            <a:r>
              <a:rPr lang="en-US" sz="3600" b="1" dirty="0" smtClean="0">
                <a:effectLst>
                  <a:outerShdw blurRad="38100" dist="38100" dir="2700000" algn="tl">
                    <a:srgbClr val="000000">
                      <a:alpha val="43137"/>
                    </a:srgbClr>
                  </a:outerShdw>
                </a:effectLst>
              </a:rPr>
              <a:t>APPLE Results:  </a:t>
            </a:r>
            <a:br>
              <a:rPr lang="en-US" sz="3600" b="1" dirty="0" smtClean="0">
                <a:effectLst>
                  <a:outerShdw blurRad="38100" dist="38100" dir="2700000" algn="tl">
                    <a:srgbClr val="000000">
                      <a:alpha val="43137"/>
                    </a:srgbClr>
                  </a:outerShdw>
                </a:effectLst>
              </a:rPr>
            </a:br>
            <a:r>
              <a:rPr lang="en-US" sz="3600" b="1" dirty="0" smtClean="0">
                <a:effectLst>
                  <a:outerShdw blurRad="38100" dist="38100" dir="2700000" algn="tl">
                    <a:srgbClr val="000000">
                      <a:alpha val="43137"/>
                    </a:srgbClr>
                  </a:outerShdw>
                </a:effectLst>
              </a:rPr>
              <a:t>Secondary Subgroup Analyses</a:t>
            </a:r>
            <a:endParaRPr lang="en-US" sz="3600" b="1" dirty="0">
              <a:effectLst>
                <a:outerShdw blurRad="38100" dist="38100" dir="2700000" algn="tl">
                  <a:srgbClr val="000000">
                    <a:alpha val="43137"/>
                  </a:srgbClr>
                </a:outerShdw>
              </a:effectLst>
            </a:endParaRPr>
          </a:p>
        </p:txBody>
      </p:sp>
      <p:graphicFrame>
        <p:nvGraphicFramePr>
          <p:cNvPr id="4" name="Table 3"/>
          <p:cNvGraphicFramePr>
            <a:graphicFrameLocks noGrp="1"/>
          </p:cNvGraphicFramePr>
          <p:nvPr/>
        </p:nvGraphicFramePr>
        <p:xfrm>
          <a:off x="374650" y="8070850"/>
          <a:ext cx="8077200" cy="5760720"/>
        </p:xfrm>
        <a:graphic>
          <a:graphicData uri="http://schemas.openxmlformats.org/drawingml/2006/table">
            <a:tbl>
              <a:tblPr>
                <a:tableStyleId>{69C7853C-536D-4A76-A0AE-DD22124D55A5}</a:tableStyleId>
              </a:tblPr>
              <a:tblGrid>
                <a:gridCol w="2514600"/>
                <a:gridCol w="1676400"/>
                <a:gridCol w="1524000"/>
                <a:gridCol w="1589843"/>
                <a:gridCol w="772357"/>
              </a:tblGrid>
              <a:tr h="960120">
                <a:tc gridSpan="3">
                  <a:txBody>
                    <a:bodyPr/>
                    <a:lstStyle/>
                    <a:p>
                      <a:pPr marL="0" marR="0" algn="ctr">
                        <a:spcBef>
                          <a:spcPts val="0"/>
                        </a:spcBef>
                        <a:spcAft>
                          <a:spcPts val="0"/>
                        </a:spcAft>
                      </a:pPr>
                      <a:endParaRPr lang="en-US" sz="1600" b="1" dirty="0">
                        <a:effectLst/>
                        <a:latin typeface="Times New Roman"/>
                        <a:ea typeface="Times New Roman"/>
                      </a:endParaRPr>
                    </a:p>
                  </a:txBody>
                  <a:tcPr marL="55485" marR="55485" marT="0" marB="0">
                    <a:solidFill>
                      <a:schemeClr val="bg1">
                        <a:lumMod val="95000"/>
                      </a:schemeClr>
                    </a:solidFill>
                  </a:tcPr>
                </a:tc>
                <a:tc hMerge="1">
                  <a:txBody>
                    <a:bodyPr/>
                    <a:lstStyle/>
                    <a:p>
                      <a:endParaRPr lang="en-US"/>
                    </a:p>
                  </a:txBody>
                  <a:tcPr/>
                </a:tc>
                <a:tc hMerge="1">
                  <a:txBody>
                    <a:bodyPr/>
                    <a:lstStyle/>
                    <a:p>
                      <a:endParaRPr lang="en-US"/>
                    </a:p>
                  </a:txBody>
                  <a:tcPr/>
                </a:tc>
                <a:tc gridSpan="2">
                  <a:txBody>
                    <a:bodyPr/>
                    <a:lstStyle/>
                    <a:p>
                      <a:pPr marL="0" marR="0" algn="ctr">
                        <a:spcBef>
                          <a:spcPts val="0"/>
                        </a:spcBef>
                        <a:spcAft>
                          <a:spcPts val="0"/>
                        </a:spcAft>
                      </a:pPr>
                      <a:r>
                        <a:rPr lang="en-US" sz="1600" b="1" dirty="0">
                          <a:effectLst/>
                        </a:rPr>
                        <a:t>Difference between Atorvastatin vs. Placebo</a:t>
                      </a:r>
                      <a:endParaRPr lang="en-US" sz="1600" b="1" dirty="0">
                        <a:effectLst/>
                        <a:latin typeface="Times New Roman"/>
                        <a:ea typeface="Times New Roman"/>
                      </a:endParaRPr>
                    </a:p>
                  </a:txBody>
                  <a:tcPr marL="55485" marR="55485" marT="0" marB="0">
                    <a:solidFill>
                      <a:schemeClr val="bg1">
                        <a:lumMod val="95000"/>
                      </a:schemeClr>
                    </a:solidFill>
                  </a:tcPr>
                </a:tc>
                <a:tc hMerge="1">
                  <a:txBody>
                    <a:bodyPr/>
                    <a:lstStyle/>
                    <a:p>
                      <a:endParaRPr lang="en-US"/>
                    </a:p>
                  </a:txBody>
                  <a:tcPr/>
                </a:tc>
              </a:tr>
              <a:tr h="1200150">
                <a:tc>
                  <a:txBody>
                    <a:bodyPr/>
                    <a:lstStyle/>
                    <a:p>
                      <a:pPr marL="0" marR="0">
                        <a:spcBef>
                          <a:spcPts val="0"/>
                        </a:spcBef>
                        <a:spcAft>
                          <a:spcPts val="0"/>
                        </a:spcAft>
                      </a:pPr>
                      <a:r>
                        <a:rPr lang="en-US" sz="1600" b="1" dirty="0">
                          <a:effectLst/>
                        </a:rPr>
                        <a:t> </a:t>
                      </a:r>
                    </a:p>
                    <a:p>
                      <a:pPr marL="0" marR="0">
                        <a:spcBef>
                          <a:spcPts val="0"/>
                        </a:spcBef>
                        <a:spcAft>
                          <a:spcPts val="0"/>
                        </a:spcAft>
                      </a:pPr>
                      <a:r>
                        <a:rPr lang="en-US" sz="1600" b="1" dirty="0">
                          <a:effectLst/>
                        </a:rPr>
                        <a:t> </a:t>
                      </a:r>
                      <a:r>
                        <a:rPr lang="en-US" sz="1600" b="1" dirty="0" smtClean="0">
                          <a:effectLst/>
                        </a:rPr>
                        <a:t>Outcome</a:t>
                      </a:r>
                      <a:endParaRPr lang="en-US" sz="1600" b="1" dirty="0">
                        <a:effectLst/>
                        <a:latin typeface="Times New Roman"/>
                        <a:ea typeface="Times New Roman"/>
                      </a:endParaRPr>
                    </a:p>
                  </a:txBody>
                  <a:tcPr marL="55485" marR="55485" marT="0" marB="0">
                    <a:solidFill>
                      <a:schemeClr val="bg1">
                        <a:lumMod val="95000"/>
                      </a:schemeClr>
                    </a:solidFill>
                  </a:tcPr>
                </a:tc>
                <a:tc>
                  <a:txBody>
                    <a:bodyPr/>
                    <a:lstStyle/>
                    <a:p>
                      <a:pPr marL="0" marR="0" algn="ctr">
                        <a:spcBef>
                          <a:spcPts val="0"/>
                        </a:spcBef>
                        <a:spcAft>
                          <a:spcPts val="0"/>
                        </a:spcAft>
                      </a:pPr>
                      <a:r>
                        <a:rPr lang="en-US" sz="1600" b="1" dirty="0">
                          <a:effectLst/>
                        </a:rPr>
                        <a:t>Atorvastatin</a:t>
                      </a:r>
                    </a:p>
                    <a:p>
                      <a:pPr marL="0" marR="0" algn="ctr">
                        <a:spcBef>
                          <a:spcPts val="0"/>
                        </a:spcBef>
                        <a:spcAft>
                          <a:spcPts val="0"/>
                        </a:spcAft>
                      </a:pPr>
                      <a:r>
                        <a:rPr lang="en-US" sz="1600" b="1" dirty="0">
                          <a:effectLst/>
                        </a:rPr>
                        <a:t>Change with </a:t>
                      </a:r>
                      <a:endParaRPr lang="en-US" sz="1600" b="1" dirty="0" smtClean="0">
                        <a:effectLst/>
                      </a:endParaRPr>
                    </a:p>
                    <a:p>
                      <a:pPr marL="0" marR="0" algn="ctr">
                        <a:spcBef>
                          <a:spcPts val="0"/>
                        </a:spcBef>
                        <a:spcAft>
                          <a:spcPts val="0"/>
                        </a:spcAft>
                      </a:pPr>
                      <a:r>
                        <a:rPr lang="en-US" sz="1600" b="1" dirty="0" smtClean="0">
                          <a:effectLst/>
                        </a:rPr>
                        <a:t>95</a:t>
                      </a:r>
                      <a:r>
                        <a:rPr lang="en-US" sz="1600" b="1" dirty="0">
                          <a:effectLst/>
                        </a:rPr>
                        <a:t>% CI</a:t>
                      </a:r>
                      <a:endParaRPr lang="en-US" sz="1600" b="1" dirty="0">
                        <a:effectLst/>
                        <a:latin typeface="Times New Roman"/>
                        <a:ea typeface="Times New Roman"/>
                      </a:endParaRPr>
                    </a:p>
                  </a:txBody>
                  <a:tcPr marL="55485" marR="55485" marT="0" marB="0">
                    <a:solidFill>
                      <a:schemeClr val="bg1">
                        <a:lumMod val="95000"/>
                      </a:schemeClr>
                    </a:solidFill>
                  </a:tcPr>
                </a:tc>
                <a:tc>
                  <a:txBody>
                    <a:bodyPr/>
                    <a:lstStyle/>
                    <a:p>
                      <a:pPr marL="0" marR="0" algn="ctr">
                        <a:spcBef>
                          <a:spcPts val="0"/>
                        </a:spcBef>
                        <a:spcAft>
                          <a:spcPts val="0"/>
                        </a:spcAft>
                      </a:pPr>
                      <a:r>
                        <a:rPr lang="en-US" sz="1600" b="1" dirty="0">
                          <a:effectLst/>
                        </a:rPr>
                        <a:t>Placebo</a:t>
                      </a:r>
                    </a:p>
                    <a:p>
                      <a:pPr marL="0" marR="0" algn="ctr">
                        <a:spcBef>
                          <a:spcPts val="0"/>
                        </a:spcBef>
                        <a:spcAft>
                          <a:spcPts val="0"/>
                        </a:spcAft>
                      </a:pPr>
                      <a:r>
                        <a:rPr lang="en-US" sz="1600" b="1" dirty="0">
                          <a:effectLst/>
                        </a:rPr>
                        <a:t>Change with </a:t>
                      </a:r>
                      <a:endParaRPr lang="en-US" sz="1600" b="1" dirty="0" smtClean="0">
                        <a:effectLst/>
                      </a:endParaRPr>
                    </a:p>
                    <a:p>
                      <a:pPr marL="0" marR="0" algn="ctr">
                        <a:spcBef>
                          <a:spcPts val="0"/>
                        </a:spcBef>
                        <a:spcAft>
                          <a:spcPts val="0"/>
                        </a:spcAft>
                      </a:pPr>
                      <a:r>
                        <a:rPr lang="en-US" sz="1600" b="1" dirty="0" smtClean="0">
                          <a:effectLst/>
                        </a:rPr>
                        <a:t>95</a:t>
                      </a:r>
                      <a:r>
                        <a:rPr lang="en-US" sz="1600" b="1" dirty="0">
                          <a:effectLst/>
                        </a:rPr>
                        <a:t>% CI</a:t>
                      </a:r>
                      <a:endParaRPr lang="en-US" sz="1600" b="1" dirty="0">
                        <a:effectLst/>
                        <a:latin typeface="Times New Roman"/>
                        <a:ea typeface="Times New Roman"/>
                      </a:endParaRPr>
                    </a:p>
                  </a:txBody>
                  <a:tcPr marL="55485" marR="55485" marT="0" marB="0">
                    <a:solidFill>
                      <a:schemeClr val="bg1">
                        <a:lumMod val="95000"/>
                      </a:schemeClr>
                    </a:solidFill>
                  </a:tcPr>
                </a:tc>
                <a:tc>
                  <a:txBody>
                    <a:bodyPr/>
                    <a:lstStyle/>
                    <a:p>
                      <a:pPr marL="0" marR="0" algn="ctr">
                        <a:spcBef>
                          <a:spcPts val="0"/>
                        </a:spcBef>
                        <a:spcAft>
                          <a:spcPts val="0"/>
                        </a:spcAft>
                      </a:pPr>
                      <a:r>
                        <a:rPr lang="en-US" sz="1600" b="1" dirty="0">
                          <a:effectLst/>
                        </a:rPr>
                        <a:t> </a:t>
                      </a:r>
                    </a:p>
                    <a:p>
                      <a:pPr marL="0" marR="0" algn="ctr">
                        <a:spcBef>
                          <a:spcPts val="0"/>
                        </a:spcBef>
                        <a:spcAft>
                          <a:spcPts val="0"/>
                        </a:spcAft>
                      </a:pPr>
                      <a:r>
                        <a:rPr lang="en-US" sz="1600" b="1" dirty="0">
                          <a:effectLst/>
                        </a:rPr>
                        <a:t>Estimates with 95% CI</a:t>
                      </a:r>
                      <a:r>
                        <a:rPr lang="en-US" sz="1600" b="1" baseline="30000" dirty="0">
                          <a:effectLst/>
                        </a:rPr>
                        <a:t>1 </a:t>
                      </a:r>
                      <a:endParaRPr lang="en-US" sz="1600" b="1" dirty="0">
                        <a:effectLst/>
                        <a:latin typeface="Times New Roman"/>
                        <a:ea typeface="Times New Roman"/>
                      </a:endParaRPr>
                    </a:p>
                  </a:txBody>
                  <a:tcPr marL="55485" marR="55485" marT="0" marB="0">
                    <a:solidFill>
                      <a:schemeClr val="bg1">
                        <a:lumMod val="95000"/>
                      </a:schemeClr>
                    </a:solidFill>
                  </a:tcPr>
                </a:tc>
                <a:tc>
                  <a:txBody>
                    <a:bodyPr/>
                    <a:lstStyle/>
                    <a:p>
                      <a:pPr marL="0" marR="0" algn="ctr">
                        <a:spcBef>
                          <a:spcPts val="0"/>
                        </a:spcBef>
                        <a:spcAft>
                          <a:spcPts val="0"/>
                        </a:spcAft>
                      </a:pPr>
                      <a:r>
                        <a:rPr lang="en-US" sz="1600" b="1" dirty="0">
                          <a:effectLst/>
                        </a:rPr>
                        <a:t> </a:t>
                      </a:r>
                    </a:p>
                    <a:p>
                      <a:pPr marL="0" marR="0" algn="ctr">
                        <a:spcBef>
                          <a:spcPts val="0"/>
                        </a:spcBef>
                        <a:spcAft>
                          <a:spcPts val="0"/>
                        </a:spcAft>
                      </a:pPr>
                      <a:r>
                        <a:rPr lang="en-US" sz="1600" b="1" dirty="0">
                          <a:effectLst/>
                        </a:rPr>
                        <a:t>P-Value</a:t>
                      </a:r>
                      <a:endParaRPr lang="en-US" sz="1600" b="1" dirty="0">
                        <a:effectLst/>
                        <a:latin typeface="Times New Roman"/>
                        <a:ea typeface="Times New Roman"/>
                      </a:endParaRPr>
                    </a:p>
                  </a:txBody>
                  <a:tcPr marL="55485" marR="55485" marT="0" marB="0">
                    <a:solidFill>
                      <a:schemeClr val="bg1">
                        <a:lumMod val="95000"/>
                      </a:schemeClr>
                    </a:solidFill>
                  </a:tcPr>
                </a:tc>
              </a:tr>
              <a:tr h="720090">
                <a:tc>
                  <a:txBody>
                    <a:bodyPr/>
                    <a:lstStyle/>
                    <a:p>
                      <a:pPr marL="0" marR="0">
                        <a:spcBef>
                          <a:spcPts val="0"/>
                        </a:spcBef>
                        <a:spcAft>
                          <a:spcPts val="0"/>
                        </a:spcAft>
                      </a:pPr>
                      <a:r>
                        <a:rPr lang="en-US" sz="1600" b="1" dirty="0">
                          <a:solidFill>
                            <a:srgbClr val="C00000"/>
                          </a:solidFill>
                          <a:effectLst/>
                        </a:rPr>
                        <a:t>Log </a:t>
                      </a:r>
                      <a:r>
                        <a:rPr lang="en-US" sz="1600" b="1" dirty="0" smtClean="0">
                          <a:solidFill>
                            <a:srgbClr val="C00000"/>
                          </a:solidFill>
                          <a:effectLst/>
                        </a:rPr>
                        <a:t>C-reactive </a:t>
                      </a:r>
                      <a:r>
                        <a:rPr lang="en-US" sz="1600" b="1" dirty="0">
                          <a:solidFill>
                            <a:srgbClr val="C00000"/>
                          </a:solidFill>
                          <a:effectLst/>
                        </a:rPr>
                        <a:t>Protein </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-0.13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0.48, 0.22)</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0.27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0.08, 0.63)</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-0.41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0.79, -0.02)</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0.037</a:t>
                      </a:r>
                      <a:endParaRPr lang="en-US" sz="1600" b="1" dirty="0">
                        <a:solidFill>
                          <a:srgbClr val="C00000"/>
                        </a:solidFill>
                        <a:effectLst/>
                        <a:latin typeface="Times New Roman"/>
                        <a:ea typeface="Times New Roman"/>
                      </a:endParaRPr>
                    </a:p>
                  </a:txBody>
                  <a:tcPr marL="55485" marR="55485" marT="0" marB="0"/>
                </a:tc>
              </a:tr>
              <a:tr h="720090">
                <a:tc>
                  <a:txBody>
                    <a:bodyPr/>
                    <a:lstStyle/>
                    <a:p>
                      <a:pPr marL="0" marR="0">
                        <a:spcBef>
                          <a:spcPts val="0"/>
                        </a:spcBef>
                        <a:spcAft>
                          <a:spcPts val="0"/>
                        </a:spcAft>
                      </a:pPr>
                      <a:r>
                        <a:rPr lang="en-US" sz="1600" b="1" dirty="0">
                          <a:solidFill>
                            <a:srgbClr val="C00000"/>
                          </a:solidFill>
                          <a:effectLst/>
                        </a:rPr>
                        <a:t>Total Cholesterol (mg/dL) </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-30.30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37.06, -23.53)</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-0.72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7.57, 6.12)</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-29.57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38.63, -20.52)</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&lt;0.001</a:t>
                      </a:r>
                      <a:endParaRPr lang="en-US" sz="1600" b="1" dirty="0">
                        <a:solidFill>
                          <a:srgbClr val="C00000"/>
                        </a:solidFill>
                        <a:effectLst/>
                        <a:latin typeface="Times New Roman"/>
                        <a:ea typeface="Times New Roman"/>
                      </a:endParaRPr>
                    </a:p>
                  </a:txBody>
                  <a:tcPr marL="55485" marR="55485" marT="0" marB="0"/>
                </a:tc>
              </a:tr>
              <a:tr h="720090">
                <a:tc>
                  <a:txBody>
                    <a:bodyPr/>
                    <a:lstStyle/>
                    <a:p>
                      <a:pPr marL="0" marR="0">
                        <a:spcBef>
                          <a:spcPts val="0"/>
                        </a:spcBef>
                        <a:spcAft>
                          <a:spcPts val="0"/>
                        </a:spcAft>
                      </a:pPr>
                      <a:r>
                        <a:rPr lang="en-US" sz="1600" dirty="0">
                          <a:effectLst/>
                        </a:rPr>
                        <a:t>HDL Cholesterol (mg/dL) </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-0.43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2.23, 1.37)</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0.89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0.93, 2.71)</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-1.32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3.71, 1.07)</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0.277</a:t>
                      </a:r>
                      <a:endParaRPr lang="en-US" sz="1600" dirty="0">
                        <a:effectLst/>
                        <a:latin typeface="Times New Roman"/>
                        <a:ea typeface="Times New Roman"/>
                      </a:endParaRPr>
                    </a:p>
                  </a:txBody>
                  <a:tcPr marL="55485" marR="55485" marT="0" marB="0"/>
                </a:tc>
              </a:tr>
              <a:tr h="720090">
                <a:tc>
                  <a:txBody>
                    <a:bodyPr/>
                    <a:lstStyle/>
                    <a:p>
                      <a:pPr marL="0" marR="0">
                        <a:spcBef>
                          <a:spcPts val="0"/>
                        </a:spcBef>
                        <a:spcAft>
                          <a:spcPts val="0"/>
                        </a:spcAft>
                      </a:pPr>
                      <a:r>
                        <a:rPr lang="en-US" sz="1600" b="1" dirty="0">
                          <a:solidFill>
                            <a:srgbClr val="C00000"/>
                          </a:solidFill>
                          <a:effectLst/>
                        </a:rPr>
                        <a:t>LDL Cholesterol (mg/dL) </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-27.63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32.79, -22.47)</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-1.48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6.72, 3.76)</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-26.15 </a:t>
                      </a:r>
                      <a:endParaRPr lang="en-US" sz="1600" b="1" dirty="0" smtClean="0">
                        <a:solidFill>
                          <a:srgbClr val="C00000"/>
                        </a:solidFill>
                        <a:effectLst/>
                      </a:endParaRPr>
                    </a:p>
                    <a:p>
                      <a:pPr marL="0" marR="0" algn="ctr">
                        <a:spcBef>
                          <a:spcPts val="0"/>
                        </a:spcBef>
                        <a:spcAft>
                          <a:spcPts val="0"/>
                        </a:spcAft>
                      </a:pPr>
                      <a:r>
                        <a:rPr lang="en-US" sz="1600" b="1" dirty="0" smtClean="0">
                          <a:solidFill>
                            <a:srgbClr val="C00000"/>
                          </a:solidFill>
                          <a:effectLst/>
                        </a:rPr>
                        <a:t>(-</a:t>
                      </a:r>
                      <a:r>
                        <a:rPr lang="en-US" sz="1600" b="1" dirty="0">
                          <a:solidFill>
                            <a:srgbClr val="C00000"/>
                          </a:solidFill>
                          <a:effectLst/>
                        </a:rPr>
                        <a:t>32.98, -19.31)</a:t>
                      </a:r>
                      <a:endParaRPr lang="en-US" sz="1600" b="1" dirty="0">
                        <a:solidFill>
                          <a:srgbClr val="C00000"/>
                        </a:solidFill>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b="1" dirty="0">
                          <a:solidFill>
                            <a:srgbClr val="C00000"/>
                          </a:solidFill>
                          <a:effectLst/>
                        </a:rPr>
                        <a:t>&lt;0.001</a:t>
                      </a:r>
                      <a:endParaRPr lang="en-US" sz="1600" b="1" dirty="0">
                        <a:solidFill>
                          <a:srgbClr val="C00000"/>
                        </a:solidFill>
                        <a:effectLst/>
                        <a:latin typeface="Times New Roman"/>
                        <a:ea typeface="Times New Roman"/>
                      </a:endParaRPr>
                    </a:p>
                  </a:txBody>
                  <a:tcPr marL="55485" marR="55485" marT="0" marB="0"/>
                </a:tc>
              </a:tr>
              <a:tr h="720090">
                <a:tc>
                  <a:txBody>
                    <a:bodyPr/>
                    <a:lstStyle/>
                    <a:p>
                      <a:pPr marL="0" marR="0">
                        <a:spcBef>
                          <a:spcPts val="0"/>
                        </a:spcBef>
                        <a:spcAft>
                          <a:spcPts val="0"/>
                        </a:spcAft>
                      </a:pPr>
                      <a:r>
                        <a:rPr lang="en-US" sz="1600" dirty="0">
                          <a:effectLst/>
                        </a:rPr>
                        <a:t>Triglycerides (mg/dL) </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-11.04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23.24, 1.17)</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-5.62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17.99, 6.75)</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-5.42 </a:t>
                      </a:r>
                      <a:endParaRPr lang="en-US" sz="1600" dirty="0" smtClean="0">
                        <a:effectLst/>
                      </a:endParaRPr>
                    </a:p>
                    <a:p>
                      <a:pPr marL="0" marR="0" algn="ctr">
                        <a:spcBef>
                          <a:spcPts val="0"/>
                        </a:spcBef>
                        <a:spcAft>
                          <a:spcPts val="0"/>
                        </a:spcAft>
                      </a:pPr>
                      <a:r>
                        <a:rPr lang="en-US" sz="1600" dirty="0" smtClean="0">
                          <a:effectLst/>
                        </a:rPr>
                        <a:t>(-</a:t>
                      </a:r>
                      <a:r>
                        <a:rPr lang="en-US" sz="1600" dirty="0">
                          <a:effectLst/>
                        </a:rPr>
                        <a:t>22.00, 11.17)</a:t>
                      </a:r>
                      <a:endParaRPr lang="en-US" sz="1600" dirty="0">
                        <a:effectLst/>
                        <a:latin typeface="Times New Roman"/>
                        <a:ea typeface="Times New Roman"/>
                      </a:endParaRPr>
                    </a:p>
                  </a:txBody>
                  <a:tcPr marL="55485" marR="55485" marT="0" marB="0"/>
                </a:tc>
                <a:tc>
                  <a:txBody>
                    <a:bodyPr/>
                    <a:lstStyle/>
                    <a:p>
                      <a:pPr marL="0" marR="0" algn="ctr">
                        <a:spcBef>
                          <a:spcPts val="0"/>
                        </a:spcBef>
                        <a:spcAft>
                          <a:spcPts val="0"/>
                        </a:spcAft>
                      </a:pPr>
                      <a:r>
                        <a:rPr lang="en-US" sz="1600" dirty="0">
                          <a:effectLst/>
                        </a:rPr>
                        <a:t>0.522</a:t>
                      </a:r>
                      <a:endParaRPr lang="en-US" sz="1600" dirty="0">
                        <a:effectLst/>
                        <a:latin typeface="Times New Roman"/>
                        <a:ea typeface="Times New Roman"/>
                      </a:endParaRPr>
                    </a:p>
                  </a:txBody>
                  <a:tcPr marL="55485" marR="55485" marT="0" marB="0"/>
                </a:tc>
              </a:tr>
            </a:tbl>
          </a:graphicData>
        </a:graphic>
      </p:graphicFrame>
      <p:sp>
        <p:nvSpPr>
          <p:cNvPr id="216067" name="TextBox 5"/>
          <p:cNvSpPr txBox="1">
            <a:spLocks noChangeArrowheads="1"/>
          </p:cNvSpPr>
          <p:nvPr/>
        </p:nvSpPr>
        <p:spPr bwMode="auto">
          <a:xfrm>
            <a:off x="8610600" y="457200"/>
            <a:ext cx="533400" cy="1754188"/>
          </a:xfrm>
          <a:prstGeom prst="rect">
            <a:avLst/>
          </a:prstGeom>
          <a:solidFill>
            <a:schemeClr val="bg1"/>
          </a:solidFill>
          <a:ln w="9525">
            <a:solidFill>
              <a:schemeClr val="bg1"/>
            </a:solidFill>
            <a:miter lim="800000"/>
            <a:headEnd/>
            <a:tailEnd/>
          </a:ln>
        </p:spPr>
        <p:txBody>
          <a:bodyPr>
            <a:spAutoFit/>
          </a:bodyPr>
          <a:lstStyle/>
          <a:p>
            <a:r>
              <a:rPr lang="en-US" dirty="0">
                <a:solidFill>
                  <a:schemeClr val="bg1"/>
                </a:solidFill>
                <a:latin typeface="Calibri" pitchFamily="34" charset="0"/>
              </a:rPr>
              <a:t>H</a:t>
            </a:r>
          </a:p>
          <a:p>
            <a:r>
              <a:rPr lang="en-US" dirty="0">
                <a:solidFill>
                  <a:schemeClr val="bg1"/>
                </a:solidFill>
                <a:latin typeface="Calibri" pitchFamily="34" charset="0"/>
              </a:rPr>
              <a:t>H</a:t>
            </a:r>
          </a:p>
          <a:p>
            <a:r>
              <a:rPr lang="en-US" dirty="0">
                <a:solidFill>
                  <a:schemeClr val="bg1"/>
                </a:solidFill>
                <a:latin typeface="Calibri" pitchFamily="34" charset="0"/>
              </a:rPr>
              <a:t>H,,,,,,,,,,,,,,,,</a:t>
            </a:r>
          </a:p>
        </p:txBody>
      </p:sp>
      <p:sp>
        <p:nvSpPr>
          <p:cNvPr id="9" name="Rectangle 3"/>
          <p:cNvSpPr txBox="1">
            <a:spLocks noChangeArrowheads="1"/>
          </p:cNvSpPr>
          <p:nvPr/>
        </p:nvSpPr>
        <p:spPr>
          <a:xfrm>
            <a:off x="4475163" y="1752600"/>
            <a:ext cx="4114800" cy="4114800"/>
          </a:xfrm>
          <a:prstGeom prst="rect">
            <a:avLst/>
          </a:prstGeom>
          <a:solidFill>
            <a:srgbClr val="FFFF99"/>
          </a:solidFill>
        </p:spPr>
        <p:txBody>
          <a:bodyPr>
            <a:normAutofit/>
          </a:bodyPr>
          <a:lstStyle/>
          <a:p>
            <a:pPr marL="342900" indent="-342900" algn="ctr" fontAlgn="auto">
              <a:spcBef>
                <a:spcPct val="20000"/>
              </a:spcBef>
              <a:spcAft>
                <a:spcPts val="0"/>
              </a:spcAft>
              <a:defRPr/>
            </a:pPr>
            <a:r>
              <a:rPr lang="en-US" sz="3200" b="1" dirty="0" smtClean="0">
                <a:latin typeface="+mn-lt"/>
              </a:rPr>
              <a:t>Difference </a:t>
            </a:r>
            <a:r>
              <a:rPr lang="en-US" sz="3200" b="1" dirty="0">
                <a:latin typeface="+mn-lt"/>
              </a:rPr>
              <a:t>in Treatment Effect</a:t>
            </a:r>
          </a:p>
          <a:p>
            <a:pPr marL="342900" indent="-342900" fontAlgn="auto">
              <a:spcBef>
                <a:spcPct val="20000"/>
              </a:spcBef>
              <a:spcAft>
                <a:spcPts val="0"/>
              </a:spcAft>
              <a:buFont typeface="Arial" pitchFamily="34" charset="0"/>
              <a:buChar char="•"/>
              <a:defRPr/>
            </a:pPr>
            <a:r>
              <a:rPr lang="en-US" sz="3000" dirty="0" smtClean="0">
                <a:latin typeface="+mn-lt"/>
              </a:rPr>
              <a:t>HS-CRP &gt; 1.5 mg/L     </a:t>
            </a:r>
            <a:r>
              <a:rPr lang="en-US" sz="3000" dirty="0" smtClean="0">
                <a:solidFill>
                  <a:srgbClr val="C00000"/>
                </a:solidFill>
                <a:latin typeface="+mn-lt"/>
              </a:rPr>
              <a:t>(p = .029)</a:t>
            </a:r>
            <a:endParaRPr lang="en-US" sz="3000" dirty="0" smtClean="0">
              <a:solidFill>
                <a:srgbClr val="C00000"/>
              </a:solidFill>
              <a:latin typeface="+mn-lt"/>
            </a:endParaRPr>
          </a:p>
          <a:p>
            <a:pPr marL="342900" indent="-342900" fontAlgn="auto">
              <a:spcBef>
                <a:spcPct val="20000"/>
              </a:spcBef>
              <a:spcAft>
                <a:spcPts val="0"/>
              </a:spcAft>
              <a:buFont typeface="Arial" pitchFamily="34" charset="0"/>
              <a:buChar char="•"/>
              <a:defRPr/>
            </a:pPr>
            <a:r>
              <a:rPr lang="en-US" sz="3000" dirty="0" smtClean="0">
                <a:latin typeface="+mn-lt"/>
              </a:rPr>
              <a:t>Post p</a:t>
            </a:r>
            <a:r>
              <a:rPr lang="en-US" sz="3000" dirty="0" smtClean="0">
                <a:latin typeface="+mn-lt"/>
              </a:rPr>
              <a:t>ubertal status   </a:t>
            </a:r>
            <a:r>
              <a:rPr lang="en-US" sz="3000" dirty="0" smtClean="0">
                <a:solidFill>
                  <a:srgbClr val="C00000"/>
                </a:solidFill>
                <a:latin typeface="+mn-lt"/>
              </a:rPr>
              <a:t>(p = .061)</a:t>
            </a:r>
            <a:endParaRPr lang="en-US" sz="3000" dirty="0">
              <a:solidFill>
                <a:srgbClr val="C00000"/>
              </a:solidFill>
              <a:latin typeface="+mn-lt"/>
            </a:endParaRPr>
          </a:p>
          <a:p>
            <a:pPr marL="342900" indent="-342900" fontAlgn="auto">
              <a:spcBef>
                <a:spcPct val="20000"/>
              </a:spcBef>
              <a:spcAft>
                <a:spcPts val="0"/>
              </a:spcAft>
              <a:buFont typeface="Arial" pitchFamily="34" charset="0"/>
              <a:buChar char="•"/>
              <a:defRPr/>
            </a:pPr>
            <a:r>
              <a:rPr lang="en-US" sz="3000" dirty="0">
                <a:latin typeface="+mn-lt"/>
              </a:rPr>
              <a:t>Pubertal and </a:t>
            </a:r>
            <a:r>
              <a:rPr lang="en-US" sz="3000" dirty="0" smtClean="0">
                <a:latin typeface="+mn-lt"/>
              </a:rPr>
              <a:t>HS-CRP </a:t>
            </a:r>
            <a:r>
              <a:rPr lang="en-US" sz="3000" dirty="0" smtClean="0">
                <a:solidFill>
                  <a:srgbClr val="C00000"/>
                </a:solidFill>
                <a:latin typeface="+mn-lt"/>
              </a:rPr>
              <a:t>(p = .002)</a:t>
            </a:r>
            <a:endParaRPr lang="en-US" sz="3000" dirty="0">
              <a:solidFill>
                <a:srgbClr val="C00000"/>
              </a:solidFill>
              <a:latin typeface="+mn-lt"/>
            </a:endParaRPr>
          </a:p>
        </p:txBody>
      </p:sp>
      <p:sp>
        <p:nvSpPr>
          <p:cNvPr id="10" name="Rectangle 3"/>
          <p:cNvSpPr txBox="1">
            <a:spLocks noChangeArrowheads="1"/>
          </p:cNvSpPr>
          <p:nvPr/>
        </p:nvSpPr>
        <p:spPr>
          <a:xfrm>
            <a:off x="381000" y="1752600"/>
            <a:ext cx="4114800" cy="4114800"/>
          </a:xfrm>
          <a:prstGeom prst="rect">
            <a:avLst/>
          </a:prstGeom>
          <a:solidFill>
            <a:schemeClr val="accent1">
              <a:lumMod val="20000"/>
              <a:lumOff val="80000"/>
            </a:schemeClr>
          </a:solidFill>
        </p:spPr>
        <p:txBody>
          <a:bodyPr>
            <a:normAutofit fontScale="92500" lnSpcReduction="20000"/>
          </a:bodyPr>
          <a:lstStyle/>
          <a:p>
            <a:pPr marL="342900" indent="-342900" algn="ctr" fontAlgn="auto">
              <a:spcBef>
                <a:spcPct val="20000"/>
              </a:spcBef>
              <a:spcAft>
                <a:spcPts val="0"/>
              </a:spcAft>
              <a:defRPr/>
            </a:pPr>
            <a:r>
              <a:rPr lang="en-US" sz="3500" b="1" u="sng" dirty="0" smtClean="0">
                <a:latin typeface="+mn-lt"/>
              </a:rPr>
              <a:t>NO</a:t>
            </a:r>
            <a:r>
              <a:rPr lang="en-US" sz="3500" b="1" dirty="0" smtClean="0">
                <a:latin typeface="+mn-lt"/>
              </a:rPr>
              <a:t> </a:t>
            </a:r>
            <a:r>
              <a:rPr lang="en-US" sz="3500" b="1" dirty="0">
                <a:latin typeface="+mn-lt"/>
              </a:rPr>
              <a:t>Difference </a:t>
            </a:r>
            <a:r>
              <a:rPr lang="en-US" sz="3500" b="1" dirty="0" smtClean="0">
                <a:latin typeface="+mn-lt"/>
              </a:rPr>
              <a:t>in Treatment </a:t>
            </a:r>
            <a:r>
              <a:rPr lang="en-US" sz="3500" b="1" dirty="0">
                <a:latin typeface="+mn-lt"/>
              </a:rPr>
              <a:t>Effect</a:t>
            </a:r>
          </a:p>
          <a:p>
            <a:pPr marL="342900" indent="-342900" fontAlgn="auto">
              <a:spcBef>
                <a:spcPct val="20000"/>
              </a:spcBef>
              <a:spcAft>
                <a:spcPts val="0"/>
              </a:spcAft>
              <a:buFont typeface="Arial" pitchFamily="34" charset="0"/>
              <a:buChar char="•"/>
              <a:defRPr/>
            </a:pPr>
            <a:r>
              <a:rPr lang="en-US" sz="3200" dirty="0">
                <a:latin typeface="+mn-lt"/>
              </a:rPr>
              <a:t>Age </a:t>
            </a:r>
          </a:p>
          <a:p>
            <a:pPr marL="342900" indent="-342900" fontAlgn="auto">
              <a:spcBef>
                <a:spcPct val="20000"/>
              </a:spcBef>
              <a:spcAft>
                <a:spcPts val="0"/>
              </a:spcAft>
              <a:buFont typeface="Arial" pitchFamily="34" charset="0"/>
              <a:buChar char="•"/>
              <a:defRPr/>
            </a:pPr>
            <a:r>
              <a:rPr lang="en-US" sz="3200" dirty="0">
                <a:latin typeface="+mn-lt"/>
              </a:rPr>
              <a:t>BMI</a:t>
            </a:r>
          </a:p>
          <a:p>
            <a:pPr marL="342900" indent="-342900" fontAlgn="auto">
              <a:spcBef>
                <a:spcPct val="20000"/>
              </a:spcBef>
              <a:spcAft>
                <a:spcPts val="0"/>
              </a:spcAft>
              <a:buFont typeface="Arial" pitchFamily="34" charset="0"/>
              <a:buChar char="•"/>
              <a:defRPr/>
            </a:pPr>
            <a:r>
              <a:rPr lang="en-US" sz="3200" dirty="0">
                <a:latin typeface="+mn-lt"/>
              </a:rPr>
              <a:t>Duration SLE</a:t>
            </a:r>
          </a:p>
          <a:p>
            <a:pPr marL="342900" indent="-342900" fontAlgn="auto">
              <a:spcBef>
                <a:spcPct val="20000"/>
              </a:spcBef>
              <a:spcAft>
                <a:spcPts val="0"/>
              </a:spcAft>
              <a:buFont typeface="Arial" pitchFamily="34" charset="0"/>
              <a:buChar char="•"/>
              <a:defRPr/>
            </a:pPr>
            <a:r>
              <a:rPr lang="en-US" sz="3200" dirty="0">
                <a:latin typeface="+mn-lt"/>
              </a:rPr>
              <a:t>Baseline LDL, HDL, </a:t>
            </a:r>
            <a:r>
              <a:rPr lang="en-US" sz="3200" dirty="0" smtClean="0">
                <a:latin typeface="+mn-lt"/>
              </a:rPr>
              <a:t>HS-CRP</a:t>
            </a:r>
            <a:endParaRPr lang="en-US" sz="3200" dirty="0">
              <a:latin typeface="+mn-lt"/>
            </a:endParaRPr>
          </a:p>
          <a:p>
            <a:pPr marL="342900" indent="-342900" fontAlgn="auto">
              <a:spcBef>
                <a:spcPct val="20000"/>
              </a:spcBef>
              <a:spcAft>
                <a:spcPts val="0"/>
              </a:spcAft>
              <a:buFont typeface="Arial" pitchFamily="34" charset="0"/>
              <a:buChar char="•"/>
              <a:defRPr/>
            </a:pPr>
            <a:r>
              <a:rPr lang="en-US" sz="3200" dirty="0">
                <a:latin typeface="+mn-lt"/>
              </a:rPr>
              <a:t>Cumulative prednisone</a:t>
            </a:r>
          </a:p>
          <a:p>
            <a:pPr marL="342900" indent="-342900" fontAlgn="auto">
              <a:spcBef>
                <a:spcPct val="20000"/>
              </a:spcBef>
              <a:spcAft>
                <a:spcPts val="0"/>
              </a:spcAft>
              <a:buFont typeface="Arial" pitchFamily="34" charset="0"/>
              <a:buChar char="•"/>
              <a:defRPr/>
            </a:pPr>
            <a:r>
              <a:rPr lang="en-US" sz="3200" dirty="0">
                <a:latin typeface="+mn-lt"/>
              </a:rPr>
              <a:t>Cumulative SLEDAI</a:t>
            </a:r>
          </a:p>
          <a:p>
            <a:pPr marL="342900" indent="-342900" fontAlgn="auto">
              <a:spcBef>
                <a:spcPct val="20000"/>
              </a:spcBef>
              <a:spcAft>
                <a:spcPts val="0"/>
              </a:spcAft>
              <a:buFont typeface="Arial" pitchFamily="34" charset="0"/>
              <a:buChar char="•"/>
              <a:defRPr/>
            </a:pPr>
            <a:endParaRPr lang="en-US" sz="3200" dirty="0">
              <a:latin typeface="+mn-lt"/>
            </a:endParaRPr>
          </a:p>
        </p:txBody>
      </p:sp>
      <p:sp>
        <p:nvSpPr>
          <p:cNvPr id="216070" name="TextBox 7"/>
          <p:cNvSpPr txBox="1">
            <a:spLocks noChangeArrowheads="1"/>
          </p:cNvSpPr>
          <p:nvPr/>
        </p:nvSpPr>
        <p:spPr bwMode="auto">
          <a:xfrm>
            <a:off x="5334000" y="6019800"/>
            <a:ext cx="3402342" cy="369332"/>
          </a:xfrm>
          <a:prstGeom prst="rect">
            <a:avLst/>
          </a:prstGeom>
          <a:noFill/>
          <a:ln w="9525">
            <a:noFill/>
            <a:miter lim="800000"/>
            <a:headEnd/>
            <a:tailEnd/>
          </a:ln>
        </p:spPr>
        <p:txBody>
          <a:bodyPr wrap="none">
            <a:spAutoFit/>
          </a:bodyPr>
          <a:lstStyle/>
          <a:p>
            <a:r>
              <a:rPr lang="en-US" dirty="0" err="1">
                <a:latin typeface="Calibri" pitchFamily="34" charset="0"/>
              </a:rPr>
              <a:t>Ardoin</a:t>
            </a:r>
            <a:r>
              <a:rPr lang="en-US" dirty="0">
                <a:latin typeface="Calibri" pitchFamily="34" charset="0"/>
              </a:rPr>
              <a:t>, </a:t>
            </a:r>
            <a:r>
              <a:rPr lang="en-US" i="1" dirty="0">
                <a:latin typeface="Calibri" pitchFamily="34" charset="0"/>
              </a:rPr>
              <a:t>et al</a:t>
            </a:r>
            <a:r>
              <a:rPr lang="en-US" dirty="0">
                <a:latin typeface="Calibri" pitchFamily="34" charset="0"/>
              </a:rPr>
              <a:t>, </a:t>
            </a:r>
            <a:r>
              <a:rPr lang="en-US" dirty="0" smtClean="0">
                <a:latin typeface="Calibri" pitchFamily="34" charset="0"/>
              </a:rPr>
              <a:t>Ann Rheum Dis 2013</a:t>
            </a:r>
            <a:endParaRPr lang="en-US" dirty="0">
              <a:latin typeface="Calibri" pitchFamily="34" charset="0"/>
            </a:endParaRPr>
          </a:p>
        </p:txBody>
      </p:sp>
      <p:sp>
        <p:nvSpPr>
          <p:cNvPr id="3" name="Slide Number Placeholder 2"/>
          <p:cNvSpPr>
            <a:spLocks noGrp="1"/>
          </p:cNvSpPr>
          <p:nvPr>
            <p:ph type="sldNum" sz="quarter" idx="12"/>
          </p:nvPr>
        </p:nvSpPr>
        <p:spPr/>
        <p:txBody>
          <a:bodyPr/>
          <a:lstStyle/>
          <a:p>
            <a:pPr>
              <a:defRPr/>
            </a:pPr>
            <a:fld id="{2703D280-D4CE-4F1C-8DB6-28BAD9B1465E}" type="slidenum">
              <a:rPr lang="en-US" smtClean="0"/>
              <a:pPr>
                <a:defRPr/>
              </a:pPr>
              <a:t>39</a:t>
            </a:fld>
            <a:endParaRPr lang="en-US"/>
          </a:p>
        </p:txBody>
      </p:sp>
      <p:grpSp>
        <p:nvGrpSpPr>
          <p:cNvPr id="11" name="Group 11"/>
          <p:cNvGrpSpPr>
            <a:grpSpLocks/>
          </p:cNvGrpSpPr>
          <p:nvPr/>
        </p:nvGrpSpPr>
        <p:grpSpPr bwMode="auto">
          <a:xfrm>
            <a:off x="304800" y="152400"/>
            <a:ext cx="1371600" cy="1447800"/>
            <a:chOff x="3744" y="2208"/>
            <a:chExt cx="624" cy="588"/>
          </a:xfrm>
        </p:grpSpPr>
        <p:sp>
          <p:nvSpPr>
            <p:cNvPr id="12" name="Text Box 12"/>
            <p:cNvSpPr txBox="1">
              <a:spLocks noChangeArrowheads="1"/>
            </p:cNvSpPr>
            <p:nvPr/>
          </p:nvSpPr>
          <p:spPr bwMode="auto">
            <a:xfrm>
              <a:off x="3744" y="2208"/>
              <a:ext cx="624" cy="187"/>
            </a:xfrm>
            <a:prstGeom prst="rect">
              <a:avLst/>
            </a:prstGeom>
            <a:noFill/>
            <a:ln w="9525">
              <a:noFill/>
              <a:miter lim="800000"/>
              <a:headEnd/>
              <a:tailEnd/>
            </a:ln>
          </p:spPr>
          <p:txBody>
            <a:bodyPr>
              <a:spAutoFit/>
            </a:bodyPr>
            <a:lstStyle/>
            <a:p>
              <a:pPr algn="ctr"/>
              <a:r>
                <a:rPr lang="en-US" sz="2400" b="1">
                  <a:latin typeface="Comic Sans MS" pitchFamily="66" charset="0"/>
                </a:rPr>
                <a:t>APPLE</a:t>
              </a:r>
              <a:endParaRPr lang="en-US" sz="2400">
                <a:latin typeface="Calibri" pitchFamily="34" charset="0"/>
              </a:endParaRPr>
            </a:p>
          </p:txBody>
        </p:sp>
        <p:grpSp>
          <p:nvGrpSpPr>
            <p:cNvPr id="13" name="Group 13"/>
            <p:cNvGrpSpPr>
              <a:grpSpLocks/>
            </p:cNvGrpSpPr>
            <p:nvPr/>
          </p:nvGrpSpPr>
          <p:grpSpPr bwMode="auto">
            <a:xfrm>
              <a:off x="3840" y="2352"/>
              <a:ext cx="480" cy="444"/>
              <a:chOff x="106889550" y="105884437"/>
              <a:chExt cx="627907" cy="615990"/>
            </a:xfrm>
          </p:grpSpPr>
          <p:pic>
            <p:nvPicPr>
              <p:cNvPr id="14" name="Picture 14" descr="na01086_[1]"/>
              <p:cNvPicPr>
                <a:picLocks noChangeAspect="1" noChangeArrowheads="1"/>
              </p:cNvPicPr>
              <p:nvPr/>
            </p:nvPicPr>
            <p:blipFill>
              <a:blip r:embed="rId2"/>
              <a:srcRect/>
              <a:stretch>
                <a:fillRect/>
              </a:stretch>
            </p:blipFill>
            <p:spPr bwMode="auto">
              <a:xfrm>
                <a:off x="106889550" y="105884437"/>
                <a:ext cx="627907" cy="615990"/>
              </a:xfrm>
              <a:prstGeom prst="rect">
                <a:avLst/>
              </a:prstGeom>
              <a:noFill/>
              <a:ln w="9525" algn="in">
                <a:noFill/>
                <a:miter lim="800000"/>
                <a:headEnd/>
                <a:tailEnd/>
              </a:ln>
            </p:spPr>
          </p:pic>
          <p:sp>
            <p:nvSpPr>
              <p:cNvPr id="15" name="Freeform 15"/>
              <p:cNvSpPr>
                <a:spLocks/>
              </p:cNvSpPr>
              <p:nvPr/>
            </p:nvSpPr>
            <p:spPr bwMode="auto">
              <a:xfrm>
                <a:off x="107207050" y="105956100"/>
                <a:ext cx="114300" cy="107950"/>
              </a:xfrm>
              <a:custGeom>
                <a:avLst/>
                <a:gdLst>
                  <a:gd name="T0" fmla="*/ 6350 w 114300"/>
                  <a:gd name="T1" fmla="*/ 107950 h 107950"/>
                  <a:gd name="T2" fmla="*/ 0 w 114300"/>
                  <a:gd name="T3" fmla="*/ 88900 h 107950"/>
                  <a:gd name="T4" fmla="*/ 12700 w 114300"/>
                  <a:gd name="T5" fmla="*/ 38100 h 107950"/>
                  <a:gd name="T6" fmla="*/ 31750 w 114300"/>
                  <a:gd name="T7" fmla="*/ 25400 h 107950"/>
                  <a:gd name="T8" fmla="*/ 76200 w 114300"/>
                  <a:gd name="T9" fmla="*/ 12700 h 107950"/>
                  <a:gd name="T10" fmla="*/ 114300 w 114300"/>
                  <a:gd name="T11" fmla="*/ 0 h 107950"/>
                  <a:gd name="T12" fmla="*/ 107950 w 114300"/>
                  <a:gd name="T13" fmla="*/ 19050 h 107950"/>
                  <a:gd name="T14" fmla="*/ 88900 w 114300"/>
                  <a:gd name="T15" fmla="*/ 31750 h 107950"/>
                  <a:gd name="T16" fmla="*/ 63500 w 114300"/>
                  <a:gd name="T17" fmla="*/ 88900 h 107950"/>
                  <a:gd name="T18" fmla="*/ 44450 w 114300"/>
                  <a:gd name="T19" fmla="*/ 95250 h 107950"/>
                  <a:gd name="T20" fmla="*/ 6350 w 114300"/>
                  <a:gd name="T21" fmla="*/ 107950 h 1079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300"/>
                  <a:gd name="T34" fmla="*/ 0 h 107950"/>
                  <a:gd name="T35" fmla="*/ 114300 w 114300"/>
                  <a:gd name="T36" fmla="*/ 107950 h 1079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300" h="107950">
                    <a:moveTo>
                      <a:pt x="6350" y="107950"/>
                    </a:moveTo>
                    <a:cubicBezTo>
                      <a:pt x="4233" y="101600"/>
                      <a:pt x="0" y="95593"/>
                      <a:pt x="0" y="88900"/>
                    </a:cubicBezTo>
                    <a:cubicBezTo>
                      <a:pt x="0" y="87714"/>
                      <a:pt x="7689" y="44364"/>
                      <a:pt x="12700" y="38100"/>
                    </a:cubicBezTo>
                    <a:cubicBezTo>
                      <a:pt x="17468" y="32141"/>
                      <a:pt x="24924" y="28813"/>
                      <a:pt x="31750" y="25400"/>
                    </a:cubicBezTo>
                    <a:cubicBezTo>
                      <a:pt x="42420" y="20065"/>
                      <a:pt x="66027" y="15752"/>
                      <a:pt x="76200" y="12700"/>
                    </a:cubicBezTo>
                    <a:cubicBezTo>
                      <a:pt x="89022" y="8853"/>
                      <a:pt x="114300" y="0"/>
                      <a:pt x="114300" y="0"/>
                    </a:cubicBezTo>
                    <a:cubicBezTo>
                      <a:pt x="114300" y="0"/>
                      <a:pt x="113519" y="15337"/>
                      <a:pt x="107950" y="19050"/>
                    </a:cubicBezTo>
                    <a:cubicBezTo>
                      <a:pt x="101600" y="23283"/>
                      <a:pt x="95250" y="27517"/>
                      <a:pt x="88900" y="31750"/>
                    </a:cubicBezTo>
                    <a:cubicBezTo>
                      <a:pt x="85019" y="43392"/>
                      <a:pt x="77222" y="77922"/>
                      <a:pt x="63500" y="88900"/>
                    </a:cubicBezTo>
                    <a:cubicBezTo>
                      <a:pt x="58273" y="93081"/>
                      <a:pt x="50800" y="93133"/>
                      <a:pt x="44450" y="95250"/>
                    </a:cubicBezTo>
                    <a:cubicBezTo>
                      <a:pt x="31750" y="99483"/>
                      <a:pt x="19050" y="103717"/>
                      <a:pt x="6350" y="107950"/>
                    </a:cubicBezTo>
                    <a:close/>
                  </a:path>
                </a:pathLst>
              </a:custGeom>
              <a:solidFill>
                <a:srgbClr val="009900"/>
              </a:solidFill>
              <a:ln w="9525">
                <a:solidFill>
                  <a:srgbClr val="000000"/>
                </a:solidFill>
                <a:round/>
                <a:headEnd/>
                <a:tailEnd/>
              </a:ln>
            </p:spPr>
            <p:txBody>
              <a:bodyPr/>
              <a:lstStyle/>
              <a:p>
                <a:endParaRPr lang="en-US"/>
              </a:p>
            </p:txBody>
          </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Text Box 7"/>
          <p:cNvSpPr txBox="1">
            <a:spLocks noChangeArrowheads="1"/>
          </p:cNvSpPr>
          <p:nvPr/>
        </p:nvSpPr>
        <p:spPr bwMode="auto">
          <a:xfrm>
            <a:off x="304800" y="1026378"/>
            <a:ext cx="8534400" cy="5570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tabLst>
                <a:tab pos="744538" algn="l"/>
              </a:tabLst>
              <a:defRPr>
                <a:solidFill>
                  <a:schemeClr val="tx1"/>
                </a:solidFill>
                <a:latin typeface="Arial" pitchFamily="34" charset="0"/>
              </a:defRPr>
            </a:lvl1pPr>
            <a:lvl2pPr marL="690563" indent="-222250" eaLnBrk="0" hangingPunct="0">
              <a:tabLst>
                <a:tab pos="744538" algn="l"/>
              </a:tabLst>
              <a:defRPr>
                <a:solidFill>
                  <a:schemeClr val="tx1"/>
                </a:solidFill>
                <a:latin typeface="Arial" pitchFamily="34" charset="0"/>
              </a:defRPr>
            </a:lvl2pPr>
            <a:lvl3pPr marL="1143000" indent="-228600" eaLnBrk="0" hangingPunct="0">
              <a:tabLst>
                <a:tab pos="744538" algn="l"/>
              </a:tabLst>
              <a:defRPr>
                <a:solidFill>
                  <a:schemeClr val="tx1"/>
                </a:solidFill>
                <a:latin typeface="Arial" pitchFamily="34" charset="0"/>
              </a:defRPr>
            </a:lvl3pPr>
            <a:lvl4pPr marL="1600200" indent="-228600" eaLnBrk="0" hangingPunct="0">
              <a:tabLst>
                <a:tab pos="744538" algn="l"/>
              </a:tabLst>
              <a:defRPr>
                <a:solidFill>
                  <a:schemeClr val="tx1"/>
                </a:solidFill>
                <a:latin typeface="Arial" pitchFamily="34" charset="0"/>
              </a:defRPr>
            </a:lvl4pPr>
            <a:lvl5pPr marL="2057400" indent="-228600" eaLnBrk="0" hangingPunct="0">
              <a:tabLst>
                <a:tab pos="744538" algn="l"/>
              </a:tabLst>
              <a:defRPr>
                <a:solidFill>
                  <a:schemeClr val="tx1"/>
                </a:solidFill>
                <a:latin typeface="Arial" pitchFamily="34" charset="0"/>
              </a:defRPr>
            </a:lvl5pPr>
            <a:lvl6pPr marL="2514600" indent="-228600" eaLnBrk="0" fontAlgn="base" hangingPunct="0">
              <a:spcBef>
                <a:spcPct val="0"/>
              </a:spcBef>
              <a:spcAft>
                <a:spcPct val="0"/>
              </a:spcAft>
              <a:tabLst>
                <a:tab pos="744538" algn="l"/>
              </a:tabLst>
              <a:defRPr>
                <a:solidFill>
                  <a:schemeClr val="tx1"/>
                </a:solidFill>
                <a:latin typeface="Arial" pitchFamily="34" charset="0"/>
              </a:defRPr>
            </a:lvl6pPr>
            <a:lvl7pPr marL="2971800" indent="-228600" eaLnBrk="0" fontAlgn="base" hangingPunct="0">
              <a:spcBef>
                <a:spcPct val="0"/>
              </a:spcBef>
              <a:spcAft>
                <a:spcPct val="0"/>
              </a:spcAft>
              <a:tabLst>
                <a:tab pos="744538" algn="l"/>
              </a:tabLst>
              <a:defRPr>
                <a:solidFill>
                  <a:schemeClr val="tx1"/>
                </a:solidFill>
                <a:latin typeface="Arial" pitchFamily="34" charset="0"/>
              </a:defRPr>
            </a:lvl7pPr>
            <a:lvl8pPr marL="3429000" indent="-228600" eaLnBrk="0" fontAlgn="base" hangingPunct="0">
              <a:spcBef>
                <a:spcPct val="0"/>
              </a:spcBef>
              <a:spcAft>
                <a:spcPct val="0"/>
              </a:spcAft>
              <a:tabLst>
                <a:tab pos="744538" algn="l"/>
              </a:tabLst>
              <a:defRPr>
                <a:solidFill>
                  <a:schemeClr val="tx1"/>
                </a:solidFill>
                <a:latin typeface="Arial" pitchFamily="34" charset="0"/>
              </a:defRPr>
            </a:lvl8pPr>
            <a:lvl9pPr marL="3886200" indent="-228600" eaLnBrk="0" fontAlgn="base" hangingPunct="0">
              <a:spcBef>
                <a:spcPct val="0"/>
              </a:spcBef>
              <a:spcAft>
                <a:spcPct val="0"/>
              </a:spcAft>
              <a:tabLst>
                <a:tab pos="744538" algn="l"/>
              </a:tabLst>
              <a:defRPr>
                <a:solidFill>
                  <a:schemeClr val="tx1"/>
                </a:solidFill>
                <a:latin typeface="Arial" pitchFamily="34" charset="0"/>
              </a:defRPr>
            </a:lvl9pPr>
          </a:lstStyle>
          <a:p>
            <a:pPr marL="236538" indent="-236538" eaLnBrk="1" hangingPunct="1">
              <a:buSzPct val="100000"/>
              <a:buFont typeface="Arial" pitchFamily="34" charset="0"/>
              <a:buChar char="•"/>
            </a:pPr>
            <a:r>
              <a:rPr lang="en-US" sz="2800" b="1" dirty="0" smtClean="0">
                <a:latin typeface="+mj-lt"/>
              </a:rPr>
              <a:t>25 </a:t>
            </a:r>
            <a:r>
              <a:rPr lang="en-US" sz="2800" b="1" dirty="0" err="1">
                <a:latin typeface="+mj-lt"/>
              </a:rPr>
              <a:t>yr</a:t>
            </a:r>
            <a:r>
              <a:rPr lang="en-US" sz="2800" b="1" dirty="0">
                <a:latin typeface="+mj-lt"/>
              </a:rPr>
              <a:t> old, DX SLE age 13 years</a:t>
            </a:r>
          </a:p>
          <a:p>
            <a:pPr marL="811213" lvl="1" indent="-342900" eaLnBrk="1" hangingPunct="1">
              <a:buFont typeface="Arial" pitchFamily="34" charset="0"/>
              <a:buChar char="–"/>
            </a:pPr>
            <a:r>
              <a:rPr lang="en-US" sz="2400" dirty="0">
                <a:latin typeface="+mn-lt"/>
              </a:rPr>
              <a:t>malar rash, arthritis, Raynaud’s, </a:t>
            </a:r>
          </a:p>
          <a:p>
            <a:pPr marL="811213" lvl="1" indent="-342900" eaLnBrk="1" hangingPunct="1">
              <a:buFont typeface="Arial" pitchFamily="34" charset="0"/>
              <a:buChar char="–"/>
            </a:pPr>
            <a:r>
              <a:rPr lang="en-US" sz="2400" dirty="0" err="1" smtClean="0">
                <a:latin typeface="+mn-lt"/>
              </a:rPr>
              <a:t>pleuropericardial</a:t>
            </a:r>
            <a:r>
              <a:rPr lang="en-US" sz="2400" dirty="0" smtClean="0">
                <a:latin typeface="+mn-lt"/>
              </a:rPr>
              <a:t> </a:t>
            </a:r>
            <a:r>
              <a:rPr lang="en-US" sz="2400" dirty="0">
                <a:latin typeface="+mn-lt"/>
              </a:rPr>
              <a:t>effusions</a:t>
            </a:r>
          </a:p>
          <a:p>
            <a:pPr marL="811213" lvl="1" indent="-342900" eaLnBrk="1" hangingPunct="1">
              <a:buFont typeface="Arial" pitchFamily="34" charset="0"/>
              <a:buChar char="–"/>
            </a:pPr>
            <a:r>
              <a:rPr lang="en-US" sz="2400" dirty="0">
                <a:latin typeface="+mn-lt"/>
              </a:rPr>
              <a:t>+ANA, +anti-ds DNA, +anti-Smith</a:t>
            </a:r>
          </a:p>
          <a:p>
            <a:pPr marL="811213" lvl="1" indent="-342900" eaLnBrk="1" hangingPunct="1">
              <a:buFont typeface="Arial" pitchFamily="34" charset="0"/>
              <a:buChar char="–"/>
            </a:pPr>
            <a:r>
              <a:rPr lang="en-US" sz="2400" dirty="0" err="1">
                <a:latin typeface="+mn-lt"/>
              </a:rPr>
              <a:t>Neg</a:t>
            </a:r>
            <a:r>
              <a:rPr lang="en-US" sz="2400" dirty="0">
                <a:latin typeface="+mn-lt"/>
              </a:rPr>
              <a:t> </a:t>
            </a:r>
            <a:r>
              <a:rPr lang="en-US" sz="2400" dirty="0" err="1">
                <a:latin typeface="+mn-lt"/>
              </a:rPr>
              <a:t>anticardiolipin</a:t>
            </a:r>
            <a:r>
              <a:rPr lang="en-US" sz="2400" dirty="0">
                <a:latin typeface="+mn-lt"/>
              </a:rPr>
              <a:t> </a:t>
            </a:r>
            <a:r>
              <a:rPr lang="en-US" sz="2400" dirty="0" err="1" smtClean="0">
                <a:latin typeface="+mn-lt"/>
              </a:rPr>
              <a:t>ab</a:t>
            </a:r>
            <a:endParaRPr lang="en-US" sz="2400" dirty="0">
              <a:latin typeface="+mn-lt"/>
            </a:endParaRPr>
          </a:p>
          <a:p>
            <a:pPr marL="236538" indent="-236538" eaLnBrk="1" hangingPunct="1">
              <a:buFont typeface="Arial" pitchFamily="34" charset="0"/>
              <a:buChar char="•"/>
            </a:pPr>
            <a:r>
              <a:rPr lang="en-US" sz="2800" b="1" dirty="0" smtClean="0">
                <a:latin typeface="+mj-lt"/>
              </a:rPr>
              <a:t>Hypertension</a:t>
            </a:r>
            <a:r>
              <a:rPr lang="en-US" sz="2800" b="1" dirty="0">
                <a:latin typeface="+mj-lt"/>
              </a:rPr>
              <a:t>, </a:t>
            </a:r>
            <a:r>
              <a:rPr lang="en-US" sz="2800" b="1" dirty="0" smtClean="0">
                <a:latin typeface="+mj-lt"/>
              </a:rPr>
              <a:t>osteopenia</a:t>
            </a:r>
          </a:p>
          <a:p>
            <a:pPr marL="236538" indent="-236538" eaLnBrk="1" hangingPunct="1">
              <a:buFont typeface="Arial" pitchFamily="34" charset="0"/>
              <a:buChar char="•"/>
            </a:pPr>
            <a:r>
              <a:rPr lang="en-US" sz="2800" b="1" dirty="0" smtClean="0">
                <a:latin typeface="+mj-lt"/>
              </a:rPr>
              <a:t>Current </a:t>
            </a:r>
            <a:r>
              <a:rPr lang="en-US" sz="2800" b="1" dirty="0">
                <a:latin typeface="+mj-lt"/>
              </a:rPr>
              <a:t>RX (poorly compliant):</a:t>
            </a:r>
            <a:r>
              <a:rPr lang="en-US" sz="2400" dirty="0">
                <a:latin typeface="+mj-lt"/>
              </a:rPr>
              <a:t> </a:t>
            </a:r>
          </a:p>
          <a:p>
            <a:pPr marL="800100" lvl="1" indent="-342900" eaLnBrk="1" hangingPunct="1">
              <a:buFont typeface="Arial" pitchFamily="34" charset="0"/>
              <a:buChar char="–"/>
            </a:pPr>
            <a:r>
              <a:rPr lang="en-US" sz="2400" dirty="0" smtClean="0">
                <a:latin typeface="+mn-lt"/>
              </a:rPr>
              <a:t>Hydroxychloroquine</a:t>
            </a:r>
            <a:r>
              <a:rPr lang="en-US" sz="2400" dirty="0">
                <a:latin typeface="+mn-lt"/>
              </a:rPr>
              <a:t>, azathioprine, prednisone 10 mg/day, calcium, vitamin D, HCTZ, OCP</a:t>
            </a:r>
          </a:p>
          <a:p>
            <a:pPr marL="236538" indent="-236538" eaLnBrk="1" hangingPunct="1">
              <a:buFont typeface="Arial" pitchFamily="34" charset="0"/>
              <a:buChar char="•"/>
            </a:pPr>
            <a:r>
              <a:rPr lang="en-US" sz="2800" b="1" dirty="0" err="1" smtClean="0">
                <a:latin typeface="+mj-lt"/>
              </a:rPr>
              <a:t>Soc</a:t>
            </a:r>
            <a:r>
              <a:rPr lang="en-US" sz="2800" b="1" dirty="0" smtClean="0">
                <a:latin typeface="+mj-lt"/>
              </a:rPr>
              <a:t> </a:t>
            </a:r>
            <a:r>
              <a:rPr lang="en-US" sz="2800" b="1" dirty="0">
                <a:latin typeface="+mj-lt"/>
              </a:rPr>
              <a:t>HX:</a:t>
            </a:r>
            <a:r>
              <a:rPr lang="en-US" sz="2800" dirty="0">
                <a:latin typeface="+mj-lt"/>
              </a:rPr>
              <a:t> </a:t>
            </a:r>
            <a:endParaRPr lang="en-US" sz="2800" dirty="0" smtClean="0">
              <a:latin typeface="+mj-lt"/>
            </a:endParaRPr>
          </a:p>
          <a:p>
            <a:pPr marL="800100" lvl="1" indent="-342900" eaLnBrk="1" hangingPunct="1">
              <a:buFont typeface="Arial" pitchFamily="34" charset="0"/>
              <a:buChar char="–"/>
            </a:pPr>
            <a:r>
              <a:rPr lang="en-US" sz="2400" dirty="0" smtClean="0">
                <a:latin typeface="+mn-lt"/>
              </a:rPr>
              <a:t>Married</a:t>
            </a:r>
            <a:r>
              <a:rPr lang="en-US" sz="2400" dirty="0">
                <a:latin typeface="+mn-lt"/>
              </a:rPr>
              <a:t>, no children, works full time, smokes ½ pack cigarettes </a:t>
            </a:r>
            <a:r>
              <a:rPr lang="en-US" sz="2400" dirty="0" smtClean="0">
                <a:latin typeface="+mn-lt"/>
              </a:rPr>
              <a:t>daily</a:t>
            </a:r>
          </a:p>
          <a:p>
            <a:pPr marL="236538" indent="-236538" eaLnBrk="1" hangingPunct="1">
              <a:buFont typeface="Arial" pitchFamily="34" charset="0"/>
              <a:buChar char="•"/>
            </a:pPr>
            <a:r>
              <a:rPr lang="en-US" sz="2800" b="1" dirty="0" smtClean="0">
                <a:latin typeface="+mj-lt"/>
              </a:rPr>
              <a:t>FHX</a:t>
            </a:r>
            <a:r>
              <a:rPr lang="en-US" sz="2800" b="1" dirty="0">
                <a:latin typeface="+mj-lt"/>
              </a:rPr>
              <a:t>:</a:t>
            </a:r>
            <a:r>
              <a:rPr lang="en-US" sz="2800" dirty="0">
                <a:latin typeface="+mj-lt"/>
              </a:rPr>
              <a:t> </a:t>
            </a:r>
            <a:endParaRPr lang="en-US" sz="2800" dirty="0" smtClean="0">
              <a:latin typeface="+mj-lt"/>
            </a:endParaRPr>
          </a:p>
          <a:p>
            <a:pPr marL="800100" lvl="1" indent="-342900" eaLnBrk="1" hangingPunct="1">
              <a:buFont typeface="Arial" pitchFamily="34" charset="0"/>
              <a:buChar char="–"/>
            </a:pPr>
            <a:r>
              <a:rPr lang="en-US" sz="2400" dirty="0" smtClean="0">
                <a:latin typeface="+mn-lt"/>
              </a:rPr>
              <a:t>Maternal </a:t>
            </a:r>
            <a:r>
              <a:rPr lang="en-US" sz="2400" dirty="0">
                <a:latin typeface="+mn-lt"/>
              </a:rPr>
              <a:t>cousin SLE, HTN, DM, paternal GF MI (61 </a:t>
            </a:r>
            <a:r>
              <a:rPr lang="en-US" sz="2400" dirty="0" err="1">
                <a:latin typeface="+mn-lt"/>
              </a:rPr>
              <a:t>yrs</a:t>
            </a:r>
            <a:r>
              <a:rPr lang="en-US" sz="2400" dirty="0">
                <a:latin typeface="+mn-lt"/>
              </a:rPr>
              <a:t>) </a:t>
            </a:r>
          </a:p>
        </p:txBody>
      </p:sp>
      <p:sp>
        <p:nvSpPr>
          <p:cNvPr id="564226" name="Rectangle 2"/>
          <p:cNvSpPr>
            <a:spLocks noGrp="1" noChangeArrowheads="1"/>
          </p:cNvSpPr>
          <p:nvPr>
            <p:ph type="title"/>
          </p:nvPr>
        </p:nvSpPr>
        <p:spPr>
          <a:xfrm>
            <a:off x="304800" y="0"/>
            <a:ext cx="8229600" cy="1143000"/>
          </a:xfrm>
        </p:spPr>
        <p:txBody>
          <a:bodyPr/>
          <a:lstStyle/>
          <a:p>
            <a:pPr algn="l" eaLnBrk="1" hangingPunct="1">
              <a:defRPr/>
            </a:pPr>
            <a:r>
              <a:rPr lang="en-US" b="1" smtClean="0">
                <a:effectLst>
                  <a:outerShdw blurRad="38100" dist="38100" dir="2700000" algn="tl">
                    <a:srgbClr val="C0C0C0"/>
                  </a:outerShdw>
                </a:effectLst>
              </a:rPr>
              <a:t>Case:  Nicole</a:t>
            </a:r>
          </a:p>
        </p:txBody>
      </p:sp>
      <p:sp>
        <p:nvSpPr>
          <p:cNvPr id="5124" name="Line 4"/>
          <p:cNvSpPr>
            <a:spLocks noChangeShapeType="1"/>
          </p:cNvSpPr>
          <p:nvPr/>
        </p:nvSpPr>
        <p:spPr bwMode="auto">
          <a:xfrm>
            <a:off x="304800" y="990600"/>
            <a:ext cx="6705600" cy="0"/>
          </a:xfrm>
          <a:prstGeom prst="line">
            <a:avLst/>
          </a:prstGeom>
          <a:noFill/>
          <a:ln w="762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5125" name="Picture 6" descr="2007-6-4-mv-lupus"/>
          <p:cNvPicPr>
            <a:picLocks noChangeAspect="1" noChangeArrowheads="1"/>
          </p:cNvPicPr>
          <p:nvPr/>
        </p:nvPicPr>
        <p:blipFill>
          <a:blip r:embed="rId3">
            <a:extLst>
              <a:ext uri="{28A0092B-C50C-407E-A947-70E740481C1C}">
                <a14:useLocalDpi xmlns:a14="http://schemas.microsoft.com/office/drawing/2010/main" val="0"/>
              </a:ext>
            </a:extLst>
          </a:blip>
          <a:srcRect l="12189" t="8922" r="57961" b="38104"/>
          <a:stretch>
            <a:fillRect/>
          </a:stretch>
        </p:blipFill>
        <p:spPr bwMode="auto">
          <a:xfrm>
            <a:off x="6019800" y="304800"/>
            <a:ext cx="2462213" cy="2971800"/>
          </a:xfrm>
          <a:prstGeom prst="rect">
            <a:avLst/>
          </a:prstGeom>
          <a:noFill/>
          <a:ln w="38100">
            <a:solidFill>
              <a:srgbClr val="CC0000"/>
            </a:solidFill>
            <a:miter lim="800000"/>
            <a:headEnd/>
            <a:tailEnd/>
          </a:ln>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4</a:t>
            </a:fld>
            <a:endParaRPr lang="en-US"/>
          </a:p>
        </p:txBody>
      </p:sp>
    </p:spTree>
    <p:extLst>
      <p:ext uri="{BB962C8B-B14F-4D97-AF65-F5344CB8AC3E}">
        <p14:creationId xmlns:p14="http://schemas.microsoft.com/office/powerpoint/2010/main" val="5265022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a:xfrm>
            <a:off x="457200" y="152400"/>
            <a:ext cx="8229600" cy="990600"/>
          </a:xfrm>
        </p:spPr>
        <p:txBody>
          <a:bodyPr rtlCol="0">
            <a:noAutofit/>
          </a:bodyPr>
          <a:lstStyle/>
          <a:p>
            <a:pPr algn="l" fontAlgn="auto">
              <a:spcAft>
                <a:spcPts val="0"/>
              </a:spcAft>
              <a:defRPr/>
            </a:pPr>
            <a:r>
              <a:rPr lang="en-US" b="1" dirty="0" smtClean="0">
                <a:effectLst>
                  <a:outerShdw blurRad="38100" dist="38100" dir="2700000" algn="tl">
                    <a:srgbClr val="C0C0C0"/>
                  </a:outerShdw>
                </a:effectLst>
              </a:rPr>
              <a:t>What’s next?</a:t>
            </a:r>
            <a:endParaRPr lang="en-US" b="1" dirty="0">
              <a:effectLst>
                <a:outerShdw blurRad="38100" dist="38100" dir="2700000" algn="tl">
                  <a:srgbClr val="C0C0C0"/>
                </a:outerShdw>
              </a:effectLst>
            </a:endParaRPr>
          </a:p>
        </p:txBody>
      </p:sp>
      <p:sp>
        <p:nvSpPr>
          <p:cNvPr id="674819" name="Rectangle 3"/>
          <p:cNvSpPr>
            <a:spLocks noGrp="1" noChangeArrowheads="1"/>
          </p:cNvSpPr>
          <p:nvPr>
            <p:ph type="body" sz="half" idx="1"/>
          </p:nvPr>
        </p:nvSpPr>
        <p:spPr>
          <a:xfrm>
            <a:off x="533400" y="1524000"/>
            <a:ext cx="8229600" cy="4800600"/>
          </a:xfrm>
        </p:spPr>
        <p:txBody>
          <a:bodyPr rtlCol="0">
            <a:normAutofit/>
          </a:bodyPr>
          <a:lstStyle/>
          <a:p>
            <a:pPr fontAlgn="auto">
              <a:spcBef>
                <a:spcPts val="1200"/>
              </a:spcBef>
              <a:spcAft>
                <a:spcPts val="600"/>
              </a:spcAft>
              <a:buFont typeface="Arial" pitchFamily="34" charset="0"/>
              <a:buChar char="•"/>
              <a:defRPr/>
            </a:pPr>
            <a:r>
              <a:rPr lang="en-US" dirty="0" smtClean="0"/>
              <a:t>Statins in SLE sub-populations?</a:t>
            </a:r>
          </a:p>
          <a:p>
            <a:pPr fontAlgn="auto">
              <a:spcBef>
                <a:spcPts val="1200"/>
              </a:spcBef>
              <a:spcAft>
                <a:spcPts val="600"/>
              </a:spcAft>
              <a:buFont typeface="Arial" pitchFamily="34" charset="0"/>
              <a:buChar char="•"/>
              <a:defRPr/>
            </a:pPr>
            <a:r>
              <a:rPr lang="en-US" dirty="0" smtClean="0"/>
              <a:t>Niacin</a:t>
            </a:r>
            <a:r>
              <a:rPr lang="en-US" dirty="0" smtClean="0"/>
              <a:t>?</a:t>
            </a:r>
            <a:endParaRPr lang="en-US" dirty="0" smtClean="0"/>
          </a:p>
          <a:p>
            <a:pPr fontAlgn="auto">
              <a:spcBef>
                <a:spcPts val="1200"/>
              </a:spcBef>
              <a:spcAft>
                <a:spcPts val="600"/>
              </a:spcAft>
              <a:buFont typeface="Arial" pitchFamily="34" charset="0"/>
              <a:buChar char="•"/>
              <a:defRPr/>
            </a:pPr>
            <a:r>
              <a:rPr lang="en-US" dirty="0" smtClean="0"/>
              <a:t>Aspirin?</a:t>
            </a:r>
          </a:p>
          <a:p>
            <a:pPr fontAlgn="auto">
              <a:spcBef>
                <a:spcPts val="1200"/>
              </a:spcBef>
              <a:spcAft>
                <a:spcPts val="600"/>
              </a:spcAft>
              <a:buFont typeface="Arial" pitchFamily="34" charset="0"/>
              <a:buChar char="•"/>
              <a:defRPr/>
            </a:pPr>
            <a:r>
              <a:rPr lang="en-US" dirty="0" smtClean="0"/>
              <a:t>Ace-inhibitors?</a:t>
            </a:r>
          </a:p>
          <a:p>
            <a:pPr fontAlgn="auto">
              <a:spcBef>
                <a:spcPts val="1200"/>
              </a:spcBef>
              <a:spcAft>
                <a:spcPts val="600"/>
              </a:spcAft>
              <a:buFont typeface="Arial" pitchFamily="34" charset="0"/>
              <a:buChar char="•"/>
              <a:defRPr/>
            </a:pPr>
            <a:r>
              <a:rPr lang="en-US" dirty="0" smtClean="0"/>
              <a:t>Vitamin D?</a:t>
            </a:r>
          </a:p>
          <a:p>
            <a:pPr fontAlgn="auto">
              <a:spcBef>
                <a:spcPts val="1200"/>
              </a:spcBef>
              <a:spcAft>
                <a:spcPts val="600"/>
              </a:spcAft>
              <a:buFont typeface="Arial" pitchFamily="34" charset="0"/>
              <a:buChar char="•"/>
              <a:defRPr/>
            </a:pPr>
            <a:r>
              <a:rPr lang="en-US" dirty="0" smtClean="0"/>
              <a:t>Exercise?</a:t>
            </a:r>
          </a:p>
        </p:txBody>
      </p:sp>
      <p:sp>
        <p:nvSpPr>
          <p:cNvPr id="217091" name="Line 7"/>
          <p:cNvSpPr>
            <a:spLocks noChangeShapeType="1"/>
          </p:cNvSpPr>
          <p:nvPr/>
        </p:nvSpPr>
        <p:spPr bwMode="auto">
          <a:xfrm>
            <a:off x="533400" y="1066800"/>
            <a:ext cx="6705600" cy="0"/>
          </a:xfrm>
          <a:prstGeom prst="line">
            <a:avLst/>
          </a:prstGeom>
          <a:noFill/>
          <a:ln w="76200">
            <a:solidFill>
              <a:srgbClr val="CC0000"/>
            </a:solidFill>
            <a:round/>
            <a:headEnd/>
            <a:tailEnd/>
          </a:ln>
        </p:spPr>
        <p:txBody>
          <a:bodyPr/>
          <a:lstStyle/>
          <a:p>
            <a:endParaRPr lang="en-US"/>
          </a:p>
        </p:txBody>
      </p:sp>
      <p:sp>
        <p:nvSpPr>
          <p:cNvPr id="2" name="Slide Number Placeholder 1"/>
          <p:cNvSpPr>
            <a:spLocks noGrp="1"/>
          </p:cNvSpPr>
          <p:nvPr>
            <p:ph type="sldNum" sz="quarter" idx="12"/>
          </p:nvPr>
        </p:nvSpPr>
        <p:spPr/>
        <p:txBody>
          <a:bodyPr/>
          <a:lstStyle/>
          <a:p>
            <a:pPr>
              <a:defRPr/>
            </a:pPr>
            <a:fld id="{D9974047-0B68-4C35-9C11-98C2A7E4476E}" type="slidenum">
              <a:rPr lang="en-US" smtClean="0"/>
              <a:pPr>
                <a:defRPr/>
              </a:pPr>
              <a:t>40</a:t>
            </a:fld>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p:txBody>
          <a:bodyPr rtlCol="0">
            <a:noAutofit/>
          </a:bodyPr>
          <a:lstStyle/>
          <a:p>
            <a:pPr algn="l" fontAlgn="auto">
              <a:spcAft>
                <a:spcPts val="0"/>
              </a:spcAft>
              <a:defRPr/>
            </a:pPr>
            <a:r>
              <a:rPr lang="en-US" sz="3600" b="1" dirty="0" smtClean="0">
                <a:effectLst>
                  <a:outerShdw blurRad="38100" dist="38100" dir="2700000" algn="tl">
                    <a:srgbClr val="C0C0C0"/>
                  </a:outerShdw>
                </a:effectLst>
              </a:rPr>
              <a:t>Non-atherosclerotic mechanisms of CVD in SLE?</a:t>
            </a:r>
            <a:endParaRPr lang="en-US" sz="3600" b="1" dirty="0">
              <a:effectLst>
                <a:outerShdw blurRad="38100" dist="38100" dir="2700000" algn="tl">
                  <a:srgbClr val="C0C0C0"/>
                </a:outerShdw>
              </a:effectLst>
            </a:endParaRPr>
          </a:p>
        </p:txBody>
      </p:sp>
      <p:sp>
        <p:nvSpPr>
          <p:cNvPr id="3" name="Content Placeholder 2"/>
          <p:cNvSpPr>
            <a:spLocks noGrp="1"/>
          </p:cNvSpPr>
          <p:nvPr>
            <p:ph sz="half" idx="1"/>
          </p:nvPr>
        </p:nvSpPr>
        <p:spPr>
          <a:xfrm>
            <a:off x="457200" y="1798637"/>
            <a:ext cx="3048000" cy="4525963"/>
          </a:xfrm>
        </p:spPr>
        <p:txBody>
          <a:bodyPr/>
          <a:lstStyle/>
          <a:p>
            <a:pPr marL="228600" indent="-228600"/>
            <a:r>
              <a:rPr lang="en-US" sz="2600" dirty="0" err="1" smtClean="0"/>
              <a:t>SLE↑</a:t>
            </a:r>
            <a:r>
              <a:rPr lang="en-US" sz="2600" dirty="0" err="1" smtClean="0"/>
              <a:t>non-ischemic</a:t>
            </a:r>
            <a:r>
              <a:rPr lang="en-US" sz="2600" dirty="0" smtClean="0"/>
              <a:t> cardiomyopathy</a:t>
            </a:r>
          </a:p>
          <a:p>
            <a:pPr marL="228600" indent="-228600"/>
            <a:r>
              <a:rPr lang="en-US" sz="2600" dirty="0" smtClean="0"/>
              <a:t>↑ T2 signal on cardiac MRI during </a:t>
            </a:r>
            <a:r>
              <a:rPr lang="en-US" sz="2600" dirty="0" smtClean="0"/>
              <a:t>SLE flare </a:t>
            </a:r>
            <a:endParaRPr lang="en-US" sz="2600" dirty="0" smtClean="0"/>
          </a:p>
          <a:p>
            <a:pPr marL="228600" indent="-228600"/>
            <a:r>
              <a:rPr lang="en-US" sz="2600" dirty="0" smtClean="0"/>
              <a:t>Cardiac MRI shows myocardial inflammation despite normal echo, CK, troponin</a:t>
            </a:r>
          </a:p>
          <a:p>
            <a:endParaRPr lang="en-US" sz="2600" dirty="0"/>
          </a:p>
        </p:txBody>
      </p:sp>
      <p:sp>
        <p:nvSpPr>
          <p:cNvPr id="4" name="Content Placeholder 3"/>
          <p:cNvSpPr>
            <a:spLocks noGrp="1"/>
          </p:cNvSpPr>
          <p:nvPr>
            <p:ph sz="half" idx="2"/>
          </p:nvPr>
        </p:nvSpPr>
        <p:spPr/>
        <p:txBody>
          <a:bodyPr/>
          <a:lstStyle/>
          <a:p>
            <a:endParaRPr lang="en-US"/>
          </a:p>
        </p:txBody>
      </p:sp>
      <p:sp>
        <p:nvSpPr>
          <p:cNvPr id="2" name="Slide Number Placeholder 1"/>
          <p:cNvSpPr>
            <a:spLocks noGrp="1"/>
          </p:cNvSpPr>
          <p:nvPr>
            <p:ph type="sldNum" sz="quarter" idx="12"/>
          </p:nvPr>
        </p:nvSpPr>
        <p:spPr/>
        <p:txBody>
          <a:bodyPr/>
          <a:lstStyle/>
          <a:p>
            <a:pPr>
              <a:defRPr/>
            </a:pPr>
            <a:fld id="{D9974047-0B68-4C35-9C11-98C2A7E4476E}" type="slidenum">
              <a:rPr lang="en-US" smtClean="0"/>
              <a:pPr>
                <a:defRPr/>
              </a:pPr>
              <a:t>41</a:t>
            </a:fld>
            <a:endParaRPr lang="en-US"/>
          </a:p>
        </p:txBody>
      </p:sp>
      <p:sp>
        <p:nvSpPr>
          <p:cNvPr id="218114" name="Line 7"/>
          <p:cNvSpPr>
            <a:spLocks noChangeShapeType="1"/>
          </p:cNvSpPr>
          <p:nvPr/>
        </p:nvSpPr>
        <p:spPr bwMode="auto">
          <a:xfrm>
            <a:off x="533400" y="1371600"/>
            <a:ext cx="6705600" cy="0"/>
          </a:xfrm>
          <a:prstGeom prst="line">
            <a:avLst/>
          </a:prstGeom>
          <a:noFill/>
          <a:ln w="76200">
            <a:solidFill>
              <a:srgbClr val="CC0000"/>
            </a:solidFill>
            <a:round/>
            <a:headEnd/>
            <a:tailEnd/>
          </a:ln>
        </p:spPr>
        <p:txBody>
          <a:bodyPr/>
          <a:lstStyle/>
          <a:p>
            <a:endParaRPr lang="en-US"/>
          </a:p>
        </p:txBody>
      </p:sp>
      <p:pic>
        <p:nvPicPr>
          <p:cNvPr id="218116" name="Picture 2"/>
          <p:cNvPicPr>
            <a:picLocks noChangeAspect="1" noChangeArrowheads="1"/>
          </p:cNvPicPr>
          <p:nvPr/>
        </p:nvPicPr>
        <p:blipFill>
          <a:blip r:embed="rId3"/>
          <a:srcRect/>
          <a:stretch>
            <a:fillRect/>
          </a:stretch>
        </p:blipFill>
        <p:spPr bwMode="auto">
          <a:xfrm>
            <a:off x="3352800" y="1718233"/>
            <a:ext cx="5410200" cy="45968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a:xfrm>
            <a:off x="457200" y="0"/>
            <a:ext cx="8229600" cy="1143000"/>
          </a:xfrm>
        </p:spPr>
        <p:txBody>
          <a:bodyPr rtlCol="0">
            <a:noAutofit/>
          </a:bodyPr>
          <a:lstStyle/>
          <a:p>
            <a:pPr algn="l" fontAlgn="auto">
              <a:spcAft>
                <a:spcPts val="0"/>
              </a:spcAft>
              <a:defRPr/>
            </a:pPr>
            <a:r>
              <a:rPr lang="en-US" sz="3600" b="1" dirty="0" smtClean="0">
                <a:effectLst>
                  <a:outerShdw blurRad="38100" dist="38100" dir="2700000" algn="tl">
                    <a:srgbClr val="C0C0C0"/>
                  </a:outerShdw>
                </a:effectLst>
              </a:rPr>
              <a:t>Summary</a:t>
            </a:r>
            <a:endParaRPr lang="en-US" sz="3600" b="1" dirty="0">
              <a:effectLst>
                <a:outerShdw blurRad="38100" dist="38100" dir="2700000" algn="tl">
                  <a:srgbClr val="C0C0C0"/>
                </a:outerShdw>
              </a:effectLst>
            </a:endParaRPr>
          </a:p>
        </p:txBody>
      </p:sp>
      <p:sp>
        <p:nvSpPr>
          <p:cNvPr id="674819" name="Rectangle 3"/>
          <p:cNvSpPr>
            <a:spLocks noGrp="1" noChangeArrowheads="1"/>
          </p:cNvSpPr>
          <p:nvPr>
            <p:ph type="body" sz="half" idx="1"/>
          </p:nvPr>
        </p:nvSpPr>
        <p:spPr>
          <a:xfrm>
            <a:off x="533400" y="1295400"/>
            <a:ext cx="7848600" cy="4800600"/>
          </a:xfrm>
        </p:spPr>
        <p:txBody>
          <a:bodyPr rtlCol="0">
            <a:normAutofit/>
          </a:bodyPr>
          <a:lstStyle/>
          <a:p>
            <a:pPr fontAlgn="auto">
              <a:spcAft>
                <a:spcPts val="0"/>
              </a:spcAft>
              <a:buFont typeface="Arial" pitchFamily="34" charset="0"/>
              <a:buChar char="•"/>
              <a:defRPr/>
            </a:pPr>
            <a:r>
              <a:rPr lang="en-US" dirty="0" smtClean="0"/>
              <a:t>Accelerated atherosclerosis is a complication of pediatric SLE. </a:t>
            </a:r>
          </a:p>
          <a:p>
            <a:pPr fontAlgn="auto">
              <a:spcAft>
                <a:spcPts val="0"/>
              </a:spcAft>
              <a:buFont typeface="Arial" pitchFamily="34" charset="0"/>
              <a:buChar char="•"/>
              <a:defRPr/>
            </a:pPr>
            <a:r>
              <a:rPr lang="en-US" dirty="0" smtClean="0"/>
              <a:t>Inflammation plays a critical role in atherosclerosis, and control of disease activity may reduce CV risk.</a:t>
            </a:r>
          </a:p>
          <a:p>
            <a:pPr fontAlgn="auto">
              <a:spcAft>
                <a:spcPts val="0"/>
              </a:spcAft>
              <a:buFont typeface="Arial" pitchFamily="34" charset="0"/>
              <a:buChar char="•"/>
              <a:defRPr/>
            </a:pPr>
            <a:r>
              <a:rPr lang="en-US" dirty="0" smtClean="0"/>
              <a:t>Optimal measures of subclinical atherosclerosis are not defined or clinically </a:t>
            </a:r>
            <a:r>
              <a:rPr lang="en-US" dirty="0" smtClean="0"/>
              <a:t>available in </a:t>
            </a:r>
            <a:r>
              <a:rPr lang="en-US" dirty="0" smtClean="0"/>
              <a:t>children.</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
        <p:nvSpPr>
          <p:cNvPr id="219139" name="Line 7"/>
          <p:cNvSpPr>
            <a:spLocks noChangeShapeType="1"/>
          </p:cNvSpPr>
          <p:nvPr/>
        </p:nvSpPr>
        <p:spPr bwMode="auto">
          <a:xfrm>
            <a:off x="533400" y="914400"/>
            <a:ext cx="6705600" cy="0"/>
          </a:xfrm>
          <a:prstGeom prst="line">
            <a:avLst/>
          </a:prstGeom>
          <a:noFill/>
          <a:ln w="76200">
            <a:solidFill>
              <a:srgbClr val="CC0000"/>
            </a:solidFill>
            <a:round/>
            <a:headEnd/>
            <a:tailEnd/>
          </a:ln>
        </p:spPr>
        <p:txBody>
          <a:bodyPr/>
          <a:lstStyle/>
          <a:p>
            <a:endParaRPr lang="en-US"/>
          </a:p>
        </p:txBody>
      </p:sp>
      <p:sp>
        <p:nvSpPr>
          <p:cNvPr id="2" name="Slide Number Placeholder 1"/>
          <p:cNvSpPr>
            <a:spLocks noGrp="1"/>
          </p:cNvSpPr>
          <p:nvPr>
            <p:ph type="sldNum" sz="quarter" idx="12"/>
          </p:nvPr>
        </p:nvSpPr>
        <p:spPr/>
        <p:txBody>
          <a:bodyPr/>
          <a:lstStyle/>
          <a:p>
            <a:pPr>
              <a:defRPr/>
            </a:pPr>
            <a:fld id="{D9974047-0B68-4C35-9C11-98C2A7E4476E}" type="slidenum">
              <a:rPr lang="en-US" smtClean="0"/>
              <a:pPr>
                <a:defRPr/>
              </a:pPr>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a:xfrm>
            <a:off x="457200" y="0"/>
            <a:ext cx="8229600" cy="1143000"/>
          </a:xfrm>
        </p:spPr>
        <p:txBody>
          <a:bodyPr rtlCol="0">
            <a:noAutofit/>
          </a:bodyPr>
          <a:lstStyle/>
          <a:p>
            <a:pPr algn="l" fontAlgn="auto">
              <a:spcAft>
                <a:spcPts val="0"/>
              </a:spcAft>
              <a:defRPr/>
            </a:pPr>
            <a:r>
              <a:rPr lang="en-US" sz="3600" b="1" dirty="0" smtClean="0">
                <a:effectLst>
                  <a:outerShdw blurRad="38100" dist="38100" dir="2700000" algn="tl">
                    <a:srgbClr val="C0C0C0"/>
                  </a:outerShdw>
                </a:effectLst>
              </a:rPr>
              <a:t>Summary</a:t>
            </a:r>
            <a:endParaRPr lang="en-US" sz="3600" b="1" dirty="0">
              <a:effectLst>
                <a:outerShdw blurRad="38100" dist="38100" dir="2700000" algn="tl">
                  <a:srgbClr val="C0C0C0"/>
                </a:outerShdw>
              </a:effectLst>
            </a:endParaRPr>
          </a:p>
        </p:txBody>
      </p:sp>
      <p:sp>
        <p:nvSpPr>
          <p:cNvPr id="674819" name="Rectangle 3"/>
          <p:cNvSpPr>
            <a:spLocks noGrp="1" noChangeArrowheads="1"/>
          </p:cNvSpPr>
          <p:nvPr>
            <p:ph type="body" sz="half" idx="1"/>
          </p:nvPr>
        </p:nvSpPr>
        <p:spPr>
          <a:xfrm>
            <a:off x="533400" y="1295400"/>
            <a:ext cx="8001000" cy="5029200"/>
          </a:xfrm>
        </p:spPr>
        <p:txBody>
          <a:bodyPr rtlCol="0">
            <a:normAutofit lnSpcReduction="10000"/>
          </a:bodyPr>
          <a:lstStyle/>
          <a:p>
            <a:pPr fontAlgn="auto">
              <a:spcAft>
                <a:spcPts val="0"/>
              </a:spcAft>
              <a:buFont typeface="Arial" pitchFamily="34" charset="0"/>
              <a:buChar char="•"/>
              <a:defRPr/>
            </a:pPr>
            <a:r>
              <a:rPr lang="en-US" dirty="0" smtClean="0"/>
              <a:t>More data needed concerning long term CV impact of medications.</a:t>
            </a:r>
          </a:p>
          <a:p>
            <a:pPr fontAlgn="auto">
              <a:spcAft>
                <a:spcPts val="0"/>
              </a:spcAft>
              <a:buFont typeface="Arial" pitchFamily="34" charset="0"/>
              <a:buChar char="•"/>
              <a:defRPr/>
            </a:pPr>
            <a:r>
              <a:rPr lang="en-US" dirty="0" smtClean="0"/>
              <a:t>While no evidence based mandate </a:t>
            </a:r>
            <a:r>
              <a:rPr lang="en-US" dirty="0" smtClean="0"/>
              <a:t>for routine use of statins in </a:t>
            </a:r>
            <a:r>
              <a:rPr lang="en-US" dirty="0" smtClean="0"/>
              <a:t>children and adolescents with SLE</a:t>
            </a:r>
            <a:r>
              <a:rPr lang="en-US" dirty="0" smtClean="0"/>
              <a:t>, </a:t>
            </a:r>
            <a:r>
              <a:rPr lang="en-US" dirty="0" smtClean="0"/>
              <a:t>post hoc analysis of APPLE trial suggests particular </a:t>
            </a:r>
            <a:r>
              <a:rPr lang="en-US" dirty="0" smtClean="0"/>
              <a:t>sub-populations may </a:t>
            </a:r>
            <a:r>
              <a:rPr lang="en-US" dirty="0" smtClean="0"/>
              <a:t>benefit from treatment.</a:t>
            </a:r>
            <a:endParaRPr lang="en-US" dirty="0" smtClean="0"/>
          </a:p>
          <a:p>
            <a:pPr fontAlgn="auto">
              <a:spcAft>
                <a:spcPts val="0"/>
              </a:spcAft>
              <a:buFont typeface="Arial" pitchFamily="34" charset="0"/>
              <a:buChar char="•"/>
              <a:defRPr/>
            </a:pPr>
            <a:r>
              <a:rPr lang="en-US" dirty="0" smtClean="0"/>
              <a:t>Need to address primary prevention in children and adolescents SLE:  HTN, lipids, obesity and physical activity.</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
        <p:nvSpPr>
          <p:cNvPr id="220163" name="Line 7"/>
          <p:cNvSpPr>
            <a:spLocks noChangeShapeType="1"/>
          </p:cNvSpPr>
          <p:nvPr/>
        </p:nvSpPr>
        <p:spPr bwMode="auto">
          <a:xfrm>
            <a:off x="533400" y="914400"/>
            <a:ext cx="6705600" cy="0"/>
          </a:xfrm>
          <a:prstGeom prst="line">
            <a:avLst/>
          </a:prstGeom>
          <a:noFill/>
          <a:ln w="76200">
            <a:solidFill>
              <a:srgbClr val="CC0000"/>
            </a:solidFill>
            <a:round/>
            <a:headEnd/>
            <a:tailEnd/>
          </a:ln>
        </p:spPr>
        <p:txBody>
          <a:bodyPr/>
          <a:lstStyle/>
          <a:p>
            <a:endParaRPr lang="en-US"/>
          </a:p>
        </p:txBody>
      </p:sp>
      <p:sp>
        <p:nvSpPr>
          <p:cNvPr id="2" name="Slide Number Placeholder 1"/>
          <p:cNvSpPr>
            <a:spLocks noGrp="1"/>
          </p:cNvSpPr>
          <p:nvPr>
            <p:ph type="sldNum" sz="quarter" idx="12"/>
          </p:nvPr>
        </p:nvSpPr>
        <p:spPr/>
        <p:txBody>
          <a:bodyPr/>
          <a:lstStyle/>
          <a:p>
            <a:pPr>
              <a:defRPr/>
            </a:pPr>
            <a:fld id="{D9974047-0B68-4C35-9C11-98C2A7E4476E}" type="slidenum">
              <a:rPr lang="en-US" smtClean="0"/>
              <a:pPr>
                <a:defRPr/>
              </a:pPr>
              <a:t>43</a:t>
            </a:fld>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5" name="Picture 16" descr="NIAMS funding"/>
          <p:cNvPicPr>
            <a:picLocks noChangeAspect="1" noChangeArrowheads="1"/>
          </p:cNvPicPr>
          <p:nvPr/>
        </p:nvPicPr>
        <p:blipFill>
          <a:blip r:embed="rId2"/>
          <a:srcRect l="21951" t="32602"/>
          <a:stretch>
            <a:fillRect/>
          </a:stretch>
        </p:blipFill>
        <p:spPr bwMode="auto">
          <a:xfrm>
            <a:off x="5257800" y="1447800"/>
            <a:ext cx="3581400" cy="2289175"/>
          </a:xfrm>
          <a:prstGeom prst="rect">
            <a:avLst/>
          </a:prstGeom>
          <a:solidFill>
            <a:schemeClr val="bg1"/>
          </a:solidFill>
          <a:ln w="9525">
            <a:noFill/>
            <a:miter lim="800000"/>
            <a:headEnd/>
            <a:tailEnd/>
          </a:ln>
        </p:spPr>
      </p:pic>
      <p:sp>
        <p:nvSpPr>
          <p:cNvPr id="490498" name="Rectangle 2"/>
          <p:cNvSpPr>
            <a:spLocks noGrp="1" noChangeArrowheads="1"/>
          </p:cNvSpPr>
          <p:nvPr>
            <p:ph type="title"/>
          </p:nvPr>
        </p:nvSpPr>
        <p:spPr>
          <a:xfrm>
            <a:off x="457200" y="304800"/>
            <a:ext cx="8229600" cy="1143000"/>
          </a:xfrm>
        </p:spPr>
        <p:txBody>
          <a:bodyPr rtlCol="0">
            <a:normAutofit/>
          </a:bodyPr>
          <a:lstStyle/>
          <a:p>
            <a:pPr algn="l" fontAlgn="auto">
              <a:spcAft>
                <a:spcPts val="0"/>
              </a:spcAft>
              <a:defRPr/>
            </a:pPr>
            <a:r>
              <a:rPr lang="en-US" b="1" dirty="0">
                <a:effectLst>
                  <a:outerShdw blurRad="38100" dist="38100" dir="2700000" algn="tl">
                    <a:srgbClr val="C0C0C0"/>
                  </a:outerShdw>
                </a:effectLst>
              </a:rPr>
              <a:t>Thanks!</a:t>
            </a:r>
          </a:p>
        </p:txBody>
      </p:sp>
      <p:sp>
        <p:nvSpPr>
          <p:cNvPr id="221187" name="Line 5"/>
          <p:cNvSpPr>
            <a:spLocks noChangeShapeType="1"/>
          </p:cNvSpPr>
          <p:nvPr/>
        </p:nvSpPr>
        <p:spPr bwMode="auto">
          <a:xfrm>
            <a:off x="381000" y="1295400"/>
            <a:ext cx="6705600" cy="0"/>
          </a:xfrm>
          <a:prstGeom prst="line">
            <a:avLst/>
          </a:prstGeom>
          <a:noFill/>
          <a:ln w="76200">
            <a:solidFill>
              <a:srgbClr val="CC0000"/>
            </a:solidFill>
            <a:round/>
            <a:headEnd/>
            <a:tailEnd/>
          </a:ln>
        </p:spPr>
        <p:txBody>
          <a:bodyPr/>
          <a:lstStyle/>
          <a:p>
            <a:endParaRPr lang="en-US"/>
          </a:p>
        </p:txBody>
      </p:sp>
      <p:sp>
        <p:nvSpPr>
          <p:cNvPr id="490502" name="Rectangle 6"/>
          <p:cNvSpPr>
            <a:spLocks noGrp="1" noChangeArrowheads="1"/>
          </p:cNvSpPr>
          <p:nvPr>
            <p:ph type="body" sz="half" idx="2"/>
          </p:nvPr>
        </p:nvSpPr>
        <p:spPr>
          <a:xfrm>
            <a:off x="4800600" y="3810000"/>
            <a:ext cx="4038600" cy="4525963"/>
          </a:xfrm>
        </p:spPr>
        <p:txBody>
          <a:bodyPr rtlCol="0">
            <a:normAutofit/>
          </a:bodyPr>
          <a:lstStyle/>
          <a:p>
            <a:pPr marL="0" indent="0" algn="ctr" fontAlgn="auto">
              <a:lnSpc>
                <a:spcPct val="80000"/>
              </a:lnSpc>
              <a:spcAft>
                <a:spcPts val="0"/>
              </a:spcAft>
              <a:buFontTx/>
              <a:buNone/>
              <a:defRPr/>
            </a:pPr>
            <a:r>
              <a:rPr lang="en-US" sz="2000" b="1" dirty="0" smtClean="0">
                <a:solidFill>
                  <a:schemeClr val="tx2">
                    <a:lumMod val="75000"/>
                  </a:schemeClr>
                </a:solidFill>
              </a:rPr>
              <a:t>Edna and Fred L. Mandel, Jr. Center for Hypertension and Atherosclerosis Research at Duke University Medical Center</a:t>
            </a:r>
          </a:p>
          <a:p>
            <a:pPr marL="0" indent="0" algn="ctr" fontAlgn="auto">
              <a:lnSpc>
                <a:spcPct val="80000"/>
              </a:lnSpc>
              <a:spcAft>
                <a:spcPts val="0"/>
              </a:spcAft>
              <a:buFontTx/>
              <a:buNone/>
              <a:defRPr/>
            </a:pPr>
            <a:endParaRPr lang="en-US" sz="2000" dirty="0"/>
          </a:p>
        </p:txBody>
      </p:sp>
      <p:sp>
        <p:nvSpPr>
          <p:cNvPr id="221189" name="Rectangle 7"/>
          <p:cNvSpPr>
            <a:spLocks noGrp="1" noChangeArrowheads="1"/>
          </p:cNvSpPr>
          <p:nvPr>
            <p:ph type="body" sz="half" idx="1"/>
          </p:nvPr>
        </p:nvSpPr>
        <p:spPr>
          <a:xfrm>
            <a:off x="304800" y="1371600"/>
            <a:ext cx="5181600" cy="5410200"/>
          </a:xfrm>
        </p:spPr>
        <p:txBody>
          <a:bodyPr/>
          <a:lstStyle/>
          <a:p>
            <a:pPr>
              <a:lnSpc>
                <a:spcPct val="90000"/>
              </a:lnSpc>
            </a:pPr>
            <a:r>
              <a:rPr lang="en-US" sz="2400" dirty="0" smtClean="0"/>
              <a:t>Stacy Ardoin, MD</a:t>
            </a:r>
          </a:p>
          <a:p>
            <a:pPr>
              <a:lnSpc>
                <a:spcPct val="90000"/>
              </a:lnSpc>
            </a:pPr>
            <a:r>
              <a:rPr lang="en-US" sz="2400" dirty="0" smtClean="0"/>
              <a:t>Christy Sandborg, </a:t>
            </a:r>
            <a:r>
              <a:rPr lang="en-US" sz="2400" dirty="0" smtClean="0"/>
              <a:t>MD</a:t>
            </a:r>
          </a:p>
          <a:p>
            <a:pPr>
              <a:lnSpc>
                <a:spcPct val="90000"/>
              </a:lnSpc>
            </a:pPr>
            <a:r>
              <a:rPr lang="en-US" sz="2400" dirty="0" smtClean="0"/>
              <a:t>Kelly </a:t>
            </a:r>
            <a:r>
              <a:rPr lang="en-US" sz="2400" dirty="0" err="1" smtClean="0"/>
              <a:t>Mieszkalski</a:t>
            </a:r>
            <a:endParaRPr lang="en-US" sz="2400" dirty="0" smtClean="0"/>
          </a:p>
          <a:p>
            <a:pPr>
              <a:lnSpc>
                <a:spcPct val="90000"/>
              </a:lnSpc>
              <a:buFontTx/>
              <a:buNone/>
            </a:pPr>
            <a:endParaRPr lang="en-US" sz="900" dirty="0" smtClean="0"/>
          </a:p>
          <a:p>
            <a:pPr>
              <a:lnSpc>
                <a:spcPct val="90000"/>
              </a:lnSpc>
              <a:buFontTx/>
              <a:buNone/>
            </a:pPr>
            <a:endParaRPr lang="en-US" sz="900" dirty="0" smtClean="0"/>
          </a:p>
          <a:p>
            <a:pPr>
              <a:lnSpc>
                <a:spcPct val="90000"/>
              </a:lnSpc>
              <a:buFontTx/>
              <a:buNone/>
            </a:pPr>
            <a:r>
              <a:rPr lang="en-US" sz="2400" dirty="0" smtClean="0"/>
              <a:t>DCRI</a:t>
            </a:r>
          </a:p>
          <a:p>
            <a:pPr>
              <a:lnSpc>
                <a:spcPct val="90000"/>
              </a:lnSpc>
            </a:pPr>
            <a:r>
              <a:rPr lang="en-US" sz="2400" dirty="0" smtClean="0"/>
              <a:t>Huiman Barnhart, PhD</a:t>
            </a:r>
          </a:p>
          <a:p>
            <a:pPr>
              <a:lnSpc>
                <a:spcPct val="90000"/>
              </a:lnSpc>
            </a:pPr>
            <a:r>
              <a:rPr lang="en-US" sz="2400" dirty="0" smtClean="0"/>
              <a:t>Eric Yow, MA </a:t>
            </a:r>
          </a:p>
          <a:p>
            <a:pPr>
              <a:lnSpc>
                <a:spcPct val="90000"/>
              </a:lnSpc>
              <a:buFontTx/>
              <a:buNone/>
            </a:pPr>
            <a:endParaRPr lang="en-US" sz="900" dirty="0" smtClean="0"/>
          </a:p>
          <a:p>
            <a:pPr>
              <a:lnSpc>
                <a:spcPct val="90000"/>
              </a:lnSpc>
              <a:buFontTx/>
              <a:buNone/>
            </a:pPr>
            <a:r>
              <a:rPr lang="en-US" sz="2400" dirty="0" smtClean="0"/>
              <a:t>Wake Forest </a:t>
            </a:r>
          </a:p>
          <a:p>
            <a:pPr>
              <a:lnSpc>
                <a:spcPct val="90000"/>
              </a:lnSpc>
            </a:pPr>
            <a:r>
              <a:rPr lang="en-US" sz="2400" dirty="0" smtClean="0"/>
              <a:t>Greg Evans, PhD </a:t>
            </a:r>
          </a:p>
          <a:p>
            <a:pPr>
              <a:lnSpc>
                <a:spcPct val="90000"/>
              </a:lnSpc>
            </a:pPr>
            <a:endParaRPr lang="en-US" sz="2400" dirty="0" smtClean="0"/>
          </a:p>
        </p:txBody>
      </p:sp>
      <p:sp>
        <p:nvSpPr>
          <p:cNvPr id="221191" name="TextBox 1"/>
          <p:cNvSpPr txBox="1">
            <a:spLocks noChangeArrowheads="1"/>
          </p:cNvSpPr>
          <p:nvPr/>
        </p:nvSpPr>
        <p:spPr bwMode="auto">
          <a:xfrm>
            <a:off x="4627563" y="5410200"/>
            <a:ext cx="4211637" cy="400050"/>
          </a:xfrm>
          <a:prstGeom prst="rect">
            <a:avLst/>
          </a:prstGeom>
          <a:noFill/>
          <a:ln w="9525">
            <a:noFill/>
            <a:miter lim="800000"/>
            <a:headEnd/>
            <a:tailEnd/>
          </a:ln>
        </p:spPr>
        <p:txBody>
          <a:bodyPr wrap="none">
            <a:spAutoFit/>
          </a:bodyPr>
          <a:lstStyle/>
          <a:p>
            <a:r>
              <a:rPr lang="en-US" sz="2000" b="1" i="1" dirty="0">
                <a:solidFill>
                  <a:srgbClr val="0070C0"/>
                </a:solidFill>
                <a:latin typeface="Calibri" pitchFamily="34" charset="0"/>
              </a:rPr>
              <a:t>CCTS Career Development KL-2 Award</a:t>
            </a:r>
          </a:p>
        </p:txBody>
      </p:sp>
      <p:sp>
        <p:nvSpPr>
          <p:cNvPr id="2" name="Slide Number Placeholder 1"/>
          <p:cNvSpPr>
            <a:spLocks noGrp="1"/>
          </p:cNvSpPr>
          <p:nvPr>
            <p:ph type="sldNum" sz="quarter" idx="12"/>
          </p:nvPr>
        </p:nvSpPr>
        <p:spPr/>
        <p:txBody>
          <a:bodyPr/>
          <a:lstStyle/>
          <a:p>
            <a:pPr>
              <a:defRPr/>
            </a:pPr>
            <a:fld id="{CB5D7362-E83C-404F-9FF4-7361248C0ECC}" type="slidenum">
              <a:rPr lang="en-US" smtClean="0"/>
              <a:pPr>
                <a:defRPr/>
              </a:pPr>
              <a:t>44</a:t>
            </a:fld>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5132832"/>
            <a:ext cx="2791968" cy="1420368"/>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228600" y="304800"/>
            <a:ext cx="8229600" cy="1143000"/>
          </a:xfrm>
        </p:spPr>
        <p:txBody>
          <a:bodyPr/>
          <a:lstStyle/>
          <a:p>
            <a:pPr algn="l"/>
            <a:r>
              <a:rPr lang="en-US" dirty="0">
                <a:effectLst>
                  <a:outerShdw blurRad="38100" dist="38100" dir="2700000" algn="tl">
                    <a:srgbClr val="C0C0C0"/>
                  </a:outerShdw>
                </a:effectLst>
              </a:rPr>
              <a:t>Thanks APPLE Researchers!</a:t>
            </a:r>
          </a:p>
        </p:txBody>
      </p:sp>
      <p:sp>
        <p:nvSpPr>
          <p:cNvPr id="150531" name="Text Box 3"/>
          <p:cNvSpPr txBox="1">
            <a:spLocks noChangeArrowheads="1"/>
          </p:cNvSpPr>
          <p:nvPr/>
        </p:nvSpPr>
        <p:spPr bwMode="auto">
          <a:xfrm>
            <a:off x="228600" y="1371601"/>
            <a:ext cx="4343400" cy="5478423"/>
          </a:xfrm>
          <a:prstGeom prst="rect">
            <a:avLst/>
          </a:prstGeom>
          <a:noFill/>
          <a:ln w="9525">
            <a:noFill/>
            <a:miter lim="800000"/>
            <a:headEnd/>
            <a:tailEnd/>
          </a:ln>
          <a:effectLst/>
        </p:spPr>
        <p:txBody>
          <a:bodyPr>
            <a:spAutoFit/>
          </a:bodyPr>
          <a:lstStyle/>
          <a:p>
            <a:r>
              <a:rPr lang="en-US" sz="1100" b="1" dirty="0"/>
              <a:t>James Whitcomb Riley Hospital for Children, Indiana University School of Medicine</a:t>
            </a:r>
          </a:p>
          <a:p>
            <a:r>
              <a:rPr lang="en-US" sz="1100" dirty="0" smtClean="0">
                <a:solidFill>
                  <a:srgbClr val="CC0000"/>
                </a:solidFill>
              </a:rPr>
              <a:t>S. </a:t>
            </a:r>
            <a:r>
              <a:rPr lang="en-US" sz="1100" dirty="0">
                <a:solidFill>
                  <a:srgbClr val="CC0000"/>
                </a:solidFill>
              </a:rPr>
              <a:t>Bowyer</a:t>
            </a:r>
            <a:r>
              <a:rPr lang="en-US" sz="1100" dirty="0"/>
              <a:t>, S. Ballinger, T. </a:t>
            </a:r>
            <a:r>
              <a:rPr lang="en-US" sz="1100" dirty="0" err="1"/>
              <a:t>Klausmeier</a:t>
            </a:r>
            <a:r>
              <a:rPr lang="en-US" sz="1100" dirty="0"/>
              <a:t>, D. </a:t>
            </a:r>
            <a:r>
              <a:rPr lang="en-US" sz="1100" dirty="0" err="1"/>
              <a:t>Hinchman</a:t>
            </a:r>
            <a:endParaRPr lang="en-US" sz="1100" dirty="0"/>
          </a:p>
          <a:p>
            <a:endParaRPr lang="en-US" sz="500" dirty="0"/>
          </a:p>
          <a:p>
            <a:r>
              <a:rPr lang="en-US" sz="1100" b="1" dirty="0"/>
              <a:t>Cincinnati Children’s Medical Center</a:t>
            </a:r>
            <a:endParaRPr lang="en-US" sz="1100" dirty="0"/>
          </a:p>
          <a:p>
            <a:r>
              <a:rPr lang="en-US" sz="1100" dirty="0" smtClean="0">
                <a:solidFill>
                  <a:srgbClr val="C00000"/>
                </a:solidFill>
              </a:rPr>
              <a:t>H. </a:t>
            </a:r>
            <a:r>
              <a:rPr lang="en-US" sz="1100" dirty="0">
                <a:solidFill>
                  <a:srgbClr val="C00000"/>
                </a:solidFill>
              </a:rPr>
              <a:t>Brunner</a:t>
            </a:r>
            <a:r>
              <a:rPr lang="en-US" sz="1100" dirty="0"/>
              <a:t>, </a:t>
            </a:r>
            <a:r>
              <a:rPr lang="en-US" sz="1100" dirty="0" smtClean="0"/>
              <a:t>C</a:t>
            </a:r>
            <a:r>
              <a:rPr lang="en-US" sz="1100" dirty="0"/>
              <a:t>. Rutherford, J. Meyers-Eaton </a:t>
            </a:r>
            <a:r>
              <a:rPr lang="en-US" sz="1100" b="1" dirty="0" smtClean="0"/>
              <a:t>Cohen </a:t>
            </a:r>
            <a:r>
              <a:rPr lang="en-US" sz="1100" b="1" dirty="0"/>
              <a:t>Children’s </a:t>
            </a:r>
            <a:endParaRPr lang="en-US" sz="1100" b="1" dirty="0" smtClean="0"/>
          </a:p>
          <a:p>
            <a:endParaRPr lang="en-US" sz="500" b="1" dirty="0" smtClean="0"/>
          </a:p>
          <a:p>
            <a:r>
              <a:rPr lang="en-US" sz="1100" b="1" dirty="0"/>
              <a:t>Children's Memorial Hospital, Northwestern University</a:t>
            </a:r>
            <a:endParaRPr lang="en-US" sz="1100" dirty="0"/>
          </a:p>
          <a:p>
            <a:r>
              <a:rPr lang="en-US" sz="1100" dirty="0">
                <a:solidFill>
                  <a:srgbClr val="CC0000"/>
                </a:solidFill>
              </a:rPr>
              <a:t>M. Klein-</a:t>
            </a:r>
            <a:r>
              <a:rPr lang="en-US" sz="1100" dirty="0" err="1">
                <a:solidFill>
                  <a:srgbClr val="CC0000"/>
                </a:solidFill>
              </a:rPr>
              <a:t>Gitelman</a:t>
            </a:r>
            <a:r>
              <a:rPr lang="en-US" sz="1100" dirty="0"/>
              <a:t>, A. Kress, N. Lowe, F. Patel</a:t>
            </a:r>
          </a:p>
          <a:p>
            <a:endParaRPr lang="en-US" sz="500" b="1" dirty="0" smtClean="0"/>
          </a:p>
          <a:p>
            <a:r>
              <a:rPr lang="en-US" sz="1100" b="1" dirty="0" smtClean="0"/>
              <a:t>Medical </a:t>
            </a:r>
            <a:r>
              <a:rPr lang="en-US" sz="1100" b="1" dirty="0"/>
              <a:t>Center of New </a:t>
            </a:r>
            <a:r>
              <a:rPr lang="en-US" sz="1100" b="1" dirty="0" smtClean="0"/>
              <a:t>York</a:t>
            </a:r>
            <a:r>
              <a:rPr lang="en-US" sz="1100" dirty="0" smtClean="0"/>
              <a:t> </a:t>
            </a:r>
          </a:p>
          <a:p>
            <a:r>
              <a:rPr lang="en-US" sz="1100" dirty="0" smtClean="0">
                <a:solidFill>
                  <a:srgbClr val="CC0000"/>
                </a:solidFill>
              </a:rPr>
              <a:t>A. </a:t>
            </a:r>
            <a:r>
              <a:rPr lang="en-US" sz="1100" dirty="0" err="1" smtClean="0">
                <a:solidFill>
                  <a:srgbClr val="CC0000"/>
                </a:solidFill>
              </a:rPr>
              <a:t>Eberhard</a:t>
            </a:r>
            <a:r>
              <a:rPr lang="en-US" sz="1100" dirty="0" smtClean="0"/>
              <a:t>, B. Gottlieb, P. </a:t>
            </a:r>
            <a:r>
              <a:rPr lang="en-US" sz="1100" dirty="0" err="1" smtClean="0"/>
              <a:t>Irigoyen</a:t>
            </a:r>
            <a:r>
              <a:rPr lang="en-US" sz="1100" dirty="0" smtClean="0"/>
              <a:t>, J. </a:t>
            </a:r>
            <a:r>
              <a:rPr lang="en-US" sz="1100" dirty="0" err="1" smtClean="0"/>
              <a:t>Luftig</a:t>
            </a:r>
            <a:r>
              <a:rPr lang="en-US" sz="1100" dirty="0" smtClean="0"/>
              <a:t>, </a:t>
            </a:r>
            <a:r>
              <a:rPr lang="en-US" sz="1100" dirty="0" err="1" smtClean="0"/>
              <a:t>Shaz</a:t>
            </a:r>
            <a:r>
              <a:rPr lang="en-US" sz="1100" dirty="0" smtClean="0"/>
              <a:t> </a:t>
            </a:r>
            <a:r>
              <a:rPr lang="en-US" sz="1100" dirty="0" err="1" smtClean="0"/>
              <a:t>Siddiqi</a:t>
            </a:r>
            <a:r>
              <a:rPr lang="en-US" sz="1100" dirty="0" smtClean="0"/>
              <a:t>, Z. Ni, M. Orlando, E. Pagano</a:t>
            </a:r>
          </a:p>
          <a:p>
            <a:endParaRPr lang="en-US" sz="500" dirty="0" smtClean="0"/>
          </a:p>
          <a:p>
            <a:r>
              <a:rPr lang="en-US" sz="1100" b="1" dirty="0" smtClean="0"/>
              <a:t>Columbia </a:t>
            </a:r>
            <a:r>
              <a:rPr lang="en-US" sz="1100" b="1" dirty="0"/>
              <a:t>University Medical Center</a:t>
            </a:r>
            <a:endParaRPr lang="en-US" sz="1100" dirty="0"/>
          </a:p>
          <a:p>
            <a:r>
              <a:rPr lang="en-US" sz="1100" dirty="0">
                <a:solidFill>
                  <a:srgbClr val="CC0000"/>
                </a:solidFill>
              </a:rPr>
              <a:t>L. </a:t>
            </a:r>
            <a:r>
              <a:rPr lang="en-US" sz="1100" dirty="0" err="1">
                <a:solidFill>
                  <a:srgbClr val="CC0000"/>
                </a:solidFill>
              </a:rPr>
              <a:t>Imundo</a:t>
            </a:r>
            <a:r>
              <a:rPr lang="en-US" sz="1100" dirty="0">
                <a:solidFill>
                  <a:srgbClr val="CC0000"/>
                </a:solidFill>
              </a:rPr>
              <a:t>, D.M. Levy, </a:t>
            </a:r>
            <a:r>
              <a:rPr lang="en-US" sz="1100" dirty="0" smtClean="0"/>
              <a:t>A</a:t>
            </a:r>
            <a:r>
              <a:rPr lang="en-US" sz="1100" dirty="0"/>
              <a:t>. </a:t>
            </a:r>
            <a:r>
              <a:rPr lang="en-US" sz="1100" dirty="0" err="1"/>
              <a:t>Eichenfield</a:t>
            </a:r>
            <a:r>
              <a:rPr lang="en-US" sz="1100" dirty="0"/>
              <a:t>, </a:t>
            </a:r>
            <a:r>
              <a:rPr lang="en-US" sz="1100" dirty="0" smtClean="0"/>
              <a:t>P</a:t>
            </a:r>
            <a:r>
              <a:rPr lang="en-US" sz="1100" dirty="0"/>
              <a:t>. Kahn, M. Carson, C. </a:t>
            </a:r>
            <a:r>
              <a:rPr lang="en-US" sz="1100" dirty="0" err="1"/>
              <a:t>Batres</a:t>
            </a:r>
            <a:r>
              <a:rPr lang="en-US" sz="1100" dirty="0"/>
              <a:t>, D. </a:t>
            </a:r>
            <a:r>
              <a:rPr lang="en-US" sz="1100" dirty="0" smtClean="0"/>
              <a:t>Cabral</a:t>
            </a:r>
          </a:p>
          <a:p>
            <a:endParaRPr lang="en-US" sz="500" dirty="0" smtClean="0"/>
          </a:p>
          <a:p>
            <a:r>
              <a:rPr lang="en-US" sz="1100" b="1" dirty="0" smtClean="0"/>
              <a:t>Children's </a:t>
            </a:r>
            <a:r>
              <a:rPr lang="en-US" sz="1100" b="1" dirty="0"/>
              <a:t>Hospital Hackensack University Medical Center</a:t>
            </a:r>
          </a:p>
          <a:p>
            <a:r>
              <a:rPr lang="en-US" sz="1100" dirty="0" smtClean="0">
                <a:solidFill>
                  <a:srgbClr val="CC0000"/>
                </a:solidFill>
              </a:rPr>
              <a:t>Y. Kimura</a:t>
            </a:r>
            <a:r>
              <a:rPr lang="en-US" sz="1100" dirty="0" smtClean="0"/>
              <a:t>, K.A</a:t>
            </a:r>
            <a:r>
              <a:rPr lang="en-US" sz="1100" dirty="0"/>
              <a:t>. Haines, S.C. Li, J. Weiss, M.E. Riordan, B. </a:t>
            </a:r>
            <a:r>
              <a:rPr lang="en-US" sz="1100" dirty="0" err="1" smtClean="0"/>
              <a:t>Vaidya</a:t>
            </a:r>
            <a:endParaRPr lang="en-US" sz="1100" dirty="0" smtClean="0"/>
          </a:p>
          <a:p>
            <a:endParaRPr lang="en-US" sz="500" dirty="0" smtClean="0"/>
          </a:p>
          <a:p>
            <a:r>
              <a:rPr lang="en-US" sz="1100" b="1" dirty="0" smtClean="0"/>
              <a:t>UCLA</a:t>
            </a:r>
            <a:endParaRPr lang="en-US" sz="1100" b="1" dirty="0"/>
          </a:p>
          <a:p>
            <a:r>
              <a:rPr lang="en-US" sz="1100" dirty="0" smtClean="0">
                <a:solidFill>
                  <a:srgbClr val="CC0000"/>
                </a:solidFill>
              </a:rPr>
              <a:t>D. </a:t>
            </a:r>
            <a:r>
              <a:rPr lang="en-US" sz="1100" dirty="0">
                <a:solidFill>
                  <a:srgbClr val="CC0000"/>
                </a:solidFill>
              </a:rPr>
              <a:t>McCurdy</a:t>
            </a:r>
            <a:r>
              <a:rPr lang="en-US" sz="1100" dirty="0"/>
              <a:t>, T. Hernandez, J. </a:t>
            </a:r>
            <a:r>
              <a:rPr lang="en-US" sz="1100" dirty="0" smtClean="0"/>
              <a:t>Vitale</a:t>
            </a:r>
          </a:p>
          <a:p>
            <a:endParaRPr lang="en-US" sz="500" dirty="0"/>
          </a:p>
          <a:p>
            <a:r>
              <a:rPr lang="en-US" sz="1100" b="1" dirty="0"/>
              <a:t>Texas Scottish Rite Hospital and University of Texas Southwestern Medical Center</a:t>
            </a:r>
          </a:p>
          <a:p>
            <a:r>
              <a:rPr lang="en-US" sz="1100" dirty="0" smtClean="0">
                <a:solidFill>
                  <a:srgbClr val="CC0000"/>
                </a:solidFill>
              </a:rPr>
              <a:t>L. </a:t>
            </a:r>
            <a:r>
              <a:rPr lang="en-US" sz="1100" dirty="0" err="1">
                <a:solidFill>
                  <a:srgbClr val="CC0000"/>
                </a:solidFill>
              </a:rPr>
              <a:t>Punaro</a:t>
            </a:r>
            <a:r>
              <a:rPr lang="en-US" sz="1100" dirty="0"/>
              <a:t>, A. Hudgins, S. Henry, S. Zhang</a:t>
            </a:r>
          </a:p>
          <a:p>
            <a:endParaRPr lang="en-US" sz="500" dirty="0"/>
          </a:p>
          <a:p>
            <a:r>
              <a:rPr lang="en-US" sz="1100" b="1" dirty="0"/>
              <a:t>Mayo Clinic College of Medicine</a:t>
            </a:r>
          </a:p>
          <a:p>
            <a:pPr marL="228600" indent="-228600">
              <a:buAutoNum type="alphaUcPeriod"/>
            </a:pPr>
            <a:r>
              <a:rPr lang="en-US" sz="1100" dirty="0" smtClean="0">
                <a:solidFill>
                  <a:srgbClr val="BE0000"/>
                </a:solidFill>
              </a:rPr>
              <a:t>Reed</a:t>
            </a:r>
            <a:r>
              <a:rPr lang="en-US" sz="1100" dirty="0"/>
              <a:t>, T. Mason, J. </a:t>
            </a:r>
            <a:r>
              <a:rPr lang="en-US" sz="1100" dirty="0" err="1"/>
              <a:t>Jaquith</a:t>
            </a:r>
            <a:r>
              <a:rPr lang="en-US" sz="1100" dirty="0"/>
              <a:t>, D. E. </a:t>
            </a:r>
            <a:r>
              <a:rPr lang="en-US" sz="1100" dirty="0" err="1" smtClean="0"/>
              <a:t>Paepke-Tollefsrud</a:t>
            </a:r>
            <a:endParaRPr lang="en-US" sz="1100" dirty="0" smtClean="0"/>
          </a:p>
          <a:p>
            <a:endParaRPr lang="en-US" sz="500" dirty="0"/>
          </a:p>
          <a:p>
            <a:endParaRPr lang="en-US" sz="300" dirty="0"/>
          </a:p>
          <a:p>
            <a:r>
              <a:rPr lang="en-US" sz="1100" b="1" dirty="0"/>
              <a:t>Stanford University School of Medicine, Lucile Packard Children's Hospital at Stanford</a:t>
            </a:r>
          </a:p>
          <a:p>
            <a:r>
              <a:rPr lang="en-US" sz="1100" dirty="0" smtClean="0">
                <a:solidFill>
                  <a:srgbClr val="CC0000"/>
                </a:solidFill>
              </a:rPr>
              <a:t>C. </a:t>
            </a:r>
            <a:r>
              <a:rPr lang="en-US" sz="1100" dirty="0">
                <a:solidFill>
                  <a:srgbClr val="CC0000"/>
                </a:solidFill>
              </a:rPr>
              <a:t>Sandborg</a:t>
            </a:r>
            <a:r>
              <a:rPr lang="en-US" sz="1100" dirty="0"/>
              <a:t>, </a:t>
            </a:r>
            <a:r>
              <a:rPr lang="en-US" sz="1100" dirty="0" smtClean="0"/>
              <a:t>P</a:t>
            </a:r>
            <a:r>
              <a:rPr lang="en-US" sz="1100" dirty="0"/>
              <a:t>. </a:t>
            </a:r>
            <a:r>
              <a:rPr lang="en-US" sz="1100" dirty="0" err="1"/>
              <a:t>Chira</a:t>
            </a:r>
            <a:r>
              <a:rPr lang="en-US" sz="1100" dirty="0"/>
              <a:t>, J. Hsu, T. Lee, J. </a:t>
            </a:r>
            <a:r>
              <a:rPr lang="en-US" sz="1100" dirty="0" err="1" smtClean="0"/>
              <a:t>Perea</a:t>
            </a:r>
            <a:endParaRPr lang="en-US" sz="1100" dirty="0" smtClean="0"/>
          </a:p>
          <a:p>
            <a:endParaRPr lang="en-US" sz="500" dirty="0" smtClean="0"/>
          </a:p>
          <a:p>
            <a:endParaRPr lang="en-US" sz="1100" dirty="0"/>
          </a:p>
          <a:p>
            <a:endParaRPr lang="en-US" sz="1100" dirty="0"/>
          </a:p>
        </p:txBody>
      </p:sp>
      <p:sp>
        <p:nvSpPr>
          <p:cNvPr id="150532" name="Text Box 4"/>
          <p:cNvSpPr txBox="1">
            <a:spLocks noChangeArrowheads="1"/>
          </p:cNvSpPr>
          <p:nvPr/>
        </p:nvSpPr>
        <p:spPr bwMode="auto">
          <a:xfrm>
            <a:off x="4572000" y="1371601"/>
            <a:ext cx="4419600" cy="5432256"/>
          </a:xfrm>
          <a:prstGeom prst="rect">
            <a:avLst/>
          </a:prstGeom>
          <a:noFill/>
          <a:ln w="9525">
            <a:noFill/>
            <a:miter lim="800000"/>
            <a:headEnd/>
            <a:tailEnd/>
          </a:ln>
          <a:effectLst/>
        </p:spPr>
        <p:txBody>
          <a:bodyPr>
            <a:spAutoFit/>
          </a:bodyPr>
          <a:lstStyle/>
          <a:p>
            <a:r>
              <a:rPr lang="en-US" sz="1100" b="1" dirty="0"/>
              <a:t>Children’s Hospital and Health Center, Duke University </a:t>
            </a:r>
            <a:endParaRPr lang="en-US" sz="1100" b="1" dirty="0" smtClean="0"/>
          </a:p>
          <a:p>
            <a:r>
              <a:rPr lang="en-US" sz="1100" dirty="0" smtClean="0">
                <a:solidFill>
                  <a:srgbClr val="CC0000"/>
                </a:solidFill>
              </a:rPr>
              <a:t>L. Schanberg</a:t>
            </a:r>
            <a:r>
              <a:rPr lang="en-US" sz="1100" dirty="0" smtClean="0"/>
              <a:t>, E</a:t>
            </a:r>
            <a:r>
              <a:rPr lang="en-US" sz="1100" dirty="0"/>
              <a:t>. Morgan Dewitt, C.E. Rabinovich, J. Ellis, J. </a:t>
            </a:r>
            <a:r>
              <a:rPr lang="en-US" sz="1100" dirty="0" err="1" smtClean="0"/>
              <a:t>Wootton</a:t>
            </a:r>
            <a:endParaRPr lang="en-US" sz="1100" dirty="0" smtClean="0"/>
          </a:p>
          <a:p>
            <a:endParaRPr lang="en-US" sz="500" dirty="0" smtClean="0"/>
          </a:p>
          <a:p>
            <a:r>
              <a:rPr lang="en-US" sz="1100" b="1" dirty="0" smtClean="0"/>
              <a:t>Medical </a:t>
            </a:r>
            <a:r>
              <a:rPr lang="en-US" sz="1100" b="1" dirty="0"/>
              <a:t>University of South Carolina</a:t>
            </a:r>
          </a:p>
          <a:p>
            <a:r>
              <a:rPr lang="en-US" sz="1100" dirty="0" smtClean="0">
                <a:solidFill>
                  <a:srgbClr val="CC0000"/>
                </a:solidFill>
              </a:rPr>
              <a:t>R. </a:t>
            </a:r>
            <a:r>
              <a:rPr lang="en-US" sz="1100" dirty="0">
                <a:solidFill>
                  <a:srgbClr val="CC0000"/>
                </a:solidFill>
              </a:rPr>
              <a:t>Silver</a:t>
            </a:r>
            <a:r>
              <a:rPr lang="en-US" sz="1100" dirty="0"/>
              <a:t>, K. Caldwell, D. </a:t>
            </a:r>
            <a:r>
              <a:rPr lang="en-US" sz="1100" dirty="0" err="1"/>
              <a:t>Kamen</a:t>
            </a:r>
            <a:endParaRPr lang="en-US" sz="1100" dirty="0"/>
          </a:p>
          <a:p>
            <a:endParaRPr lang="en-US" sz="500" dirty="0"/>
          </a:p>
          <a:p>
            <a:r>
              <a:rPr lang="en-US" sz="1100" b="1" dirty="0" err="1"/>
              <a:t>Sickkids</a:t>
            </a:r>
            <a:r>
              <a:rPr lang="en-US" sz="1100" b="1" dirty="0"/>
              <a:t> Toronto</a:t>
            </a:r>
          </a:p>
          <a:p>
            <a:r>
              <a:rPr lang="en-US" sz="1100" dirty="0" smtClean="0">
                <a:solidFill>
                  <a:srgbClr val="CC0000"/>
                </a:solidFill>
              </a:rPr>
              <a:t>E. </a:t>
            </a:r>
            <a:r>
              <a:rPr lang="en-US" sz="1100" dirty="0">
                <a:solidFill>
                  <a:srgbClr val="CC0000"/>
                </a:solidFill>
              </a:rPr>
              <a:t>Silverman</a:t>
            </a:r>
            <a:r>
              <a:rPr lang="en-US" sz="1100" dirty="0"/>
              <a:t>, Lawrence Ng</a:t>
            </a:r>
          </a:p>
          <a:p>
            <a:endParaRPr lang="en-US" sz="500" dirty="0"/>
          </a:p>
          <a:p>
            <a:r>
              <a:rPr lang="en-US" sz="1100" b="1" dirty="0"/>
              <a:t>Rainbow Babies and Children's Hospital, Case Medical Center</a:t>
            </a:r>
          </a:p>
          <a:p>
            <a:r>
              <a:rPr lang="en-US" sz="1100" dirty="0" smtClean="0">
                <a:solidFill>
                  <a:srgbClr val="CC0000"/>
                </a:solidFill>
              </a:rPr>
              <a:t>N. </a:t>
            </a:r>
            <a:r>
              <a:rPr lang="en-US" sz="1100" dirty="0">
                <a:solidFill>
                  <a:srgbClr val="CC0000"/>
                </a:solidFill>
              </a:rPr>
              <a:t>Singer</a:t>
            </a:r>
            <a:r>
              <a:rPr lang="en-US" sz="1100" dirty="0"/>
              <a:t>, E.B. Brooks, S. Miner, J. Ortiz, L. </a:t>
            </a:r>
            <a:r>
              <a:rPr lang="en-US" sz="1100" dirty="0" err="1"/>
              <a:t>Scalzi</a:t>
            </a:r>
            <a:r>
              <a:rPr lang="en-US" sz="1100" dirty="0"/>
              <a:t>, N. </a:t>
            </a:r>
            <a:r>
              <a:rPr lang="en-US" sz="1100" dirty="0" err="1" smtClean="0"/>
              <a:t>Szabo</a:t>
            </a:r>
            <a:r>
              <a:rPr lang="en-US" sz="1100" dirty="0" smtClean="0"/>
              <a:t> and The </a:t>
            </a:r>
            <a:r>
              <a:rPr lang="en-US" sz="1100" dirty="0"/>
              <a:t>Center for Drug </a:t>
            </a:r>
            <a:r>
              <a:rPr lang="en-US" sz="1100" dirty="0" smtClean="0"/>
              <a:t>Research</a:t>
            </a:r>
          </a:p>
          <a:p>
            <a:endParaRPr lang="en-US" sz="500" dirty="0"/>
          </a:p>
          <a:p>
            <a:r>
              <a:rPr lang="en-US" sz="1100" b="1" dirty="0"/>
              <a:t>The Children's Hospital Denver, affiliated with the University of Colorado at Denver and Health Sciences Center</a:t>
            </a:r>
          </a:p>
          <a:p>
            <a:r>
              <a:rPr lang="en-US" sz="1100" dirty="0" smtClean="0">
                <a:solidFill>
                  <a:srgbClr val="BE0000"/>
                </a:solidFill>
              </a:rPr>
              <a:t>J. </a:t>
            </a:r>
            <a:r>
              <a:rPr lang="en-US" sz="1100" dirty="0" err="1">
                <a:solidFill>
                  <a:srgbClr val="BE0000"/>
                </a:solidFill>
              </a:rPr>
              <a:t>Soep</a:t>
            </a:r>
            <a:r>
              <a:rPr lang="en-US" sz="1100" dirty="0"/>
              <a:t>, H. </a:t>
            </a:r>
            <a:r>
              <a:rPr lang="en-US" sz="1100" dirty="0" err="1" smtClean="0"/>
              <a:t>Senz</a:t>
            </a:r>
            <a:endParaRPr lang="en-US" sz="1100" dirty="0" smtClean="0"/>
          </a:p>
          <a:p>
            <a:endParaRPr lang="en-US" sz="500" dirty="0"/>
          </a:p>
          <a:p>
            <a:r>
              <a:rPr lang="en-US" sz="1100" b="1" dirty="0"/>
              <a:t>University of California, San Francisco Medical Center</a:t>
            </a:r>
          </a:p>
          <a:p>
            <a:r>
              <a:rPr lang="en-US" sz="1100" dirty="0" smtClean="0">
                <a:solidFill>
                  <a:srgbClr val="CC0000"/>
                </a:solidFill>
              </a:rPr>
              <a:t>E. </a:t>
            </a:r>
            <a:r>
              <a:rPr lang="en-US" sz="1100" dirty="0">
                <a:solidFill>
                  <a:srgbClr val="CC0000"/>
                </a:solidFill>
              </a:rPr>
              <a:t>von </a:t>
            </a:r>
            <a:r>
              <a:rPr lang="en-US" sz="1100" dirty="0" err="1">
                <a:solidFill>
                  <a:srgbClr val="CC0000"/>
                </a:solidFill>
              </a:rPr>
              <a:t>Scheven</a:t>
            </a:r>
            <a:r>
              <a:rPr lang="en-US" sz="1100" dirty="0"/>
              <a:t>, Deborah Carlton, Michelle </a:t>
            </a:r>
            <a:r>
              <a:rPr lang="en-US" sz="1100" dirty="0" err="1"/>
              <a:t>Mietus</a:t>
            </a:r>
            <a:r>
              <a:rPr lang="en-US" sz="1100" dirty="0"/>
              <a:t>-Snyder</a:t>
            </a:r>
          </a:p>
          <a:p>
            <a:endParaRPr lang="en-US" sz="500" dirty="0"/>
          </a:p>
          <a:p>
            <a:r>
              <a:rPr lang="en-US" sz="1100" b="1" dirty="0"/>
              <a:t>Children's Hospital and Medical </a:t>
            </a:r>
            <a:r>
              <a:rPr lang="en-US" sz="1100" b="1" dirty="0" smtClean="0"/>
              <a:t>Center, U Washington</a:t>
            </a:r>
            <a:endParaRPr lang="en-US" sz="1100" b="1" dirty="0"/>
          </a:p>
          <a:p>
            <a:r>
              <a:rPr lang="en-US" sz="1100" dirty="0" smtClean="0">
                <a:solidFill>
                  <a:srgbClr val="CC0000"/>
                </a:solidFill>
              </a:rPr>
              <a:t>C. </a:t>
            </a:r>
            <a:r>
              <a:rPr lang="en-US" sz="1100" dirty="0">
                <a:solidFill>
                  <a:srgbClr val="CC0000"/>
                </a:solidFill>
              </a:rPr>
              <a:t>Wallace</a:t>
            </a:r>
            <a:r>
              <a:rPr lang="en-US" sz="1100" dirty="0"/>
              <a:t>, S. Hamilton</a:t>
            </a:r>
          </a:p>
          <a:p>
            <a:endParaRPr lang="en-US" sz="500" dirty="0"/>
          </a:p>
          <a:p>
            <a:r>
              <a:rPr lang="en-US" sz="1100" b="1" dirty="0"/>
              <a:t>Center for Childhood Arthritis and Rheumatic Diseases, The Children's Hospital of Philadelphia</a:t>
            </a:r>
          </a:p>
          <a:p>
            <a:r>
              <a:rPr lang="en-US" sz="1100" dirty="0" smtClean="0">
                <a:solidFill>
                  <a:srgbClr val="CC0000"/>
                </a:solidFill>
              </a:rPr>
              <a:t>D. </a:t>
            </a:r>
            <a:r>
              <a:rPr lang="en-US" sz="1100" dirty="0">
                <a:solidFill>
                  <a:srgbClr val="CC0000"/>
                </a:solidFill>
              </a:rPr>
              <a:t>Sherry</a:t>
            </a:r>
            <a:r>
              <a:rPr lang="en-US" sz="1100" dirty="0" smtClean="0"/>
              <a:t>, </a:t>
            </a:r>
            <a:r>
              <a:rPr lang="en-US" sz="1100" dirty="0"/>
              <a:t>L. </a:t>
            </a:r>
            <a:r>
              <a:rPr lang="en-US" sz="1100" dirty="0" err="1"/>
              <a:t>Dorfeld</a:t>
            </a:r>
            <a:r>
              <a:rPr lang="en-US" sz="1100" dirty="0"/>
              <a:t>, S. Wilson</a:t>
            </a:r>
          </a:p>
          <a:p>
            <a:endParaRPr lang="en-US" sz="500" dirty="0"/>
          </a:p>
          <a:p>
            <a:r>
              <a:rPr lang="en-US" sz="1100" b="1" dirty="0"/>
              <a:t>Columbus </a:t>
            </a:r>
            <a:r>
              <a:rPr lang="en-US" sz="1100" b="1" dirty="0" err="1"/>
              <a:t>Childrens</a:t>
            </a:r>
            <a:r>
              <a:rPr lang="en-US" sz="1100" b="1" dirty="0"/>
              <a:t> Hospital</a:t>
            </a:r>
          </a:p>
          <a:p>
            <a:r>
              <a:rPr lang="en-US" sz="1100" dirty="0" smtClean="0"/>
              <a:t>G. </a:t>
            </a:r>
            <a:r>
              <a:rPr lang="en-US" sz="1100" dirty="0"/>
              <a:t>Higgins, M. </a:t>
            </a:r>
            <a:r>
              <a:rPr lang="en-US" sz="1100" dirty="0" err="1"/>
              <a:t>Bacani</a:t>
            </a:r>
            <a:endParaRPr lang="en-US" sz="500" dirty="0"/>
          </a:p>
          <a:p>
            <a:endParaRPr lang="en-US" sz="500" dirty="0"/>
          </a:p>
          <a:p>
            <a:r>
              <a:rPr lang="en-US" sz="1100" b="1" dirty="0"/>
              <a:t>La </a:t>
            </a:r>
            <a:r>
              <a:rPr lang="en-US" sz="1100" b="1" dirty="0" err="1"/>
              <a:t>Rabida</a:t>
            </a:r>
            <a:r>
              <a:rPr lang="en-US" sz="1100" b="1" dirty="0"/>
              <a:t> Hospital, University of Chicago</a:t>
            </a:r>
          </a:p>
          <a:p>
            <a:r>
              <a:rPr lang="en-US" sz="1100" dirty="0" smtClean="0">
                <a:solidFill>
                  <a:srgbClr val="CC0000"/>
                </a:solidFill>
              </a:rPr>
              <a:t>L. </a:t>
            </a:r>
            <a:r>
              <a:rPr lang="en-US" sz="1100" dirty="0">
                <a:solidFill>
                  <a:srgbClr val="CC0000"/>
                </a:solidFill>
              </a:rPr>
              <a:t>Wagner-Weiner</a:t>
            </a:r>
            <a:r>
              <a:rPr lang="en-US" sz="1100" dirty="0"/>
              <a:t>, R. </a:t>
            </a:r>
            <a:r>
              <a:rPr lang="en-US" sz="1100" dirty="0" err="1"/>
              <a:t>Puplava</a:t>
            </a:r>
            <a:r>
              <a:rPr lang="en-US" sz="1100" dirty="0"/>
              <a:t>, A. </a:t>
            </a:r>
            <a:r>
              <a:rPr lang="en-US" sz="1100" dirty="0" err="1" smtClean="0"/>
              <a:t>Lonchev</a:t>
            </a:r>
            <a:endParaRPr lang="en-US" sz="1100" dirty="0" smtClean="0"/>
          </a:p>
          <a:p>
            <a:endParaRPr lang="en-US" sz="500" dirty="0" smtClean="0"/>
          </a:p>
          <a:p>
            <a:r>
              <a:rPr lang="en-US" sz="1100" b="1" dirty="0"/>
              <a:t>Creighton </a:t>
            </a:r>
            <a:r>
              <a:rPr lang="en-US" sz="1100" b="1" dirty="0" err="1"/>
              <a:t>Childrens</a:t>
            </a:r>
            <a:r>
              <a:rPr lang="en-US" sz="1100" b="1" dirty="0"/>
              <a:t> Hospital</a:t>
            </a:r>
            <a:endParaRPr lang="en-US" sz="1100" dirty="0"/>
          </a:p>
          <a:p>
            <a:r>
              <a:rPr lang="en-US" sz="1100" dirty="0">
                <a:solidFill>
                  <a:srgbClr val="BE0000"/>
                </a:solidFill>
              </a:rPr>
              <a:t>L. Jung</a:t>
            </a:r>
            <a:r>
              <a:rPr lang="en-US" sz="1100" dirty="0"/>
              <a:t>, T. Conway, L. Frank, L. </a:t>
            </a:r>
            <a:r>
              <a:rPr lang="en-US" sz="1100" dirty="0" err="1"/>
              <a:t>Kuss</a:t>
            </a:r>
            <a:endParaRPr lang="en-US" sz="1100" dirty="0"/>
          </a:p>
          <a:p>
            <a:endParaRPr lang="en-US" sz="1100" dirty="0"/>
          </a:p>
        </p:txBody>
      </p:sp>
      <p:sp>
        <p:nvSpPr>
          <p:cNvPr id="5" name="Line 5"/>
          <p:cNvSpPr>
            <a:spLocks noChangeShapeType="1"/>
          </p:cNvSpPr>
          <p:nvPr/>
        </p:nvSpPr>
        <p:spPr bwMode="auto">
          <a:xfrm>
            <a:off x="381000" y="1295400"/>
            <a:ext cx="6705600" cy="0"/>
          </a:xfrm>
          <a:prstGeom prst="line">
            <a:avLst/>
          </a:prstGeom>
          <a:noFill/>
          <a:ln w="76200">
            <a:solidFill>
              <a:srgbClr val="CC0000"/>
            </a:solidFill>
            <a:round/>
            <a:headEnd/>
            <a:tailEnd/>
          </a:ln>
        </p:spPr>
        <p:txBody>
          <a:bodyPr/>
          <a:lstStyle/>
          <a:p>
            <a:endParaRPr lang="en-US"/>
          </a:p>
        </p:txBody>
      </p:sp>
    </p:spTree>
    <p:extLst>
      <p:ext uri="{BB962C8B-B14F-4D97-AF65-F5344CB8AC3E}">
        <p14:creationId xmlns:p14="http://schemas.microsoft.com/office/powerpoint/2010/main" val="35842553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
          <p:cNvSpPr>
            <a:spLocks noGrp="1"/>
          </p:cNvSpPr>
          <p:nvPr>
            <p:ph type="title"/>
          </p:nvPr>
        </p:nvSpPr>
        <p:spPr/>
        <p:txBody>
          <a:bodyPr/>
          <a:lstStyle/>
          <a:p>
            <a:pPr eaLnBrk="1" hangingPunct="1"/>
            <a:r>
              <a:rPr lang="en-US" smtClean="0"/>
              <a:t>Thanks to our patients!</a:t>
            </a:r>
          </a:p>
        </p:txBody>
      </p:sp>
      <p:pic>
        <p:nvPicPr>
          <p:cNvPr id="164867" name="Picture 16" descr="5BC95536"/>
          <p:cNvPicPr>
            <a:picLocks noChangeAspect="1" noChangeArrowheads="1"/>
          </p:cNvPicPr>
          <p:nvPr/>
        </p:nvPicPr>
        <p:blipFill>
          <a:blip r:embed="rId2">
            <a:extLst>
              <a:ext uri="{28A0092B-C50C-407E-A947-70E740481C1C}">
                <a14:useLocalDpi xmlns:a14="http://schemas.microsoft.com/office/drawing/2010/main" val="0"/>
              </a:ext>
            </a:extLst>
          </a:blip>
          <a:srcRect l="40453" t="31125" r="33786" b="21375"/>
          <a:stretch>
            <a:fillRect/>
          </a:stretch>
        </p:blipFill>
        <p:spPr bwMode="auto">
          <a:xfrm>
            <a:off x="3411538" y="2744788"/>
            <a:ext cx="2001837" cy="2222500"/>
          </a:xfrm>
          <a:prstGeom prst="rect">
            <a:avLst/>
          </a:prstGeom>
          <a:noFill/>
          <a:ln w="38100">
            <a:solidFill>
              <a:srgbClr val="CC0000"/>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pic>
      <p:pic>
        <p:nvPicPr>
          <p:cNvPr id="164868" name="Picture 17" descr="New Picture"/>
          <p:cNvPicPr>
            <a:picLocks noChangeAspect="1" noChangeArrowheads="1"/>
          </p:cNvPicPr>
          <p:nvPr/>
        </p:nvPicPr>
        <p:blipFill>
          <a:blip r:embed="rId3">
            <a:extLst>
              <a:ext uri="{28A0092B-C50C-407E-A947-70E740481C1C}">
                <a14:useLocalDpi xmlns:a14="http://schemas.microsoft.com/office/drawing/2010/main" val="0"/>
              </a:ext>
            </a:extLst>
          </a:blip>
          <a:srcRect l="29814" t="5580" r="19148" b="50412"/>
          <a:stretch>
            <a:fillRect/>
          </a:stretch>
        </p:blipFill>
        <p:spPr bwMode="auto">
          <a:xfrm>
            <a:off x="1219200" y="2744788"/>
            <a:ext cx="1974850" cy="2219325"/>
          </a:xfrm>
          <a:prstGeom prst="rect">
            <a:avLst/>
          </a:prstGeom>
          <a:noFill/>
          <a:ln w="38100">
            <a:solidFill>
              <a:srgbClr val="CC0000"/>
            </a:solidFill>
            <a:miter lim="800000"/>
            <a:headEnd/>
            <a:tailEnd/>
          </a:ln>
          <a:extLst>
            <a:ext uri="{909E8E84-426E-40DD-AFC4-6F175D3DCCD1}">
              <a14:hiddenFill xmlns:a14="http://schemas.microsoft.com/office/drawing/2010/main">
                <a:solidFill>
                  <a:srgbClr val="FFFFFF"/>
                </a:solidFill>
              </a14:hiddenFill>
            </a:ext>
          </a:extLst>
        </p:spPr>
      </p:pic>
      <p:pic>
        <p:nvPicPr>
          <p:cNvPr id="164869" name="Picture 4" descr="car malar rash 3"/>
          <p:cNvPicPr>
            <a:picLocks noChangeAspect="1" noChangeArrowheads="1"/>
          </p:cNvPicPr>
          <p:nvPr/>
        </p:nvPicPr>
        <p:blipFill>
          <a:blip r:embed="rId4">
            <a:extLst>
              <a:ext uri="{28A0092B-C50C-407E-A947-70E740481C1C}">
                <a14:useLocalDpi xmlns:a14="http://schemas.microsoft.com/office/drawing/2010/main" val="0"/>
              </a:ext>
            </a:extLst>
          </a:blip>
          <a:srcRect l="10638" r="10638"/>
          <a:stretch>
            <a:fillRect/>
          </a:stretch>
        </p:blipFill>
        <p:spPr bwMode="auto">
          <a:xfrm>
            <a:off x="5638800" y="2741613"/>
            <a:ext cx="2147888" cy="2222500"/>
          </a:xfrm>
          <a:prstGeom prst="rect">
            <a:avLst/>
          </a:prstGeom>
          <a:noFill/>
          <a:ln w="57150">
            <a:solidFill>
              <a:srgbClr val="CC0000"/>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2519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ChangeArrowheads="1"/>
          </p:cNvSpPr>
          <p:nvPr>
            <p:ph type="title"/>
          </p:nvPr>
        </p:nvSpPr>
        <p:spPr>
          <a:xfrm>
            <a:off x="381000" y="152400"/>
            <a:ext cx="8229600" cy="914400"/>
          </a:xfrm>
        </p:spPr>
        <p:txBody>
          <a:bodyPr rtlCol="0">
            <a:normAutofit/>
          </a:bodyPr>
          <a:lstStyle/>
          <a:p>
            <a:pPr algn="l" fontAlgn="auto">
              <a:spcAft>
                <a:spcPts val="0"/>
              </a:spcAft>
              <a:defRPr/>
            </a:pPr>
            <a:r>
              <a:rPr lang="en-US" b="1" dirty="0">
                <a:effectLst>
                  <a:outerShdw blurRad="38100" dist="38100" dir="2700000" algn="tl">
                    <a:srgbClr val="000000">
                      <a:alpha val="43137"/>
                    </a:srgbClr>
                  </a:outerShdw>
                </a:effectLst>
              </a:rPr>
              <a:t>Case:  Nicole</a:t>
            </a:r>
          </a:p>
        </p:txBody>
      </p:sp>
      <p:sp>
        <p:nvSpPr>
          <p:cNvPr id="21506" name="Rectangle 3"/>
          <p:cNvSpPr>
            <a:spLocks noGrp="1" noChangeArrowheads="1"/>
          </p:cNvSpPr>
          <p:nvPr>
            <p:ph type="body" sz="half" idx="1"/>
          </p:nvPr>
        </p:nvSpPr>
        <p:spPr>
          <a:xfrm>
            <a:off x="457200" y="1600200"/>
            <a:ext cx="5791200" cy="4953000"/>
          </a:xfrm>
        </p:spPr>
        <p:txBody>
          <a:bodyPr/>
          <a:lstStyle/>
          <a:p>
            <a:pPr>
              <a:buFontTx/>
              <a:buNone/>
            </a:pPr>
            <a:endParaRPr lang="en-US" sz="2800" b="1" smtClean="0"/>
          </a:p>
          <a:p>
            <a:endParaRPr lang="en-US" sz="2800" smtClean="0"/>
          </a:p>
        </p:txBody>
      </p:sp>
      <p:sp>
        <p:nvSpPr>
          <p:cNvPr id="21507" name="Line 4"/>
          <p:cNvSpPr>
            <a:spLocks noChangeShapeType="1"/>
          </p:cNvSpPr>
          <p:nvPr/>
        </p:nvSpPr>
        <p:spPr bwMode="auto">
          <a:xfrm>
            <a:off x="381000" y="1066800"/>
            <a:ext cx="6705600" cy="0"/>
          </a:xfrm>
          <a:prstGeom prst="line">
            <a:avLst/>
          </a:prstGeom>
          <a:noFill/>
          <a:ln w="76200">
            <a:solidFill>
              <a:srgbClr val="CC0000"/>
            </a:solidFill>
            <a:round/>
            <a:headEnd/>
            <a:tailEnd/>
          </a:ln>
        </p:spPr>
        <p:txBody>
          <a:bodyPr/>
          <a:lstStyle/>
          <a:p>
            <a:endParaRPr lang="en-US"/>
          </a:p>
        </p:txBody>
      </p:sp>
      <p:sp>
        <p:nvSpPr>
          <p:cNvPr id="21508" name="Text Box 5"/>
          <p:cNvSpPr txBox="1">
            <a:spLocks noChangeArrowheads="1"/>
          </p:cNvSpPr>
          <p:nvPr/>
        </p:nvSpPr>
        <p:spPr bwMode="auto">
          <a:xfrm>
            <a:off x="457200" y="1219200"/>
            <a:ext cx="8534400" cy="5140325"/>
          </a:xfrm>
          <a:prstGeom prst="rect">
            <a:avLst/>
          </a:prstGeom>
          <a:noFill/>
          <a:ln w="9525">
            <a:noFill/>
            <a:miter lim="800000"/>
            <a:headEnd/>
            <a:tailEnd/>
          </a:ln>
        </p:spPr>
        <p:txBody>
          <a:bodyPr>
            <a:spAutoFit/>
          </a:bodyPr>
          <a:lstStyle/>
          <a:p>
            <a:pPr>
              <a:buFontTx/>
              <a:buChar char="•"/>
            </a:pPr>
            <a:r>
              <a:rPr lang="en-US" sz="2400" dirty="0">
                <a:latin typeface="Calibri" pitchFamily="34" charset="0"/>
              </a:rPr>
              <a:t> </a:t>
            </a:r>
            <a:r>
              <a:rPr lang="en-US" sz="2800" b="1" dirty="0">
                <a:latin typeface="Calibri" pitchFamily="34" charset="0"/>
              </a:rPr>
              <a:t>CC:</a:t>
            </a:r>
            <a:r>
              <a:rPr lang="en-US" sz="2400" dirty="0">
                <a:latin typeface="Calibri" pitchFamily="34" charset="0"/>
              </a:rPr>
              <a:t> Presented to clinic with </a:t>
            </a:r>
            <a:r>
              <a:rPr lang="en-US" sz="2400" dirty="0" err="1">
                <a:latin typeface="Calibri" pitchFamily="34" charset="0"/>
              </a:rPr>
              <a:t>subacute</a:t>
            </a:r>
            <a:r>
              <a:rPr lang="en-US" sz="2400" dirty="0">
                <a:latin typeface="Calibri" pitchFamily="34" charset="0"/>
              </a:rPr>
              <a:t>   </a:t>
            </a:r>
          </a:p>
          <a:p>
            <a:r>
              <a:rPr lang="en-US" sz="2400" dirty="0">
                <a:latin typeface="Calibri" pitchFamily="34" charset="0"/>
              </a:rPr>
              <a:t>  dyspnea on exertion</a:t>
            </a:r>
          </a:p>
          <a:p>
            <a:endParaRPr lang="en-US" sz="800" dirty="0">
              <a:latin typeface="Calibri" pitchFamily="34" charset="0"/>
            </a:endParaRPr>
          </a:p>
          <a:p>
            <a:pPr>
              <a:buFontTx/>
              <a:buChar char="•"/>
            </a:pPr>
            <a:r>
              <a:rPr lang="en-US" sz="2400" dirty="0">
                <a:latin typeface="Calibri" pitchFamily="34" charset="0"/>
              </a:rPr>
              <a:t> </a:t>
            </a:r>
            <a:r>
              <a:rPr lang="en-US" sz="2800" b="1" dirty="0">
                <a:latin typeface="Calibri" pitchFamily="34" charset="0"/>
              </a:rPr>
              <a:t>Exam:</a:t>
            </a:r>
            <a:r>
              <a:rPr lang="en-US" sz="2400" dirty="0">
                <a:latin typeface="Calibri" pitchFamily="34" charset="0"/>
              </a:rPr>
              <a:t>  sinus tachycardia, malar  </a:t>
            </a:r>
          </a:p>
          <a:p>
            <a:r>
              <a:rPr lang="en-US" sz="2400" dirty="0">
                <a:latin typeface="Calibri" pitchFamily="34" charset="0"/>
              </a:rPr>
              <a:t>  rash, mild polyarticular arthritis</a:t>
            </a:r>
          </a:p>
          <a:p>
            <a:endParaRPr lang="en-US" sz="800" dirty="0">
              <a:latin typeface="Calibri" pitchFamily="34" charset="0"/>
            </a:endParaRPr>
          </a:p>
          <a:p>
            <a:pPr>
              <a:buFontTx/>
              <a:buChar char="•"/>
            </a:pPr>
            <a:r>
              <a:rPr lang="en-US" sz="2400" dirty="0">
                <a:latin typeface="Calibri" pitchFamily="34" charset="0"/>
              </a:rPr>
              <a:t> </a:t>
            </a:r>
            <a:r>
              <a:rPr lang="en-US" sz="2800" b="1" dirty="0">
                <a:latin typeface="Calibri" pitchFamily="34" charset="0"/>
              </a:rPr>
              <a:t>Labs:</a:t>
            </a:r>
            <a:r>
              <a:rPr lang="en-US" sz="2400" dirty="0">
                <a:latin typeface="Calibri" pitchFamily="34" charset="0"/>
              </a:rPr>
              <a:t> anemia, C3 70, C4 10, anemia,</a:t>
            </a:r>
          </a:p>
          <a:p>
            <a:r>
              <a:rPr lang="en-US" sz="2400" dirty="0">
                <a:latin typeface="Calibri" pitchFamily="34" charset="0"/>
              </a:rPr>
              <a:t> elevated anti-ds DNA, ESR 45 mm/</a:t>
            </a:r>
            <a:r>
              <a:rPr lang="en-US" sz="2400" dirty="0" err="1">
                <a:latin typeface="Calibri" pitchFamily="34" charset="0"/>
              </a:rPr>
              <a:t>hr</a:t>
            </a:r>
            <a:r>
              <a:rPr lang="en-US" sz="2400" dirty="0">
                <a:latin typeface="Calibri" pitchFamily="34" charset="0"/>
              </a:rPr>
              <a:t>, </a:t>
            </a:r>
          </a:p>
          <a:p>
            <a:r>
              <a:rPr lang="en-US" sz="2400" dirty="0">
                <a:latin typeface="Calibri" pitchFamily="34" charset="0"/>
              </a:rPr>
              <a:t> </a:t>
            </a:r>
            <a:r>
              <a:rPr lang="en-US" sz="2400" dirty="0" err="1">
                <a:latin typeface="Calibri" pitchFamily="34" charset="0"/>
              </a:rPr>
              <a:t>hs-crp</a:t>
            </a:r>
            <a:r>
              <a:rPr lang="en-US" sz="2400" dirty="0">
                <a:latin typeface="Calibri" pitchFamily="34" charset="0"/>
              </a:rPr>
              <a:t> 6 mg/L, LDL 150 </a:t>
            </a:r>
            <a:r>
              <a:rPr lang="en-US" sz="2400" dirty="0" smtClean="0">
                <a:latin typeface="Calibri" pitchFamily="34" charset="0"/>
              </a:rPr>
              <a:t>mg/</a:t>
            </a:r>
            <a:r>
              <a:rPr lang="en-US" sz="2400" dirty="0" err="1" smtClean="0">
                <a:latin typeface="Calibri" pitchFamily="34" charset="0"/>
              </a:rPr>
              <a:t>dL</a:t>
            </a:r>
            <a:r>
              <a:rPr lang="en-US" sz="2400" dirty="0" smtClean="0">
                <a:latin typeface="Calibri" pitchFamily="34" charset="0"/>
              </a:rPr>
              <a:t> </a:t>
            </a:r>
            <a:endParaRPr lang="en-US" sz="2400" dirty="0">
              <a:latin typeface="Calibri" pitchFamily="34" charset="0"/>
            </a:endParaRPr>
          </a:p>
          <a:p>
            <a:endParaRPr lang="en-US" sz="800" dirty="0">
              <a:latin typeface="Calibri" pitchFamily="34" charset="0"/>
            </a:endParaRPr>
          </a:p>
          <a:p>
            <a:pPr>
              <a:buFontTx/>
              <a:buChar char="•"/>
            </a:pPr>
            <a:r>
              <a:rPr lang="en-US" sz="2400" dirty="0">
                <a:latin typeface="Calibri" pitchFamily="34" charset="0"/>
              </a:rPr>
              <a:t> </a:t>
            </a:r>
            <a:r>
              <a:rPr lang="en-US" sz="2800" b="1" dirty="0">
                <a:latin typeface="Calibri" pitchFamily="34" charset="0"/>
              </a:rPr>
              <a:t>ECG:</a:t>
            </a:r>
            <a:r>
              <a:rPr lang="en-US" sz="2400" dirty="0">
                <a:latin typeface="Calibri" pitchFamily="34" charset="0"/>
              </a:rPr>
              <a:t>  new ST changes in  </a:t>
            </a:r>
          </a:p>
          <a:p>
            <a:r>
              <a:rPr lang="en-US" sz="2400" dirty="0">
                <a:latin typeface="Calibri" pitchFamily="34" charset="0"/>
              </a:rPr>
              <a:t>  anterolateral leads</a:t>
            </a:r>
          </a:p>
          <a:p>
            <a:endParaRPr lang="en-US" sz="800" dirty="0">
              <a:latin typeface="Calibri" pitchFamily="34" charset="0"/>
            </a:endParaRPr>
          </a:p>
          <a:p>
            <a:pPr>
              <a:buFontTx/>
              <a:buChar char="•"/>
            </a:pPr>
            <a:r>
              <a:rPr lang="en-US" sz="2400" b="1" dirty="0">
                <a:latin typeface="Calibri" pitchFamily="34" charset="0"/>
              </a:rPr>
              <a:t> </a:t>
            </a:r>
            <a:r>
              <a:rPr lang="en-US" sz="2800" b="1" dirty="0">
                <a:latin typeface="Calibri" pitchFamily="34" charset="0"/>
              </a:rPr>
              <a:t>Echocardiogram:</a:t>
            </a:r>
            <a:r>
              <a:rPr lang="en-US" sz="2400" dirty="0">
                <a:latin typeface="Calibri" pitchFamily="34" charset="0"/>
              </a:rPr>
              <a:t>  LVEF 35%</a:t>
            </a:r>
          </a:p>
          <a:p>
            <a:endParaRPr lang="en-US" sz="800" dirty="0">
              <a:latin typeface="Calibri" pitchFamily="34" charset="0"/>
            </a:endParaRPr>
          </a:p>
          <a:p>
            <a:pPr>
              <a:buFontTx/>
              <a:buChar char="•"/>
            </a:pPr>
            <a:r>
              <a:rPr lang="en-US" sz="2400" dirty="0">
                <a:latin typeface="Calibri" pitchFamily="34" charset="0"/>
              </a:rPr>
              <a:t> </a:t>
            </a:r>
            <a:r>
              <a:rPr lang="en-US" sz="2800" b="1" dirty="0">
                <a:latin typeface="Calibri" pitchFamily="34" charset="0"/>
              </a:rPr>
              <a:t>Cardiac MR:</a:t>
            </a:r>
            <a:r>
              <a:rPr lang="en-US" sz="2400" dirty="0">
                <a:latin typeface="Calibri" pitchFamily="34" charset="0"/>
              </a:rPr>
              <a:t>  delayed enhancement in LAD distribution</a:t>
            </a:r>
            <a:endParaRPr lang="en-US" dirty="0">
              <a:latin typeface="Calibri" pitchFamily="34" charset="0"/>
            </a:endParaRPr>
          </a:p>
        </p:txBody>
      </p:sp>
      <p:sp>
        <p:nvSpPr>
          <p:cNvPr id="571401" name="Text Box 9"/>
          <p:cNvSpPr txBox="1">
            <a:spLocks noChangeArrowheads="1"/>
          </p:cNvSpPr>
          <p:nvPr/>
        </p:nvSpPr>
        <p:spPr bwMode="auto">
          <a:xfrm>
            <a:off x="5257800" y="5195888"/>
            <a:ext cx="3638550" cy="366712"/>
          </a:xfrm>
          <a:prstGeom prst="rect">
            <a:avLst/>
          </a:prstGeom>
          <a:noFill/>
          <a:ln w="9525">
            <a:noFill/>
            <a:miter lim="800000"/>
            <a:headEnd/>
            <a:tailEnd/>
          </a:ln>
        </p:spPr>
        <p:txBody>
          <a:bodyPr wrap="none">
            <a:spAutoFit/>
          </a:bodyPr>
          <a:lstStyle/>
          <a:p>
            <a:r>
              <a:rPr lang="en-US">
                <a:latin typeface="Calibri" pitchFamily="34" charset="0"/>
              </a:rPr>
              <a:t> Cardiac cath: 80% LAD occlusion</a:t>
            </a:r>
          </a:p>
        </p:txBody>
      </p:sp>
      <p:pic>
        <p:nvPicPr>
          <p:cNvPr id="571405" name="Picture 13"/>
          <p:cNvPicPr>
            <a:picLocks noChangeAspect="1" noChangeArrowheads="1"/>
          </p:cNvPicPr>
          <p:nvPr/>
        </p:nvPicPr>
        <p:blipFill>
          <a:blip r:embed="rId3">
            <a:lum bright="24000"/>
          </a:blip>
          <a:srcRect/>
          <a:stretch>
            <a:fillRect/>
          </a:stretch>
        </p:blipFill>
        <p:spPr bwMode="auto">
          <a:xfrm>
            <a:off x="5486400" y="1828800"/>
            <a:ext cx="3276600" cy="3276600"/>
          </a:xfrm>
          <a:prstGeom prst="rect">
            <a:avLst/>
          </a:prstGeom>
          <a:noFill/>
          <a:ln w="38100">
            <a:solidFill>
              <a:srgbClr val="CC0000"/>
            </a:solidFill>
            <a:miter lim="800000"/>
            <a:headEnd/>
            <a:tailEnd/>
          </a:ln>
        </p:spPr>
      </p:pic>
      <p:sp>
        <p:nvSpPr>
          <p:cNvPr id="571407" name="Line 15"/>
          <p:cNvSpPr>
            <a:spLocks noChangeShapeType="1"/>
          </p:cNvSpPr>
          <p:nvPr/>
        </p:nvSpPr>
        <p:spPr bwMode="auto">
          <a:xfrm flipV="1">
            <a:off x="6553200" y="3048000"/>
            <a:ext cx="381000" cy="457200"/>
          </a:xfrm>
          <a:prstGeom prst="line">
            <a:avLst/>
          </a:prstGeom>
          <a:noFill/>
          <a:ln w="38100">
            <a:solidFill>
              <a:schemeClr val="bg1"/>
            </a:solidFill>
            <a:round/>
            <a:headEnd/>
            <a:tailEnd type="triangle" w="med" len="med"/>
          </a:ln>
        </p:spPr>
        <p:txBody>
          <a:bodyPr/>
          <a:lstStyle/>
          <a:p>
            <a:endParaRPr lang="en-US"/>
          </a:p>
        </p:txBody>
      </p:sp>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1401"/>
                                        </p:tgtEl>
                                        <p:attrNameLst>
                                          <p:attrName>style.visibility</p:attrName>
                                        </p:attrNameLst>
                                      </p:cBhvr>
                                      <p:to>
                                        <p:strVal val="visible"/>
                                      </p:to>
                                    </p:set>
                                    <p:anim calcmode="lin" valueType="num">
                                      <p:cBhvr additive="base">
                                        <p:cTn id="7" dur="500" fill="hold"/>
                                        <p:tgtEl>
                                          <p:spTgt spid="571401"/>
                                        </p:tgtEl>
                                        <p:attrNameLst>
                                          <p:attrName>ppt_x</p:attrName>
                                        </p:attrNameLst>
                                      </p:cBhvr>
                                      <p:tavLst>
                                        <p:tav tm="0">
                                          <p:val>
                                            <p:strVal val="#ppt_x"/>
                                          </p:val>
                                        </p:tav>
                                        <p:tav tm="100000">
                                          <p:val>
                                            <p:strVal val="#ppt_x"/>
                                          </p:val>
                                        </p:tav>
                                      </p:tavLst>
                                    </p:anim>
                                    <p:anim calcmode="lin" valueType="num">
                                      <p:cBhvr additive="base">
                                        <p:cTn id="8" dur="500" fill="hold"/>
                                        <p:tgtEl>
                                          <p:spTgt spid="57140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1407"/>
                                        </p:tgtEl>
                                        <p:attrNameLst>
                                          <p:attrName>style.visibility</p:attrName>
                                        </p:attrNameLst>
                                      </p:cBhvr>
                                      <p:to>
                                        <p:strVal val="visible"/>
                                      </p:to>
                                    </p:set>
                                    <p:anim calcmode="lin" valueType="num">
                                      <p:cBhvr additive="base">
                                        <p:cTn id="11" dur="500" fill="hold"/>
                                        <p:tgtEl>
                                          <p:spTgt spid="571407"/>
                                        </p:tgtEl>
                                        <p:attrNameLst>
                                          <p:attrName>ppt_x</p:attrName>
                                        </p:attrNameLst>
                                      </p:cBhvr>
                                      <p:tavLst>
                                        <p:tav tm="0">
                                          <p:val>
                                            <p:strVal val="#ppt_x"/>
                                          </p:val>
                                        </p:tav>
                                        <p:tav tm="100000">
                                          <p:val>
                                            <p:strVal val="#ppt_x"/>
                                          </p:val>
                                        </p:tav>
                                      </p:tavLst>
                                    </p:anim>
                                    <p:anim calcmode="lin" valueType="num">
                                      <p:cBhvr additive="base">
                                        <p:cTn id="12" dur="500" fill="hold"/>
                                        <p:tgtEl>
                                          <p:spTgt spid="571407"/>
                                        </p:tgtEl>
                                        <p:attrNameLst>
                                          <p:attrName>ppt_y</p:attrName>
                                        </p:attrNameLst>
                                      </p:cBhvr>
                                      <p:tavLst>
                                        <p:tav tm="0">
                                          <p:val>
                                            <p:strVal val="1+#ppt_h/2"/>
                                          </p:val>
                                        </p:tav>
                                        <p:tav tm="100000">
                                          <p:val>
                                            <p:strVal val="#ppt_y"/>
                                          </p:val>
                                        </p:tav>
                                      </p:tavLst>
                                    </p:anim>
                                  </p:childTnLst>
                                </p:cTn>
                              </p:par>
                              <p:par>
                                <p:cTn id="13" presetID="1" presetClass="entr" presetSubtype="0" fill="hold" nodeType="withEffect">
                                  <p:stCondLst>
                                    <p:cond delay="0"/>
                                  </p:stCondLst>
                                  <p:childTnLst>
                                    <p:set>
                                      <p:cBhvr>
                                        <p:cTn id="14" dur="1" fill="hold">
                                          <p:stCondLst>
                                            <p:cond delay="0"/>
                                          </p:stCondLst>
                                        </p:cTn>
                                        <p:tgtEl>
                                          <p:spTgt spid="5714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1401" grpId="0"/>
      <p:bldP spid="57140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2"/>
          <p:cNvSpPr>
            <a:spLocks noGrp="1" noChangeArrowheads="1"/>
          </p:cNvSpPr>
          <p:nvPr>
            <p:ph type="title"/>
          </p:nvPr>
        </p:nvSpPr>
        <p:spPr>
          <a:xfrm>
            <a:off x="457200" y="152400"/>
            <a:ext cx="8229600" cy="914400"/>
          </a:xfrm>
        </p:spPr>
        <p:txBody>
          <a:bodyPr rtlCol="0">
            <a:normAutofit/>
          </a:bodyPr>
          <a:lstStyle/>
          <a:p>
            <a:pPr algn="l" fontAlgn="auto">
              <a:spcAft>
                <a:spcPts val="0"/>
              </a:spcAft>
              <a:defRPr/>
            </a:pPr>
            <a:r>
              <a:rPr lang="en-US" b="1" dirty="0">
                <a:effectLst>
                  <a:outerShdw blurRad="38100" dist="38100" dir="2700000" algn="tl">
                    <a:srgbClr val="C0C0C0"/>
                  </a:outerShdw>
                </a:effectLst>
              </a:rPr>
              <a:t>Case:  Management</a:t>
            </a:r>
          </a:p>
        </p:txBody>
      </p:sp>
      <p:sp>
        <p:nvSpPr>
          <p:cNvPr id="23554" name="Line 4"/>
          <p:cNvSpPr>
            <a:spLocks noChangeShapeType="1"/>
          </p:cNvSpPr>
          <p:nvPr/>
        </p:nvSpPr>
        <p:spPr bwMode="auto">
          <a:xfrm>
            <a:off x="381000" y="1066800"/>
            <a:ext cx="6705600" cy="0"/>
          </a:xfrm>
          <a:prstGeom prst="line">
            <a:avLst/>
          </a:prstGeom>
          <a:noFill/>
          <a:ln w="76200">
            <a:solidFill>
              <a:srgbClr val="CC0000"/>
            </a:solidFill>
            <a:round/>
            <a:headEnd/>
            <a:tailEnd/>
          </a:ln>
        </p:spPr>
        <p:txBody>
          <a:bodyPr/>
          <a:lstStyle/>
          <a:p>
            <a:endParaRPr lang="en-US"/>
          </a:p>
        </p:txBody>
      </p:sp>
      <p:sp>
        <p:nvSpPr>
          <p:cNvPr id="23555" name="Text Box 10"/>
          <p:cNvSpPr txBox="1">
            <a:spLocks noChangeArrowheads="1"/>
          </p:cNvSpPr>
          <p:nvPr/>
        </p:nvSpPr>
        <p:spPr bwMode="auto">
          <a:xfrm>
            <a:off x="609600" y="1377950"/>
            <a:ext cx="8077200" cy="4494213"/>
          </a:xfrm>
          <a:prstGeom prst="rect">
            <a:avLst/>
          </a:prstGeom>
          <a:noFill/>
          <a:ln w="9525">
            <a:noFill/>
            <a:miter lim="800000"/>
            <a:headEnd/>
            <a:tailEnd/>
          </a:ln>
        </p:spPr>
        <p:txBody>
          <a:bodyPr>
            <a:spAutoFit/>
          </a:bodyPr>
          <a:lstStyle/>
          <a:p>
            <a:pPr>
              <a:buFontTx/>
              <a:buChar char="•"/>
            </a:pPr>
            <a:r>
              <a:rPr lang="en-US" sz="2400" dirty="0">
                <a:latin typeface="Calibri" pitchFamily="34" charset="0"/>
              </a:rPr>
              <a:t>  </a:t>
            </a:r>
            <a:r>
              <a:rPr lang="en-US" sz="2800" dirty="0">
                <a:latin typeface="Calibri" pitchFamily="34" charset="0"/>
              </a:rPr>
              <a:t>Discussion:  vasculitis or atherosclerosis?</a:t>
            </a:r>
          </a:p>
          <a:p>
            <a:endParaRPr lang="en-US" sz="1200" dirty="0">
              <a:latin typeface="Calibri" pitchFamily="34" charset="0"/>
            </a:endParaRPr>
          </a:p>
          <a:p>
            <a:pPr>
              <a:buFontTx/>
              <a:buChar char="•"/>
            </a:pPr>
            <a:r>
              <a:rPr lang="en-US" sz="2400" dirty="0">
                <a:latin typeface="Calibri" pitchFamily="34" charset="0"/>
              </a:rPr>
              <a:t>  </a:t>
            </a:r>
            <a:r>
              <a:rPr lang="en-US" sz="2800" dirty="0">
                <a:latin typeface="Calibri" pitchFamily="34" charset="0"/>
              </a:rPr>
              <a:t>Vessel not stented</a:t>
            </a:r>
          </a:p>
          <a:p>
            <a:endParaRPr lang="en-US" sz="1200" dirty="0">
              <a:latin typeface="Calibri" pitchFamily="34" charset="0"/>
            </a:endParaRPr>
          </a:p>
          <a:p>
            <a:pPr>
              <a:buFontTx/>
              <a:buChar char="•"/>
            </a:pPr>
            <a:r>
              <a:rPr lang="en-US" sz="2400" dirty="0">
                <a:latin typeface="Calibri" pitchFamily="34" charset="0"/>
              </a:rPr>
              <a:t>  </a:t>
            </a:r>
            <a:r>
              <a:rPr lang="en-US" sz="2800" dirty="0">
                <a:latin typeface="Calibri" pitchFamily="34" charset="0"/>
              </a:rPr>
              <a:t>Treated medically</a:t>
            </a:r>
          </a:p>
          <a:p>
            <a:pPr marL="800100" lvl="1" indent="-342900">
              <a:buFont typeface="Arial" pitchFamily="34" charset="0"/>
              <a:buChar char="–"/>
            </a:pPr>
            <a:r>
              <a:rPr lang="en-US" sz="2400" dirty="0">
                <a:latin typeface="Calibri" pitchFamily="34" charset="0"/>
              </a:rPr>
              <a:t> aspirin, warfarin, </a:t>
            </a:r>
            <a:r>
              <a:rPr lang="en-US" sz="2400" dirty="0" err="1">
                <a:latin typeface="Calibri" pitchFamily="34" charset="0"/>
              </a:rPr>
              <a:t>lisinopril</a:t>
            </a:r>
            <a:r>
              <a:rPr lang="en-US" sz="2400" dirty="0">
                <a:latin typeface="Calibri" pitchFamily="34" charset="0"/>
              </a:rPr>
              <a:t>, furosemide, </a:t>
            </a:r>
            <a:r>
              <a:rPr lang="en-US" sz="2400" dirty="0" err="1">
                <a:latin typeface="Calibri" pitchFamily="34" charset="0"/>
              </a:rPr>
              <a:t>carvedilol</a:t>
            </a:r>
            <a:r>
              <a:rPr lang="en-US" sz="2400" dirty="0">
                <a:latin typeface="Calibri" pitchFamily="34" charset="0"/>
              </a:rPr>
              <a:t>,   </a:t>
            </a:r>
          </a:p>
          <a:p>
            <a:pPr marL="800100" lvl="1" indent="-342900">
              <a:buFont typeface="Arial" pitchFamily="34" charset="0"/>
              <a:buChar char="–"/>
            </a:pPr>
            <a:r>
              <a:rPr lang="en-US" sz="2400" dirty="0">
                <a:latin typeface="Calibri" pitchFamily="34" charset="0"/>
              </a:rPr>
              <a:t> </a:t>
            </a:r>
            <a:r>
              <a:rPr lang="en-US" sz="2400" dirty="0" smtClean="0">
                <a:latin typeface="Calibri" pitchFamily="34" charset="0"/>
              </a:rPr>
              <a:t>atorvastatin</a:t>
            </a:r>
            <a:endParaRPr lang="en-US" sz="2400" dirty="0">
              <a:latin typeface="Calibri" pitchFamily="34" charset="0"/>
            </a:endParaRPr>
          </a:p>
          <a:p>
            <a:pPr marL="800100" lvl="1" indent="-342900">
              <a:buFont typeface="Arial" pitchFamily="34" charset="0"/>
              <a:buChar char="–"/>
            </a:pPr>
            <a:r>
              <a:rPr lang="en-US" sz="2400" dirty="0">
                <a:latin typeface="Calibri" pitchFamily="34" charset="0"/>
              </a:rPr>
              <a:t> prednisone 60 mg/day, </a:t>
            </a:r>
            <a:r>
              <a:rPr lang="en-US" sz="2400" dirty="0" err="1">
                <a:latin typeface="Calibri" pitchFamily="34" charset="0"/>
              </a:rPr>
              <a:t>mycophenolate</a:t>
            </a:r>
            <a:r>
              <a:rPr lang="en-US" sz="2400" dirty="0">
                <a:latin typeface="Calibri" pitchFamily="34" charset="0"/>
              </a:rPr>
              <a:t> </a:t>
            </a:r>
            <a:r>
              <a:rPr lang="en-US" sz="2400" dirty="0" err="1">
                <a:latin typeface="Calibri" pitchFamily="34" charset="0"/>
              </a:rPr>
              <a:t>mofetil</a:t>
            </a:r>
            <a:endParaRPr lang="en-US" sz="2400" dirty="0">
              <a:latin typeface="Calibri" pitchFamily="34" charset="0"/>
            </a:endParaRPr>
          </a:p>
          <a:p>
            <a:pPr marL="800100" lvl="1" indent="-342900">
              <a:buFont typeface="Arial" pitchFamily="34" charset="0"/>
              <a:buChar char="–"/>
            </a:pPr>
            <a:r>
              <a:rPr lang="en-US" sz="2400" dirty="0">
                <a:latin typeface="Calibri" pitchFamily="34" charset="0"/>
              </a:rPr>
              <a:t> declined cyclophosphamide</a:t>
            </a:r>
          </a:p>
          <a:p>
            <a:endParaRPr lang="en-US" sz="1200" dirty="0">
              <a:latin typeface="Calibri" pitchFamily="34" charset="0"/>
            </a:endParaRPr>
          </a:p>
          <a:p>
            <a:pPr>
              <a:buFontTx/>
              <a:buChar char="•"/>
            </a:pPr>
            <a:r>
              <a:rPr lang="en-US" sz="2400" dirty="0">
                <a:latin typeface="Calibri" pitchFamily="34" charset="0"/>
              </a:rPr>
              <a:t>  </a:t>
            </a:r>
            <a:r>
              <a:rPr lang="en-US" sz="2800" dirty="0">
                <a:latin typeface="Calibri" pitchFamily="34" charset="0"/>
              </a:rPr>
              <a:t>Smoking cessation</a:t>
            </a:r>
          </a:p>
          <a:p>
            <a:endParaRPr lang="en-US" sz="1400" dirty="0">
              <a:latin typeface="Calibri" pitchFamily="34" charset="0"/>
            </a:endParaRPr>
          </a:p>
          <a:p>
            <a:pPr>
              <a:buFontTx/>
              <a:buChar char="•"/>
            </a:pPr>
            <a:r>
              <a:rPr lang="en-US" sz="2400" dirty="0">
                <a:latin typeface="Calibri" pitchFamily="34" charset="0"/>
              </a:rPr>
              <a:t>  </a:t>
            </a:r>
            <a:r>
              <a:rPr lang="en-US" sz="2800" dirty="0">
                <a:latin typeface="Calibri" pitchFamily="34" charset="0"/>
              </a:rPr>
              <a:t>Changed OCP to IUD                                </a:t>
            </a:r>
          </a:p>
        </p:txBody>
      </p:sp>
      <p:pic>
        <p:nvPicPr>
          <p:cNvPr id="23556" name="Picture 14" descr="heart%20logo"/>
          <p:cNvPicPr>
            <a:picLocks noChangeAspect="1" noChangeArrowheads="1"/>
          </p:cNvPicPr>
          <p:nvPr/>
        </p:nvPicPr>
        <p:blipFill>
          <a:blip r:embed="rId3"/>
          <a:srcRect/>
          <a:stretch>
            <a:fillRect/>
          </a:stretch>
        </p:blipFill>
        <p:spPr bwMode="auto">
          <a:xfrm>
            <a:off x="6019800" y="4495800"/>
            <a:ext cx="2514600" cy="209073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9E6A4E84-574F-4C9D-9642-C89E89AC13E4}" type="slidenum">
              <a:rPr lang="en-US" smtClean="0"/>
              <a:pPr>
                <a:defRPr/>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nvGraphicFramePr>
        <p:xfrm>
          <a:off x="457200" y="914400"/>
          <a:ext cx="8458200" cy="5484813"/>
        </p:xfrm>
        <a:graphic>
          <a:graphicData uri="http://schemas.openxmlformats.org/presentationml/2006/ole">
            <mc:AlternateContent xmlns:mc="http://schemas.openxmlformats.org/markup-compatibility/2006">
              <mc:Choice xmlns:v="urn:schemas-microsoft-com:vml" Requires="v">
                <p:oleObj spid="_x0000_s141333" name="Picture" r:id="rId3" imgW="8229539" imgH="5301976" progId="PageScan.Image">
                  <p:embed/>
                </p:oleObj>
              </mc:Choice>
              <mc:Fallback>
                <p:oleObj name="Picture" r:id="rId3" imgW="8229539" imgH="5301976" progId="PageScan.Imag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5208" t="4312" b="10898"/>
                      <a:stretch>
                        <a:fillRect/>
                      </a:stretch>
                    </p:blipFill>
                    <p:spPr bwMode="auto">
                      <a:xfrm>
                        <a:off x="457200" y="914400"/>
                        <a:ext cx="8458200" cy="5484813"/>
                      </a:xfrm>
                      <a:prstGeom prst="rect">
                        <a:avLst/>
                      </a:prstGeom>
                      <a:noFill/>
                      <a:ln w="57150">
                        <a:solidFill>
                          <a:srgbClr val="FF0000"/>
                        </a:solidFill>
                        <a:miter lim="800000"/>
                        <a:headEnd/>
                        <a:tailEnd/>
                      </a:ln>
                      <a:effectLst>
                        <a:prstShdw prst="shdw13" dist="53882" dir="13500000">
                          <a:srgbClr val="FEE318">
                            <a:alpha val="50000"/>
                          </a:srgbClr>
                        </a:prstShdw>
                      </a:effectLst>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95" name="Text Box 3"/>
          <p:cNvSpPr txBox="1">
            <a:spLocks noChangeArrowheads="1"/>
          </p:cNvSpPr>
          <p:nvPr/>
        </p:nvSpPr>
        <p:spPr bwMode="auto">
          <a:xfrm>
            <a:off x="609600" y="152400"/>
            <a:ext cx="8305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sz="3600" b="1" dirty="0">
                <a:effectLst>
                  <a:outerShdw blurRad="38100" dist="38100" dir="2700000" algn="tl">
                    <a:srgbClr val="000000">
                      <a:alpha val="43137"/>
                    </a:srgbClr>
                  </a:outerShdw>
                </a:effectLst>
                <a:latin typeface="+mj-lt"/>
              </a:rPr>
              <a:t>Improved SLE Survival 1955-1990</a:t>
            </a:r>
          </a:p>
        </p:txBody>
      </p:sp>
      <p:sp>
        <p:nvSpPr>
          <p:cNvPr id="8196" name="Rectangle 4"/>
          <p:cNvSpPr>
            <a:spLocks noChangeArrowheads="1"/>
          </p:cNvSpPr>
          <p:nvPr/>
        </p:nvSpPr>
        <p:spPr bwMode="auto">
          <a:xfrm>
            <a:off x="990600" y="6400800"/>
            <a:ext cx="8153400" cy="274638"/>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sz="1200" b="1">
                <a:latin typeface="Tahoma" pitchFamily="34" charset="0"/>
              </a:rPr>
              <a:t>Arthritis and Allied Conditions.  Editor: Koopman, W.J., 13th Edition, Chapter 69, 1329-1345, 1997.</a:t>
            </a:r>
          </a:p>
        </p:txBody>
      </p:sp>
    </p:spTree>
    <p:extLst>
      <p:ext uri="{BB962C8B-B14F-4D97-AF65-F5344CB8AC3E}">
        <p14:creationId xmlns:p14="http://schemas.microsoft.com/office/powerpoint/2010/main" val="32589018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0"/>
            <a:ext cx="8305800" cy="1138773"/>
          </a:xfrm>
          <a:prstGeom prst="rect">
            <a:avLst/>
          </a:prstGeom>
          <a:solidFill>
            <a:schemeClr val="bg1"/>
          </a:solidFill>
          <a:ln>
            <a:solidFill>
              <a:schemeClr val="bg1"/>
            </a:solidFill>
          </a:ln>
        </p:spPr>
        <p:txBody>
          <a:bodyPr>
            <a:spAutoFit/>
          </a:bodyPr>
          <a:lstStyle/>
          <a:p>
            <a:pPr fontAlgn="auto">
              <a:spcBef>
                <a:spcPts val="0"/>
              </a:spcBef>
              <a:spcAft>
                <a:spcPts val="0"/>
              </a:spcAft>
              <a:defRPr/>
            </a:pPr>
            <a:r>
              <a:rPr lang="en-US" sz="2400" b="1" dirty="0">
                <a:latin typeface="+mn-lt"/>
              </a:rPr>
              <a:t> </a:t>
            </a:r>
            <a:endParaRPr lang="en-US" sz="2800" b="1" dirty="0">
              <a:latin typeface="+mn-lt"/>
            </a:endParaRPr>
          </a:p>
          <a:p>
            <a:pPr fontAlgn="auto">
              <a:spcBef>
                <a:spcPts val="0"/>
              </a:spcBef>
              <a:spcAft>
                <a:spcPts val="0"/>
              </a:spcAft>
              <a:defRPr/>
            </a:pPr>
            <a:r>
              <a:rPr lang="en-US" sz="4400" b="1" dirty="0" smtClean="0">
                <a:effectLst>
                  <a:outerShdw blurRad="38100" dist="38100" dir="2700000" algn="tl">
                    <a:srgbClr val="000000">
                      <a:alpha val="43137"/>
                    </a:srgbClr>
                  </a:outerShdw>
                </a:effectLst>
                <a:latin typeface="+mn-lt"/>
              </a:rPr>
              <a:t>Bimodal </a:t>
            </a:r>
            <a:r>
              <a:rPr lang="en-US" sz="4400" b="1" dirty="0">
                <a:effectLst>
                  <a:outerShdw blurRad="38100" dist="38100" dir="2700000" algn="tl">
                    <a:srgbClr val="000000">
                      <a:alpha val="43137"/>
                    </a:srgbClr>
                  </a:outerShdw>
                </a:effectLst>
                <a:latin typeface="+mn-lt"/>
              </a:rPr>
              <a:t>Mortality Pattern of SLE</a:t>
            </a:r>
          </a:p>
        </p:txBody>
      </p:sp>
      <p:cxnSp>
        <p:nvCxnSpPr>
          <p:cNvPr id="5" name="Straight Connector 4"/>
          <p:cNvCxnSpPr/>
          <p:nvPr/>
        </p:nvCxnSpPr>
        <p:spPr>
          <a:xfrm rot="5400000">
            <a:off x="-304800" y="4038600"/>
            <a:ext cx="39624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676400" y="6019800"/>
            <a:ext cx="541020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7244" name="TextBox 7"/>
          <p:cNvSpPr txBox="1">
            <a:spLocks noChangeArrowheads="1"/>
          </p:cNvSpPr>
          <p:nvPr/>
        </p:nvSpPr>
        <p:spPr bwMode="auto">
          <a:xfrm>
            <a:off x="457200" y="3733800"/>
            <a:ext cx="955675" cy="461963"/>
          </a:xfrm>
          <a:prstGeom prst="rect">
            <a:avLst/>
          </a:prstGeom>
          <a:noFill/>
          <a:ln w="9525">
            <a:noFill/>
            <a:miter lim="800000"/>
            <a:headEnd/>
            <a:tailEnd/>
          </a:ln>
        </p:spPr>
        <p:txBody>
          <a:bodyPr wrap="none">
            <a:spAutoFit/>
          </a:bodyPr>
          <a:lstStyle/>
          <a:p>
            <a:r>
              <a:rPr lang="en-US" sz="2400" b="1">
                <a:latin typeface="Calibri" pitchFamily="34" charset="0"/>
              </a:rPr>
              <a:t>Death</a:t>
            </a:r>
          </a:p>
        </p:txBody>
      </p:sp>
      <p:sp>
        <p:nvSpPr>
          <p:cNvPr id="47245" name="TextBox 8"/>
          <p:cNvSpPr txBox="1">
            <a:spLocks noChangeArrowheads="1"/>
          </p:cNvSpPr>
          <p:nvPr/>
        </p:nvSpPr>
        <p:spPr bwMode="auto">
          <a:xfrm>
            <a:off x="4191000" y="6248400"/>
            <a:ext cx="817563" cy="461963"/>
          </a:xfrm>
          <a:prstGeom prst="rect">
            <a:avLst/>
          </a:prstGeom>
          <a:noFill/>
          <a:ln w="9525">
            <a:noFill/>
            <a:miter lim="800000"/>
            <a:headEnd/>
            <a:tailEnd/>
          </a:ln>
        </p:spPr>
        <p:txBody>
          <a:bodyPr wrap="none">
            <a:spAutoFit/>
          </a:bodyPr>
          <a:lstStyle/>
          <a:p>
            <a:r>
              <a:rPr lang="en-US" sz="2400" b="1">
                <a:latin typeface="Calibri" pitchFamily="34" charset="0"/>
              </a:rPr>
              <a:t>Time</a:t>
            </a:r>
          </a:p>
        </p:txBody>
      </p:sp>
      <p:sp>
        <p:nvSpPr>
          <p:cNvPr id="47247" name="TextBox 12"/>
          <p:cNvSpPr txBox="1">
            <a:spLocks noChangeArrowheads="1"/>
          </p:cNvSpPr>
          <p:nvPr/>
        </p:nvSpPr>
        <p:spPr bwMode="auto">
          <a:xfrm>
            <a:off x="2286000" y="4114800"/>
            <a:ext cx="1319213" cy="830263"/>
          </a:xfrm>
          <a:prstGeom prst="rect">
            <a:avLst/>
          </a:prstGeom>
          <a:noFill/>
          <a:ln w="9525">
            <a:noFill/>
            <a:miter lim="800000"/>
            <a:headEnd/>
            <a:tailEnd/>
          </a:ln>
        </p:spPr>
        <p:txBody>
          <a:bodyPr wrap="none">
            <a:spAutoFit/>
          </a:bodyPr>
          <a:lstStyle/>
          <a:p>
            <a:pPr algn="ctr"/>
            <a:r>
              <a:rPr lang="en-US" sz="2400" b="1">
                <a:solidFill>
                  <a:srgbClr val="C00000"/>
                </a:solidFill>
                <a:latin typeface="Calibri" pitchFamily="34" charset="0"/>
              </a:rPr>
              <a:t>SLE</a:t>
            </a:r>
          </a:p>
          <a:p>
            <a:pPr algn="ctr"/>
            <a:r>
              <a:rPr lang="en-US" sz="2400" b="1">
                <a:solidFill>
                  <a:srgbClr val="C00000"/>
                </a:solidFill>
                <a:latin typeface="Calibri" pitchFamily="34" charset="0"/>
              </a:rPr>
              <a:t>Infection</a:t>
            </a:r>
          </a:p>
        </p:txBody>
      </p:sp>
      <p:sp>
        <p:nvSpPr>
          <p:cNvPr id="47248" name="TextBox 13"/>
          <p:cNvSpPr txBox="1">
            <a:spLocks noChangeArrowheads="1"/>
          </p:cNvSpPr>
          <p:nvPr/>
        </p:nvSpPr>
        <p:spPr bwMode="auto">
          <a:xfrm>
            <a:off x="6096000" y="2209800"/>
            <a:ext cx="1579563" cy="461963"/>
          </a:xfrm>
          <a:prstGeom prst="rect">
            <a:avLst/>
          </a:prstGeom>
          <a:noFill/>
          <a:ln w="9525">
            <a:noFill/>
            <a:miter lim="800000"/>
            <a:headEnd/>
            <a:tailEnd/>
          </a:ln>
        </p:spPr>
        <p:txBody>
          <a:bodyPr wrap="none">
            <a:spAutoFit/>
          </a:bodyPr>
          <a:lstStyle/>
          <a:p>
            <a:r>
              <a:rPr lang="en-US" sz="2400" b="1">
                <a:solidFill>
                  <a:srgbClr val="C00000"/>
                </a:solidFill>
                <a:latin typeface="Calibri" pitchFamily="34" charset="0"/>
              </a:rPr>
              <a:t>CV Disease</a:t>
            </a:r>
          </a:p>
        </p:txBody>
      </p:sp>
      <p:sp>
        <p:nvSpPr>
          <p:cNvPr id="47249" name="TextBox 14"/>
          <p:cNvSpPr txBox="1">
            <a:spLocks noChangeArrowheads="1"/>
          </p:cNvSpPr>
          <p:nvPr/>
        </p:nvSpPr>
        <p:spPr bwMode="auto">
          <a:xfrm>
            <a:off x="5029200" y="6477000"/>
            <a:ext cx="4114800" cy="369888"/>
          </a:xfrm>
          <a:prstGeom prst="rect">
            <a:avLst/>
          </a:prstGeom>
          <a:noFill/>
          <a:ln w="9525">
            <a:noFill/>
            <a:miter lim="800000"/>
            <a:headEnd/>
            <a:tailEnd/>
          </a:ln>
        </p:spPr>
        <p:txBody>
          <a:bodyPr wrap="none">
            <a:spAutoFit/>
          </a:bodyPr>
          <a:lstStyle/>
          <a:p>
            <a:r>
              <a:rPr lang="en-US" i="1">
                <a:latin typeface="Calibri" pitchFamily="34" charset="0"/>
              </a:rPr>
              <a:t>Urowitz M, et al,  Am J Med 1976; 60: 221</a:t>
            </a:r>
          </a:p>
        </p:txBody>
      </p:sp>
      <p:sp>
        <p:nvSpPr>
          <p:cNvPr id="47250" name="Line 4"/>
          <p:cNvSpPr>
            <a:spLocks noChangeShapeType="1"/>
          </p:cNvSpPr>
          <p:nvPr/>
        </p:nvSpPr>
        <p:spPr bwMode="auto">
          <a:xfrm>
            <a:off x="685800" y="1219200"/>
            <a:ext cx="6705600" cy="0"/>
          </a:xfrm>
          <a:prstGeom prst="line">
            <a:avLst/>
          </a:prstGeom>
          <a:noFill/>
          <a:ln w="76200">
            <a:solidFill>
              <a:srgbClr val="CC0000"/>
            </a:solidFill>
            <a:round/>
            <a:headEnd/>
            <a:tailEnd/>
          </a:ln>
        </p:spPr>
        <p:txBody>
          <a:bodyPr/>
          <a:lstStyle/>
          <a:p>
            <a:endParaRPr lang="en-US"/>
          </a:p>
        </p:txBody>
      </p:sp>
      <p:pic>
        <p:nvPicPr>
          <p:cNvPr id="47216" name="DefaultOcx"/>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17" name="HTMLOption1"/>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18" name="HTMLOption2"/>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19" name="HTMLOption3"/>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0" name="HTMLOption4"/>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1" name="HTMLOption5"/>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2" name="HTMLOption6"/>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3" name="HTMLOption7"/>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4" name="HTMLOption8"/>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5" name="HTMLOption9"/>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6" name="HTMLOption10"/>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7" name="HTMLOption11"/>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8" name="HTMLOption12"/>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29" name="HTML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30" name="HTMLHidden2"/>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31" name="HTMLHidden3"/>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32" name="HTMLHidden4"/>
          <p:cNvPicPr preferRelativeResize="0">
            <a:picLocks noChangeArrowheads="1" noChangeShapeType="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33" name="HTMLHidden5"/>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34" name="HTMLHidden6"/>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35" name="HTMLHidden7"/>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36" name="HTMLHidden8"/>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37" name="HTMLHidden9"/>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38" name="HTMLHidden10"/>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9144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1175046-DC76-4DAA-B819-813ECD430A05}" type="slidenum">
              <a:rPr lang="en-US" smtClean="0"/>
              <a:pPr>
                <a:defRPr/>
              </a:pPr>
              <a:t>8</a:t>
            </a:fld>
            <a:endParaRPr lang="en-US"/>
          </a:p>
        </p:txBody>
      </p:sp>
      <p:sp>
        <p:nvSpPr>
          <p:cNvPr id="12" name="Freeform 11"/>
          <p:cNvSpPr/>
          <p:nvPr/>
        </p:nvSpPr>
        <p:spPr>
          <a:xfrm>
            <a:off x="1676400" y="2813267"/>
            <a:ext cx="5353665" cy="3206533"/>
          </a:xfrm>
          <a:custGeom>
            <a:avLst/>
            <a:gdLst>
              <a:gd name="connsiteX0" fmla="*/ 0 w 5353665"/>
              <a:gd name="connsiteY0" fmla="*/ 3206533 h 3206533"/>
              <a:gd name="connsiteX1" fmla="*/ 693174 w 5353665"/>
              <a:gd name="connsiteY1" fmla="*/ 2410120 h 3206533"/>
              <a:gd name="connsiteX2" fmla="*/ 1150374 w 5353665"/>
              <a:gd name="connsiteY2" fmla="*/ 2233139 h 3206533"/>
              <a:gd name="connsiteX3" fmla="*/ 1607574 w 5353665"/>
              <a:gd name="connsiteY3" fmla="*/ 2483862 h 3206533"/>
              <a:gd name="connsiteX4" fmla="*/ 1784555 w 5353665"/>
              <a:gd name="connsiteY4" fmla="*/ 2719836 h 3206533"/>
              <a:gd name="connsiteX5" fmla="*/ 2389239 w 5353665"/>
              <a:gd name="connsiteY5" fmla="*/ 2867320 h 3206533"/>
              <a:gd name="connsiteX6" fmla="*/ 3023419 w 5353665"/>
              <a:gd name="connsiteY6" fmla="*/ 1938171 h 3206533"/>
              <a:gd name="connsiteX7" fmla="*/ 3819832 w 5353665"/>
              <a:gd name="connsiteY7" fmla="*/ 684559 h 3206533"/>
              <a:gd name="connsiteX8" fmla="*/ 4572000 w 5353665"/>
              <a:gd name="connsiteY8" fmla="*/ 35630 h 3206533"/>
              <a:gd name="connsiteX9" fmla="*/ 5353665 w 5353665"/>
              <a:gd name="connsiteY9" fmla="*/ 79875 h 3206533"/>
              <a:gd name="connsiteX10" fmla="*/ 5353665 w 5353665"/>
              <a:gd name="connsiteY10" fmla="*/ 79875 h 3206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665" h="3206533">
                <a:moveTo>
                  <a:pt x="0" y="3206533"/>
                </a:moveTo>
                <a:cubicBezTo>
                  <a:pt x="250722" y="2889442"/>
                  <a:pt x="501445" y="2572352"/>
                  <a:pt x="693174" y="2410120"/>
                </a:cubicBezTo>
                <a:cubicBezTo>
                  <a:pt x="884903" y="2247888"/>
                  <a:pt x="997974" y="2220849"/>
                  <a:pt x="1150374" y="2233139"/>
                </a:cubicBezTo>
                <a:cubicBezTo>
                  <a:pt x="1302774" y="2245429"/>
                  <a:pt x="1501877" y="2402746"/>
                  <a:pt x="1607574" y="2483862"/>
                </a:cubicBezTo>
                <a:cubicBezTo>
                  <a:pt x="1713271" y="2564978"/>
                  <a:pt x="1654278" y="2655926"/>
                  <a:pt x="1784555" y="2719836"/>
                </a:cubicBezTo>
                <a:cubicBezTo>
                  <a:pt x="1914833" y="2783746"/>
                  <a:pt x="2182762" y="2997597"/>
                  <a:pt x="2389239" y="2867320"/>
                </a:cubicBezTo>
                <a:cubicBezTo>
                  <a:pt x="2595716" y="2737043"/>
                  <a:pt x="2784987" y="2301964"/>
                  <a:pt x="3023419" y="1938171"/>
                </a:cubicBezTo>
                <a:cubicBezTo>
                  <a:pt x="3261851" y="1574377"/>
                  <a:pt x="3561735" y="1001649"/>
                  <a:pt x="3819832" y="684559"/>
                </a:cubicBezTo>
                <a:cubicBezTo>
                  <a:pt x="4077929" y="367469"/>
                  <a:pt x="4316361" y="136411"/>
                  <a:pt x="4572000" y="35630"/>
                </a:cubicBezTo>
                <a:cubicBezTo>
                  <a:pt x="4827639" y="-65151"/>
                  <a:pt x="5353665" y="79875"/>
                  <a:pt x="5353665" y="79875"/>
                </a:cubicBezTo>
                <a:lnTo>
                  <a:pt x="5353665" y="79875"/>
                </a:ln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ln>
                <a:solidFill>
                  <a:schemeClr val="tx1"/>
                </a:solidFill>
              </a:ln>
              <a:solidFill>
                <a:sysClr val="windowText" lastClr="00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5"/>
          <p:cNvSpPr>
            <a:spLocks noChangeArrowheads="1"/>
          </p:cNvSpPr>
          <p:nvPr/>
        </p:nvSpPr>
        <p:spPr bwMode="auto">
          <a:xfrm>
            <a:off x="228600" y="304800"/>
            <a:ext cx="8686800" cy="1384300"/>
          </a:xfrm>
          <a:prstGeom prst="rect">
            <a:avLst/>
          </a:prstGeom>
          <a:solidFill>
            <a:schemeClr val="bg1"/>
          </a:solidFill>
          <a:ln w="9525">
            <a:noFill/>
            <a:miter lim="800000"/>
            <a:headEnd/>
            <a:tailEnd/>
          </a:ln>
        </p:spPr>
        <p:txBody>
          <a:bodyPr>
            <a:spAutoFit/>
          </a:bodyPr>
          <a:lstStyle/>
          <a:p>
            <a:r>
              <a:rPr lang="en-US" sz="2800" b="1" dirty="0">
                <a:effectLst>
                  <a:outerShdw blurRad="38100" dist="38100" dir="2700000" algn="tl">
                    <a:srgbClr val="000000">
                      <a:alpha val="43137"/>
                    </a:srgbClr>
                  </a:outerShdw>
                </a:effectLst>
                <a:latin typeface="Calibri" pitchFamily="34" charset="0"/>
              </a:rPr>
              <a:t>Age-specific incidence rates of myocardial infarction and angina in women with </a:t>
            </a:r>
            <a:r>
              <a:rPr lang="en-US" sz="2800" b="1" dirty="0" smtClean="0">
                <a:effectLst>
                  <a:outerShdw blurRad="38100" dist="38100" dir="2700000" algn="tl">
                    <a:srgbClr val="000000">
                      <a:alpha val="43137"/>
                    </a:srgbClr>
                  </a:outerShdw>
                </a:effectLst>
                <a:latin typeface="Calibri" pitchFamily="34" charset="0"/>
              </a:rPr>
              <a:t>SLE: </a:t>
            </a:r>
            <a:r>
              <a:rPr lang="en-US" sz="2800" b="1" dirty="0">
                <a:effectLst>
                  <a:outerShdw blurRad="38100" dist="38100" dir="2700000" algn="tl">
                    <a:srgbClr val="000000">
                      <a:alpha val="43137"/>
                    </a:srgbClr>
                  </a:outerShdw>
                </a:effectLst>
                <a:latin typeface="Calibri" pitchFamily="34" charset="0"/>
              </a:rPr>
              <a:t>comparison with the Framingham Study</a:t>
            </a:r>
          </a:p>
        </p:txBody>
      </p:sp>
      <p:graphicFrame>
        <p:nvGraphicFramePr>
          <p:cNvPr id="7" name="Table 6"/>
          <p:cNvGraphicFramePr>
            <a:graphicFrameLocks noGrp="1"/>
          </p:cNvGraphicFramePr>
          <p:nvPr/>
        </p:nvGraphicFramePr>
        <p:xfrm>
          <a:off x="304800" y="1828800"/>
          <a:ext cx="8458200" cy="4419600"/>
        </p:xfrm>
        <a:graphic>
          <a:graphicData uri="http://schemas.openxmlformats.org/drawingml/2006/table">
            <a:tbl>
              <a:tblPr firstRow="1" bandRow="1">
                <a:tableStyleId>{5C22544A-7EE6-4342-B048-85BDC9FD1C3A}</a:tableStyleId>
              </a:tblPr>
              <a:tblGrid>
                <a:gridCol w="1595887"/>
                <a:gridCol w="1787393"/>
                <a:gridCol w="1803352"/>
                <a:gridCol w="1579928"/>
                <a:gridCol w="1691640"/>
              </a:tblGrid>
              <a:tr h="941202">
                <a:tc>
                  <a:txBody>
                    <a:bodyPr/>
                    <a:lstStyle/>
                    <a:p>
                      <a:pPr algn="ctr"/>
                      <a:r>
                        <a:rPr lang="en-US" sz="2400" dirty="0" smtClean="0"/>
                        <a:t>Age</a:t>
                      </a:r>
                    </a:p>
                    <a:p>
                      <a:pPr algn="ctr"/>
                      <a:r>
                        <a:rPr lang="en-US" sz="2400" baseline="0" dirty="0" smtClean="0"/>
                        <a:t> (yrs)</a:t>
                      </a:r>
                      <a:endParaRPr lang="en-US" sz="2400" dirty="0"/>
                    </a:p>
                  </a:txBody>
                  <a:tcPr>
                    <a:solidFill>
                      <a:schemeClr val="bg1">
                        <a:lumMod val="50000"/>
                      </a:schemeClr>
                    </a:solidFill>
                  </a:tcPr>
                </a:tc>
                <a:tc>
                  <a:txBody>
                    <a:bodyPr/>
                    <a:lstStyle/>
                    <a:p>
                      <a:pPr algn="ctr"/>
                      <a:r>
                        <a:rPr lang="en-US" sz="2400" dirty="0" smtClean="0"/>
                        <a:t>SLE </a:t>
                      </a:r>
                    </a:p>
                    <a:p>
                      <a:pPr algn="ctr"/>
                      <a:r>
                        <a:rPr lang="en-US" sz="2400" dirty="0" smtClean="0"/>
                        <a:t>(N=498)</a:t>
                      </a:r>
                      <a:endParaRPr lang="en-US" sz="2400" dirty="0"/>
                    </a:p>
                  </a:txBody>
                  <a:tcPr>
                    <a:solidFill>
                      <a:schemeClr val="bg1">
                        <a:lumMod val="50000"/>
                      </a:schemeClr>
                    </a:solidFill>
                  </a:tcPr>
                </a:tc>
                <a:tc>
                  <a:txBody>
                    <a:bodyPr/>
                    <a:lstStyle/>
                    <a:p>
                      <a:pPr algn="ctr"/>
                      <a:r>
                        <a:rPr lang="en-US" sz="2400" dirty="0" smtClean="0"/>
                        <a:t>Framingham (N=2208)</a:t>
                      </a:r>
                      <a:endParaRPr lang="en-US" sz="2400" dirty="0"/>
                    </a:p>
                  </a:txBody>
                  <a:tcPr>
                    <a:solidFill>
                      <a:schemeClr val="bg1">
                        <a:lumMod val="50000"/>
                      </a:schemeClr>
                    </a:solidFill>
                  </a:tcPr>
                </a:tc>
                <a:tc>
                  <a:txBody>
                    <a:bodyPr/>
                    <a:lstStyle/>
                    <a:p>
                      <a:pPr algn="ctr"/>
                      <a:r>
                        <a:rPr lang="en-US" sz="2400" dirty="0" smtClean="0"/>
                        <a:t>Rate </a:t>
                      </a:r>
                    </a:p>
                    <a:p>
                      <a:pPr algn="ctr"/>
                      <a:r>
                        <a:rPr lang="en-US" sz="2400" dirty="0" smtClean="0"/>
                        <a:t>Ratio</a:t>
                      </a:r>
                      <a:endParaRPr lang="en-US" sz="2400" dirty="0"/>
                    </a:p>
                  </a:txBody>
                  <a:tcPr>
                    <a:solidFill>
                      <a:schemeClr val="bg1">
                        <a:lumMod val="50000"/>
                      </a:schemeClr>
                    </a:solidFill>
                  </a:tcPr>
                </a:tc>
                <a:tc>
                  <a:txBody>
                    <a:bodyPr/>
                    <a:lstStyle/>
                    <a:p>
                      <a:pPr algn="ctr"/>
                      <a:r>
                        <a:rPr lang="en-US" sz="2400" dirty="0" smtClean="0"/>
                        <a:t>95% CI</a:t>
                      </a:r>
                      <a:endParaRPr lang="en-US" sz="2400" dirty="0"/>
                    </a:p>
                  </a:txBody>
                  <a:tcPr>
                    <a:solidFill>
                      <a:schemeClr val="bg1">
                        <a:lumMod val="50000"/>
                      </a:schemeClr>
                    </a:solidFill>
                  </a:tcPr>
                </a:tc>
              </a:tr>
              <a:tr h="413845">
                <a:tc>
                  <a:txBody>
                    <a:bodyPr/>
                    <a:lstStyle/>
                    <a:p>
                      <a:pPr algn="ctr"/>
                      <a:r>
                        <a:rPr lang="en-US" sz="2400" b="1" dirty="0" smtClean="0"/>
                        <a:t>15</a:t>
                      </a:r>
                      <a:r>
                        <a:rPr lang="en-US" sz="2400" b="1" baseline="0" dirty="0" smtClean="0"/>
                        <a:t> – 24</a:t>
                      </a:r>
                      <a:endParaRPr lang="en-US" sz="2400" b="1" dirty="0"/>
                    </a:p>
                  </a:txBody>
                  <a:tcPr/>
                </a:tc>
                <a:tc>
                  <a:txBody>
                    <a:bodyPr/>
                    <a:lstStyle/>
                    <a:p>
                      <a:pPr algn="ctr"/>
                      <a:r>
                        <a:rPr lang="en-US" sz="2400" b="1" dirty="0" smtClean="0"/>
                        <a:t>6.33</a:t>
                      </a:r>
                      <a:endParaRPr lang="en-US" sz="2400" b="1" dirty="0"/>
                    </a:p>
                  </a:txBody>
                  <a:tcPr/>
                </a:tc>
                <a:tc>
                  <a:txBody>
                    <a:bodyPr/>
                    <a:lstStyle/>
                    <a:p>
                      <a:pPr algn="ctr"/>
                      <a:r>
                        <a:rPr lang="en-US" sz="2400" b="1" dirty="0" smtClean="0"/>
                        <a:t>0.00</a:t>
                      </a:r>
                      <a:endParaRPr lang="en-US" sz="2400" b="1" dirty="0"/>
                    </a:p>
                  </a:txBody>
                  <a:tcPr/>
                </a:tc>
                <a:tc>
                  <a:txBody>
                    <a:bodyPr/>
                    <a:lstStyle/>
                    <a:p>
                      <a:pPr algn="ctr"/>
                      <a:r>
                        <a:rPr lang="en-US" sz="3200" b="1" dirty="0" smtClean="0"/>
                        <a:t>∞</a:t>
                      </a:r>
                      <a:endParaRPr lang="en-US" sz="3200" b="1" dirty="0"/>
                    </a:p>
                  </a:txBody>
                  <a:tcPr/>
                </a:tc>
                <a:tc>
                  <a:txBody>
                    <a:bodyPr/>
                    <a:lstStyle/>
                    <a:p>
                      <a:pPr algn="ctr"/>
                      <a:r>
                        <a:rPr lang="en-US" sz="2400" b="1" dirty="0" smtClean="0"/>
                        <a:t>--</a:t>
                      </a:r>
                      <a:endParaRPr lang="en-US" sz="2400" b="1" dirty="0"/>
                    </a:p>
                  </a:txBody>
                  <a:tcPr/>
                </a:tc>
              </a:tr>
              <a:tr h="680808">
                <a:tc>
                  <a:txBody>
                    <a:bodyPr/>
                    <a:lstStyle/>
                    <a:p>
                      <a:pPr algn="ctr"/>
                      <a:r>
                        <a:rPr lang="en-US" sz="2400" b="1" dirty="0" smtClean="0"/>
                        <a:t>25 – 34</a:t>
                      </a:r>
                      <a:endParaRPr lang="en-US" sz="2400" b="1" dirty="0"/>
                    </a:p>
                  </a:txBody>
                  <a:tcPr/>
                </a:tc>
                <a:tc>
                  <a:txBody>
                    <a:bodyPr/>
                    <a:lstStyle/>
                    <a:p>
                      <a:pPr algn="ctr"/>
                      <a:r>
                        <a:rPr lang="en-US" sz="2400" b="1" dirty="0" smtClean="0"/>
                        <a:t>3.66</a:t>
                      </a:r>
                      <a:endParaRPr lang="en-US" sz="2400" b="1" dirty="0"/>
                    </a:p>
                  </a:txBody>
                  <a:tcPr/>
                </a:tc>
                <a:tc>
                  <a:txBody>
                    <a:bodyPr/>
                    <a:lstStyle/>
                    <a:p>
                      <a:pPr algn="ctr"/>
                      <a:r>
                        <a:rPr lang="en-US" sz="2400" b="1" dirty="0" smtClean="0"/>
                        <a:t>0.00</a:t>
                      </a:r>
                      <a:endParaRPr lang="en-US" sz="24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b="1" dirty="0" smtClean="0"/>
                        <a:t>∞</a:t>
                      </a:r>
                    </a:p>
                  </a:txBody>
                  <a:tcPr/>
                </a:tc>
                <a:tc>
                  <a:txBody>
                    <a:bodyPr/>
                    <a:lstStyle/>
                    <a:p>
                      <a:pPr algn="ctr"/>
                      <a:r>
                        <a:rPr lang="en-US" sz="2400" b="1" dirty="0" smtClean="0"/>
                        <a:t>--</a:t>
                      </a:r>
                      <a:endParaRPr lang="en-US" sz="2400" b="1" dirty="0"/>
                    </a:p>
                  </a:txBody>
                  <a:tcPr/>
                </a:tc>
              </a:tr>
              <a:tr h="7449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C00000"/>
                          </a:solidFill>
                        </a:rPr>
                        <a:t>35 – 44</a:t>
                      </a:r>
                    </a:p>
                    <a:p>
                      <a:pPr algn="ctr"/>
                      <a:endParaRPr lang="en-US" sz="2400" b="1" dirty="0">
                        <a:solidFill>
                          <a:srgbClr val="C00000"/>
                        </a:solidFill>
                      </a:endParaRPr>
                    </a:p>
                  </a:txBody>
                  <a:tcPr/>
                </a:tc>
                <a:tc>
                  <a:txBody>
                    <a:bodyPr/>
                    <a:lstStyle/>
                    <a:p>
                      <a:pPr algn="ctr"/>
                      <a:r>
                        <a:rPr lang="en-US" sz="2400" b="1" dirty="0" smtClean="0">
                          <a:solidFill>
                            <a:srgbClr val="C00000"/>
                          </a:solidFill>
                        </a:rPr>
                        <a:t>8.39</a:t>
                      </a:r>
                      <a:endParaRPr lang="en-US" sz="2400" b="1" dirty="0">
                        <a:solidFill>
                          <a:srgbClr val="C00000"/>
                        </a:solidFill>
                      </a:endParaRPr>
                    </a:p>
                  </a:txBody>
                  <a:tcPr/>
                </a:tc>
                <a:tc>
                  <a:txBody>
                    <a:bodyPr/>
                    <a:lstStyle/>
                    <a:p>
                      <a:pPr algn="ctr"/>
                      <a:r>
                        <a:rPr lang="en-US" sz="2400" b="1" dirty="0" smtClean="0">
                          <a:solidFill>
                            <a:srgbClr val="C00000"/>
                          </a:solidFill>
                        </a:rPr>
                        <a:t>0.16</a:t>
                      </a:r>
                      <a:endParaRPr lang="en-US" sz="2400" b="1" dirty="0">
                        <a:solidFill>
                          <a:srgbClr val="C00000"/>
                        </a:solidFill>
                      </a:endParaRPr>
                    </a:p>
                  </a:txBody>
                  <a:tcPr/>
                </a:tc>
                <a:tc>
                  <a:txBody>
                    <a:bodyPr/>
                    <a:lstStyle/>
                    <a:p>
                      <a:pPr algn="ctr"/>
                      <a:r>
                        <a:rPr lang="en-US" sz="2400" b="1" dirty="0" smtClean="0">
                          <a:solidFill>
                            <a:srgbClr val="C00000"/>
                          </a:solidFill>
                        </a:rPr>
                        <a:t>52.43</a:t>
                      </a:r>
                      <a:endParaRPr lang="en-US" sz="2400" b="1" dirty="0">
                        <a:solidFill>
                          <a:srgbClr val="C00000"/>
                        </a:solidFill>
                      </a:endParaRPr>
                    </a:p>
                  </a:txBody>
                  <a:tcPr/>
                </a:tc>
                <a:tc>
                  <a:txBody>
                    <a:bodyPr/>
                    <a:lstStyle/>
                    <a:p>
                      <a:pPr algn="ctr"/>
                      <a:r>
                        <a:rPr lang="en-US" sz="2400" b="1" dirty="0" smtClean="0">
                          <a:solidFill>
                            <a:srgbClr val="C00000"/>
                          </a:solidFill>
                        </a:rPr>
                        <a:t>[21.6,</a:t>
                      </a:r>
                      <a:r>
                        <a:rPr lang="en-US" sz="2400" b="1" baseline="0" dirty="0" smtClean="0">
                          <a:solidFill>
                            <a:srgbClr val="C00000"/>
                          </a:solidFill>
                        </a:rPr>
                        <a:t> 98.5]</a:t>
                      </a:r>
                      <a:endParaRPr lang="en-US" sz="2400" b="1" dirty="0">
                        <a:solidFill>
                          <a:srgbClr val="C00000"/>
                        </a:solidFill>
                      </a:endParaRPr>
                    </a:p>
                  </a:txBody>
                  <a:tcPr/>
                </a:tc>
              </a:tr>
              <a:tr h="7449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t>45 – 54</a:t>
                      </a:r>
                    </a:p>
                  </a:txBody>
                  <a:tcPr/>
                </a:tc>
                <a:tc>
                  <a:txBody>
                    <a:bodyPr/>
                    <a:lstStyle/>
                    <a:p>
                      <a:pPr algn="ctr"/>
                      <a:r>
                        <a:rPr lang="en-US" sz="2400" b="1" dirty="0" smtClean="0"/>
                        <a:t>4.82</a:t>
                      </a:r>
                      <a:endParaRPr lang="en-US" sz="2400" b="1" dirty="0"/>
                    </a:p>
                  </a:txBody>
                  <a:tcPr/>
                </a:tc>
                <a:tc>
                  <a:txBody>
                    <a:bodyPr/>
                    <a:lstStyle/>
                    <a:p>
                      <a:pPr algn="ctr"/>
                      <a:r>
                        <a:rPr lang="en-US" sz="2400" b="1" dirty="0" smtClean="0"/>
                        <a:t>1.95</a:t>
                      </a:r>
                      <a:endParaRPr lang="en-US" sz="2400" b="1" dirty="0"/>
                    </a:p>
                  </a:txBody>
                  <a:tcPr/>
                </a:tc>
                <a:tc>
                  <a:txBody>
                    <a:bodyPr/>
                    <a:lstStyle/>
                    <a:p>
                      <a:pPr algn="ctr"/>
                      <a:r>
                        <a:rPr lang="en-US" sz="2400" b="1" dirty="0" smtClean="0"/>
                        <a:t>2.47</a:t>
                      </a:r>
                      <a:endParaRPr lang="en-US" sz="2400" b="1" dirty="0"/>
                    </a:p>
                  </a:txBody>
                  <a:tcPr/>
                </a:tc>
                <a:tc>
                  <a:txBody>
                    <a:bodyPr/>
                    <a:lstStyle/>
                    <a:p>
                      <a:pPr algn="ctr"/>
                      <a:r>
                        <a:rPr lang="en-US" sz="2400" b="1" dirty="0" smtClean="0"/>
                        <a:t>[0.8, 6.0]</a:t>
                      </a:r>
                      <a:endParaRPr lang="en-US" sz="2400" b="1" dirty="0"/>
                    </a:p>
                  </a:txBody>
                  <a:tcPr/>
                </a:tc>
              </a:tr>
              <a:tr h="65058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t>55 – 64</a:t>
                      </a:r>
                    </a:p>
                  </a:txBody>
                  <a:tcPr/>
                </a:tc>
                <a:tc>
                  <a:txBody>
                    <a:bodyPr/>
                    <a:lstStyle/>
                    <a:p>
                      <a:pPr algn="ctr"/>
                      <a:r>
                        <a:rPr lang="en-US" sz="2400" b="1" dirty="0" smtClean="0"/>
                        <a:t>8.38</a:t>
                      </a:r>
                      <a:endParaRPr lang="en-US" sz="2400" b="1" dirty="0"/>
                    </a:p>
                  </a:txBody>
                  <a:tcPr/>
                </a:tc>
                <a:tc>
                  <a:txBody>
                    <a:bodyPr/>
                    <a:lstStyle/>
                    <a:p>
                      <a:pPr algn="ctr"/>
                      <a:r>
                        <a:rPr lang="en-US" sz="2400" b="1" dirty="0" smtClean="0"/>
                        <a:t>1.99</a:t>
                      </a:r>
                      <a:endParaRPr lang="en-US" sz="2400" b="1" dirty="0"/>
                    </a:p>
                  </a:txBody>
                  <a:tcPr/>
                </a:tc>
                <a:tc>
                  <a:txBody>
                    <a:bodyPr/>
                    <a:lstStyle/>
                    <a:p>
                      <a:pPr algn="ctr"/>
                      <a:r>
                        <a:rPr lang="en-US" sz="2400" b="1" dirty="0" smtClean="0"/>
                        <a:t>4.21</a:t>
                      </a:r>
                      <a:endParaRPr lang="en-US" sz="2400" b="1" dirty="0"/>
                    </a:p>
                  </a:txBody>
                  <a:tcPr/>
                </a:tc>
                <a:tc>
                  <a:txBody>
                    <a:bodyPr/>
                    <a:lstStyle/>
                    <a:p>
                      <a:pPr algn="ctr"/>
                      <a:r>
                        <a:rPr lang="en-US" sz="2400" b="1" dirty="0" smtClean="0"/>
                        <a:t>[1.7,</a:t>
                      </a:r>
                      <a:r>
                        <a:rPr lang="en-US" sz="2400" b="1" baseline="0" dirty="0" smtClean="0"/>
                        <a:t> 7.9]</a:t>
                      </a:r>
                      <a:endParaRPr lang="en-US" sz="2400" b="1" dirty="0"/>
                    </a:p>
                  </a:txBody>
                  <a:tcPr/>
                </a:tc>
              </a:tr>
            </a:tbl>
          </a:graphicData>
        </a:graphic>
      </p:graphicFrame>
      <p:sp>
        <p:nvSpPr>
          <p:cNvPr id="48174" name="Rectangle 7"/>
          <p:cNvSpPr>
            <a:spLocks noChangeArrowheads="1"/>
          </p:cNvSpPr>
          <p:nvPr/>
        </p:nvSpPr>
        <p:spPr bwMode="auto">
          <a:xfrm>
            <a:off x="5334000" y="6324600"/>
            <a:ext cx="3457575" cy="369888"/>
          </a:xfrm>
          <a:prstGeom prst="rect">
            <a:avLst/>
          </a:prstGeom>
          <a:noFill/>
          <a:ln w="9525">
            <a:noFill/>
            <a:miter lim="800000"/>
            <a:headEnd/>
            <a:tailEnd/>
          </a:ln>
        </p:spPr>
        <p:txBody>
          <a:bodyPr wrap="none">
            <a:spAutoFit/>
          </a:bodyPr>
          <a:lstStyle/>
          <a:p>
            <a:r>
              <a:rPr lang="en-US" i="1">
                <a:latin typeface="Calibri" pitchFamily="34" charset="0"/>
              </a:rPr>
              <a:t>Manzi, et al. Am J Epidemiol, 1997</a:t>
            </a:r>
          </a:p>
        </p:txBody>
      </p:sp>
      <p:sp>
        <p:nvSpPr>
          <p:cNvPr id="2" name="Slide Number Placeholder 1"/>
          <p:cNvSpPr>
            <a:spLocks noGrp="1"/>
          </p:cNvSpPr>
          <p:nvPr>
            <p:ph type="sldNum" sz="quarter" idx="12"/>
          </p:nvPr>
        </p:nvSpPr>
        <p:spPr/>
        <p:txBody>
          <a:bodyPr/>
          <a:lstStyle/>
          <a:p>
            <a:pPr>
              <a:defRPr/>
            </a:pPr>
            <a:fld id="{E8108A15-E07F-49AF-8C44-DEEDAFC08B04}" type="slidenum">
              <a:rPr lang="en-US" smtClean="0"/>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4127</TotalTime>
  <Words>3269</Words>
  <Application>Microsoft Office PowerPoint</Application>
  <PresentationFormat>Presentación en pantalla (4:3)</PresentationFormat>
  <Paragraphs>869</Paragraphs>
  <Slides>46</Slides>
  <Notes>22</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46</vt:i4>
      </vt:variant>
    </vt:vector>
  </HeadingPairs>
  <TitlesOfParts>
    <vt:vector size="49" baseType="lpstr">
      <vt:lpstr>Office Theme</vt:lpstr>
      <vt:lpstr>Picture</vt:lpstr>
      <vt:lpstr>Photo Editor Photo</vt:lpstr>
      <vt:lpstr>Therapy Insight: Cardiovascular Disease in Pediatric   Systemic Lupus</vt:lpstr>
      <vt:lpstr>Disclosures</vt:lpstr>
      <vt:lpstr>Objectives</vt:lpstr>
      <vt:lpstr>Case:  Nicole</vt:lpstr>
      <vt:lpstr>Case:  Nicole</vt:lpstr>
      <vt:lpstr>Case:  Management</vt:lpstr>
      <vt:lpstr>Presentación de PowerPoint</vt:lpstr>
      <vt:lpstr>Presentación de PowerPoint</vt:lpstr>
      <vt:lpstr>Presentación de PowerPoint</vt:lpstr>
      <vt:lpstr>Children are not little adults!</vt:lpstr>
      <vt:lpstr>Atherosclerosis Mechanisms</vt:lpstr>
      <vt:lpstr>SLE: A Perfect Storm</vt:lpstr>
      <vt:lpstr>Presentación de PowerPoint</vt:lpstr>
      <vt:lpstr>CV risk in pediatric SLE</vt:lpstr>
      <vt:lpstr>Why should we worry about CVD in children with SLE?</vt:lpstr>
      <vt:lpstr>Presentación de PowerPoint</vt:lpstr>
      <vt:lpstr>Why should we be concerned about CVD in children with SLE?</vt:lpstr>
      <vt:lpstr>Presentación de PowerPoint</vt:lpstr>
      <vt:lpstr>Why should we be concerned about CVD in children with SLE?</vt:lpstr>
      <vt:lpstr>Why should we be concerned about CVD in children with SLE?</vt:lpstr>
      <vt:lpstr>Why should we be concerned about children with SLE?</vt:lpstr>
      <vt:lpstr>Why should we be concerned about children with SLE?</vt:lpstr>
      <vt:lpstr>How do we detect subclinical atherosclerosis? </vt:lpstr>
      <vt:lpstr>Cardiovascular outcome measures</vt:lpstr>
      <vt:lpstr>Measuring Subclinical Atherosclerosis</vt:lpstr>
      <vt:lpstr>Do medications influence atherosclerotic risk?</vt:lpstr>
      <vt:lpstr>Presentación de PowerPoint</vt:lpstr>
      <vt:lpstr>Glucocorticoids:   Therapeutic window?</vt:lpstr>
      <vt:lpstr>Primary prevention recommendations for children and adolescents:  Cholesterol </vt:lpstr>
      <vt:lpstr>Primary prevention recommendations for children and adolescents:  Other</vt:lpstr>
      <vt:lpstr>Revisiting Nicole</vt:lpstr>
      <vt:lpstr>Prevention:  Statins</vt:lpstr>
      <vt:lpstr>Atherosclerosis Prevention in Pediatric Lupus Erythematosus Study Design</vt:lpstr>
      <vt:lpstr>APPLE Results: CIMT Endpoints </vt:lpstr>
      <vt:lpstr>Results: Placebo CIMT Progression over Three Years </vt:lpstr>
      <vt:lpstr>Results: Placebo CIMT Result Progression over Three Years </vt:lpstr>
      <vt:lpstr>APPLE Results: Placebo CIMT Progression Over Three Years </vt:lpstr>
      <vt:lpstr>APPLE Results:  Secondary CV Endpoints</vt:lpstr>
      <vt:lpstr>APPLE Results:   Secondary Subgroup Analyses</vt:lpstr>
      <vt:lpstr>What’s next?</vt:lpstr>
      <vt:lpstr>Non-atherosclerotic mechanisms of CVD in SLE?</vt:lpstr>
      <vt:lpstr>Summary</vt:lpstr>
      <vt:lpstr>Summary</vt:lpstr>
      <vt:lpstr>Thanks!</vt:lpstr>
      <vt:lpstr>Thanks APPLE Researchers!</vt:lpstr>
      <vt:lpstr>Thanks to our patients!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Cardiovascular Outcomes in Pediatric Rheumatic Disease</dc:title>
  <dc:creator>Stacy</dc:creator>
  <cp:lastModifiedBy>tecno</cp:lastModifiedBy>
  <cp:revision>465</cp:revision>
  <dcterms:created xsi:type="dcterms:W3CDTF">2011-05-29T20:09:11Z</dcterms:created>
  <dcterms:modified xsi:type="dcterms:W3CDTF">2013-04-19T10:42:14Z</dcterms:modified>
</cp:coreProperties>
</file>